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63" r:id="rId4"/>
    <p:sldId id="314" r:id="rId5"/>
    <p:sldId id="325" r:id="rId6"/>
    <p:sldId id="315" r:id="rId7"/>
    <p:sldId id="316" r:id="rId8"/>
    <p:sldId id="318" r:id="rId9"/>
    <p:sldId id="319" r:id="rId10"/>
    <p:sldId id="320" r:id="rId11"/>
    <p:sldId id="323" r:id="rId12"/>
    <p:sldId id="324" r:id="rId13"/>
    <p:sldId id="322" r:id="rId14"/>
    <p:sldId id="295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6600"/>
    <a:srgbClr val="FF66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4" autoAdjust="0"/>
  </p:normalViewPr>
  <p:slideViewPr>
    <p:cSldViewPr>
      <p:cViewPr>
        <p:scale>
          <a:sx n="77" d="100"/>
          <a:sy n="77" d="100"/>
        </p:scale>
        <p:origin x="-117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66542-20EC-4300-9195-53055B529B92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DF38-1E37-4F08-8421-95C0DD30EE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82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1B7119-BB00-4649-A6DF-B1310CC3F707}" type="datetimeFigureOut">
              <a:rPr lang="fr-FR" smtClean="0"/>
              <a:pPr/>
              <a:t>01/07/2019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E0579F-60AF-495E-AB40-D967CDC69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>
            <a:off x="611560" y="1556792"/>
            <a:ext cx="7776864" cy="1296143"/>
          </a:xfrm>
          <a:prstGeom prst="roundRect">
            <a:avLst>
              <a:gd name="adj" fmla="val 16667"/>
            </a:avLst>
          </a:prstGeom>
          <a:noFill/>
          <a:ln w="60325" cmpd="thickThin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Etat </a:t>
            </a:r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d’avancement du volet comptabilité nationale du </a:t>
            </a: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PSR-UEMOA </a:t>
            </a: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au Mali</a:t>
            </a:r>
            <a:endParaRPr lang="fr-F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endParaRPr lang="fr-FR" sz="2400" dirty="0"/>
          </a:p>
        </p:txBody>
      </p:sp>
      <p:pic>
        <p:nvPicPr>
          <p:cNvPr id="7" name="Image 6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129614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16632"/>
            <a:ext cx="129614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954970" y="3645024"/>
            <a:ext cx="7776864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ATELIER </a:t>
            </a:r>
            <a:r>
              <a:rPr lang="fr-FR" sz="2000" b="1" i="1" dirty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REGIONAL SUR LES COMPTES NATIONAUX</a:t>
            </a:r>
          </a:p>
          <a:p>
            <a:pPr algn="ctr"/>
            <a:r>
              <a:rPr lang="fr-FR" sz="2000" b="1" i="1" dirty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(Dans le cadre des activités du PSR-UEMOA 2015-2020</a:t>
            </a:r>
            <a:r>
              <a:rPr lang="fr-FR" sz="2000" b="1" i="1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)</a:t>
            </a:r>
            <a:endParaRPr lang="fr-FR" sz="2000" b="1" i="1" dirty="0">
              <a:solidFill>
                <a:schemeClr val="tx1"/>
              </a:solidFill>
              <a:latin typeface="Perpetua" pitchFamily="18" charset="0"/>
              <a:cs typeface="Times New Roman" pitchFamily="18" charset="0"/>
            </a:endParaRPr>
          </a:p>
          <a:p>
            <a:pPr algn="ctr"/>
            <a:r>
              <a:rPr lang="fr-FR" sz="2000" b="1" i="1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Du 1</a:t>
            </a:r>
            <a:r>
              <a:rPr lang="fr-FR" sz="2000" b="1" i="1" baseline="30000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er</a:t>
            </a:r>
            <a:r>
              <a:rPr lang="fr-FR" sz="2000" b="1" i="1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  au 05 Juillet 2019 à Cotonou</a:t>
            </a:r>
            <a:endParaRPr lang="fr-FR" sz="2000" b="1" i="1" dirty="0">
              <a:solidFill>
                <a:schemeClr val="tx1"/>
              </a:solidFill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7370" y="5517232"/>
            <a:ext cx="7776864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Aly KOITA &amp;</a:t>
            </a:r>
            <a:r>
              <a:rPr lang="fr-FR" sz="2000" b="1" i="1" dirty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 </a:t>
            </a:r>
            <a:r>
              <a:rPr lang="fr-FR" sz="2000" b="1" i="1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Salah Mahamane DIALLO</a:t>
            </a:r>
          </a:p>
          <a:p>
            <a:pPr algn="ctr"/>
            <a:r>
              <a:rPr lang="fr-FR" sz="2000" b="1" i="1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Division Comptabilité Nationale</a:t>
            </a:r>
          </a:p>
          <a:p>
            <a:pPr algn="ctr"/>
            <a:r>
              <a:rPr lang="fr-FR" sz="2000" b="1" i="1" dirty="0" smtClean="0">
                <a:solidFill>
                  <a:schemeClr val="tx1"/>
                </a:solidFill>
                <a:latin typeface="Perpetua" pitchFamily="18" charset="0"/>
                <a:cs typeface="Times New Roman" pitchFamily="18" charset="0"/>
              </a:rPr>
              <a:t>Institut National de la Statistique (INSTAT) du Mali</a:t>
            </a:r>
            <a:endParaRPr lang="fr-FR" sz="2000" b="1" i="1" dirty="0">
              <a:solidFill>
                <a:schemeClr val="tx1"/>
              </a:solidFill>
              <a:latin typeface="Perpet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192688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Comptes nationaux trimestriels (CNT)</a:t>
            </a:r>
            <a:endParaRPr lang="fr-F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772816"/>
            <a:ext cx="8784976" cy="42484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endParaRPr lang="fr-FR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Atelier validation des Comptes nationaux trimestriels </a:t>
            </a:r>
          </a:p>
          <a:p>
            <a:pPr marL="0" lvl="0" indent="0" algn="just"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faire d’ici la fin d’année) ;</a:t>
            </a:r>
          </a:p>
          <a:p>
            <a:pPr marL="0" lvl="0" indent="0" algn="just">
              <a:buNone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Contribution à la collecte de données pour les comptes trimestriels.</a:t>
            </a:r>
          </a:p>
          <a:p>
            <a:pPr lvl="0" algn="just">
              <a:buFont typeface="Wingdings" pitchFamily="2" charset="2"/>
              <a:buChar char="q"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4868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46990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845840"/>
            <a:ext cx="5760640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Matrice de comptabilité sociale (</a:t>
            </a:r>
            <a:r>
              <a:rPr lang="fr-FR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mcs</a:t>
            </a:r>
            <a:r>
              <a:rPr lang="fr-F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)</a:t>
            </a:r>
            <a:endParaRPr lang="fr-F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784976" cy="468052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premier atelier de renforcement de capacités sur l’élaboration de la matrice de comptabilité sociale (MCS) du Mali a été organisé en 2016 sur financement du PSR. </a:t>
            </a:r>
          </a:p>
          <a:p>
            <a:pPr algn="just">
              <a:buFont typeface="Wingdings" pitchFamily="2" charset="2"/>
              <a:buChar char="q"/>
            </a:pPr>
            <a:endParaRPr lang="fr-FR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Il a réunie l’ensemble des producteurs nationaux de données en matière de MCS ainsi que les experts d’AFRISTAT et un représentant de la commission de l’UEMOA.</a:t>
            </a:r>
          </a:p>
          <a:p>
            <a:pPr algn="just">
              <a:buFont typeface="Wingdings" pitchFamily="2" charset="2"/>
              <a:buChar char="q"/>
            </a:pPr>
            <a:endParaRPr lang="fr-FR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Sous la conduite d’AFRISTAT, l’atelier a permis de construire la macro MCS ainsi que la micro MCS du Mali pour l’année2013</a:t>
            </a:r>
            <a:r>
              <a:rPr lang="fr-FR" sz="2400" dirty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fr-FR" sz="1000" dirty="0"/>
          </a:p>
          <a:p>
            <a:pPr algn="just">
              <a:buFont typeface="Wingdings" pitchFamily="2" charset="2"/>
              <a:buChar char="q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 guide méthodologique de la MCS 2013 du Mali est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disponible.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692696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80373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620688"/>
            <a:ext cx="5760640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Matrice de comptabilité sociale (</a:t>
            </a:r>
            <a:r>
              <a:rPr lang="fr-FR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mcs</a:t>
            </a:r>
            <a:r>
              <a:rPr lang="fr-F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)</a:t>
            </a:r>
            <a:endParaRPr lang="fr-F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1772816"/>
            <a:ext cx="8964488" cy="5184576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second atelier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était programmé dans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but de désagréger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davantage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la micro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MCS.</a:t>
            </a:r>
            <a:r>
              <a:rPr lang="fr-FR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Cet atelier a été réalisé et a permis de :</a:t>
            </a:r>
            <a:endParaRPr lang="fr-FR" sz="1000" dirty="0">
              <a:latin typeface="Times New Roman" pitchFamily="18" charset="0"/>
              <a:cs typeface="Times New Roman" pitchFamily="18" charset="0"/>
            </a:endParaRPr>
          </a:p>
          <a:p>
            <a:pPr marL="274320" lvl="1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écomposer le compte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ménage par quintiles et par milieu de résidence (urbain et rural) soit 10 ménages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274320" lvl="1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écomposer le reste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du monde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12 sous comptes à savoir les 7 autres pays de l’UEMOA, le Nigeria, les autres pays de la CEDEAO, l’UE, la Chine 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RDM (en dehors de la partie citée);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274320" lvl="1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désagréger le TRE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afin de faire apparaître deux catégories supplémentaires pour le Mali : l’or et le coton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4868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36336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192688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Mise </a:t>
            </a:r>
            <a: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en œuvre du SCN 2008</a:t>
            </a:r>
            <a:b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endParaRPr lang="fr-F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2008" y="1484784"/>
            <a:ext cx="8964488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Difficultés</a:t>
            </a:r>
          </a:p>
          <a:p>
            <a:pPr marL="0" indent="0" algn="just">
              <a:buNone/>
            </a:pPr>
            <a:endParaRPr lang="fr-FR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principale difficulté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est l’insuffisance en personnel de la division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travaux du PSR ont démarré en 2016 avec le chef de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ivision seul dans la division de la comptabilité nationale.</a:t>
            </a:r>
          </a:p>
          <a:p>
            <a:pPr algn="just">
              <a:buFont typeface="Wingdings" pitchFamily="2" charset="2"/>
              <a:buChar char="q"/>
            </a:pPr>
            <a:endParaRPr lang="fr-FR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En 2017, deux (2) nouveaux cadres recrutés par la fonction publique ont été affectés à la division des comptes nationaux. </a:t>
            </a:r>
          </a:p>
          <a:p>
            <a:pPr algn="just">
              <a:buFont typeface="Wingdings" pitchFamily="2" charset="2"/>
              <a:buChar char="q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En 2018, deux (2) agents venant d’autres département de l’INSTAT ont été affecté à la Division des comptes nationaux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33094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040" y="1412776"/>
            <a:ext cx="7772400" cy="2232248"/>
          </a:xfrm>
        </p:spPr>
        <p:txBody>
          <a:bodyPr>
            <a:noAutofit/>
          </a:bodyPr>
          <a:lstStyle/>
          <a:p>
            <a:pPr lvl="0" algn="ctr">
              <a:defRPr/>
            </a:pPr>
            <a:r>
              <a:rPr lang="fr-F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Merci pour votre attention</a:t>
            </a:r>
            <a:endParaRPr lang="fr-F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6120680" cy="576064"/>
          </a:xfrm>
        </p:spPr>
        <p:txBody>
          <a:bodyPr>
            <a:normAutofit/>
          </a:bodyPr>
          <a:lstStyle/>
          <a:p>
            <a:pPr algn="ctr"/>
            <a:r>
              <a:rPr lang="fr-F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Plan de la présentation</a:t>
            </a:r>
            <a:endParaRPr lang="fr-F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12968" cy="5472608"/>
          </a:xfrm>
        </p:spPr>
        <p:txBody>
          <a:bodyPr>
            <a:no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Acquisition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équipements et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logiciel PROGRESS;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Mise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 œuvre des nomenclatures d’activités et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produits;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Rattrapage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des retards dans la production des CN selon 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SCN93;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Mise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 œuvre du SCN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2008;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Comptes Nationaux Trimestriels (CNT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Matrice de Comptabilité Sociale (MCS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100811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188640"/>
            <a:ext cx="100811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341784"/>
            <a:ext cx="5688632" cy="782960"/>
          </a:xfrm>
        </p:spPr>
        <p:txBody>
          <a:bodyPr>
            <a:noAutofit/>
          </a:bodyPr>
          <a:lstStyle/>
          <a:p>
            <a:pPr lvl="0" algn="ctr">
              <a:defRPr/>
            </a:pPr>
            <a:r>
              <a:rPr lang="fr-F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Acquisition </a:t>
            </a:r>
            <a: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équipements et le logiciel PROGRESS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2060848"/>
            <a:ext cx="8784976" cy="345638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équipements sont entièrement acquis.  </a:t>
            </a: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nouvelle licence du logiciel PROGRESS n’est pas encore acquise. </a:t>
            </a:r>
          </a:p>
          <a:p>
            <a:pPr algn="just">
              <a:buNone/>
            </a:pP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917848"/>
            <a:ext cx="6192688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Mise </a:t>
            </a:r>
            <a:r>
              <a:rPr lang="fr-FR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en œuvre des nomenclatures d’activités et de produits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1800" b="1" dirty="0">
                <a:latin typeface="Times New Roman" pitchFamily="18" charset="0"/>
                <a:cs typeface="Times New Roman" pitchFamily="18" charset="0"/>
              </a:rPr>
            </a:br>
            <a:endParaRPr lang="fr-FR"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784976" cy="504056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premier atelier avec la participation de tous les sectoriels a permis d’élaborer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nomenclature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d’activités et de produits  (NAPROMA) conforme à l’économie malienne, basées sur la NAEMA rev1 et la NOPEMA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rev1.</a:t>
            </a:r>
          </a:p>
          <a:p>
            <a:pPr algn="just">
              <a:buFont typeface="Wingdings" pitchFamily="2" charset="2"/>
              <a:buChar char="q"/>
            </a:pPr>
            <a:endParaRPr lang="fr-FR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second atelier a été organisé avec la participation d’AFRISTAT. Il a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servi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à mettre en évidence les insuffisances qui se trouvaient dans cette nouvelle nomenclature du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Mali.</a:t>
            </a:r>
          </a:p>
          <a:p>
            <a:pPr algn="just">
              <a:buFont typeface="Wingdings" pitchFamily="2" charset="2"/>
              <a:buChar char="q"/>
            </a:pPr>
            <a:endParaRPr lang="fr-FR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NAPROMA , après échanges  avec les experts d’AFRISTAT,  a été envoyée aux sectoriels pour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validation.</a:t>
            </a:r>
          </a:p>
          <a:p>
            <a:pPr algn="just">
              <a:buFont typeface="Wingdings" pitchFamily="2" charset="2"/>
              <a:buChar char="q"/>
            </a:pPr>
            <a:endParaRPr lang="fr-FR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Une note explicative de la NAPROMA est disponible.</a:t>
            </a:r>
          </a:p>
          <a:p>
            <a:pPr algn="just">
              <a:buFont typeface="Wingdings" pitchFamily="2" charset="2"/>
              <a:buChar char="q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Les nomenclatures d’activités et de produits des comptes nationaux tirées de la NAPROMA sont aussi élaborées. Elles comportent 47 branches, 127 sous branches et 277 produits.</a:t>
            </a:r>
          </a:p>
          <a:p>
            <a:pPr algn="just">
              <a:buFont typeface="Wingdings" pitchFamily="2" charset="2"/>
              <a:buChar char="q"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017915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917848"/>
            <a:ext cx="6192688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Mise </a:t>
            </a:r>
            <a:r>
              <a:rPr lang="fr-FR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en œuvre des nomenclatures d’activités et de produits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1800" b="1" dirty="0">
                <a:latin typeface="Times New Roman" pitchFamily="18" charset="0"/>
                <a:cs typeface="Times New Roman" pitchFamily="18" charset="0"/>
              </a:rPr>
            </a:br>
            <a:endParaRPr lang="fr-FR"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2060848"/>
            <a:ext cx="8784976" cy="4752528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401409"/>
              </p:ext>
            </p:extLst>
          </p:nvPr>
        </p:nvGraphicFramePr>
        <p:xfrm>
          <a:off x="323522" y="1749598"/>
          <a:ext cx="8568957" cy="43436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7"/>
                <a:gridCol w="1224137"/>
                <a:gridCol w="1224137"/>
                <a:gridCol w="1152131"/>
                <a:gridCol w="1296141"/>
                <a:gridCol w="1224137"/>
                <a:gridCol w="1224137"/>
              </a:tblGrid>
              <a:tr h="13118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CITI </a:t>
                      </a:r>
                      <a:r>
                        <a:rPr lang="fr-FR" sz="18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</a:t>
                      </a:r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fr-FR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CPC </a:t>
                      </a:r>
                      <a:r>
                        <a:rPr lang="fr-FR" sz="18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</a:t>
                      </a:r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fr-FR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NAEMA </a:t>
                      </a:r>
                      <a:r>
                        <a:rPr lang="fr-FR" sz="18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</a:t>
                      </a:r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fr-FR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NOPEMA </a:t>
                      </a:r>
                      <a:r>
                        <a:rPr lang="fr-FR" sz="18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</a:t>
                      </a:r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fr-FR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NAPROMA (activités)</a:t>
                      </a:r>
                      <a:endParaRPr lang="fr-FR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NAPROMA (produits)</a:t>
                      </a:r>
                      <a:endParaRPr lang="fr-FR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6360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Sections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6360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Divisions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6360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Groupes 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6360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Classes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6360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Catégories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2600</a:t>
                      </a:r>
                      <a:endParaRPr lang="fr-FR" sz="200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</a:t>
                      </a:r>
                      <a:endParaRPr lang="fr-FR" sz="200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</a:t>
                      </a:r>
                      <a:endParaRPr lang="fr-FR" sz="200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7590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504056"/>
            <a:ext cx="6192688" cy="7647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Rattrapage </a:t>
            </a:r>
            <a: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des retards dans la production des CN selon le </a:t>
            </a:r>
            <a:r>
              <a:rPr lang="fr-F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SCN93</a:t>
            </a:r>
            <a:endParaRPr lang="fr-F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496855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Deux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ateliers de rattrapage des retard dans la production des comptes nationaux annuels selon le SCN 93 ont été réalisés  en dehors de l’INSTAT.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troisième atelier a été réalisé à AFRISTAT sous la supervision des experts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d’AFRISTAT.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Ces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ateliers ont permis de finaliser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les comptes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nationaux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définitifs des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années  2013 et 2014.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Les comptes nationaux définitifs de 2015 et 2016 sont disponibles.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Les travaux d’élaboration des comptes nationaux définitifs de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2017 sont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en cours. </a:t>
            </a: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13416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192688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Mise </a:t>
            </a:r>
            <a: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en œuvre du SCN 2008</a:t>
            </a:r>
            <a:b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endParaRPr lang="fr-F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61448" cy="42484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Plan d’action</a:t>
            </a:r>
          </a:p>
          <a:p>
            <a:pPr marL="0" indent="0" algn="just">
              <a:buNone/>
            </a:pPr>
            <a:endParaRPr lang="fr-FR" sz="15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Le plan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d’action de mise en œuvre du SCN 2008 est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élaboré et disponible.</a:t>
            </a:r>
          </a:p>
          <a:p>
            <a:pPr algn="just">
              <a:buFont typeface="Wingdings" pitchFamily="2" charset="2"/>
              <a:buChar char="q"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atelier de validation de ce plan avec l’ensemble des membres du Système Statistique National (SSN) est attendu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7577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192688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Mise </a:t>
            </a:r>
            <a: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en œuvre du SCN 2008</a:t>
            </a:r>
            <a:b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endParaRPr lang="fr-F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84976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Collecte </a:t>
            </a:r>
            <a:r>
              <a:rPr lang="fr-FR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données</a:t>
            </a:r>
            <a:endParaRPr lang="fr-FR" sz="9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Quatre enquêtes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spécifiques étaient programmées sur la période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2015-2020.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Il s’agit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des enquêtes sur :</a:t>
            </a:r>
          </a:p>
          <a:p>
            <a:pPr lvl="2"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La structure des consommations intermédiaires ;</a:t>
            </a:r>
          </a:p>
          <a:p>
            <a:pPr lvl="2"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Institution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Sans But Lucratif au service des Ménages (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ISBLSM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2"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Etablissement Publics Nationaux (EPN);</a:t>
            </a:r>
          </a:p>
          <a:p>
            <a:pPr lvl="2" algn="just">
              <a:lnSpc>
                <a:spcPct val="200000"/>
              </a:lnSpc>
              <a:buFont typeface="Wingdings" pitchFamily="2" charset="2"/>
              <a:buChar char="§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Taux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marge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et de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transport et de commerce.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Toutes ces enquêtes sont achevées.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5007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192688" cy="7829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Mise </a:t>
            </a:r>
            <a: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en œuvre du SCN 2008</a:t>
            </a:r>
            <a:br>
              <a:rPr lang="fr-F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endParaRPr lang="fr-F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784976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Ateliers</a:t>
            </a:r>
            <a:endParaRPr lang="fr-FR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Trois ateliers étaient attendus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pour l’élaboration des comptes nationaux selon le SCN 2008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Ces trois ateliers ont été réalisé et ont permis de pousser les travaux de mise en œuvre du SCN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2008: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Atelier sur les sources du secteur primaire ;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Atelier sur les sources du sous-secteur financier;</a:t>
            </a:r>
          </a:p>
          <a:p>
            <a:pPr lvl="1" algn="just">
              <a:buFont typeface="Wingdings" pitchFamily="2" charset="2"/>
              <a:buChar char="§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Atelier de formation sur le SCN 2008.</a:t>
            </a:r>
          </a:p>
          <a:p>
            <a:pPr marL="320040" lvl="1" indent="0" algn="just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Deux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autres ateliers techniques sont attendus pour la rétropolation des comptes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nationaux.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Description : Description : Logo INSTAT FIN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961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95279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5971</TotalTime>
  <Words>940</Words>
  <Application>Microsoft Office PowerPoint</Application>
  <PresentationFormat>Affichage à l'écran (4:3)</PresentationFormat>
  <Paragraphs>132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Capitaux</vt:lpstr>
      <vt:lpstr>Présentation PowerPoint</vt:lpstr>
      <vt:lpstr>Plan de la présentation</vt:lpstr>
      <vt:lpstr>Acquisition équipements et le logiciel PROGRESS</vt:lpstr>
      <vt:lpstr>Mise en œuvre des nomenclatures d’activités et de produits </vt:lpstr>
      <vt:lpstr>Mise en œuvre des nomenclatures d’activités et de produits </vt:lpstr>
      <vt:lpstr>Rattrapage des retards dans la production des CN selon le SCN93</vt:lpstr>
      <vt:lpstr>Mise en œuvre du SCN 2008 </vt:lpstr>
      <vt:lpstr>Mise en œuvre du SCN 2008 </vt:lpstr>
      <vt:lpstr>Mise en œuvre du SCN 2008 </vt:lpstr>
      <vt:lpstr>Comptes nationaux trimestriels (CNT)</vt:lpstr>
      <vt:lpstr>Matrice de comptabilité sociale (mcs)</vt:lpstr>
      <vt:lpstr>Matrice de comptabilité sociale (mcs)</vt:lpstr>
      <vt:lpstr>Mise en œuvre du SCN 2008 </vt:lpstr>
      <vt:lpstr>Merci pour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Kadidia TRAORE</dc:creator>
  <cp:lastModifiedBy>hp</cp:lastModifiedBy>
  <cp:revision>379</cp:revision>
  <dcterms:created xsi:type="dcterms:W3CDTF">2015-08-19T03:54:06Z</dcterms:created>
  <dcterms:modified xsi:type="dcterms:W3CDTF">2019-07-01T11:05:07Z</dcterms:modified>
</cp:coreProperties>
</file>