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73" r:id="rId4"/>
    <p:sldId id="274" r:id="rId5"/>
    <p:sldId id="265" r:id="rId6"/>
    <p:sldId id="279" r:id="rId7"/>
    <p:sldId id="276" r:id="rId8"/>
    <p:sldId id="270" r:id="rId9"/>
    <p:sldId id="277" r:id="rId10"/>
    <p:sldId id="278" r:id="rId11"/>
    <p:sldId id="266" r:id="rId12"/>
    <p:sldId id="267" r:id="rId13"/>
    <p:sldId id="280" r:id="rId14"/>
    <p:sldId id="281" r:id="rId15"/>
    <p:sldId id="282" r:id="rId16"/>
    <p:sldId id="286" r:id="rId17"/>
    <p:sldId id="283" r:id="rId18"/>
    <p:sldId id="288" r:id="rId19"/>
    <p:sldId id="289" r:id="rId20"/>
    <p:sldId id="291" r:id="rId21"/>
    <p:sldId id="292" r:id="rId22"/>
    <p:sldId id="293" r:id="rId23"/>
    <p:sldId id="290" r:id="rId2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33F8089-13D3-49BE-A6A5-4D4809871BDE}">
          <p14:sldIdLst>
            <p14:sldId id="256"/>
            <p14:sldId id="263"/>
            <p14:sldId id="273"/>
            <p14:sldId id="274"/>
            <p14:sldId id="265"/>
            <p14:sldId id="279"/>
            <p14:sldId id="276"/>
            <p14:sldId id="270"/>
            <p14:sldId id="277"/>
            <p14:sldId id="278"/>
            <p14:sldId id="266"/>
            <p14:sldId id="267"/>
            <p14:sldId id="280"/>
          </p14:sldIdLst>
        </p14:section>
        <p14:section name="Untitled Section" id="{28ABA850-E46B-490B-9905-DDA4E7696B4C}">
          <p14:sldIdLst>
            <p14:sldId id="281"/>
            <p14:sldId id="282"/>
            <p14:sldId id="286"/>
            <p14:sldId id="283"/>
            <p14:sldId id="288"/>
          </p14:sldIdLst>
        </p14:section>
        <p14:section name="Untitled Section" id="{39EAF7B1-840A-4E58-B9E9-24467BED813F}">
          <p14:sldIdLst>
            <p14:sldId id="289"/>
            <p14:sldId id="291"/>
            <p14:sldId id="292"/>
            <p14:sldId id="293"/>
            <p14:sldId id="29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24" autoAdjust="0"/>
    <p:restoredTop sz="94660"/>
  </p:normalViewPr>
  <p:slideViewPr>
    <p:cSldViewPr snapToGrid="0">
      <p:cViewPr varScale="1">
        <p:scale>
          <a:sx n="86" d="100"/>
          <a:sy n="86" d="100"/>
        </p:scale>
        <p:origin x="45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pt-B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pt-BR"/>
          </a:p>
        </p:txBody>
      </p:sp>
      <p:sp>
        <p:nvSpPr>
          <p:cNvPr id="4" name="Date Placeholder 3"/>
          <p:cNvSpPr>
            <a:spLocks noGrp="1"/>
          </p:cNvSpPr>
          <p:nvPr>
            <p:ph type="dt" sz="half" idx="10"/>
          </p:nvPr>
        </p:nvSpPr>
        <p:spPr/>
        <p:txBody>
          <a:bodyPr/>
          <a:lstStyle/>
          <a:p>
            <a:fld id="{BC47D84D-2884-495E-AA20-8767AA49EBFC}" type="datetimeFigureOut">
              <a:rPr lang="pt-BR" smtClean="0"/>
              <a:t>02/07/2019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0E9C8BE-3B1A-4407-A641-2E1B037A21E7}" type="slidenum">
              <a:rPr lang="pt-BR" smtClean="0"/>
              <a:t>‹#›</a:t>
            </a:fld>
            <a:endParaRPr lang="pt-BR"/>
          </a:p>
        </p:txBody>
      </p:sp>
    </p:spTree>
    <p:extLst>
      <p:ext uri="{BB962C8B-B14F-4D97-AF65-F5344CB8AC3E}">
        <p14:creationId xmlns:p14="http://schemas.microsoft.com/office/powerpoint/2010/main" val="596094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BC47D84D-2884-495E-AA20-8767AA49EBFC}" type="datetimeFigureOut">
              <a:rPr lang="pt-BR" smtClean="0"/>
              <a:t>02/07/2019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0E9C8BE-3B1A-4407-A641-2E1B037A21E7}" type="slidenum">
              <a:rPr lang="pt-BR" smtClean="0"/>
              <a:t>‹#›</a:t>
            </a:fld>
            <a:endParaRPr lang="pt-BR"/>
          </a:p>
        </p:txBody>
      </p:sp>
    </p:spTree>
    <p:extLst>
      <p:ext uri="{BB962C8B-B14F-4D97-AF65-F5344CB8AC3E}">
        <p14:creationId xmlns:p14="http://schemas.microsoft.com/office/powerpoint/2010/main" val="3603991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pt-B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BC47D84D-2884-495E-AA20-8767AA49EBFC}" type="datetimeFigureOut">
              <a:rPr lang="pt-BR" smtClean="0"/>
              <a:t>02/07/2019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0E9C8BE-3B1A-4407-A641-2E1B037A21E7}" type="slidenum">
              <a:rPr lang="pt-BR" smtClean="0"/>
              <a:t>‹#›</a:t>
            </a:fld>
            <a:endParaRPr lang="pt-BR"/>
          </a:p>
        </p:txBody>
      </p:sp>
    </p:spTree>
    <p:extLst>
      <p:ext uri="{BB962C8B-B14F-4D97-AF65-F5344CB8AC3E}">
        <p14:creationId xmlns:p14="http://schemas.microsoft.com/office/powerpoint/2010/main" val="2603336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BC47D84D-2884-495E-AA20-8767AA49EBFC}" type="datetimeFigureOut">
              <a:rPr lang="pt-BR" smtClean="0"/>
              <a:t>02/07/2019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0E9C8BE-3B1A-4407-A641-2E1B037A21E7}" type="slidenum">
              <a:rPr lang="pt-BR" smtClean="0"/>
              <a:t>‹#›</a:t>
            </a:fld>
            <a:endParaRPr lang="pt-BR"/>
          </a:p>
        </p:txBody>
      </p:sp>
    </p:spTree>
    <p:extLst>
      <p:ext uri="{BB962C8B-B14F-4D97-AF65-F5344CB8AC3E}">
        <p14:creationId xmlns:p14="http://schemas.microsoft.com/office/powerpoint/2010/main" val="3691130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pt-B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47D84D-2884-495E-AA20-8767AA49EBFC}" type="datetimeFigureOut">
              <a:rPr lang="pt-BR" smtClean="0"/>
              <a:t>02/07/2019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0E9C8BE-3B1A-4407-A641-2E1B037A21E7}" type="slidenum">
              <a:rPr lang="pt-BR" smtClean="0"/>
              <a:t>‹#›</a:t>
            </a:fld>
            <a:endParaRPr lang="pt-BR"/>
          </a:p>
        </p:txBody>
      </p:sp>
    </p:spTree>
    <p:extLst>
      <p:ext uri="{BB962C8B-B14F-4D97-AF65-F5344CB8AC3E}">
        <p14:creationId xmlns:p14="http://schemas.microsoft.com/office/powerpoint/2010/main" val="15172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Date Placeholder 4"/>
          <p:cNvSpPr>
            <a:spLocks noGrp="1"/>
          </p:cNvSpPr>
          <p:nvPr>
            <p:ph type="dt" sz="half" idx="10"/>
          </p:nvPr>
        </p:nvSpPr>
        <p:spPr/>
        <p:txBody>
          <a:bodyPr/>
          <a:lstStyle/>
          <a:p>
            <a:fld id="{BC47D84D-2884-495E-AA20-8767AA49EBFC}" type="datetimeFigureOut">
              <a:rPr lang="pt-BR" smtClean="0"/>
              <a:t>02/07/2019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B0E9C8BE-3B1A-4407-A641-2E1B037A21E7}" type="slidenum">
              <a:rPr lang="pt-BR" smtClean="0"/>
              <a:t>‹#›</a:t>
            </a:fld>
            <a:endParaRPr lang="pt-BR"/>
          </a:p>
        </p:txBody>
      </p:sp>
    </p:spTree>
    <p:extLst>
      <p:ext uri="{BB962C8B-B14F-4D97-AF65-F5344CB8AC3E}">
        <p14:creationId xmlns:p14="http://schemas.microsoft.com/office/powerpoint/2010/main" val="1292588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pt-B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7" name="Date Placeholder 6"/>
          <p:cNvSpPr>
            <a:spLocks noGrp="1"/>
          </p:cNvSpPr>
          <p:nvPr>
            <p:ph type="dt" sz="half" idx="10"/>
          </p:nvPr>
        </p:nvSpPr>
        <p:spPr/>
        <p:txBody>
          <a:bodyPr/>
          <a:lstStyle/>
          <a:p>
            <a:fld id="{BC47D84D-2884-495E-AA20-8767AA49EBFC}" type="datetimeFigureOut">
              <a:rPr lang="pt-BR" smtClean="0"/>
              <a:t>02/07/2019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B0E9C8BE-3B1A-4407-A641-2E1B037A21E7}" type="slidenum">
              <a:rPr lang="pt-BR" smtClean="0"/>
              <a:t>‹#›</a:t>
            </a:fld>
            <a:endParaRPr lang="pt-BR"/>
          </a:p>
        </p:txBody>
      </p:sp>
    </p:spTree>
    <p:extLst>
      <p:ext uri="{BB962C8B-B14F-4D97-AF65-F5344CB8AC3E}">
        <p14:creationId xmlns:p14="http://schemas.microsoft.com/office/powerpoint/2010/main" val="1892808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Date Placeholder 2"/>
          <p:cNvSpPr>
            <a:spLocks noGrp="1"/>
          </p:cNvSpPr>
          <p:nvPr>
            <p:ph type="dt" sz="half" idx="10"/>
          </p:nvPr>
        </p:nvSpPr>
        <p:spPr/>
        <p:txBody>
          <a:bodyPr/>
          <a:lstStyle/>
          <a:p>
            <a:fld id="{BC47D84D-2884-495E-AA20-8767AA49EBFC}" type="datetimeFigureOut">
              <a:rPr lang="pt-BR" smtClean="0"/>
              <a:t>02/07/2019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B0E9C8BE-3B1A-4407-A641-2E1B037A21E7}" type="slidenum">
              <a:rPr lang="pt-BR" smtClean="0"/>
              <a:t>‹#›</a:t>
            </a:fld>
            <a:endParaRPr lang="pt-BR"/>
          </a:p>
        </p:txBody>
      </p:sp>
    </p:spTree>
    <p:extLst>
      <p:ext uri="{BB962C8B-B14F-4D97-AF65-F5344CB8AC3E}">
        <p14:creationId xmlns:p14="http://schemas.microsoft.com/office/powerpoint/2010/main" val="3217266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47D84D-2884-495E-AA20-8767AA49EBFC}" type="datetimeFigureOut">
              <a:rPr lang="pt-BR" smtClean="0"/>
              <a:t>02/07/2019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B0E9C8BE-3B1A-4407-A641-2E1B037A21E7}" type="slidenum">
              <a:rPr lang="pt-BR" smtClean="0"/>
              <a:t>‹#›</a:t>
            </a:fld>
            <a:endParaRPr lang="pt-BR"/>
          </a:p>
        </p:txBody>
      </p:sp>
    </p:spTree>
    <p:extLst>
      <p:ext uri="{BB962C8B-B14F-4D97-AF65-F5344CB8AC3E}">
        <p14:creationId xmlns:p14="http://schemas.microsoft.com/office/powerpoint/2010/main" val="4059065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pt-B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47D84D-2884-495E-AA20-8767AA49EBFC}" type="datetimeFigureOut">
              <a:rPr lang="pt-BR" smtClean="0"/>
              <a:t>02/07/2019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B0E9C8BE-3B1A-4407-A641-2E1B037A21E7}" type="slidenum">
              <a:rPr lang="pt-BR" smtClean="0"/>
              <a:t>‹#›</a:t>
            </a:fld>
            <a:endParaRPr lang="pt-BR"/>
          </a:p>
        </p:txBody>
      </p:sp>
    </p:spTree>
    <p:extLst>
      <p:ext uri="{BB962C8B-B14F-4D97-AF65-F5344CB8AC3E}">
        <p14:creationId xmlns:p14="http://schemas.microsoft.com/office/powerpoint/2010/main" val="157621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pt-B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47D84D-2884-495E-AA20-8767AA49EBFC}" type="datetimeFigureOut">
              <a:rPr lang="pt-BR" smtClean="0"/>
              <a:t>02/07/2019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B0E9C8BE-3B1A-4407-A641-2E1B037A21E7}" type="slidenum">
              <a:rPr lang="pt-BR" smtClean="0"/>
              <a:t>‹#›</a:t>
            </a:fld>
            <a:endParaRPr lang="pt-BR"/>
          </a:p>
        </p:txBody>
      </p:sp>
    </p:spTree>
    <p:extLst>
      <p:ext uri="{BB962C8B-B14F-4D97-AF65-F5344CB8AC3E}">
        <p14:creationId xmlns:p14="http://schemas.microsoft.com/office/powerpoint/2010/main" val="987873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pt-B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47D84D-2884-495E-AA20-8767AA49EBFC}" type="datetimeFigureOut">
              <a:rPr lang="pt-BR" smtClean="0"/>
              <a:t>02/07/2019</a:t>
            </a:fld>
            <a:endParaRPr lang="pt-B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E9C8BE-3B1A-4407-A641-2E1B037A21E7}" type="slidenum">
              <a:rPr lang="pt-BR" smtClean="0"/>
              <a:t>‹#›</a:t>
            </a:fld>
            <a:endParaRPr lang="pt-BR"/>
          </a:p>
        </p:txBody>
      </p:sp>
    </p:spTree>
    <p:extLst>
      <p:ext uri="{BB962C8B-B14F-4D97-AF65-F5344CB8AC3E}">
        <p14:creationId xmlns:p14="http://schemas.microsoft.com/office/powerpoint/2010/main" val="3971394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44332"/>
            <a:ext cx="9144000" cy="2340000"/>
          </a:xfrm>
        </p:spPr>
        <p:txBody>
          <a:bodyPr>
            <a:normAutofit fontScale="90000"/>
          </a:bodyPr>
          <a:lstStyle/>
          <a:p>
            <a:r>
              <a:rPr lang="fr-FR" sz="2700" dirty="0"/>
              <a:t>REPUBLIQUE DE GUINEE-BISSAU</a:t>
            </a:r>
            <a:br>
              <a:rPr lang="fr-FR" sz="2700" dirty="0"/>
            </a:br>
            <a:r>
              <a:rPr lang="fr-FR" sz="2700" dirty="0"/>
              <a:t>MINISTÈRE DE L'ÉCONOMIE ET DES FINANCES</a:t>
            </a:r>
            <a:br>
              <a:rPr lang="fr-FR" sz="2700" dirty="0"/>
            </a:br>
            <a:r>
              <a:rPr lang="fr-FR" sz="2700" dirty="0"/>
              <a:t>SECRÉTARIAT D'ÉTAT PLAN ET INTÉGRATION RÉGIONALE</a:t>
            </a:r>
            <a:r>
              <a:rPr lang="fr-FR" sz="3100" dirty="0"/>
              <a:t/>
            </a:r>
            <a:br>
              <a:rPr lang="fr-FR" sz="3100" dirty="0"/>
            </a:br>
            <a:r>
              <a:rPr lang="fr-FR" sz="3100" b="1" dirty="0"/>
              <a:t>INSTITUT NATIONAL DE STATISTIQUE</a:t>
            </a:r>
            <a:r>
              <a:rPr lang="pt-BR" dirty="0"/>
              <a:t/>
            </a:r>
            <a:br>
              <a:rPr lang="pt-BR" dirty="0"/>
            </a:br>
            <a:endParaRPr lang="pt-BR" dirty="0"/>
          </a:p>
        </p:txBody>
      </p:sp>
      <p:sp>
        <p:nvSpPr>
          <p:cNvPr id="3" name="Subtitle 2"/>
          <p:cNvSpPr>
            <a:spLocks noGrp="1"/>
          </p:cNvSpPr>
          <p:nvPr>
            <p:ph type="subTitle" idx="1"/>
          </p:nvPr>
        </p:nvSpPr>
        <p:spPr/>
        <p:txBody>
          <a:bodyPr>
            <a:normAutofit/>
          </a:bodyPr>
          <a:lstStyle/>
          <a:p>
            <a:r>
              <a:rPr lang="pt-BR" sz="3600" b="1" i="1" dirty="0"/>
              <a:t> </a:t>
            </a:r>
            <a:r>
              <a:rPr lang="fr-FR" sz="3600" b="1" i="1" dirty="0"/>
              <a:t>Etat d’avancement du volet comptabilité nationale du PSR dans les pays</a:t>
            </a:r>
            <a:r>
              <a:rPr lang="fr-FR" sz="4100" b="1" dirty="0" smtClean="0"/>
              <a:t> </a:t>
            </a:r>
            <a:r>
              <a:rPr lang="pt-BR" dirty="0"/>
              <a:t/>
            </a:r>
            <a:br>
              <a:rPr lang="pt-BR" dirty="0"/>
            </a:br>
            <a:endParaRPr lang="pt-BR" dirty="0"/>
          </a:p>
        </p:txBody>
      </p:sp>
      <p:sp>
        <p:nvSpPr>
          <p:cNvPr id="4" name="TextBox 3"/>
          <p:cNvSpPr txBox="1"/>
          <p:nvPr/>
        </p:nvSpPr>
        <p:spPr>
          <a:xfrm>
            <a:off x="3580327" y="6040192"/>
            <a:ext cx="4855335" cy="369332"/>
          </a:xfrm>
          <a:prstGeom prst="rect">
            <a:avLst/>
          </a:prstGeom>
          <a:noFill/>
        </p:spPr>
        <p:txBody>
          <a:bodyPr wrap="square" rtlCol="0">
            <a:spAutoFit/>
          </a:bodyPr>
          <a:lstStyle/>
          <a:p>
            <a:r>
              <a:rPr lang="fr-FR" dirty="0" smtClean="0"/>
              <a:t>     Cotonou, </a:t>
            </a:r>
            <a:r>
              <a:rPr lang="fr-FR" dirty="0"/>
              <a:t>du </a:t>
            </a:r>
            <a:r>
              <a:rPr lang="fr-FR" dirty="0" smtClean="0"/>
              <a:t>1 </a:t>
            </a:r>
            <a:r>
              <a:rPr lang="fr-FR" dirty="0"/>
              <a:t>au 5</a:t>
            </a:r>
            <a:r>
              <a:rPr lang="fr-FR" dirty="0" smtClean="0"/>
              <a:t> juillet 2019</a:t>
            </a:r>
            <a:endParaRPr lang="pt-BR" dirty="0"/>
          </a:p>
        </p:txBody>
      </p:sp>
      <p:grpSp>
        <p:nvGrpSpPr>
          <p:cNvPr id="7" name="Group 6"/>
          <p:cNvGrpSpPr/>
          <p:nvPr/>
        </p:nvGrpSpPr>
        <p:grpSpPr>
          <a:xfrm>
            <a:off x="108465" y="0"/>
            <a:ext cx="12083535" cy="1637383"/>
            <a:chOff x="108465" y="0"/>
            <a:chExt cx="12083535" cy="1637383"/>
          </a:xfrm>
        </p:grpSpPr>
        <p:pic>
          <p:nvPicPr>
            <p:cNvPr id="1026" name="Picture 2" descr="logog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70935" y="1000125"/>
              <a:ext cx="850129" cy="637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 1" descr="logo uemoa"/>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465" y="0"/>
              <a:ext cx="847725" cy="1000125"/>
            </a:xfrm>
            <a:prstGeom prst="rect">
              <a:avLst/>
            </a:prstGeom>
            <a:noFill/>
          </p:spPr>
        </p:pic>
        <p:pic>
          <p:nvPicPr>
            <p:cNvPr id="5" name="Picture 2" descr="Resultado de imagem para simbolo de AFRISTA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58500" y="36423"/>
              <a:ext cx="1333500" cy="79057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3194302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9658"/>
            <a:ext cx="10515600" cy="5902561"/>
          </a:xfrm>
        </p:spPr>
        <p:txBody>
          <a:bodyPr>
            <a:normAutofit lnSpcReduction="10000"/>
          </a:bodyPr>
          <a:lstStyle/>
          <a:p>
            <a:pPr marL="342900" lvl="0" indent="-342900">
              <a:spcBef>
                <a:spcPts val="1200"/>
              </a:spcBef>
              <a:buFont typeface="Wingdings" pitchFamily="2" charset="2"/>
              <a:buChar char="Ø"/>
              <a:defRPr/>
            </a:pPr>
            <a:r>
              <a:rPr lang="fr-FR" sz="2600" b="1" i="1" dirty="0"/>
              <a:t>La nouvelle année de base </a:t>
            </a:r>
            <a:r>
              <a:rPr lang="fr-FR" sz="2600" b="1" i="1" dirty="0" smtClean="0"/>
              <a:t>: </a:t>
            </a:r>
            <a:r>
              <a:rPr lang="fr-FR" sz="2600" b="1" i="1" dirty="0"/>
              <a:t>Résultats atteints </a:t>
            </a:r>
            <a:endParaRPr lang="fr-FR" sz="2600" dirty="0"/>
          </a:p>
          <a:p>
            <a:pPr marL="800100" lvl="1" indent="-342900">
              <a:spcBef>
                <a:spcPts val="1200"/>
              </a:spcBef>
              <a:buFont typeface="Wingdings" pitchFamily="2" charset="2"/>
              <a:buChar char="Ø"/>
              <a:defRPr/>
            </a:pPr>
            <a:r>
              <a:rPr lang="fr-FR" sz="2800" dirty="0"/>
              <a:t>Les comptes de la nouvelle base 2015 sont finalisés : </a:t>
            </a:r>
          </a:p>
          <a:p>
            <a:pPr marL="1257300" lvl="2" indent="-342900">
              <a:spcBef>
                <a:spcPts val="1200"/>
              </a:spcBef>
              <a:buFont typeface="Wingdings" pitchFamily="2" charset="2"/>
              <a:buChar char="Ø"/>
              <a:defRPr/>
            </a:pPr>
            <a:r>
              <a:rPr lang="fr-FR" sz="2400" dirty="0"/>
              <a:t>Le TRE et le TCEI sont disponibles;</a:t>
            </a:r>
          </a:p>
          <a:p>
            <a:pPr marL="1257300" lvl="2" indent="-342900">
              <a:spcBef>
                <a:spcPts val="1200"/>
              </a:spcBef>
              <a:buFont typeface="Wingdings" pitchFamily="2" charset="2"/>
              <a:buChar char="Ø"/>
              <a:defRPr/>
            </a:pPr>
            <a:r>
              <a:rPr lang="fr-FR" sz="2400" dirty="0"/>
              <a:t>Le nouveau PIB de 2015 vaut 681,306 milliards de FCFA, en révision de de 9,94% par rapport à l’ancien PIB;</a:t>
            </a:r>
          </a:p>
          <a:p>
            <a:pPr marL="800100" lvl="1" indent="-342900">
              <a:spcBef>
                <a:spcPts val="1200"/>
              </a:spcBef>
              <a:buFont typeface="Wingdings" pitchFamily="2" charset="2"/>
              <a:buChar char="Ø"/>
              <a:defRPr/>
            </a:pPr>
            <a:r>
              <a:rPr lang="fr-FR" sz="2800" dirty="0"/>
              <a:t>Les comptes de l’année courante 2016 sont finalisés;</a:t>
            </a:r>
          </a:p>
          <a:p>
            <a:pPr marL="1257300" lvl="2" indent="-342900">
              <a:spcBef>
                <a:spcPts val="1200"/>
              </a:spcBef>
              <a:buFont typeface="Wingdings" pitchFamily="2" charset="2"/>
              <a:buChar char="Ø"/>
              <a:defRPr/>
            </a:pPr>
            <a:r>
              <a:rPr lang="fr-FR" sz="2400" dirty="0"/>
              <a:t>Le TRE est disponible en valeur courante et en volume au prix de l’année précédente;</a:t>
            </a:r>
          </a:p>
          <a:p>
            <a:pPr marL="1257300" lvl="2" indent="-342900">
              <a:spcBef>
                <a:spcPts val="1200"/>
              </a:spcBef>
              <a:buFont typeface="Wingdings" pitchFamily="2" charset="2"/>
              <a:buChar char="Ø"/>
              <a:defRPr/>
            </a:pPr>
            <a:r>
              <a:rPr lang="fr-FR" sz="2400" dirty="0"/>
              <a:t>Le TCEI est disponible;</a:t>
            </a:r>
          </a:p>
          <a:p>
            <a:pPr marL="800100" lvl="1" indent="-342900">
              <a:spcBef>
                <a:spcPts val="1200"/>
              </a:spcBef>
              <a:buFont typeface="Wingdings" pitchFamily="2" charset="2"/>
              <a:buChar char="Ø"/>
              <a:defRPr/>
            </a:pPr>
            <a:r>
              <a:rPr lang="fr-FR" sz="2800" dirty="0"/>
              <a:t>Les séries </a:t>
            </a:r>
            <a:r>
              <a:rPr lang="fr-FR" sz="2800" dirty="0" err="1"/>
              <a:t>rétropolées</a:t>
            </a:r>
            <a:r>
              <a:rPr lang="fr-FR" sz="2800" dirty="0"/>
              <a:t> sont disponibles aux prix courant  et aux prix constant de 2015; </a:t>
            </a:r>
            <a:endParaRPr lang="fr-FR" sz="2800" dirty="0">
              <a:solidFill>
                <a:srgbClr val="FF0000"/>
              </a:solidFill>
            </a:endParaRPr>
          </a:p>
          <a:p>
            <a:pPr marL="800100" lvl="1" indent="-342900">
              <a:spcBef>
                <a:spcPts val="1200"/>
              </a:spcBef>
              <a:buFont typeface="Wingdings" pitchFamily="2" charset="2"/>
              <a:buChar char="Ø"/>
              <a:defRPr/>
            </a:pPr>
            <a:r>
              <a:rPr lang="fr-FR" sz="2800" dirty="0"/>
              <a:t>Les sources des 2017 sont traitées et chargées dans la base ERETES;</a:t>
            </a:r>
          </a:p>
          <a:p>
            <a:pPr marL="0" lvl="0" indent="0">
              <a:buNone/>
            </a:pPr>
            <a:endParaRPr lang="fr-FR" sz="3200" dirty="0" smtClean="0"/>
          </a:p>
        </p:txBody>
      </p:sp>
    </p:spTree>
    <p:extLst>
      <p:ext uri="{BB962C8B-B14F-4D97-AF65-F5344CB8AC3E}">
        <p14:creationId xmlns:p14="http://schemas.microsoft.com/office/powerpoint/2010/main" val="16775661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040" y="517794"/>
            <a:ext cx="11288738" cy="5857250"/>
          </a:xfrm>
        </p:spPr>
        <p:txBody>
          <a:bodyPr>
            <a:noAutofit/>
          </a:bodyPr>
          <a:lstStyle/>
          <a:p>
            <a:pPr marL="342900" lvl="0" indent="-342900">
              <a:lnSpc>
                <a:spcPct val="100000"/>
              </a:lnSpc>
              <a:spcBef>
                <a:spcPts val="1200"/>
              </a:spcBef>
              <a:buFont typeface="Wingdings" pitchFamily="2" charset="2"/>
              <a:buChar char="Ø"/>
              <a:defRPr/>
            </a:pPr>
            <a:r>
              <a:rPr lang="fr-FR" sz="2600" b="1" i="1" dirty="0">
                <a:solidFill>
                  <a:prstClr val="black"/>
                </a:solidFill>
              </a:rPr>
              <a:t>La nouvelle année de base de la Guinée-Bissau: Résultats atteints </a:t>
            </a:r>
            <a:endParaRPr lang="fr-FR" sz="2600" dirty="0">
              <a:solidFill>
                <a:prstClr val="black"/>
              </a:solidFill>
            </a:endParaRPr>
          </a:p>
          <a:p>
            <a:pPr marL="800100" lvl="1" indent="-342900">
              <a:lnSpc>
                <a:spcPct val="100000"/>
              </a:lnSpc>
              <a:spcBef>
                <a:spcPts val="1200"/>
              </a:spcBef>
              <a:buFont typeface="Wingdings" pitchFamily="2" charset="2"/>
              <a:buChar char="Ø"/>
              <a:defRPr/>
            </a:pPr>
            <a:r>
              <a:rPr lang="fr-FR" dirty="0">
                <a:solidFill>
                  <a:prstClr val="black"/>
                </a:solidFill>
              </a:rPr>
              <a:t>Présentation des fichiers</a:t>
            </a:r>
          </a:p>
          <a:p>
            <a:pPr marL="1257300" lvl="2" indent="-342900">
              <a:lnSpc>
                <a:spcPct val="100000"/>
              </a:lnSpc>
              <a:spcBef>
                <a:spcPts val="1200"/>
              </a:spcBef>
              <a:buFont typeface="Wingdings" pitchFamily="2" charset="2"/>
              <a:buChar char="Ø"/>
              <a:defRPr/>
            </a:pPr>
            <a:r>
              <a:rPr lang="fr-FR" sz="2400" dirty="0">
                <a:solidFill>
                  <a:prstClr val="black"/>
                </a:solidFill>
              </a:rPr>
              <a:t>TRE 2015</a:t>
            </a:r>
          </a:p>
          <a:p>
            <a:pPr marL="1257300" lvl="2" indent="-342900">
              <a:lnSpc>
                <a:spcPct val="100000"/>
              </a:lnSpc>
              <a:spcBef>
                <a:spcPts val="1200"/>
              </a:spcBef>
              <a:buFont typeface="Wingdings" pitchFamily="2" charset="2"/>
              <a:buChar char="Ø"/>
              <a:defRPr/>
            </a:pPr>
            <a:r>
              <a:rPr lang="fr-FR" sz="2400" dirty="0">
                <a:solidFill>
                  <a:prstClr val="black"/>
                </a:solidFill>
              </a:rPr>
              <a:t>TCEI 2015</a:t>
            </a:r>
          </a:p>
          <a:p>
            <a:pPr marL="1257300" lvl="2" indent="-342900">
              <a:lnSpc>
                <a:spcPct val="100000"/>
              </a:lnSpc>
              <a:spcBef>
                <a:spcPts val="1200"/>
              </a:spcBef>
              <a:buFont typeface="Wingdings" pitchFamily="2" charset="2"/>
              <a:buChar char="Ø"/>
              <a:defRPr/>
            </a:pPr>
            <a:r>
              <a:rPr lang="fr-FR" sz="2400" dirty="0">
                <a:solidFill>
                  <a:prstClr val="black"/>
                </a:solidFill>
              </a:rPr>
              <a:t>TRE 2016 Courant</a:t>
            </a:r>
          </a:p>
          <a:p>
            <a:pPr marL="1257300" lvl="2" indent="-342900">
              <a:lnSpc>
                <a:spcPct val="100000"/>
              </a:lnSpc>
              <a:spcBef>
                <a:spcPts val="1200"/>
              </a:spcBef>
              <a:buFont typeface="Wingdings" pitchFamily="2" charset="2"/>
              <a:buChar char="Ø"/>
              <a:defRPr/>
            </a:pPr>
            <a:r>
              <a:rPr lang="fr-FR" sz="2400" dirty="0">
                <a:solidFill>
                  <a:prstClr val="black"/>
                </a:solidFill>
              </a:rPr>
              <a:t>TRE 2016 Constant</a:t>
            </a:r>
          </a:p>
          <a:p>
            <a:pPr marL="1257300" lvl="2" indent="-342900">
              <a:lnSpc>
                <a:spcPct val="100000"/>
              </a:lnSpc>
              <a:spcBef>
                <a:spcPts val="1200"/>
              </a:spcBef>
              <a:buFont typeface="Wingdings" pitchFamily="2" charset="2"/>
              <a:buChar char="Ø"/>
              <a:defRPr/>
            </a:pPr>
            <a:r>
              <a:rPr lang="fr-FR" sz="2400" dirty="0">
                <a:solidFill>
                  <a:prstClr val="black"/>
                </a:solidFill>
              </a:rPr>
              <a:t>TCEI 2016</a:t>
            </a:r>
          </a:p>
          <a:p>
            <a:pPr marL="1257300" lvl="2" indent="-342900">
              <a:lnSpc>
                <a:spcPct val="100000"/>
              </a:lnSpc>
              <a:spcBef>
                <a:spcPts val="1200"/>
              </a:spcBef>
              <a:buFont typeface="Wingdings" pitchFamily="2" charset="2"/>
              <a:buChar char="Ø"/>
              <a:defRPr/>
            </a:pPr>
            <a:r>
              <a:rPr lang="fr-FR" sz="2400" dirty="0">
                <a:solidFill>
                  <a:prstClr val="black"/>
                </a:solidFill>
              </a:rPr>
              <a:t>Séries </a:t>
            </a:r>
            <a:r>
              <a:rPr lang="fr-FR" sz="2400" dirty="0" err="1">
                <a:solidFill>
                  <a:prstClr val="black"/>
                </a:solidFill>
              </a:rPr>
              <a:t>rétropolées</a:t>
            </a:r>
            <a:r>
              <a:rPr lang="fr-FR" sz="2400" dirty="0">
                <a:solidFill>
                  <a:prstClr val="black"/>
                </a:solidFill>
              </a:rPr>
              <a:t> </a:t>
            </a:r>
          </a:p>
          <a:p>
            <a:pPr marL="1257300" lvl="2" indent="-342900">
              <a:lnSpc>
                <a:spcPct val="100000"/>
              </a:lnSpc>
              <a:spcBef>
                <a:spcPts val="1200"/>
              </a:spcBef>
              <a:buFont typeface="Wingdings" pitchFamily="2" charset="2"/>
              <a:buChar char="Ø"/>
              <a:defRPr/>
            </a:pPr>
            <a:r>
              <a:rPr lang="fr-FR" sz="2400" dirty="0">
                <a:solidFill>
                  <a:prstClr val="black"/>
                </a:solidFill>
              </a:rPr>
              <a:t>Elaboration  des tableaux de publication de la nouvelle série des comptes nationaux </a:t>
            </a:r>
            <a:r>
              <a:rPr lang="fr-FR" sz="2400" dirty="0" smtClean="0">
                <a:solidFill>
                  <a:prstClr val="black"/>
                </a:solidFill>
              </a:rPr>
              <a:t>conformes </a:t>
            </a:r>
            <a:r>
              <a:rPr lang="fr-FR" sz="2400" dirty="0">
                <a:solidFill>
                  <a:prstClr val="black"/>
                </a:solidFill>
              </a:rPr>
              <a:t>au SCN-2008</a:t>
            </a:r>
          </a:p>
          <a:p>
            <a:pPr marL="1257300" lvl="2" indent="-342900">
              <a:lnSpc>
                <a:spcPct val="100000"/>
              </a:lnSpc>
              <a:spcBef>
                <a:spcPts val="1200"/>
              </a:spcBef>
              <a:buFont typeface="Wingdings" pitchFamily="2" charset="2"/>
              <a:buChar char="Ø"/>
              <a:defRPr/>
            </a:pPr>
            <a:r>
              <a:rPr lang="fr-FR" sz="2400" dirty="0">
                <a:solidFill>
                  <a:prstClr val="black"/>
                </a:solidFill>
              </a:rPr>
              <a:t>Notes </a:t>
            </a:r>
            <a:r>
              <a:rPr lang="fr-FR" sz="2400" dirty="0" smtClean="0">
                <a:solidFill>
                  <a:prstClr val="black"/>
                </a:solidFill>
              </a:rPr>
              <a:t>préliminaire de </a:t>
            </a:r>
            <a:r>
              <a:rPr lang="fr-FR" sz="2400" dirty="0">
                <a:solidFill>
                  <a:prstClr val="black"/>
                </a:solidFill>
              </a:rPr>
              <a:t>publications de la nouvelle année de base 2015 et de la première année courante 2016</a:t>
            </a:r>
          </a:p>
        </p:txBody>
      </p:sp>
    </p:spTree>
    <p:extLst>
      <p:ext uri="{BB962C8B-B14F-4D97-AF65-F5344CB8AC3E}">
        <p14:creationId xmlns:p14="http://schemas.microsoft.com/office/powerpoint/2010/main" val="28714956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0717"/>
            <a:ext cx="10515600" cy="4351338"/>
          </a:xfrm>
        </p:spPr>
        <p:txBody>
          <a:bodyPr>
            <a:noAutofit/>
          </a:bodyPr>
          <a:lstStyle/>
          <a:p>
            <a:pPr marL="342900" lvl="0" indent="-342900">
              <a:lnSpc>
                <a:spcPct val="100000"/>
              </a:lnSpc>
              <a:spcBef>
                <a:spcPts val="1200"/>
              </a:spcBef>
              <a:buFont typeface="Wingdings" pitchFamily="2" charset="2"/>
              <a:buChar char="Ø"/>
              <a:defRPr/>
            </a:pPr>
            <a:r>
              <a:rPr lang="en-US" sz="2600" b="1" i="1" dirty="0"/>
              <a:t>Perspectives :</a:t>
            </a:r>
          </a:p>
          <a:p>
            <a:pPr marL="742950" lvl="1" indent="-285750">
              <a:spcBef>
                <a:spcPts val="600"/>
              </a:spcBef>
              <a:buFont typeface="Wingdings" pitchFamily="2" charset="2"/>
              <a:buChar char="Ø"/>
              <a:defRPr/>
            </a:pPr>
            <a:r>
              <a:rPr lang="fr-FR" dirty="0"/>
              <a:t>Finalisation des notes sur la nouvelle base 2015 et l’année courante 2016 et diffusion des données en même temps que les séries </a:t>
            </a:r>
            <a:r>
              <a:rPr lang="fr-FR" dirty="0" err="1"/>
              <a:t>rétropolées</a:t>
            </a:r>
            <a:r>
              <a:rPr lang="fr-FR" dirty="0"/>
              <a:t>;</a:t>
            </a:r>
          </a:p>
          <a:p>
            <a:pPr lvl="1">
              <a:spcBef>
                <a:spcPts val="600"/>
              </a:spcBef>
              <a:defRPr/>
            </a:pPr>
            <a:endParaRPr lang="fr-FR" dirty="0"/>
          </a:p>
          <a:p>
            <a:pPr marL="742950" lvl="1" indent="-285750">
              <a:spcBef>
                <a:spcPts val="600"/>
              </a:spcBef>
              <a:buFont typeface="Wingdings" pitchFamily="2" charset="2"/>
              <a:buChar char="Ø"/>
              <a:defRPr/>
            </a:pPr>
            <a:r>
              <a:rPr lang="fr-FR" dirty="0"/>
              <a:t>Poursuite et achèvement des travaux des comptes définitifs de 2017 au cours du deuxième </a:t>
            </a:r>
            <a:r>
              <a:rPr lang="fr-FR" dirty="0" smtClean="0"/>
              <a:t>semestre </a:t>
            </a:r>
            <a:r>
              <a:rPr lang="fr-FR" dirty="0"/>
              <a:t>de 2019; </a:t>
            </a:r>
          </a:p>
          <a:p>
            <a:pPr lvl="1">
              <a:spcBef>
                <a:spcPts val="600"/>
              </a:spcBef>
              <a:defRPr/>
            </a:pPr>
            <a:endParaRPr lang="fr-FR" dirty="0"/>
          </a:p>
          <a:p>
            <a:pPr marL="742950" lvl="1" indent="-285750">
              <a:spcBef>
                <a:spcPts val="600"/>
              </a:spcBef>
              <a:buFont typeface="Wingdings" pitchFamily="2" charset="2"/>
              <a:buChar char="Ø"/>
              <a:defRPr/>
            </a:pPr>
            <a:r>
              <a:rPr lang="fr-FR" dirty="0"/>
              <a:t>Mettre en place un dispositif pour réaliser les comptes annuels provisoires de 2018 à</a:t>
            </a:r>
            <a:r>
              <a:rPr lang="fr-FR" dirty="0" smtClean="0"/>
              <a:t> la fin de mois </a:t>
            </a:r>
            <a:r>
              <a:rPr lang="fr-FR" dirty="0"/>
              <a:t>Aout </a:t>
            </a:r>
            <a:r>
              <a:rPr lang="fr-FR" dirty="0" smtClean="0"/>
              <a:t> </a:t>
            </a:r>
            <a:r>
              <a:rPr lang="fr-FR" dirty="0"/>
              <a:t>2019;</a:t>
            </a:r>
          </a:p>
          <a:p>
            <a:pPr marL="742950" lvl="1" indent="-285750">
              <a:spcBef>
                <a:spcPts val="600"/>
              </a:spcBef>
              <a:buFont typeface="Wingdings" pitchFamily="2" charset="2"/>
              <a:buChar char="Ø"/>
              <a:defRPr/>
            </a:pPr>
            <a:endParaRPr lang="fr-FR" dirty="0"/>
          </a:p>
          <a:p>
            <a:pPr marL="742950" lvl="1" indent="-285750">
              <a:spcBef>
                <a:spcPts val="600"/>
              </a:spcBef>
              <a:buFont typeface="Wingdings" pitchFamily="2" charset="2"/>
              <a:buChar char="Ø"/>
              <a:defRPr/>
            </a:pPr>
            <a:r>
              <a:rPr lang="fr-FR" dirty="0"/>
              <a:t>Les enquêtes et recensements en cours ou prévues en 2019 (Secteur informel, consommation des ménages)  donnent des perspectives pour un futur </a:t>
            </a:r>
            <a:r>
              <a:rPr lang="fr-FR" dirty="0" err="1"/>
              <a:t>rebasage</a:t>
            </a:r>
            <a:r>
              <a:rPr lang="fr-FR" dirty="0"/>
              <a:t> respectant le délai de 5 ans (idéalement) ou 10 ans au pire des </a:t>
            </a:r>
            <a:r>
              <a:rPr lang="fr-FR" dirty="0" smtClean="0"/>
              <a:t>cas. </a:t>
            </a:r>
            <a:endParaRPr lang="fr-FR" dirty="0"/>
          </a:p>
        </p:txBody>
      </p:sp>
    </p:spTree>
    <p:extLst>
      <p:ext uri="{BB962C8B-B14F-4D97-AF65-F5344CB8AC3E}">
        <p14:creationId xmlns:p14="http://schemas.microsoft.com/office/powerpoint/2010/main" val="6117251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4771"/>
            <a:ext cx="10515600" cy="1325563"/>
          </a:xfrm>
        </p:spPr>
        <p:txBody>
          <a:bodyPr/>
          <a:lstStyle/>
          <a:p>
            <a:pPr algn="ctr"/>
            <a:r>
              <a:rPr lang="fr-FR" dirty="0" smtClean="0"/>
              <a:t>Merci pour votre attention </a:t>
            </a:r>
            <a:endParaRPr lang="fr-FR" dirty="0"/>
          </a:p>
        </p:txBody>
      </p:sp>
    </p:spTree>
    <p:extLst>
      <p:ext uri="{BB962C8B-B14F-4D97-AF65-F5344CB8AC3E}">
        <p14:creationId xmlns:p14="http://schemas.microsoft.com/office/powerpoint/2010/main" val="17131167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3884" y="1167791"/>
            <a:ext cx="7039779" cy="2494920"/>
          </a:xfrm>
        </p:spPr>
        <p:txBody>
          <a:bodyPr>
            <a:normAutofit/>
          </a:bodyPr>
          <a:lstStyle/>
          <a:p>
            <a:pPr algn="ctr"/>
            <a:r>
              <a:rPr lang="fr-FR" sz="2400" dirty="0"/>
              <a:t>REPUBLIQUE DE GUINEE-BISSAU</a:t>
            </a:r>
            <a:br>
              <a:rPr lang="fr-FR" sz="2400" dirty="0"/>
            </a:br>
            <a:r>
              <a:rPr lang="fr-FR" sz="2400" dirty="0"/>
              <a:t>MINISTÈRE DE L'ÉCONOMIE ET DES FINANCES</a:t>
            </a:r>
            <a:br>
              <a:rPr lang="fr-FR" sz="2400" dirty="0"/>
            </a:br>
            <a:r>
              <a:rPr lang="fr-FR" sz="2400" dirty="0"/>
              <a:t>SECRÉTARIAT D'ÉTAT PLAN ET INTÉGRATION RÉGIONALE</a:t>
            </a:r>
            <a:br>
              <a:rPr lang="fr-FR" sz="2400" dirty="0"/>
            </a:br>
            <a:r>
              <a:rPr lang="fr-FR" sz="2400" b="1" dirty="0"/>
              <a:t>INSTITUT NATIONAL DE STATISTIQUE</a:t>
            </a:r>
            <a:endParaRPr lang="pt-BR" sz="2400" dirty="0"/>
          </a:p>
        </p:txBody>
      </p:sp>
      <p:sp>
        <p:nvSpPr>
          <p:cNvPr id="3" name="Content Placeholder 2"/>
          <p:cNvSpPr>
            <a:spLocks noGrp="1"/>
          </p:cNvSpPr>
          <p:nvPr>
            <p:ph idx="1"/>
          </p:nvPr>
        </p:nvSpPr>
        <p:spPr>
          <a:xfrm>
            <a:off x="1016313" y="3448272"/>
            <a:ext cx="10515600" cy="1134745"/>
          </a:xfrm>
        </p:spPr>
        <p:txBody>
          <a:bodyPr/>
          <a:lstStyle/>
          <a:p>
            <a:pPr marL="0" indent="0">
              <a:buNone/>
            </a:pPr>
            <a:r>
              <a:rPr lang="fr-FR" b="1" dirty="0"/>
              <a:t>A</a:t>
            </a:r>
            <a:r>
              <a:rPr lang="fr-FR" b="1" dirty="0" smtClean="0"/>
              <a:t>pplications </a:t>
            </a:r>
            <a:r>
              <a:rPr lang="fr-FR" b="1" dirty="0"/>
              <a:t>développées pour les comptes définitifs et </a:t>
            </a:r>
            <a:r>
              <a:rPr lang="fr-FR" b="1" dirty="0" smtClean="0"/>
              <a:t>provisoires</a:t>
            </a:r>
          </a:p>
          <a:p>
            <a:pPr marL="0" indent="0" algn="ctr">
              <a:buNone/>
            </a:pPr>
            <a:r>
              <a:rPr lang="fr-FR" b="1" i="1" dirty="0">
                <a:solidFill>
                  <a:srgbClr val="00B0F0"/>
                </a:solidFill>
              </a:rPr>
              <a:t>Outil de publication de comptes nationaux </a:t>
            </a:r>
            <a:r>
              <a:rPr lang="fr-FR" b="1" i="1" dirty="0" smtClean="0">
                <a:solidFill>
                  <a:srgbClr val="00B0F0"/>
                </a:solidFill>
              </a:rPr>
              <a:t>de la </a:t>
            </a:r>
            <a:r>
              <a:rPr lang="fr-FR" b="1" i="1" dirty="0">
                <a:solidFill>
                  <a:srgbClr val="00B0F0"/>
                </a:solidFill>
              </a:rPr>
              <a:t>Guinée Bissau</a:t>
            </a:r>
            <a:endParaRPr lang="pt-BR" dirty="0">
              <a:solidFill>
                <a:srgbClr val="00B0F0"/>
              </a:solidFill>
            </a:endParaRPr>
          </a:p>
        </p:txBody>
      </p:sp>
      <p:grpSp>
        <p:nvGrpSpPr>
          <p:cNvPr id="4" name="Group 3"/>
          <p:cNvGrpSpPr/>
          <p:nvPr/>
        </p:nvGrpSpPr>
        <p:grpSpPr>
          <a:xfrm>
            <a:off x="75414" y="77119"/>
            <a:ext cx="12083535" cy="1637383"/>
            <a:chOff x="108465" y="0"/>
            <a:chExt cx="12083535" cy="1637383"/>
          </a:xfrm>
        </p:grpSpPr>
        <p:pic>
          <p:nvPicPr>
            <p:cNvPr id="5" name="Picture 2" descr="logog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70935" y="1000125"/>
              <a:ext cx="850129" cy="637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 1" descr="logo uemoa"/>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465" y="0"/>
              <a:ext cx="847725" cy="1000125"/>
            </a:xfrm>
            <a:prstGeom prst="rect">
              <a:avLst/>
            </a:prstGeom>
            <a:noFill/>
          </p:spPr>
        </p:pic>
        <p:pic>
          <p:nvPicPr>
            <p:cNvPr id="7" name="Picture 2" descr="Resultado de imagem para simbolo de AFRISTA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58500" y="36423"/>
              <a:ext cx="1333500" cy="790576"/>
            </a:xfrm>
            <a:prstGeom prst="rect">
              <a:avLst/>
            </a:prstGeom>
            <a:noFill/>
            <a:extLst>
              <a:ext uri="{909E8E84-426E-40DD-AFC4-6F175D3DCCD1}">
                <a14:hiddenFill xmlns:a14="http://schemas.microsoft.com/office/drawing/2010/main">
                  <a:solidFill>
                    <a:srgbClr val="FFFFFF"/>
                  </a:solidFill>
                </a14:hiddenFill>
              </a:ext>
            </a:extLst>
          </p:spPr>
        </p:pic>
      </p:grpSp>
      <p:sp>
        <p:nvSpPr>
          <p:cNvPr id="8" name="TextBox 7"/>
          <p:cNvSpPr txBox="1"/>
          <p:nvPr/>
        </p:nvSpPr>
        <p:spPr>
          <a:xfrm>
            <a:off x="4142195" y="5896971"/>
            <a:ext cx="4855335" cy="369332"/>
          </a:xfrm>
          <a:prstGeom prst="rect">
            <a:avLst/>
          </a:prstGeom>
          <a:noFill/>
        </p:spPr>
        <p:txBody>
          <a:bodyPr wrap="square" rtlCol="0">
            <a:spAutoFit/>
          </a:bodyPr>
          <a:lstStyle/>
          <a:p>
            <a:r>
              <a:rPr lang="fr-FR" dirty="0" smtClean="0"/>
              <a:t>     Cotonou, </a:t>
            </a:r>
            <a:r>
              <a:rPr lang="fr-FR" dirty="0"/>
              <a:t>du </a:t>
            </a:r>
            <a:r>
              <a:rPr lang="fr-FR" dirty="0" smtClean="0"/>
              <a:t>1 </a:t>
            </a:r>
            <a:r>
              <a:rPr lang="fr-FR" dirty="0"/>
              <a:t>au 5</a:t>
            </a:r>
            <a:r>
              <a:rPr lang="fr-FR" dirty="0" smtClean="0"/>
              <a:t> juillet 2019</a:t>
            </a:r>
            <a:endParaRPr lang="pt-BR" dirty="0"/>
          </a:p>
        </p:txBody>
      </p:sp>
    </p:spTree>
    <p:extLst>
      <p:ext uri="{BB962C8B-B14F-4D97-AF65-F5344CB8AC3E}">
        <p14:creationId xmlns:p14="http://schemas.microsoft.com/office/powerpoint/2010/main" val="302148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9658"/>
            <a:ext cx="10515600" cy="5902561"/>
          </a:xfrm>
        </p:spPr>
        <p:txBody>
          <a:bodyPr>
            <a:normAutofit/>
          </a:bodyPr>
          <a:lstStyle/>
          <a:p>
            <a:pPr marL="342900" lvl="0" indent="-342900">
              <a:spcBef>
                <a:spcPts val="1200"/>
              </a:spcBef>
              <a:buFont typeface="Wingdings" pitchFamily="2" charset="2"/>
              <a:buChar char="Ø"/>
              <a:defRPr/>
            </a:pPr>
            <a:r>
              <a:rPr lang="fr-FR" sz="2600" b="1" i="1" dirty="0"/>
              <a:t>Outil de publication de comptes nationaux de Guinée Bissau </a:t>
            </a:r>
            <a:endParaRPr lang="fr-FR" sz="2600" dirty="0"/>
          </a:p>
          <a:p>
            <a:pPr marL="0" lvl="0" indent="0" algn="just">
              <a:spcBef>
                <a:spcPts val="1200"/>
              </a:spcBef>
              <a:buNone/>
              <a:defRPr/>
            </a:pPr>
            <a:r>
              <a:rPr lang="fr-FR" dirty="0"/>
              <a:t>Normalement ERETES demande de un outil auxiliaire pour </a:t>
            </a:r>
            <a:r>
              <a:rPr lang="fr-FR" dirty="0" smtClean="0"/>
              <a:t>l’entre et pour les publication des données, </a:t>
            </a:r>
            <a:r>
              <a:rPr lang="fr-FR" dirty="0"/>
              <a:t>cars il y deux manière de les </a:t>
            </a:r>
            <a:r>
              <a:rPr lang="fr-FR" dirty="0" smtClean="0"/>
              <a:t>faire:</a:t>
            </a:r>
            <a:endParaRPr lang="fr-FR" sz="2400" dirty="0"/>
          </a:p>
          <a:p>
            <a:pPr marL="1257300" lvl="2" indent="-342900" algn="just">
              <a:spcBef>
                <a:spcPts val="1200"/>
              </a:spcBef>
              <a:buFont typeface="Wingdings" pitchFamily="2" charset="2"/>
              <a:buChar char="Ø"/>
              <a:defRPr/>
            </a:pPr>
            <a:r>
              <a:rPr lang="fr-FR" sz="2400" dirty="0"/>
              <a:t>Outil série ERETES;</a:t>
            </a:r>
            <a:endParaRPr lang="fr-FR" sz="2400" dirty="0" smtClean="0"/>
          </a:p>
          <a:p>
            <a:pPr marL="1257300" lvl="2" indent="-342900" algn="just">
              <a:spcBef>
                <a:spcPts val="1200"/>
              </a:spcBef>
              <a:buFont typeface="Wingdings" pitchFamily="2" charset="2"/>
              <a:buChar char="Ø"/>
              <a:defRPr/>
            </a:pPr>
            <a:r>
              <a:rPr lang="fr-FR" sz="2400" dirty="0"/>
              <a:t>Crie une autre maquette sur Excel</a:t>
            </a:r>
            <a:endParaRPr lang="fr-FR" sz="2400" dirty="0" smtClean="0"/>
          </a:p>
          <a:p>
            <a:pPr marL="800100" lvl="1" indent="-342900" algn="just">
              <a:spcBef>
                <a:spcPts val="1200"/>
              </a:spcBef>
              <a:buFont typeface="Wingdings" pitchFamily="2" charset="2"/>
              <a:buChar char="Ø"/>
              <a:defRPr/>
            </a:pPr>
            <a:r>
              <a:rPr lang="fr-FR" sz="2800" dirty="0" smtClean="0"/>
              <a:t>La Guinée Bissau a adopte la deuxième option </a:t>
            </a:r>
            <a:endParaRPr lang="fr-FR" sz="2800" dirty="0"/>
          </a:p>
          <a:p>
            <a:pPr marL="1257300" lvl="2" indent="-342900" algn="just">
              <a:spcBef>
                <a:spcPts val="1200"/>
              </a:spcBef>
              <a:buFont typeface="Wingdings" pitchFamily="2" charset="2"/>
              <a:buChar char="Ø"/>
              <a:defRPr/>
            </a:pPr>
            <a:r>
              <a:rPr lang="fr-FR" sz="2600" dirty="0"/>
              <a:t>L’outil utilise les tableaux de synthèses annuelles tirés directement du module ERETES et propose une organisation d’ensemble des fichiers. De façon précise, il propose des fichiers de synthèses permettant de disposer des séries d’agrégats et d’indicateurs des comptes nationaux en vue de permettre leur analyse et </a:t>
            </a:r>
            <a:r>
              <a:rPr lang="fr-FR" sz="2600" dirty="0" smtClean="0"/>
              <a:t>publication;</a:t>
            </a:r>
          </a:p>
        </p:txBody>
      </p:sp>
    </p:spTree>
    <p:extLst>
      <p:ext uri="{BB962C8B-B14F-4D97-AF65-F5344CB8AC3E}">
        <p14:creationId xmlns:p14="http://schemas.microsoft.com/office/powerpoint/2010/main" val="17557469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spcBef>
                <a:spcPts val="1200"/>
              </a:spcBef>
              <a:buFont typeface="Wingdings" pitchFamily="2" charset="2"/>
              <a:buChar char="Ø"/>
              <a:defRPr/>
            </a:pPr>
            <a:r>
              <a:rPr lang="fr-FR" sz="2600" b="1" i="1" dirty="0">
                <a:solidFill>
                  <a:prstClr val="black"/>
                </a:solidFill>
                <a:latin typeface="Calibri" panose="020F0502020204030204"/>
              </a:rPr>
              <a:t>Outil de publication de comptes nationaux de Guinée Bissau </a:t>
            </a:r>
          </a:p>
        </p:txBody>
      </p:sp>
      <p:sp>
        <p:nvSpPr>
          <p:cNvPr id="3" name="Content Placeholder 2"/>
          <p:cNvSpPr>
            <a:spLocks noGrp="1"/>
          </p:cNvSpPr>
          <p:nvPr>
            <p:ph idx="1"/>
          </p:nvPr>
        </p:nvSpPr>
        <p:spPr>
          <a:xfrm>
            <a:off x="572877" y="1288973"/>
            <a:ext cx="10994833" cy="5221996"/>
          </a:xfrm>
        </p:spPr>
        <p:txBody>
          <a:bodyPr>
            <a:normAutofit fontScale="92500"/>
          </a:bodyPr>
          <a:lstStyle/>
          <a:p>
            <a:pPr lvl="0" algn="just"/>
            <a:r>
              <a:rPr lang="fr-FR" dirty="0"/>
              <a:t>L’extraction des tableaux se fait année par année dans un répertoire nommé par l’année de compte (exemple : 2016) et contenant les tableaux de synthèses suivants : </a:t>
            </a:r>
            <a:endParaRPr lang="pt-BR" dirty="0"/>
          </a:p>
          <a:p>
            <a:pPr lvl="0" algn="just"/>
            <a:r>
              <a:rPr lang="fr-FR" dirty="0"/>
              <a:t>Le TRE aux prix courant</a:t>
            </a:r>
            <a:endParaRPr lang="pt-BR" dirty="0"/>
          </a:p>
          <a:p>
            <a:pPr lvl="0" algn="just"/>
            <a:r>
              <a:rPr lang="fr-FR" dirty="0"/>
              <a:t>Le TRE aux prix constant</a:t>
            </a:r>
            <a:endParaRPr lang="pt-BR" dirty="0"/>
          </a:p>
          <a:p>
            <a:pPr lvl="0" algn="just"/>
            <a:r>
              <a:rPr lang="fr-FR" dirty="0"/>
              <a:t>Le TCEI</a:t>
            </a:r>
            <a:endParaRPr lang="pt-BR" dirty="0"/>
          </a:p>
          <a:p>
            <a:pPr lvl="0" algn="just"/>
            <a:r>
              <a:rPr lang="fr-FR" dirty="0"/>
              <a:t>L’ensemble des équilibres ressources emplois (</a:t>
            </a:r>
            <a:r>
              <a:rPr lang="fr-FR" dirty="0" err="1"/>
              <a:t>Publi-ere</a:t>
            </a:r>
            <a:r>
              <a:rPr lang="fr-FR" dirty="0"/>
              <a:t>) aux niveaux 1, 2 et 3</a:t>
            </a:r>
            <a:endParaRPr lang="pt-BR" dirty="0"/>
          </a:p>
          <a:p>
            <a:pPr lvl="0" algn="just"/>
            <a:r>
              <a:rPr lang="fr-FR" dirty="0"/>
              <a:t>L’ensemble des comptes de branches aux niveaux 2 et aux niveaux 1 en courant et en constant (volume aux prix de l’année précédente). </a:t>
            </a:r>
            <a:endParaRPr lang="pt-BR" dirty="0"/>
          </a:p>
          <a:p>
            <a:pPr algn="just"/>
            <a:r>
              <a:rPr lang="fr-FR" dirty="0"/>
              <a:t>Un traitement spécifique est réservé à l’extraction des données de l’année de base en ce sens qu’elles ne contiennent pas de tableaux aux prix constant.</a:t>
            </a:r>
            <a:endParaRPr lang="pt-BR" dirty="0"/>
          </a:p>
          <a:p>
            <a:endParaRPr lang="pt-BR" dirty="0"/>
          </a:p>
        </p:txBody>
      </p:sp>
    </p:spTree>
    <p:extLst>
      <p:ext uri="{BB962C8B-B14F-4D97-AF65-F5344CB8AC3E}">
        <p14:creationId xmlns:p14="http://schemas.microsoft.com/office/powerpoint/2010/main" val="2252772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9658"/>
            <a:ext cx="10515600" cy="5902561"/>
          </a:xfrm>
        </p:spPr>
        <p:txBody>
          <a:bodyPr>
            <a:normAutofit/>
          </a:bodyPr>
          <a:lstStyle/>
          <a:p>
            <a:pPr marL="342900" lvl="0" indent="-342900">
              <a:spcBef>
                <a:spcPts val="1200"/>
              </a:spcBef>
              <a:buFont typeface="Wingdings" pitchFamily="2" charset="2"/>
              <a:buChar char="Ø"/>
              <a:defRPr/>
            </a:pPr>
            <a:r>
              <a:rPr lang="fr-FR" sz="2600" b="1" i="1" dirty="0" smtClean="0"/>
              <a:t> Outil de publication de comptes nationaux de Guinée Bissau </a:t>
            </a:r>
          </a:p>
          <a:p>
            <a:pPr marL="0" lvl="0" indent="0">
              <a:spcBef>
                <a:spcPts val="1200"/>
              </a:spcBef>
              <a:buNone/>
              <a:defRPr/>
            </a:pPr>
            <a:endParaRPr lang="fr-FR" sz="2600" b="1" i="1" dirty="0" smtClean="0"/>
          </a:p>
          <a:p>
            <a:pPr marL="1257300" lvl="2" indent="-342900" algn="just">
              <a:spcBef>
                <a:spcPts val="1200"/>
              </a:spcBef>
              <a:buFont typeface="Wingdings" pitchFamily="2" charset="2"/>
              <a:buChar char="Ø"/>
              <a:defRPr/>
            </a:pPr>
            <a:r>
              <a:rPr lang="fr-FR" sz="2600" dirty="0" smtClean="0"/>
              <a:t>A </a:t>
            </a:r>
            <a:r>
              <a:rPr lang="fr-FR" sz="2600" dirty="0"/>
              <a:t>l’issue de l’extraction des données des bases ERETES, trois grands groupes de tableaux de synthèses sont constituées à l’aide essentiellement des fonctions INDEX et EQUIV de Excel. </a:t>
            </a:r>
            <a:r>
              <a:rPr lang="fr-FR" sz="2600" dirty="0" smtClean="0"/>
              <a:t> </a:t>
            </a:r>
          </a:p>
          <a:p>
            <a:pPr marL="914400" lvl="2" indent="0" algn="just">
              <a:spcBef>
                <a:spcPts val="1200"/>
              </a:spcBef>
              <a:buNone/>
              <a:defRPr/>
            </a:pPr>
            <a:endParaRPr lang="fr-FR" sz="2600" dirty="0" smtClean="0"/>
          </a:p>
          <a:p>
            <a:pPr marL="1257300" lvl="2" indent="-342900" algn="just">
              <a:spcBef>
                <a:spcPts val="1200"/>
              </a:spcBef>
              <a:buFont typeface="Wingdings" pitchFamily="2" charset="2"/>
              <a:buChar char="Ø"/>
              <a:defRPr/>
            </a:pPr>
            <a:r>
              <a:rPr lang="fr-FR" sz="2600" dirty="0"/>
              <a:t>Ces tableaux de synthèses sont : (i) la série des équilibres ressources emplois (SERIE_ERE), (ii) la série des comptes de branches (SERIE_CB) et la série des variables du TCEI (SERIE_TCEI). </a:t>
            </a:r>
            <a:endParaRPr lang="fr-FR" sz="2600" dirty="0" smtClean="0"/>
          </a:p>
          <a:p>
            <a:pPr marL="914400" lvl="2" indent="0" algn="just">
              <a:spcBef>
                <a:spcPts val="1200"/>
              </a:spcBef>
              <a:buNone/>
              <a:defRPr/>
            </a:pPr>
            <a:endParaRPr lang="fr-FR" sz="2600" dirty="0"/>
          </a:p>
          <a:p>
            <a:pPr marL="1257300" lvl="2" indent="-342900" algn="just">
              <a:spcBef>
                <a:spcPts val="1200"/>
              </a:spcBef>
              <a:buFont typeface="Wingdings" pitchFamily="2" charset="2"/>
              <a:buChar char="Ø"/>
              <a:defRPr/>
            </a:pPr>
            <a:r>
              <a:rPr lang="fr-FR" sz="2600" dirty="0"/>
              <a:t>L’ensemble des ces fichiers de séries sont utilisées en input pour construire les tableaux de publication (</a:t>
            </a:r>
            <a:r>
              <a:rPr lang="fr-FR" sz="2600" dirty="0" err="1"/>
              <a:t>Tableaux_publication</a:t>
            </a:r>
            <a:r>
              <a:rPr lang="fr-FR" sz="2600" dirty="0"/>
              <a:t>) grâce à de simples liaisons</a:t>
            </a:r>
            <a:endParaRPr lang="pt-BR" sz="2600" dirty="0"/>
          </a:p>
          <a:p>
            <a:pPr marL="914400" lvl="2" indent="0" algn="just">
              <a:spcBef>
                <a:spcPts val="1200"/>
              </a:spcBef>
              <a:buNone/>
              <a:defRPr/>
            </a:pPr>
            <a:endParaRPr lang="fr-FR" sz="2600" dirty="0"/>
          </a:p>
        </p:txBody>
      </p:sp>
    </p:spTree>
    <p:extLst>
      <p:ext uri="{BB962C8B-B14F-4D97-AF65-F5344CB8AC3E}">
        <p14:creationId xmlns:p14="http://schemas.microsoft.com/office/powerpoint/2010/main" val="21226412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4771"/>
            <a:ext cx="10515600" cy="1325563"/>
          </a:xfrm>
        </p:spPr>
        <p:txBody>
          <a:bodyPr/>
          <a:lstStyle/>
          <a:p>
            <a:pPr algn="ctr"/>
            <a:r>
              <a:rPr lang="fr-FR" dirty="0" smtClean="0"/>
              <a:t>Merci pour votre attention </a:t>
            </a:r>
            <a:endParaRPr lang="fr-FR" dirty="0"/>
          </a:p>
        </p:txBody>
      </p:sp>
    </p:spTree>
    <p:extLst>
      <p:ext uri="{BB962C8B-B14F-4D97-AF65-F5344CB8AC3E}">
        <p14:creationId xmlns:p14="http://schemas.microsoft.com/office/powerpoint/2010/main" val="8480658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3884" y="1167791"/>
            <a:ext cx="7039779" cy="2494920"/>
          </a:xfrm>
        </p:spPr>
        <p:txBody>
          <a:bodyPr>
            <a:normAutofit/>
          </a:bodyPr>
          <a:lstStyle/>
          <a:p>
            <a:pPr algn="ctr"/>
            <a:r>
              <a:rPr lang="fr-FR" sz="2400" dirty="0"/>
              <a:t>REPUBLIQUE DE GUINEE-BISSAU</a:t>
            </a:r>
            <a:br>
              <a:rPr lang="fr-FR" sz="2400" dirty="0"/>
            </a:br>
            <a:r>
              <a:rPr lang="fr-FR" sz="2400" dirty="0"/>
              <a:t>MINISTÈRE DE L'ÉCONOMIE ET DES FINANCES</a:t>
            </a:r>
            <a:br>
              <a:rPr lang="fr-FR" sz="2400" dirty="0"/>
            </a:br>
            <a:r>
              <a:rPr lang="fr-FR" sz="2400" dirty="0"/>
              <a:t>SECRÉTARIAT D'ÉTAT PLAN ET INTÉGRATION RÉGIONALE</a:t>
            </a:r>
            <a:br>
              <a:rPr lang="fr-FR" sz="2400" dirty="0"/>
            </a:br>
            <a:r>
              <a:rPr lang="fr-FR" sz="2400" b="1" dirty="0"/>
              <a:t>INSTITUT NATIONAL DE STATISTIQUE</a:t>
            </a:r>
            <a:endParaRPr lang="pt-BR" sz="2400" dirty="0"/>
          </a:p>
        </p:txBody>
      </p:sp>
      <p:sp>
        <p:nvSpPr>
          <p:cNvPr id="3" name="Content Placeholder 2"/>
          <p:cNvSpPr>
            <a:spLocks noGrp="1"/>
          </p:cNvSpPr>
          <p:nvPr>
            <p:ph idx="1"/>
          </p:nvPr>
        </p:nvSpPr>
        <p:spPr>
          <a:xfrm>
            <a:off x="1016313" y="3448272"/>
            <a:ext cx="10515600" cy="1134745"/>
          </a:xfrm>
        </p:spPr>
        <p:txBody>
          <a:bodyPr/>
          <a:lstStyle/>
          <a:p>
            <a:pPr marL="0" indent="0">
              <a:buNone/>
            </a:pPr>
            <a:r>
              <a:rPr lang="fr-FR" b="1" dirty="0"/>
              <a:t>A</a:t>
            </a:r>
            <a:r>
              <a:rPr lang="fr-FR" b="1" dirty="0" smtClean="0"/>
              <a:t>pplications </a:t>
            </a:r>
            <a:r>
              <a:rPr lang="fr-FR" b="1" dirty="0"/>
              <a:t>développées pour les comptes définitifs et </a:t>
            </a:r>
            <a:r>
              <a:rPr lang="fr-FR" b="1" dirty="0" smtClean="0"/>
              <a:t>provisoires</a:t>
            </a:r>
          </a:p>
          <a:p>
            <a:pPr marL="0" indent="0" algn="ctr">
              <a:buNone/>
            </a:pPr>
            <a:r>
              <a:rPr lang="fr-FR" b="1" i="1" dirty="0">
                <a:solidFill>
                  <a:srgbClr val="00B0F0"/>
                </a:solidFill>
              </a:rPr>
              <a:t>Outil de </a:t>
            </a:r>
            <a:r>
              <a:rPr lang="fr-FR" b="1" i="1" dirty="0" smtClean="0">
                <a:solidFill>
                  <a:srgbClr val="00B0F0"/>
                </a:solidFill>
              </a:rPr>
              <a:t>comptes </a:t>
            </a:r>
            <a:r>
              <a:rPr lang="fr-FR" b="1" i="1" dirty="0">
                <a:solidFill>
                  <a:srgbClr val="00B0F0"/>
                </a:solidFill>
              </a:rPr>
              <a:t>nationaux de Guinée </a:t>
            </a:r>
            <a:r>
              <a:rPr lang="fr-FR" b="1" i="1" dirty="0" smtClean="0">
                <a:solidFill>
                  <a:srgbClr val="00B0F0"/>
                </a:solidFill>
              </a:rPr>
              <a:t>Bissau, </a:t>
            </a:r>
            <a:r>
              <a:rPr lang="fr-FR" b="1" i="1" dirty="0">
                <a:solidFill>
                  <a:srgbClr val="00B0F0"/>
                </a:solidFill>
              </a:rPr>
              <a:t>Maquette</a:t>
            </a:r>
            <a:r>
              <a:rPr lang="fr-FR" b="1" i="1" dirty="0"/>
              <a:t> </a:t>
            </a:r>
            <a:r>
              <a:rPr lang="fr-FR" b="1" i="1" dirty="0" smtClean="0">
                <a:solidFill>
                  <a:srgbClr val="00B0F0"/>
                </a:solidFill>
              </a:rPr>
              <a:t>Excel SCN93</a:t>
            </a:r>
            <a:endParaRPr lang="pt-BR" dirty="0">
              <a:solidFill>
                <a:srgbClr val="00B0F0"/>
              </a:solidFill>
            </a:endParaRPr>
          </a:p>
        </p:txBody>
      </p:sp>
      <p:grpSp>
        <p:nvGrpSpPr>
          <p:cNvPr id="4" name="Group 3"/>
          <p:cNvGrpSpPr/>
          <p:nvPr/>
        </p:nvGrpSpPr>
        <p:grpSpPr>
          <a:xfrm>
            <a:off x="75414" y="77119"/>
            <a:ext cx="12083535" cy="1637383"/>
            <a:chOff x="108465" y="0"/>
            <a:chExt cx="12083535" cy="1637383"/>
          </a:xfrm>
        </p:grpSpPr>
        <p:pic>
          <p:nvPicPr>
            <p:cNvPr id="5" name="Picture 2" descr="logog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70935" y="1000125"/>
              <a:ext cx="850129" cy="637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 1" descr="logo uemoa"/>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465" y="0"/>
              <a:ext cx="847725" cy="1000125"/>
            </a:xfrm>
            <a:prstGeom prst="rect">
              <a:avLst/>
            </a:prstGeom>
            <a:noFill/>
          </p:spPr>
        </p:pic>
        <p:pic>
          <p:nvPicPr>
            <p:cNvPr id="7" name="Picture 2" descr="Resultado de imagem para simbolo de AFRISTA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58500" y="36423"/>
              <a:ext cx="1333500" cy="790576"/>
            </a:xfrm>
            <a:prstGeom prst="rect">
              <a:avLst/>
            </a:prstGeom>
            <a:noFill/>
            <a:extLst>
              <a:ext uri="{909E8E84-426E-40DD-AFC4-6F175D3DCCD1}">
                <a14:hiddenFill xmlns:a14="http://schemas.microsoft.com/office/drawing/2010/main">
                  <a:solidFill>
                    <a:srgbClr val="FFFFFF"/>
                  </a:solidFill>
                </a14:hiddenFill>
              </a:ext>
            </a:extLst>
          </p:spPr>
        </p:pic>
      </p:grpSp>
      <p:sp>
        <p:nvSpPr>
          <p:cNvPr id="8" name="TextBox 7"/>
          <p:cNvSpPr txBox="1"/>
          <p:nvPr/>
        </p:nvSpPr>
        <p:spPr>
          <a:xfrm>
            <a:off x="4142195" y="5896971"/>
            <a:ext cx="4855335" cy="369332"/>
          </a:xfrm>
          <a:prstGeom prst="rect">
            <a:avLst/>
          </a:prstGeom>
          <a:noFill/>
        </p:spPr>
        <p:txBody>
          <a:bodyPr wrap="square" rtlCol="0">
            <a:spAutoFit/>
          </a:bodyPr>
          <a:lstStyle/>
          <a:p>
            <a:r>
              <a:rPr lang="fr-FR" dirty="0" smtClean="0"/>
              <a:t>     Cotonou, </a:t>
            </a:r>
            <a:r>
              <a:rPr lang="fr-FR" dirty="0"/>
              <a:t>du </a:t>
            </a:r>
            <a:r>
              <a:rPr lang="fr-FR" dirty="0" smtClean="0"/>
              <a:t>1 </a:t>
            </a:r>
            <a:r>
              <a:rPr lang="fr-FR" dirty="0"/>
              <a:t>au 5</a:t>
            </a:r>
            <a:r>
              <a:rPr lang="fr-FR" dirty="0" smtClean="0"/>
              <a:t> juillet 2019</a:t>
            </a:r>
            <a:endParaRPr lang="pt-BR" dirty="0"/>
          </a:p>
        </p:txBody>
      </p:sp>
    </p:spTree>
    <p:extLst>
      <p:ext uri="{BB962C8B-B14F-4D97-AF65-F5344CB8AC3E}">
        <p14:creationId xmlns:p14="http://schemas.microsoft.com/office/powerpoint/2010/main" val="1232466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13"/>
            <a:ext cx="10515600" cy="1325563"/>
          </a:xfrm>
        </p:spPr>
        <p:txBody>
          <a:bodyPr>
            <a:normAutofit/>
          </a:bodyPr>
          <a:lstStyle/>
          <a:p>
            <a:pPr>
              <a:spcBef>
                <a:spcPts val="1000"/>
              </a:spcBef>
            </a:pPr>
            <a:r>
              <a:rPr lang="pt-BR" sz="2600" b="1" dirty="0">
                <a:solidFill>
                  <a:prstClr val="black"/>
                </a:solidFill>
                <a:latin typeface="+mn-lt"/>
                <a:ea typeface="+mn-ea"/>
                <a:cs typeface="+mn-cs"/>
              </a:rPr>
              <a:t>PLAN  DE LA PRESENTATION</a:t>
            </a:r>
          </a:p>
        </p:txBody>
      </p:sp>
      <p:sp>
        <p:nvSpPr>
          <p:cNvPr id="3" name="Content Placeholder 2"/>
          <p:cNvSpPr>
            <a:spLocks noGrp="1"/>
          </p:cNvSpPr>
          <p:nvPr>
            <p:ph idx="1"/>
          </p:nvPr>
        </p:nvSpPr>
        <p:spPr>
          <a:xfrm>
            <a:off x="656823" y="1107583"/>
            <a:ext cx="11101588" cy="5357611"/>
          </a:xfrm>
        </p:spPr>
        <p:txBody>
          <a:bodyPr>
            <a:noAutofit/>
          </a:bodyPr>
          <a:lstStyle/>
          <a:p>
            <a:pPr marL="0" indent="0">
              <a:buNone/>
            </a:pPr>
            <a:r>
              <a:rPr lang="fr-FR" sz="3200" dirty="0" smtClean="0"/>
              <a:t>1. </a:t>
            </a:r>
            <a:r>
              <a:rPr lang="fr-FR" sz="2600" b="1" i="1" dirty="0">
                <a:solidFill>
                  <a:prstClr val="black"/>
                </a:solidFill>
              </a:rPr>
              <a:t>Contexte</a:t>
            </a:r>
            <a:endParaRPr lang="pt-BR" sz="3200" dirty="0"/>
          </a:p>
          <a:p>
            <a:pPr marL="0" indent="0">
              <a:buNone/>
            </a:pPr>
            <a:r>
              <a:rPr lang="fr-FR" sz="3200" dirty="0" smtClean="0"/>
              <a:t>2. </a:t>
            </a:r>
            <a:r>
              <a:rPr lang="fr-FR" sz="2600" b="1" i="1" dirty="0">
                <a:solidFill>
                  <a:prstClr val="black"/>
                </a:solidFill>
              </a:rPr>
              <a:t>Importance du changement d’année de base </a:t>
            </a:r>
          </a:p>
          <a:p>
            <a:pPr marL="0" lvl="0" indent="0">
              <a:buNone/>
            </a:pPr>
            <a:r>
              <a:rPr lang="fr-FR" sz="3200" dirty="0" smtClean="0"/>
              <a:t>3. </a:t>
            </a:r>
            <a:r>
              <a:rPr lang="fr-FR" sz="2600" b="1" i="1" dirty="0">
                <a:solidFill>
                  <a:prstClr val="black"/>
                </a:solidFill>
              </a:rPr>
              <a:t>Principales innovations</a:t>
            </a:r>
            <a:r>
              <a:rPr lang="fr-FR" sz="2600" dirty="0" smtClean="0"/>
              <a:t> </a:t>
            </a:r>
            <a:endParaRPr lang="pt-BR" sz="2600" dirty="0" smtClean="0"/>
          </a:p>
          <a:p>
            <a:pPr marL="0" indent="0">
              <a:buNone/>
            </a:pPr>
            <a:r>
              <a:rPr lang="fr-FR" sz="3200" dirty="0" smtClean="0"/>
              <a:t>4  </a:t>
            </a:r>
            <a:r>
              <a:rPr lang="fr-FR" sz="2600" b="1" i="1" dirty="0">
                <a:solidFill>
                  <a:prstClr val="black"/>
                </a:solidFill>
              </a:rPr>
              <a:t>La nouvelle année de base : Résultats atteints</a:t>
            </a:r>
            <a:r>
              <a:rPr lang="fr-FR" sz="3200" b="1" i="1" dirty="0"/>
              <a:t> </a:t>
            </a:r>
            <a:endParaRPr lang="fr-FR" sz="3200" dirty="0"/>
          </a:p>
          <a:p>
            <a:pPr marL="0" lvl="0" indent="0">
              <a:buNone/>
            </a:pPr>
            <a:r>
              <a:rPr lang="fr-FR" sz="3200" dirty="0" smtClean="0"/>
              <a:t>5. </a:t>
            </a:r>
            <a:r>
              <a:rPr lang="en-US" sz="2600" b="1" i="1" dirty="0" smtClean="0">
                <a:solidFill>
                  <a:prstClr val="black"/>
                </a:solidFill>
              </a:rPr>
              <a:t>Perspectives</a:t>
            </a:r>
            <a:endParaRPr lang="pt-BR" sz="2400" dirty="0"/>
          </a:p>
        </p:txBody>
      </p:sp>
    </p:spTree>
    <p:extLst>
      <p:ext uri="{BB962C8B-B14F-4D97-AF65-F5344CB8AC3E}">
        <p14:creationId xmlns:p14="http://schemas.microsoft.com/office/powerpoint/2010/main" val="19208144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55923"/>
            <a:ext cx="10515600" cy="165253"/>
          </a:xfrm>
        </p:spPr>
        <p:txBody>
          <a:bodyPr>
            <a:normAutofit fontScale="90000"/>
          </a:bodyPr>
          <a:lstStyle/>
          <a:p>
            <a:pPr lvl="0" algn="ctr">
              <a:spcBef>
                <a:spcPts val="1000"/>
              </a:spcBef>
            </a:pPr>
            <a:r>
              <a:rPr lang="fr-FR" sz="3100" b="1" i="1" dirty="0">
                <a:latin typeface="Calibri" panose="020F0502020204030204"/>
              </a:rPr>
              <a:t>Outil de comptes nationaux de Guinée Bissau</a:t>
            </a:r>
            <a:r>
              <a:rPr lang="fr-FR" sz="3100" b="1" i="1" dirty="0" smtClean="0">
                <a:latin typeface="Calibri" panose="020F0502020204030204"/>
              </a:rPr>
              <a:t>, </a:t>
            </a:r>
            <a:r>
              <a:rPr lang="fr-FR" sz="3100" b="1" i="1" dirty="0">
                <a:latin typeface="Calibri" panose="020F0502020204030204"/>
              </a:rPr>
              <a:t>Maquette</a:t>
            </a:r>
            <a:r>
              <a:rPr lang="fr-FR" sz="3100" b="1" i="1" dirty="0" smtClean="0">
                <a:latin typeface="Calibri" panose="020F0502020204030204"/>
              </a:rPr>
              <a:t> </a:t>
            </a:r>
            <a:r>
              <a:rPr lang="fr-FR" sz="3100" b="1" i="1" dirty="0">
                <a:latin typeface="Calibri" panose="020F0502020204030204"/>
              </a:rPr>
              <a:t>Excel SCN93</a:t>
            </a:r>
            <a:r>
              <a:rPr lang="pt-BR" sz="2800" dirty="0">
                <a:solidFill>
                  <a:srgbClr val="00B0F0"/>
                </a:solidFill>
                <a:latin typeface="Calibri" panose="020F0502020204030204"/>
              </a:rPr>
              <a:t/>
            </a:r>
            <a:br>
              <a:rPr lang="pt-BR" sz="2800" dirty="0">
                <a:solidFill>
                  <a:srgbClr val="00B0F0"/>
                </a:solidFill>
                <a:latin typeface="Calibri" panose="020F0502020204030204"/>
              </a:rPr>
            </a:br>
            <a:r>
              <a:rPr lang="pt-BR" dirty="0">
                <a:solidFill>
                  <a:srgbClr val="00B0F0"/>
                </a:solidFill>
              </a:rPr>
              <a:t/>
            </a:r>
            <a:br>
              <a:rPr lang="pt-BR" dirty="0">
                <a:solidFill>
                  <a:srgbClr val="00B0F0"/>
                </a:solidFill>
              </a:rPr>
            </a:br>
            <a:endParaRPr lang="pt-BR" dirty="0"/>
          </a:p>
        </p:txBody>
      </p:sp>
      <p:sp>
        <p:nvSpPr>
          <p:cNvPr id="3" name="Content Placeholder 2"/>
          <p:cNvSpPr>
            <a:spLocks noGrp="1"/>
          </p:cNvSpPr>
          <p:nvPr>
            <p:ph idx="1"/>
          </p:nvPr>
        </p:nvSpPr>
        <p:spPr>
          <a:xfrm>
            <a:off x="838200" y="1421176"/>
            <a:ext cx="10515600" cy="4755787"/>
          </a:xfrm>
        </p:spPr>
        <p:txBody>
          <a:bodyPr/>
          <a:lstStyle/>
          <a:p>
            <a:pPr algn="just"/>
            <a:r>
              <a:rPr lang="fr-FR" sz="2600" dirty="0"/>
              <a:t>Le système mis en place repose principalement sur trois blocs : </a:t>
            </a:r>
            <a:endParaRPr lang="fr-FR" sz="2600" dirty="0" smtClean="0"/>
          </a:p>
          <a:p>
            <a:pPr algn="just"/>
            <a:r>
              <a:rPr lang="fr-FR" sz="2600" dirty="0" smtClean="0"/>
              <a:t>un </a:t>
            </a:r>
            <a:r>
              <a:rPr lang="fr-FR" sz="2600" dirty="0"/>
              <a:t>bloc de paramètres structurels, qui traduisent la structure de l’économie bissau-guinéenne </a:t>
            </a:r>
            <a:r>
              <a:rPr lang="fr-FR" sz="2600" dirty="0" smtClean="0"/>
              <a:t>;</a:t>
            </a:r>
          </a:p>
          <a:p>
            <a:pPr algn="just"/>
            <a:r>
              <a:rPr lang="fr-FR" sz="2600" dirty="0" smtClean="0"/>
              <a:t> </a:t>
            </a:r>
            <a:r>
              <a:rPr lang="fr-FR" sz="2600" dirty="0"/>
              <a:t>un bloc de données sources, rassemblant l’information nécessaire à l’élaboration des comptes d’une année donnée ; </a:t>
            </a:r>
            <a:endParaRPr lang="fr-FR" sz="2600" dirty="0" smtClean="0"/>
          </a:p>
          <a:p>
            <a:pPr algn="just"/>
            <a:r>
              <a:rPr lang="fr-FR" sz="2600" dirty="0" smtClean="0"/>
              <a:t>et </a:t>
            </a:r>
            <a:r>
              <a:rPr lang="fr-FR" sz="2600" dirty="0"/>
              <a:t>un bloc de calcul permettant de déterminer la valeur ajoutée de chaque branche et les équilibres ressources – emplois par produit.</a:t>
            </a:r>
            <a:endParaRPr lang="pt-BR" sz="2600" dirty="0"/>
          </a:p>
          <a:p>
            <a:endParaRPr lang="pt-BR" dirty="0"/>
          </a:p>
        </p:txBody>
      </p:sp>
    </p:spTree>
    <p:extLst>
      <p:ext uri="{BB962C8B-B14F-4D97-AF65-F5344CB8AC3E}">
        <p14:creationId xmlns:p14="http://schemas.microsoft.com/office/powerpoint/2010/main" val="23549969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b="1" i="1" dirty="0">
                <a:latin typeface="Calibri" panose="020F0502020204030204"/>
              </a:rPr>
              <a:t>L’architecture informatique</a:t>
            </a:r>
            <a:endParaRPr lang="pt-BR" sz="2800" b="1" i="1" dirty="0">
              <a:latin typeface="Calibri" panose="020F0502020204030204"/>
            </a:endParaRPr>
          </a:p>
        </p:txBody>
      </p:sp>
      <p:sp>
        <p:nvSpPr>
          <p:cNvPr id="3" name="Content Placeholder 2"/>
          <p:cNvSpPr>
            <a:spLocks noGrp="1"/>
          </p:cNvSpPr>
          <p:nvPr>
            <p:ph idx="1"/>
          </p:nvPr>
        </p:nvSpPr>
        <p:spPr/>
        <p:txBody>
          <a:bodyPr>
            <a:normAutofit/>
          </a:bodyPr>
          <a:lstStyle/>
          <a:p>
            <a:r>
              <a:rPr lang="fr-FR" sz="2600" dirty="0" smtClean="0"/>
              <a:t>Est </a:t>
            </a:r>
            <a:r>
              <a:rPr lang="fr-FR" sz="2600" dirty="0"/>
              <a:t>constituée d’un système de fichiers Excel, dont la structure est calquée sur cette organisation : </a:t>
            </a:r>
            <a:endParaRPr lang="fr-FR" sz="2600" dirty="0" smtClean="0"/>
          </a:p>
          <a:p>
            <a:pPr>
              <a:buFont typeface="Wingdings" panose="05000000000000000000" pitchFamily="2" charset="2"/>
              <a:buChar char="ü"/>
            </a:pPr>
            <a:r>
              <a:rPr lang="fr-FR" sz="2600" dirty="0" smtClean="0"/>
              <a:t>fichier </a:t>
            </a:r>
            <a:r>
              <a:rPr lang="fr-FR" sz="2600" dirty="0"/>
              <a:t>des hypothèses, </a:t>
            </a:r>
            <a:endParaRPr lang="fr-FR" sz="2600" dirty="0" smtClean="0"/>
          </a:p>
          <a:p>
            <a:pPr>
              <a:buFont typeface="Wingdings" panose="05000000000000000000" pitchFamily="2" charset="2"/>
              <a:buChar char="ü"/>
            </a:pPr>
            <a:r>
              <a:rPr lang="fr-FR" sz="2600" dirty="0" smtClean="0"/>
              <a:t>fichier </a:t>
            </a:r>
            <a:r>
              <a:rPr lang="fr-FR" sz="2600" dirty="0"/>
              <a:t>des sources</a:t>
            </a:r>
            <a:r>
              <a:rPr lang="fr-FR" sz="2600" dirty="0" smtClean="0"/>
              <a:t>,</a:t>
            </a:r>
          </a:p>
          <a:p>
            <a:pPr>
              <a:buFont typeface="Wingdings" panose="05000000000000000000" pitchFamily="2" charset="2"/>
              <a:buChar char="ü"/>
            </a:pPr>
            <a:r>
              <a:rPr lang="fr-FR" sz="2600" dirty="0" smtClean="0"/>
              <a:t> </a:t>
            </a:r>
            <a:r>
              <a:rPr lang="fr-FR" sz="2600" dirty="0"/>
              <a:t>et fichiers de calcul (un pour le calcul de la valeur ajoutée, à prix courants et aux prix de 2005, un pour l’élaboration des équilibres ressources – emplois à prix courants, un pour l’élaboration des équilibres ressources – emplois aux prix de 2005). </a:t>
            </a:r>
            <a:endParaRPr lang="pt-BR" sz="2600" dirty="0"/>
          </a:p>
        </p:txBody>
      </p:sp>
    </p:spTree>
    <p:extLst>
      <p:ext uri="{BB962C8B-B14F-4D97-AF65-F5344CB8AC3E}">
        <p14:creationId xmlns:p14="http://schemas.microsoft.com/office/powerpoint/2010/main" val="777430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b="1" i="1" dirty="0">
                <a:latin typeface="Calibri" panose="020F0502020204030204"/>
              </a:rPr>
              <a:t>L’architecture informatique</a:t>
            </a:r>
            <a:endParaRPr lang="pt-BR" sz="2800" b="1" i="1" dirty="0">
              <a:latin typeface="Calibri" panose="020F0502020204030204"/>
            </a:endParaRPr>
          </a:p>
        </p:txBody>
      </p:sp>
      <p:sp>
        <p:nvSpPr>
          <p:cNvPr id="3" name="Content Placeholder 2"/>
          <p:cNvSpPr>
            <a:spLocks noGrp="1"/>
          </p:cNvSpPr>
          <p:nvPr>
            <p:ph idx="1"/>
          </p:nvPr>
        </p:nvSpPr>
        <p:spPr/>
        <p:txBody>
          <a:bodyPr>
            <a:normAutofit/>
          </a:bodyPr>
          <a:lstStyle/>
          <a:p>
            <a:pPr algn="just"/>
            <a:r>
              <a:rPr lang="fr-FR" sz="2600" dirty="0" smtClean="0"/>
              <a:t>Des </a:t>
            </a:r>
            <a:r>
              <a:rPr lang="fr-FR" sz="2600" dirty="0"/>
              <a:t>fichiers supplémentaires sont utilisés pour traiter certaines sources de données plus complexes (données des sociétés non financières, des banques, des assurances, commerce extérieur, calcul des prix moyens annuels à la consommation, calcul de la consommation de capital fixe des administrations publiques)</a:t>
            </a:r>
            <a:endParaRPr lang="pt-BR" sz="2600" dirty="0"/>
          </a:p>
        </p:txBody>
      </p:sp>
    </p:spTree>
    <p:extLst>
      <p:ext uri="{BB962C8B-B14F-4D97-AF65-F5344CB8AC3E}">
        <p14:creationId xmlns:p14="http://schemas.microsoft.com/office/powerpoint/2010/main" val="31349777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4771"/>
            <a:ext cx="10515600" cy="1325563"/>
          </a:xfrm>
        </p:spPr>
        <p:txBody>
          <a:bodyPr/>
          <a:lstStyle/>
          <a:p>
            <a:pPr algn="ctr"/>
            <a:r>
              <a:rPr lang="fr-FR" dirty="0" smtClean="0"/>
              <a:t>Merci pour votre attention </a:t>
            </a:r>
            <a:endParaRPr lang="fr-FR" dirty="0"/>
          </a:p>
        </p:txBody>
      </p:sp>
    </p:spTree>
    <p:extLst>
      <p:ext uri="{BB962C8B-B14F-4D97-AF65-F5344CB8AC3E}">
        <p14:creationId xmlns:p14="http://schemas.microsoft.com/office/powerpoint/2010/main" val="39614014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16096"/>
            <a:ext cx="10515600" cy="5460867"/>
          </a:xfrm>
        </p:spPr>
        <p:txBody>
          <a:bodyPr>
            <a:normAutofit/>
          </a:bodyPr>
          <a:lstStyle/>
          <a:p>
            <a:pPr marL="342900" lvl="0" indent="-342900">
              <a:lnSpc>
                <a:spcPct val="100000"/>
              </a:lnSpc>
              <a:spcBef>
                <a:spcPts val="1200"/>
              </a:spcBef>
              <a:buFont typeface="Wingdings" pitchFamily="2" charset="2"/>
              <a:buChar char="Ø"/>
              <a:defRPr/>
            </a:pPr>
            <a:r>
              <a:rPr lang="fr-FR" sz="2600" b="1" i="1" dirty="0">
                <a:solidFill>
                  <a:prstClr val="black"/>
                </a:solidFill>
              </a:rPr>
              <a:t>Contexte :  </a:t>
            </a:r>
          </a:p>
          <a:p>
            <a:pPr marL="800100" lvl="1" indent="-342900">
              <a:lnSpc>
                <a:spcPct val="100000"/>
              </a:lnSpc>
              <a:spcBef>
                <a:spcPts val="1200"/>
              </a:spcBef>
              <a:buFont typeface="Wingdings" pitchFamily="2" charset="2"/>
              <a:buChar char="Ø"/>
              <a:defRPr/>
            </a:pPr>
            <a:r>
              <a:rPr lang="fr-FR" dirty="0">
                <a:solidFill>
                  <a:prstClr val="black"/>
                </a:solidFill>
              </a:rPr>
              <a:t>Actuellement, l’INE élabore et diffuse régulièrement une série de comptes nationaux base 2005;</a:t>
            </a:r>
          </a:p>
          <a:p>
            <a:pPr marL="800100" lvl="1" indent="-342900">
              <a:lnSpc>
                <a:spcPct val="100000"/>
              </a:lnSpc>
              <a:spcBef>
                <a:spcPts val="1200"/>
              </a:spcBef>
              <a:buFont typeface="Wingdings" pitchFamily="2" charset="2"/>
              <a:buChar char="Ø"/>
              <a:defRPr/>
            </a:pPr>
            <a:r>
              <a:rPr lang="fr-FR" dirty="0">
                <a:solidFill>
                  <a:prstClr val="black"/>
                </a:solidFill>
              </a:rPr>
              <a:t>Le système de comptabilité national (SCN)  utilisé est le SCN93;</a:t>
            </a:r>
          </a:p>
          <a:p>
            <a:pPr marL="800100" lvl="1" indent="-342900">
              <a:lnSpc>
                <a:spcPct val="100000"/>
              </a:lnSpc>
              <a:spcBef>
                <a:spcPts val="1200"/>
              </a:spcBef>
              <a:buFont typeface="Wingdings" pitchFamily="2" charset="2"/>
              <a:buChar char="Ø"/>
              <a:defRPr/>
            </a:pPr>
            <a:r>
              <a:rPr lang="fr-FR" dirty="0">
                <a:solidFill>
                  <a:prstClr val="black"/>
                </a:solidFill>
              </a:rPr>
              <a:t>Les volumes sont mesurés aux prix constant de </a:t>
            </a:r>
            <a:r>
              <a:rPr lang="fr-FR" dirty="0" smtClean="0">
                <a:solidFill>
                  <a:prstClr val="black"/>
                </a:solidFill>
              </a:rPr>
              <a:t>2005; </a:t>
            </a:r>
            <a:endParaRPr lang="fr-FR" dirty="0">
              <a:solidFill>
                <a:prstClr val="black"/>
              </a:solidFill>
            </a:endParaRPr>
          </a:p>
          <a:p>
            <a:pPr marL="800100" lvl="1" indent="-342900">
              <a:lnSpc>
                <a:spcPct val="100000"/>
              </a:lnSpc>
              <a:spcBef>
                <a:spcPts val="1200"/>
              </a:spcBef>
              <a:buFont typeface="Wingdings" pitchFamily="2" charset="2"/>
              <a:buChar char="Ø"/>
              <a:defRPr/>
            </a:pPr>
            <a:r>
              <a:rPr lang="fr-FR" dirty="0">
                <a:solidFill>
                  <a:prstClr val="black"/>
                </a:solidFill>
              </a:rPr>
              <a:t>Le PIB est élaboré selon l’optique production et l’optique demande;</a:t>
            </a:r>
          </a:p>
          <a:p>
            <a:pPr marL="800100" lvl="1" indent="-342900">
              <a:lnSpc>
                <a:spcPct val="100000"/>
              </a:lnSpc>
              <a:spcBef>
                <a:spcPts val="1200"/>
              </a:spcBef>
              <a:buFont typeface="Wingdings" pitchFamily="2" charset="2"/>
              <a:buChar char="Ø"/>
              <a:defRPr/>
            </a:pPr>
            <a:r>
              <a:rPr lang="fr-FR" dirty="0">
                <a:solidFill>
                  <a:prstClr val="black"/>
                </a:solidFill>
              </a:rPr>
              <a:t>Les principaux tableaux centraux du SCN : Tableau des ressources et des emplois (TRE) et tableau des comptes économiques et des analyses macroéconomiques (TCEI) ne sont pas disponibles;</a:t>
            </a:r>
          </a:p>
          <a:p>
            <a:pPr marL="800100" lvl="1" indent="-342900">
              <a:lnSpc>
                <a:spcPct val="100000"/>
              </a:lnSpc>
              <a:spcBef>
                <a:spcPts val="1200"/>
              </a:spcBef>
              <a:buFont typeface="Wingdings" pitchFamily="2" charset="2"/>
              <a:buChar char="Ø"/>
              <a:defRPr/>
            </a:pPr>
            <a:r>
              <a:rPr lang="fr-FR" dirty="0">
                <a:solidFill>
                  <a:prstClr val="black"/>
                </a:solidFill>
              </a:rPr>
              <a:t>La nomenclature d’activité utilisée est la CITI (classification internationale type industrie) Rev3;</a:t>
            </a:r>
          </a:p>
          <a:p>
            <a:pPr marL="457200" lvl="1" indent="0">
              <a:lnSpc>
                <a:spcPct val="100000"/>
              </a:lnSpc>
              <a:spcBef>
                <a:spcPts val="600"/>
              </a:spcBef>
              <a:buNone/>
              <a:defRPr/>
            </a:pPr>
            <a:endParaRPr lang="fr-FR" sz="1800" dirty="0">
              <a:solidFill>
                <a:prstClr val="black"/>
              </a:solidFill>
            </a:endParaRPr>
          </a:p>
          <a:p>
            <a:endParaRPr lang="pt-BR" dirty="0"/>
          </a:p>
        </p:txBody>
      </p:sp>
    </p:spTree>
    <p:extLst>
      <p:ext uri="{BB962C8B-B14F-4D97-AF65-F5344CB8AC3E}">
        <p14:creationId xmlns:p14="http://schemas.microsoft.com/office/powerpoint/2010/main" val="3637467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4573"/>
            <a:ext cx="10515600" cy="5802390"/>
          </a:xfrm>
        </p:spPr>
        <p:txBody>
          <a:bodyPr>
            <a:normAutofit/>
          </a:bodyPr>
          <a:lstStyle/>
          <a:p>
            <a:pPr marL="342900" lvl="0" indent="-342900">
              <a:lnSpc>
                <a:spcPct val="100000"/>
              </a:lnSpc>
              <a:spcBef>
                <a:spcPts val="1200"/>
              </a:spcBef>
              <a:buFont typeface="Wingdings" pitchFamily="2" charset="2"/>
              <a:buChar char="Ø"/>
              <a:defRPr/>
            </a:pPr>
            <a:r>
              <a:rPr lang="fr-FR" sz="2600" b="1" i="1" dirty="0">
                <a:solidFill>
                  <a:prstClr val="black"/>
                </a:solidFill>
              </a:rPr>
              <a:t>Contexte : </a:t>
            </a:r>
            <a:r>
              <a:rPr lang="fr-FR" sz="2600" b="1" dirty="0">
                <a:solidFill>
                  <a:prstClr val="black"/>
                </a:solidFill>
              </a:rPr>
              <a:t>Au plan international</a:t>
            </a:r>
            <a:endParaRPr lang="fr-FR" sz="2600" b="1" i="1" dirty="0">
              <a:solidFill>
                <a:prstClr val="black"/>
              </a:solidFill>
            </a:endParaRPr>
          </a:p>
          <a:p>
            <a:pPr marL="800100" lvl="1" indent="-342900">
              <a:lnSpc>
                <a:spcPct val="100000"/>
              </a:lnSpc>
              <a:spcBef>
                <a:spcPts val="1200"/>
              </a:spcBef>
              <a:buFont typeface="Wingdings" pitchFamily="2" charset="2"/>
              <a:buChar char="Ø"/>
              <a:defRPr/>
            </a:pPr>
            <a:r>
              <a:rPr lang="fr-FR" sz="2600" dirty="0">
                <a:solidFill>
                  <a:prstClr val="black"/>
                </a:solidFill>
              </a:rPr>
              <a:t>Un nouveau système de comptabilité national (SCN-2008) a été éditée par les Nations Unies; Beaucoup de pays dans le monde ont migré leurs comptes nationaux vers le SCN-2008;</a:t>
            </a:r>
          </a:p>
          <a:p>
            <a:pPr marL="800100" lvl="1" indent="-342900">
              <a:lnSpc>
                <a:spcPct val="100000"/>
              </a:lnSpc>
              <a:spcBef>
                <a:spcPts val="1200"/>
              </a:spcBef>
              <a:buFont typeface="Wingdings" pitchFamily="2" charset="2"/>
              <a:buChar char="Ø"/>
              <a:defRPr/>
            </a:pPr>
            <a:r>
              <a:rPr lang="fr-FR" sz="2600" dirty="0">
                <a:solidFill>
                  <a:prstClr val="black"/>
                </a:solidFill>
              </a:rPr>
              <a:t>La migration vers le SCN2008 a des impacts sur le PIB; La comparabilité des données entre pays utilisant des systèmes différents est difficile; Les institutions internationales et les communautés économiques régionales incitent les États à migrer. (Ex: PSR - </a:t>
            </a:r>
            <a:r>
              <a:rPr lang="fr-FR" sz="2600" dirty="0" smtClean="0">
                <a:solidFill>
                  <a:prstClr val="black"/>
                </a:solidFill>
              </a:rPr>
              <a:t>UEMOA)</a:t>
            </a:r>
            <a:endParaRPr lang="fr-FR" sz="2600" dirty="0">
              <a:solidFill>
                <a:prstClr val="black"/>
              </a:solidFill>
            </a:endParaRPr>
          </a:p>
          <a:p>
            <a:pPr marL="800100" lvl="1" indent="-342900">
              <a:lnSpc>
                <a:spcPct val="100000"/>
              </a:lnSpc>
              <a:spcBef>
                <a:spcPts val="1200"/>
              </a:spcBef>
              <a:buFont typeface="Wingdings" pitchFamily="2" charset="2"/>
              <a:buChar char="Ø"/>
              <a:defRPr/>
            </a:pPr>
            <a:r>
              <a:rPr lang="fr-FR" dirty="0">
                <a:solidFill>
                  <a:prstClr val="black"/>
                </a:solidFill>
              </a:rPr>
              <a:t>La CITI </a:t>
            </a:r>
            <a:r>
              <a:rPr lang="fr-FR" dirty="0" err="1">
                <a:solidFill>
                  <a:prstClr val="black"/>
                </a:solidFill>
              </a:rPr>
              <a:t>rev</a:t>
            </a:r>
            <a:r>
              <a:rPr lang="fr-FR" dirty="0">
                <a:solidFill>
                  <a:prstClr val="black"/>
                </a:solidFill>
              </a:rPr>
              <a:t> 4.1 a été adopté</a:t>
            </a:r>
            <a:r>
              <a:rPr lang="fr-FR" sz="3200" dirty="0">
                <a:solidFill>
                  <a:prstClr val="black"/>
                </a:solidFill>
              </a:rPr>
              <a:t>; </a:t>
            </a:r>
          </a:p>
          <a:p>
            <a:pPr marL="800100" lvl="1" indent="-342900">
              <a:lnSpc>
                <a:spcPct val="100000"/>
              </a:lnSpc>
              <a:spcBef>
                <a:spcPts val="1200"/>
              </a:spcBef>
              <a:buFont typeface="Wingdings" pitchFamily="2" charset="2"/>
              <a:buChar char="Ø"/>
              <a:defRPr/>
            </a:pPr>
            <a:r>
              <a:rPr lang="fr-FR" sz="2600" dirty="0">
                <a:solidFill>
                  <a:prstClr val="black"/>
                </a:solidFill>
              </a:rPr>
              <a:t>Le SCN recommande de changer d’année de base tous les cinq (05) ans pour tenir compte des </a:t>
            </a:r>
            <a:r>
              <a:rPr lang="fr-FR" sz="2600" dirty="0" smtClean="0">
                <a:solidFill>
                  <a:prstClr val="black"/>
                </a:solidFill>
              </a:rPr>
              <a:t>changements </a:t>
            </a:r>
            <a:r>
              <a:rPr lang="fr-FR" sz="2600" dirty="0">
                <a:solidFill>
                  <a:prstClr val="black"/>
                </a:solidFill>
              </a:rPr>
              <a:t>économiques. </a:t>
            </a:r>
          </a:p>
          <a:p>
            <a:endParaRPr lang="pt-BR" dirty="0"/>
          </a:p>
        </p:txBody>
      </p:sp>
    </p:spTree>
    <p:extLst>
      <p:ext uri="{BB962C8B-B14F-4D97-AF65-F5344CB8AC3E}">
        <p14:creationId xmlns:p14="http://schemas.microsoft.com/office/powerpoint/2010/main" val="3326618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2540"/>
            <a:ext cx="10515600" cy="5824423"/>
          </a:xfrm>
        </p:spPr>
        <p:txBody>
          <a:bodyPr>
            <a:normAutofit/>
          </a:bodyPr>
          <a:lstStyle/>
          <a:p>
            <a:pPr marL="342900" lvl="0" indent="-342900">
              <a:lnSpc>
                <a:spcPct val="100000"/>
              </a:lnSpc>
              <a:spcBef>
                <a:spcPts val="1200"/>
              </a:spcBef>
              <a:buFont typeface="Wingdings" pitchFamily="2" charset="2"/>
              <a:buChar char="Ø"/>
              <a:defRPr/>
            </a:pPr>
            <a:r>
              <a:rPr lang="fr-FR" sz="2600" b="1" i="1" dirty="0">
                <a:solidFill>
                  <a:prstClr val="black"/>
                </a:solidFill>
              </a:rPr>
              <a:t>Importance du changement d’année de </a:t>
            </a:r>
            <a:r>
              <a:rPr lang="fr-FR" sz="2600" b="1" i="1" dirty="0" smtClean="0">
                <a:solidFill>
                  <a:prstClr val="black"/>
                </a:solidFill>
              </a:rPr>
              <a:t>base dans la région</a:t>
            </a:r>
            <a:endParaRPr lang="fr-FR" sz="2600" b="1" i="1" dirty="0">
              <a:solidFill>
                <a:prstClr val="black"/>
              </a:solidFill>
            </a:endParaRPr>
          </a:p>
          <a:p>
            <a:pPr marL="800100" lvl="1" indent="-342900">
              <a:lnSpc>
                <a:spcPct val="100000"/>
              </a:lnSpc>
              <a:spcBef>
                <a:spcPts val="1200"/>
              </a:spcBef>
              <a:buFont typeface="Wingdings" pitchFamily="2" charset="2"/>
              <a:buChar char="Ø"/>
              <a:defRPr/>
            </a:pPr>
            <a:r>
              <a:rPr lang="fr-FR" sz="2800" dirty="0">
                <a:solidFill>
                  <a:prstClr val="black"/>
                </a:solidFill>
              </a:rPr>
              <a:t>Le poids du secteur informel est important </a:t>
            </a:r>
            <a:r>
              <a:rPr lang="fr-FR" sz="2800" dirty="0" smtClean="0">
                <a:solidFill>
                  <a:prstClr val="black"/>
                </a:solidFill>
              </a:rPr>
              <a:t>(40-65% </a:t>
            </a:r>
            <a:r>
              <a:rPr lang="fr-FR" sz="2800" dirty="0">
                <a:solidFill>
                  <a:prstClr val="black"/>
                </a:solidFill>
              </a:rPr>
              <a:t>du PIB); celui de la consommation finale des ménages également;</a:t>
            </a:r>
          </a:p>
          <a:p>
            <a:pPr marL="800100" lvl="1" indent="-342900">
              <a:lnSpc>
                <a:spcPct val="100000"/>
              </a:lnSpc>
              <a:spcBef>
                <a:spcPts val="1200"/>
              </a:spcBef>
              <a:buFont typeface="Wingdings" pitchFamily="2" charset="2"/>
              <a:buChar char="Ø"/>
              <a:defRPr/>
            </a:pPr>
            <a:r>
              <a:rPr lang="fr-FR" sz="2800" dirty="0">
                <a:solidFill>
                  <a:prstClr val="black"/>
                </a:solidFill>
              </a:rPr>
              <a:t>Par manque de statistiques annuelles sur ces éléments, des estimations sont faites pendant l’année de base et des projections sont faites les années courantes en utilisant le niveau des prix et des hypothèses sur l’évolution en volume;</a:t>
            </a:r>
          </a:p>
          <a:p>
            <a:pPr marL="800100" lvl="1" indent="-342900">
              <a:lnSpc>
                <a:spcPct val="100000"/>
              </a:lnSpc>
              <a:spcBef>
                <a:spcPts val="1200"/>
              </a:spcBef>
              <a:buFont typeface="Wingdings" pitchFamily="2" charset="2"/>
              <a:buChar char="Ø"/>
              <a:defRPr/>
            </a:pPr>
            <a:r>
              <a:rPr lang="fr-FR" sz="2800" dirty="0">
                <a:solidFill>
                  <a:prstClr val="black"/>
                </a:solidFill>
              </a:rPr>
              <a:t>Le risque de se tromper est grand à mesure qu’on </a:t>
            </a:r>
            <a:r>
              <a:rPr lang="fr-FR" sz="2800" dirty="0" smtClean="0">
                <a:solidFill>
                  <a:prstClr val="black"/>
                </a:solidFill>
              </a:rPr>
              <a:t>s’écarte </a:t>
            </a:r>
            <a:r>
              <a:rPr lang="fr-FR" sz="2800" dirty="0">
                <a:solidFill>
                  <a:prstClr val="black"/>
                </a:solidFill>
              </a:rPr>
              <a:t>de l’année de base;</a:t>
            </a:r>
          </a:p>
          <a:p>
            <a:pPr marL="800100" lvl="1" indent="-342900">
              <a:lnSpc>
                <a:spcPct val="100000"/>
              </a:lnSpc>
              <a:spcBef>
                <a:spcPts val="1200"/>
              </a:spcBef>
              <a:buFont typeface="Wingdings" pitchFamily="2" charset="2"/>
              <a:buChar char="Ø"/>
              <a:defRPr/>
            </a:pPr>
            <a:r>
              <a:rPr lang="fr-FR" sz="2800" dirty="0">
                <a:solidFill>
                  <a:prstClr val="black"/>
                </a:solidFill>
              </a:rPr>
              <a:t>En général des enquêtes ménages existent au bout de cinq (05) ans ;</a:t>
            </a:r>
            <a:endParaRPr lang="fr-FR" dirty="0">
              <a:solidFill>
                <a:prstClr val="black"/>
              </a:solidFill>
            </a:endParaRPr>
          </a:p>
          <a:p>
            <a:pPr marL="457200" indent="-457200">
              <a:buFont typeface="Wingdings" panose="05000000000000000000" pitchFamily="2" charset="2"/>
              <a:buChar char="Ø"/>
            </a:pPr>
            <a:endParaRPr lang="fr-FR" dirty="0"/>
          </a:p>
          <a:p>
            <a:pPr marL="457200" indent="-457200">
              <a:buFont typeface="Wingdings" panose="05000000000000000000" pitchFamily="2" charset="2"/>
              <a:buChar char="Ø"/>
            </a:pPr>
            <a:endParaRPr lang="pt-BR" dirty="0"/>
          </a:p>
          <a:p>
            <a:pPr lvl="0"/>
            <a:endParaRPr lang="pt-BR" dirty="0"/>
          </a:p>
        </p:txBody>
      </p:sp>
    </p:spTree>
    <p:extLst>
      <p:ext uri="{BB962C8B-B14F-4D97-AF65-F5344CB8AC3E}">
        <p14:creationId xmlns:p14="http://schemas.microsoft.com/office/powerpoint/2010/main" val="1561554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3727"/>
            <a:ext cx="10515600" cy="5824423"/>
          </a:xfrm>
        </p:spPr>
        <p:txBody>
          <a:bodyPr>
            <a:normAutofit/>
          </a:bodyPr>
          <a:lstStyle/>
          <a:p>
            <a:pPr marL="342900" lvl="0" indent="-342900">
              <a:lnSpc>
                <a:spcPct val="100000"/>
              </a:lnSpc>
              <a:spcBef>
                <a:spcPts val="1200"/>
              </a:spcBef>
              <a:buFont typeface="Wingdings" pitchFamily="2" charset="2"/>
              <a:buChar char="Ø"/>
              <a:defRPr/>
            </a:pPr>
            <a:r>
              <a:rPr lang="fr-FR" sz="2600" b="1" i="1" dirty="0">
                <a:solidFill>
                  <a:prstClr val="black"/>
                </a:solidFill>
              </a:rPr>
              <a:t>La nouvelle année de base de la Guinée-Bissau: Principales innovations </a:t>
            </a:r>
          </a:p>
          <a:p>
            <a:pPr marL="800100" lvl="1" indent="-342900">
              <a:lnSpc>
                <a:spcPct val="100000"/>
              </a:lnSpc>
              <a:spcBef>
                <a:spcPts val="1200"/>
              </a:spcBef>
              <a:buFont typeface="Wingdings" pitchFamily="2" charset="2"/>
              <a:buChar char="Ø"/>
              <a:defRPr/>
            </a:pPr>
            <a:r>
              <a:rPr lang="fr-FR" b="1" dirty="0">
                <a:solidFill>
                  <a:prstClr val="black"/>
                </a:solidFill>
              </a:rPr>
              <a:t>Une année de base plus récente </a:t>
            </a:r>
            <a:r>
              <a:rPr lang="fr-FR" dirty="0">
                <a:solidFill>
                  <a:prstClr val="black"/>
                </a:solidFill>
              </a:rPr>
              <a:t>: </a:t>
            </a:r>
            <a:r>
              <a:rPr lang="fr-FR" b="1" dirty="0">
                <a:solidFill>
                  <a:prstClr val="black"/>
                </a:solidFill>
              </a:rPr>
              <a:t>2015</a:t>
            </a:r>
            <a:r>
              <a:rPr lang="fr-FR" dirty="0">
                <a:solidFill>
                  <a:prstClr val="black"/>
                </a:solidFill>
              </a:rPr>
              <a:t>; </a:t>
            </a:r>
          </a:p>
          <a:p>
            <a:pPr marL="800100" lvl="1" indent="-342900">
              <a:lnSpc>
                <a:spcPct val="100000"/>
              </a:lnSpc>
              <a:spcBef>
                <a:spcPts val="1200"/>
              </a:spcBef>
              <a:buFont typeface="Wingdings" pitchFamily="2" charset="2"/>
              <a:buChar char="Ø"/>
              <a:defRPr/>
            </a:pPr>
            <a:r>
              <a:rPr lang="fr-FR" b="1" dirty="0">
                <a:solidFill>
                  <a:prstClr val="black"/>
                </a:solidFill>
              </a:rPr>
              <a:t>Assistance technique et financière </a:t>
            </a:r>
            <a:r>
              <a:rPr lang="fr-FR" dirty="0">
                <a:solidFill>
                  <a:prstClr val="black"/>
                </a:solidFill>
              </a:rPr>
              <a:t>:</a:t>
            </a:r>
          </a:p>
          <a:p>
            <a:pPr marL="1257300" lvl="2" indent="-342900">
              <a:lnSpc>
                <a:spcPct val="100000"/>
              </a:lnSpc>
              <a:spcBef>
                <a:spcPts val="1200"/>
              </a:spcBef>
              <a:buFont typeface="Wingdings" pitchFamily="2" charset="2"/>
              <a:buChar char="Ø"/>
              <a:defRPr/>
            </a:pPr>
            <a:r>
              <a:rPr lang="fr-FR" sz="2400" dirty="0">
                <a:solidFill>
                  <a:prstClr val="black"/>
                </a:solidFill>
              </a:rPr>
              <a:t> AFRITAC-Ouest, </a:t>
            </a:r>
          </a:p>
          <a:p>
            <a:pPr marL="1257300" lvl="2" indent="-342900">
              <a:lnSpc>
                <a:spcPct val="100000"/>
              </a:lnSpc>
              <a:spcBef>
                <a:spcPts val="1200"/>
              </a:spcBef>
              <a:buFont typeface="Wingdings" pitchFamily="2" charset="2"/>
              <a:buChar char="Ø"/>
              <a:defRPr/>
            </a:pPr>
            <a:r>
              <a:rPr lang="fr-FR" sz="2400" dirty="0">
                <a:solidFill>
                  <a:prstClr val="black"/>
                </a:solidFill>
              </a:rPr>
              <a:t>AFRISTAT, </a:t>
            </a:r>
          </a:p>
          <a:p>
            <a:pPr marL="1257300" lvl="2" indent="-342900">
              <a:lnSpc>
                <a:spcPct val="100000"/>
              </a:lnSpc>
              <a:spcBef>
                <a:spcPts val="1200"/>
              </a:spcBef>
              <a:buFont typeface="Wingdings" pitchFamily="2" charset="2"/>
              <a:buChar char="Ø"/>
              <a:defRPr/>
            </a:pPr>
            <a:r>
              <a:rPr lang="fr-FR" sz="2400" dirty="0">
                <a:solidFill>
                  <a:prstClr val="black"/>
                </a:solidFill>
              </a:rPr>
              <a:t>UEMOA;</a:t>
            </a:r>
          </a:p>
          <a:p>
            <a:pPr marL="800100" lvl="1" indent="-342900">
              <a:lnSpc>
                <a:spcPct val="100000"/>
              </a:lnSpc>
              <a:spcBef>
                <a:spcPts val="1200"/>
              </a:spcBef>
              <a:buFont typeface="Wingdings" pitchFamily="2" charset="2"/>
              <a:buChar char="Ø"/>
              <a:defRPr/>
            </a:pPr>
            <a:r>
              <a:rPr lang="fr-FR" b="1" dirty="0">
                <a:solidFill>
                  <a:prstClr val="black"/>
                </a:solidFill>
              </a:rPr>
              <a:t>Adoption des nomenclatures internationales </a:t>
            </a:r>
            <a:r>
              <a:rPr lang="fr-FR" dirty="0">
                <a:solidFill>
                  <a:prstClr val="black"/>
                </a:solidFill>
              </a:rPr>
              <a:t>: L’INE a élaboré et publié une nomenclature nationale d’activité conforme la CITI-Rev4; la nomenclature des comptes est dérivée de la nomenclature nationale : 106 branches et 173 produits;</a:t>
            </a:r>
          </a:p>
          <a:p>
            <a:pPr marL="457200" indent="-457200">
              <a:buFont typeface="Wingdings" panose="05000000000000000000" pitchFamily="2" charset="2"/>
              <a:buChar char="Ø"/>
            </a:pPr>
            <a:endParaRPr lang="fr-FR" dirty="0"/>
          </a:p>
          <a:p>
            <a:pPr marL="457200" indent="-457200">
              <a:buFont typeface="Wingdings" panose="05000000000000000000" pitchFamily="2" charset="2"/>
              <a:buChar char="Ø"/>
            </a:pPr>
            <a:endParaRPr lang="pt-BR" dirty="0"/>
          </a:p>
          <a:p>
            <a:pPr lvl="0"/>
            <a:endParaRPr lang="pt-BR" dirty="0"/>
          </a:p>
        </p:txBody>
      </p:sp>
    </p:spTree>
    <p:extLst>
      <p:ext uri="{BB962C8B-B14F-4D97-AF65-F5344CB8AC3E}">
        <p14:creationId xmlns:p14="http://schemas.microsoft.com/office/powerpoint/2010/main" val="23941260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84102"/>
            <a:ext cx="10515600" cy="4592861"/>
          </a:xfrm>
        </p:spPr>
        <p:txBody>
          <a:bodyPr>
            <a:normAutofit/>
          </a:bodyPr>
          <a:lstStyle/>
          <a:p>
            <a:pPr marL="457200" indent="-457200">
              <a:buFont typeface="Wingdings" panose="05000000000000000000" pitchFamily="2" charset="2"/>
              <a:buChar char="Ø"/>
            </a:pPr>
            <a:endParaRPr lang="fr-FR" dirty="0"/>
          </a:p>
          <a:p>
            <a:pPr marL="457200" indent="-457200">
              <a:buFont typeface="Wingdings" panose="05000000000000000000" pitchFamily="2" charset="2"/>
              <a:buChar char="Ø"/>
            </a:pPr>
            <a:endParaRPr lang="pt-BR" dirty="0"/>
          </a:p>
          <a:p>
            <a:pPr lvl="0"/>
            <a:endParaRPr lang="pt-BR" dirty="0"/>
          </a:p>
        </p:txBody>
      </p:sp>
      <p:sp>
        <p:nvSpPr>
          <p:cNvPr id="5" name="TextBox 4"/>
          <p:cNvSpPr txBox="1"/>
          <p:nvPr/>
        </p:nvSpPr>
        <p:spPr>
          <a:xfrm>
            <a:off x="561860" y="517639"/>
            <a:ext cx="11082969" cy="5139869"/>
          </a:xfrm>
          <a:prstGeom prst="rect">
            <a:avLst/>
          </a:prstGeom>
          <a:noFill/>
        </p:spPr>
        <p:txBody>
          <a:bodyPr wrap="square" rtlCol="0">
            <a:spAutoFit/>
          </a:bodyPr>
          <a:lstStyle/>
          <a:p>
            <a:pPr marL="342900" lvl="0" indent="-342900">
              <a:spcBef>
                <a:spcPts val="1200"/>
              </a:spcBef>
              <a:buFont typeface="Wingdings" pitchFamily="2" charset="2"/>
              <a:buChar char="Ø"/>
              <a:defRPr/>
            </a:pPr>
            <a:r>
              <a:rPr lang="fr-FR" sz="2400" b="1" i="1" dirty="0"/>
              <a:t>La nouvelle année de base de la Guinée-Bissau: Principales innovations </a:t>
            </a:r>
            <a:endParaRPr lang="fr-FR" sz="2400" dirty="0"/>
          </a:p>
          <a:p>
            <a:pPr marL="800100" lvl="1" indent="-342900">
              <a:spcBef>
                <a:spcPts val="1200"/>
              </a:spcBef>
              <a:buFont typeface="Wingdings" pitchFamily="2" charset="2"/>
              <a:buChar char="Ø"/>
              <a:defRPr/>
            </a:pPr>
            <a:r>
              <a:rPr lang="fr-FR" sz="2400" b="1" dirty="0"/>
              <a:t>Migration au SCN2008</a:t>
            </a:r>
            <a:r>
              <a:rPr lang="fr-FR" sz="2400" dirty="0"/>
              <a:t> :</a:t>
            </a:r>
          </a:p>
          <a:p>
            <a:pPr marL="1257300" lvl="2" indent="-342900">
              <a:spcBef>
                <a:spcPts val="1200"/>
              </a:spcBef>
              <a:buFont typeface="Wingdings" pitchFamily="2" charset="2"/>
              <a:buChar char="Ø"/>
              <a:defRPr/>
            </a:pPr>
            <a:r>
              <a:rPr lang="fr-FR" sz="2400" dirty="0"/>
              <a:t>Prise en compte de tous les secteurs institutionnels et distinction des Institutions sans but lucratif au service des ménages (ISBL-SM);</a:t>
            </a:r>
          </a:p>
          <a:p>
            <a:pPr marL="1257300" lvl="2" indent="-342900">
              <a:spcBef>
                <a:spcPts val="1200"/>
              </a:spcBef>
              <a:buFont typeface="Wingdings" pitchFamily="2" charset="2"/>
              <a:buChar char="Ø"/>
              <a:defRPr/>
            </a:pPr>
            <a:r>
              <a:rPr lang="fr-FR" sz="2400" dirty="0"/>
              <a:t>Nouvelle formule de calcul du service d’intermédiation financière indirectement mesuré (SIFIM) </a:t>
            </a:r>
          </a:p>
          <a:p>
            <a:pPr marL="1257300" lvl="2" indent="-342900">
              <a:spcBef>
                <a:spcPts val="1200"/>
              </a:spcBef>
              <a:buFont typeface="Wingdings" pitchFamily="2" charset="2"/>
              <a:buChar char="Ø"/>
              <a:defRPr/>
            </a:pPr>
            <a:r>
              <a:rPr lang="fr-FR" sz="2400" dirty="0"/>
              <a:t>Partage du SIFIM aux emplois;</a:t>
            </a:r>
          </a:p>
          <a:p>
            <a:pPr marL="1257300" lvl="2" indent="-342900">
              <a:spcBef>
                <a:spcPts val="1200"/>
              </a:spcBef>
              <a:buFont typeface="Wingdings" pitchFamily="2" charset="2"/>
              <a:buChar char="Ø"/>
              <a:defRPr/>
            </a:pPr>
            <a:r>
              <a:rPr lang="fr-FR" sz="2400" dirty="0"/>
              <a:t>Nouvelle formule de calcul de la production de l’assurance dommages;</a:t>
            </a:r>
          </a:p>
          <a:p>
            <a:pPr marL="800100" lvl="1" indent="-342900">
              <a:spcBef>
                <a:spcPts val="1200"/>
              </a:spcBef>
              <a:buFont typeface="Wingdings" pitchFamily="2" charset="2"/>
              <a:buChar char="Ø"/>
              <a:defRPr/>
            </a:pPr>
            <a:r>
              <a:rPr lang="fr-FR" sz="2400" b="1" dirty="0"/>
              <a:t>Évaluation du volume au prix de l’année de précédente </a:t>
            </a:r>
            <a:r>
              <a:rPr lang="fr-FR" sz="2400" dirty="0"/>
              <a:t>conformément aux recommandation du SCN (depuis celui de 1993)</a:t>
            </a:r>
          </a:p>
          <a:p>
            <a:pPr lvl="1">
              <a:spcBef>
                <a:spcPts val="1200"/>
              </a:spcBef>
              <a:defRPr/>
            </a:pPr>
            <a:endParaRPr lang="fr-FR" dirty="0"/>
          </a:p>
        </p:txBody>
      </p:sp>
    </p:spTree>
    <p:extLst>
      <p:ext uri="{BB962C8B-B14F-4D97-AF65-F5344CB8AC3E}">
        <p14:creationId xmlns:p14="http://schemas.microsoft.com/office/powerpoint/2010/main" val="4293391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71182"/>
            <a:ext cx="10515600" cy="5561038"/>
          </a:xfrm>
        </p:spPr>
        <p:txBody>
          <a:bodyPr/>
          <a:lstStyle/>
          <a:p>
            <a:pPr marL="342900" lvl="0" indent="-342900">
              <a:lnSpc>
                <a:spcPct val="100000"/>
              </a:lnSpc>
              <a:spcBef>
                <a:spcPts val="1200"/>
              </a:spcBef>
              <a:buFont typeface="Wingdings" pitchFamily="2" charset="2"/>
              <a:buChar char="Ø"/>
              <a:defRPr/>
            </a:pPr>
            <a:r>
              <a:rPr lang="fr-FR" sz="2600" b="1" i="1" dirty="0">
                <a:solidFill>
                  <a:prstClr val="black"/>
                </a:solidFill>
              </a:rPr>
              <a:t>La nouvelle année de base de la Guinée-Bissau: Principales innovations </a:t>
            </a:r>
            <a:endParaRPr lang="fr-FR" sz="2600" dirty="0">
              <a:solidFill>
                <a:prstClr val="black"/>
              </a:solidFill>
            </a:endParaRPr>
          </a:p>
          <a:p>
            <a:pPr marL="800100" lvl="1" indent="-342900">
              <a:lnSpc>
                <a:spcPct val="100000"/>
              </a:lnSpc>
              <a:spcBef>
                <a:spcPts val="1200"/>
              </a:spcBef>
              <a:buFont typeface="Wingdings" pitchFamily="2" charset="2"/>
              <a:buChar char="Ø"/>
              <a:defRPr/>
            </a:pPr>
            <a:r>
              <a:rPr lang="fr-FR" b="1" dirty="0">
                <a:solidFill>
                  <a:prstClr val="black"/>
                </a:solidFill>
              </a:rPr>
              <a:t>Utilisation du système ERETES ;</a:t>
            </a:r>
          </a:p>
          <a:p>
            <a:pPr marL="800100" lvl="1" indent="-342900">
              <a:lnSpc>
                <a:spcPct val="100000"/>
              </a:lnSpc>
              <a:spcBef>
                <a:spcPts val="1200"/>
              </a:spcBef>
              <a:buFont typeface="Wingdings" pitchFamily="2" charset="2"/>
              <a:buChar char="Ø"/>
              <a:defRPr/>
            </a:pPr>
            <a:r>
              <a:rPr lang="fr-FR" b="1" dirty="0">
                <a:solidFill>
                  <a:prstClr val="black"/>
                </a:solidFill>
              </a:rPr>
              <a:t>Intégration de nouvelles sources de données  </a:t>
            </a:r>
            <a:r>
              <a:rPr lang="fr-FR" dirty="0">
                <a:solidFill>
                  <a:prstClr val="black"/>
                </a:solidFill>
              </a:rPr>
              <a:t>: enquêtes nationales disponibles et des enquêtes spécifiques;</a:t>
            </a:r>
          </a:p>
          <a:p>
            <a:pPr marL="1257300" lvl="2" indent="-342900">
              <a:lnSpc>
                <a:spcPct val="100000"/>
              </a:lnSpc>
              <a:spcBef>
                <a:spcPts val="1200"/>
              </a:spcBef>
              <a:buFont typeface="Wingdings" pitchFamily="2" charset="2"/>
              <a:buChar char="Ø"/>
              <a:defRPr/>
            </a:pPr>
            <a:r>
              <a:rPr lang="fr-FR" sz="2400" dirty="0">
                <a:solidFill>
                  <a:prstClr val="black"/>
                </a:solidFill>
              </a:rPr>
              <a:t>Consommation des ménages : ILAP 2010;</a:t>
            </a:r>
          </a:p>
          <a:p>
            <a:pPr marL="1257300" lvl="2" indent="-342900">
              <a:lnSpc>
                <a:spcPct val="100000"/>
              </a:lnSpc>
              <a:spcBef>
                <a:spcPts val="1200"/>
              </a:spcBef>
              <a:buFont typeface="Wingdings" pitchFamily="2" charset="2"/>
              <a:buChar char="Ø"/>
              <a:defRPr/>
            </a:pPr>
            <a:r>
              <a:rPr lang="fr-FR" sz="2400" dirty="0">
                <a:solidFill>
                  <a:prstClr val="black"/>
                </a:solidFill>
              </a:rPr>
              <a:t>Secteur informel : Recensement général des entreprises (RGE-2014)</a:t>
            </a:r>
          </a:p>
          <a:p>
            <a:pPr marL="1257300" lvl="2" indent="-342900">
              <a:lnSpc>
                <a:spcPct val="100000"/>
              </a:lnSpc>
              <a:spcBef>
                <a:spcPts val="1200"/>
              </a:spcBef>
              <a:buFont typeface="Wingdings" pitchFamily="2" charset="2"/>
              <a:buChar char="Ø"/>
              <a:defRPr/>
            </a:pPr>
            <a:r>
              <a:rPr lang="fr-FR" sz="2400" dirty="0">
                <a:solidFill>
                  <a:prstClr val="black"/>
                </a:solidFill>
              </a:rPr>
              <a:t>Agriculture : Enquêtes annuelles sur la production agricole et la noix de cajou; statistiques sur les effectifs du cheptel;</a:t>
            </a:r>
          </a:p>
          <a:p>
            <a:pPr marL="1257300" lvl="2" indent="-342900">
              <a:lnSpc>
                <a:spcPct val="100000"/>
              </a:lnSpc>
              <a:spcBef>
                <a:spcPts val="1200"/>
              </a:spcBef>
              <a:buFont typeface="Wingdings" pitchFamily="2" charset="2"/>
              <a:buChar char="Ø"/>
              <a:defRPr/>
            </a:pPr>
            <a:r>
              <a:rPr lang="fr-FR" sz="2400" dirty="0">
                <a:solidFill>
                  <a:prstClr val="black"/>
                </a:solidFill>
              </a:rPr>
              <a:t>Secteur formel : déclarations statistiques et fiscales des entreprises;</a:t>
            </a:r>
          </a:p>
          <a:p>
            <a:pPr lvl="0"/>
            <a:endParaRPr lang="pt-BR" dirty="0"/>
          </a:p>
        </p:txBody>
      </p:sp>
    </p:spTree>
    <p:extLst>
      <p:ext uri="{BB962C8B-B14F-4D97-AF65-F5344CB8AC3E}">
        <p14:creationId xmlns:p14="http://schemas.microsoft.com/office/powerpoint/2010/main" val="9659047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1524"/>
            <a:ext cx="10515600" cy="5990696"/>
          </a:xfrm>
        </p:spPr>
        <p:txBody>
          <a:bodyPr>
            <a:normAutofit/>
          </a:bodyPr>
          <a:lstStyle/>
          <a:p>
            <a:pPr marL="342900" lvl="0" indent="-342900">
              <a:lnSpc>
                <a:spcPct val="100000"/>
              </a:lnSpc>
              <a:spcBef>
                <a:spcPts val="1200"/>
              </a:spcBef>
              <a:buFont typeface="Wingdings" pitchFamily="2" charset="2"/>
              <a:buChar char="Ø"/>
              <a:defRPr/>
            </a:pPr>
            <a:r>
              <a:rPr lang="fr-FR" sz="2600" b="1" i="1" dirty="0">
                <a:solidFill>
                  <a:prstClr val="black"/>
                </a:solidFill>
              </a:rPr>
              <a:t>La nouvelle année de base de la Guinée-Bissau: Principales innovations </a:t>
            </a:r>
            <a:endParaRPr lang="fr-FR" sz="2600" dirty="0">
              <a:solidFill>
                <a:prstClr val="black"/>
              </a:solidFill>
            </a:endParaRPr>
          </a:p>
          <a:p>
            <a:pPr marL="800100" lvl="1" indent="-342900">
              <a:lnSpc>
                <a:spcPct val="100000"/>
              </a:lnSpc>
              <a:spcBef>
                <a:spcPts val="1200"/>
              </a:spcBef>
              <a:buFont typeface="Wingdings" pitchFamily="2" charset="2"/>
              <a:buChar char="Ø"/>
              <a:defRPr/>
            </a:pPr>
            <a:r>
              <a:rPr lang="fr-FR" b="1" dirty="0">
                <a:solidFill>
                  <a:prstClr val="black"/>
                </a:solidFill>
              </a:rPr>
              <a:t>Intégration de nouvelles sources de données  </a:t>
            </a:r>
            <a:r>
              <a:rPr lang="fr-FR" dirty="0">
                <a:solidFill>
                  <a:prstClr val="black"/>
                </a:solidFill>
              </a:rPr>
              <a:t>: enquêtes nationales disponibles et des enquêtes spécifiques;</a:t>
            </a:r>
          </a:p>
          <a:p>
            <a:pPr marL="1257300" lvl="2" indent="-342900">
              <a:lnSpc>
                <a:spcPct val="100000"/>
              </a:lnSpc>
              <a:spcBef>
                <a:spcPts val="1200"/>
              </a:spcBef>
              <a:buFont typeface="Wingdings" pitchFamily="2" charset="2"/>
              <a:buChar char="Ø"/>
              <a:defRPr/>
            </a:pPr>
            <a:r>
              <a:rPr lang="fr-FR" sz="2400" dirty="0">
                <a:solidFill>
                  <a:prstClr val="black"/>
                </a:solidFill>
              </a:rPr>
              <a:t>Enquête sur les ISBL-SM;</a:t>
            </a:r>
          </a:p>
          <a:p>
            <a:pPr marL="1257300" lvl="2" indent="-342900">
              <a:lnSpc>
                <a:spcPct val="100000"/>
              </a:lnSpc>
              <a:spcBef>
                <a:spcPts val="1200"/>
              </a:spcBef>
              <a:buFont typeface="Wingdings" pitchFamily="2" charset="2"/>
              <a:buChar char="Ø"/>
              <a:defRPr/>
            </a:pPr>
            <a:r>
              <a:rPr lang="fr-FR" sz="2400" dirty="0">
                <a:solidFill>
                  <a:prstClr val="black"/>
                </a:solidFill>
              </a:rPr>
              <a:t>Matrice de l’emploi et structure des CI de l’informel : ERI-ESI;</a:t>
            </a:r>
          </a:p>
          <a:p>
            <a:pPr marL="1257300" lvl="2" indent="-342900">
              <a:lnSpc>
                <a:spcPct val="100000"/>
              </a:lnSpc>
              <a:spcBef>
                <a:spcPts val="1200"/>
              </a:spcBef>
              <a:buFont typeface="Wingdings" pitchFamily="2" charset="2"/>
              <a:buChar char="Ø"/>
              <a:defRPr/>
            </a:pPr>
            <a:r>
              <a:rPr lang="fr-FR" sz="2400" dirty="0">
                <a:solidFill>
                  <a:prstClr val="black"/>
                </a:solidFill>
              </a:rPr>
              <a:t>Sources administratives diverses :</a:t>
            </a:r>
          </a:p>
          <a:p>
            <a:pPr marL="1714500" lvl="3" indent="-342900">
              <a:lnSpc>
                <a:spcPct val="100000"/>
              </a:lnSpc>
              <a:spcBef>
                <a:spcPts val="1200"/>
              </a:spcBef>
              <a:buFont typeface="Wingdings" pitchFamily="2" charset="2"/>
              <a:buChar char="Ø"/>
              <a:defRPr/>
            </a:pPr>
            <a:r>
              <a:rPr lang="fr-FR" sz="2400" dirty="0" err="1">
                <a:solidFill>
                  <a:prstClr val="black"/>
                </a:solidFill>
              </a:rPr>
              <a:t>Tofe</a:t>
            </a:r>
            <a:r>
              <a:rPr lang="fr-FR" sz="2400" dirty="0">
                <a:solidFill>
                  <a:prstClr val="black"/>
                </a:solidFill>
              </a:rPr>
              <a:t>, commerce extérieur, balance des paiements, comptes de gestion de la sécurité sociale et des établissements publics, PIP, SIGFIP, etc.</a:t>
            </a:r>
          </a:p>
        </p:txBody>
      </p:sp>
    </p:spTree>
    <p:extLst>
      <p:ext uri="{BB962C8B-B14F-4D97-AF65-F5344CB8AC3E}">
        <p14:creationId xmlns:p14="http://schemas.microsoft.com/office/powerpoint/2010/main" val="26113912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2099</TotalTime>
  <Words>1376</Words>
  <Application>Microsoft Office PowerPoint</Application>
  <PresentationFormat>Widescreen</PresentationFormat>
  <Paragraphs>127</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Wingdings</vt:lpstr>
      <vt:lpstr>Office Theme</vt:lpstr>
      <vt:lpstr>REPUBLIQUE DE GUINEE-BISSAU MINISTÈRE DE L'ÉCONOMIE ET DES FINANCES SECRÉTARIAT D'ÉTAT PLAN ET INTÉGRATION RÉGIONALE INSTITUT NATIONAL DE STATISTIQUE </vt:lpstr>
      <vt:lpstr>PLAN  DE LA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Merci pour votre attention </vt:lpstr>
      <vt:lpstr>REPUBLIQUE DE GUINEE-BISSAU MINISTÈRE DE L'ÉCONOMIE ET DES FINANCES SECRÉTARIAT D'ÉTAT PLAN ET INTÉGRATION RÉGIONALE INSTITUT NATIONAL DE STATISTIQUE</vt:lpstr>
      <vt:lpstr>PowerPoint Presentation</vt:lpstr>
      <vt:lpstr>Outil de publication de comptes nationaux de Guinée Bissau </vt:lpstr>
      <vt:lpstr>PowerPoint Presentation</vt:lpstr>
      <vt:lpstr>Merci pour votre attention </vt:lpstr>
      <vt:lpstr>REPUBLIQUE DE GUINEE-BISSAU MINISTÈRE DE L'ÉCONOMIE ET DES FINANCES SECRÉTARIAT D'ÉTAT PLAN ET INTÉGRATION RÉGIONALE INSTITUT NATIONAL DE STATISTIQUE</vt:lpstr>
      <vt:lpstr>Outil de comptes nationaux de Guinée Bissau, Maquette Excel SCN93  </vt:lpstr>
      <vt:lpstr>L’architecture informatique</vt:lpstr>
      <vt:lpstr>L’architecture informatique</vt:lpstr>
      <vt:lpstr>Merci pour votre attention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104</cp:revision>
  <dcterms:created xsi:type="dcterms:W3CDTF">2018-11-11T12:29:29Z</dcterms:created>
  <dcterms:modified xsi:type="dcterms:W3CDTF">2019-07-02T14:37:55Z</dcterms:modified>
</cp:coreProperties>
</file>