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4" r:id="rId1"/>
  </p:sldMasterIdLst>
  <p:notesMasterIdLst>
    <p:notesMasterId r:id="rId17"/>
  </p:notesMasterIdLst>
  <p:sldIdLst>
    <p:sldId id="256" r:id="rId2"/>
    <p:sldId id="267" r:id="rId3"/>
    <p:sldId id="301" r:id="rId4"/>
    <p:sldId id="302" r:id="rId5"/>
    <p:sldId id="315" r:id="rId6"/>
    <p:sldId id="317" r:id="rId7"/>
    <p:sldId id="318" r:id="rId8"/>
    <p:sldId id="319" r:id="rId9"/>
    <p:sldId id="323" r:id="rId10"/>
    <p:sldId id="320" r:id="rId11"/>
    <p:sldId id="321" r:id="rId12"/>
    <p:sldId id="322" r:id="rId13"/>
    <p:sldId id="324" r:id="rId14"/>
    <p:sldId id="303" r:id="rId15"/>
    <p:sldId id="269" r:id="rId16"/>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60F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1" autoAdjust="0"/>
    <p:restoredTop sz="89228" autoAdjust="0"/>
  </p:normalViewPr>
  <p:slideViewPr>
    <p:cSldViewPr>
      <p:cViewPr>
        <p:scale>
          <a:sx n="60" d="100"/>
          <a:sy n="60" d="100"/>
        </p:scale>
        <p:origin x="1752" y="210"/>
      </p:cViewPr>
      <p:guideLst>
        <p:guide orient="horz" pos="2160"/>
        <p:guide pos="2880"/>
      </p:guideLst>
    </p:cSldViewPr>
  </p:slideViewPr>
  <p:outlineViewPr>
    <p:cViewPr>
      <p:scale>
        <a:sx n="33" d="100"/>
        <a:sy n="33" d="100"/>
      </p:scale>
      <p:origin x="48" y="1359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24579"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1843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4582"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24583"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04076A0-E024-483C-8CA4-A1B3A8601E0D}" type="slidenum">
              <a:rPr lang="fr-FR"/>
              <a:pPr>
                <a:defRPr/>
              </a:pPr>
              <a:t>‹N°›</a:t>
            </a:fld>
            <a:endParaRPr lang="fr-FR"/>
          </a:p>
        </p:txBody>
      </p:sp>
    </p:spTree>
    <p:extLst>
      <p:ext uri="{BB962C8B-B14F-4D97-AF65-F5344CB8AC3E}">
        <p14:creationId xmlns:p14="http://schemas.microsoft.com/office/powerpoint/2010/main" val="4214283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ln/>
        </p:spPr>
      </p:sp>
      <p:sp>
        <p:nvSpPr>
          <p:cNvPr id="19459" name="Espace réservé des commentaires 2"/>
          <p:cNvSpPr>
            <a:spLocks noGrp="1"/>
          </p:cNvSpPr>
          <p:nvPr>
            <p:ph type="body" idx="1"/>
          </p:nvPr>
        </p:nvSpPr>
        <p:spPr>
          <a:noFill/>
          <a:ln/>
        </p:spPr>
        <p:txBody>
          <a:bodyPr/>
          <a:lstStyle/>
          <a:p>
            <a:endParaRPr lang="fr-FR" smtClean="0"/>
          </a:p>
        </p:txBody>
      </p:sp>
      <p:sp>
        <p:nvSpPr>
          <p:cNvPr id="19460" name="Espace réservé du numéro de diapositive 3"/>
          <p:cNvSpPr>
            <a:spLocks noGrp="1"/>
          </p:cNvSpPr>
          <p:nvPr>
            <p:ph type="sldNum" sz="quarter" idx="5"/>
          </p:nvPr>
        </p:nvSpPr>
        <p:spPr>
          <a:noFill/>
        </p:spPr>
        <p:txBody>
          <a:bodyPr/>
          <a:lstStyle/>
          <a:p>
            <a:fld id="{C00374A1-2744-48FE-98CF-DE61DE2168D0}" type="slidenum">
              <a:rPr lang="fr-FR" smtClean="0"/>
              <a:pPr/>
              <a:t>1</a:t>
            </a:fld>
            <a:endParaRPr lang="fr-FR" smtClean="0"/>
          </a:p>
        </p:txBody>
      </p:sp>
    </p:spTree>
    <p:extLst>
      <p:ext uri="{BB962C8B-B14F-4D97-AF65-F5344CB8AC3E}">
        <p14:creationId xmlns:p14="http://schemas.microsoft.com/office/powerpoint/2010/main" val="3224117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10</a:t>
            </a:fld>
            <a:endParaRPr lang="fr-FR"/>
          </a:p>
        </p:txBody>
      </p:sp>
    </p:spTree>
    <p:extLst>
      <p:ext uri="{BB962C8B-B14F-4D97-AF65-F5344CB8AC3E}">
        <p14:creationId xmlns:p14="http://schemas.microsoft.com/office/powerpoint/2010/main" val="2680638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11</a:t>
            </a:fld>
            <a:endParaRPr lang="fr-FR"/>
          </a:p>
        </p:txBody>
      </p:sp>
    </p:spTree>
    <p:extLst>
      <p:ext uri="{BB962C8B-B14F-4D97-AF65-F5344CB8AC3E}">
        <p14:creationId xmlns:p14="http://schemas.microsoft.com/office/powerpoint/2010/main" val="1609277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12</a:t>
            </a:fld>
            <a:endParaRPr lang="fr-FR"/>
          </a:p>
        </p:txBody>
      </p:sp>
    </p:spTree>
    <p:extLst>
      <p:ext uri="{BB962C8B-B14F-4D97-AF65-F5344CB8AC3E}">
        <p14:creationId xmlns:p14="http://schemas.microsoft.com/office/powerpoint/2010/main" val="4060290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13</a:t>
            </a:fld>
            <a:endParaRPr lang="fr-FR"/>
          </a:p>
        </p:txBody>
      </p:sp>
    </p:spTree>
    <p:extLst>
      <p:ext uri="{BB962C8B-B14F-4D97-AF65-F5344CB8AC3E}">
        <p14:creationId xmlns:p14="http://schemas.microsoft.com/office/powerpoint/2010/main" val="2690074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14</a:t>
            </a:fld>
            <a:endParaRPr lang="fr-FR"/>
          </a:p>
        </p:txBody>
      </p:sp>
    </p:spTree>
    <p:extLst>
      <p:ext uri="{BB962C8B-B14F-4D97-AF65-F5344CB8AC3E}">
        <p14:creationId xmlns:p14="http://schemas.microsoft.com/office/powerpoint/2010/main" val="2270427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2</a:t>
            </a:fld>
            <a:endParaRPr lang="fr-FR"/>
          </a:p>
        </p:txBody>
      </p:sp>
    </p:spTree>
    <p:extLst>
      <p:ext uri="{BB962C8B-B14F-4D97-AF65-F5344CB8AC3E}">
        <p14:creationId xmlns:p14="http://schemas.microsoft.com/office/powerpoint/2010/main" val="2396808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3</a:t>
            </a:fld>
            <a:endParaRPr lang="fr-FR"/>
          </a:p>
        </p:txBody>
      </p:sp>
    </p:spTree>
    <p:extLst>
      <p:ext uri="{BB962C8B-B14F-4D97-AF65-F5344CB8AC3E}">
        <p14:creationId xmlns:p14="http://schemas.microsoft.com/office/powerpoint/2010/main" val="2954720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4</a:t>
            </a:fld>
            <a:endParaRPr lang="fr-FR"/>
          </a:p>
        </p:txBody>
      </p:sp>
    </p:spTree>
    <p:extLst>
      <p:ext uri="{BB962C8B-B14F-4D97-AF65-F5344CB8AC3E}">
        <p14:creationId xmlns:p14="http://schemas.microsoft.com/office/powerpoint/2010/main" val="1704979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5</a:t>
            </a:fld>
            <a:endParaRPr lang="fr-FR"/>
          </a:p>
        </p:txBody>
      </p:sp>
    </p:spTree>
    <p:extLst>
      <p:ext uri="{BB962C8B-B14F-4D97-AF65-F5344CB8AC3E}">
        <p14:creationId xmlns:p14="http://schemas.microsoft.com/office/powerpoint/2010/main" val="25519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6</a:t>
            </a:fld>
            <a:endParaRPr lang="fr-FR"/>
          </a:p>
        </p:txBody>
      </p:sp>
    </p:spTree>
    <p:extLst>
      <p:ext uri="{BB962C8B-B14F-4D97-AF65-F5344CB8AC3E}">
        <p14:creationId xmlns:p14="http://schemas.microsoft.com/office/powerpoint/2010/main" val="4284986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7</a:t>
            </a:fld>
            <a:endParaRPr lang="fr-FR"/>
          </a:p>
        </p:txBody>
      </p:sp>
    </p:spTree>
    <p:extLst>
      <p:ext uri="{BB962C8B-B14F-4D97-AF65-F5344CB8AC3E}">
        <p14:creationId xmlns:p14="http://schemas.microsoft.com/office/powerpoint/2010/main" val="1696082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8</a:t>
            </a:fld>
            <a:endParaRPr lang="fr-FR"/>
          </a:p>
        </p:txBody>
      </p:sp>
    </p:spTree>
    <p:extLst>
      <p:ext uri="{BB962C8B-B14F-4D97-AF65-F5344CB8AC3E}">
        <p14:creationId xmlns:p14="http://schemas.microsoft.com/office/powerpoint/2010/main" val="2220245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9</a:t>
            </a:fld>
            <a:endParaRPr lang="fr-FR"/>
          </a:p>
        </p:txBody>
      </p:sp>
    </p:spTree>
    <p:extLst>
      <p:ext uri="{BB962C8B-B14F-4D97-AF65-F5344CB8AC3E}">
        <p14:creationId xmlns:p14="http://schemas.microsoft.com/office/powerpoint/2010/main" val="27944798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endParaRPr lang="fr-FR"/>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63A3A6F5-8CF9-4617-822C-AB394D1EE273}"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73C5DD0F-5D93-46EC-B842-7CE13BE54150}" type="slidenum">
              <a:rPr lang="fr-FR"/>
              <a:pPr>
                <a:defRPr/>
              </a:pPr>
              <a:t>‹N°›</a:t>
            </a:fld>
            <a:endParaRPr lang="fr-FR"/>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E5CD76B7-4D5F-4A6F-AEC2-006C97A60A42}" type="slidenum">
              <a:rPr lang="fr-FR"/>
              <a:pPr>
                <a:defRPr/>
              </a:pPr>
              <a:t>‹N°›</a:t>
            </a:fld>
            <a:endParaRPr lang="fr-FR"/>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CCB39D75-9AAF-4F3F-9F29-974E4BDAA61F}" type="slidenum">
              <a:rPr lang="fr-FR"/>
              <a:pPr>
                <a:defRPr/>
              </a:pPr>
              <a:t>‹N°›</a:t>
            </a:fld>
            <a:endParaRPr lang="fr-FR"/>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1CF819E-3847-4407-9289-E84560DE5A4A}"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92B87C52-B80A-4009-A595-658448A46F2C}" type="slidenum">
              <a:rPr lang="fr-FR"/>
              <a:pPr>
                <a:defRPr/>
              </a:pPr>
              <a:t>‹N°›</a:t>
            </a:fld>
            <a:endParaRPr lang="fr-FR"/>
          </a:p>
        </p:txBody>
      </p:sp>
    </p:spTree>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endParaRPr lang="fr-FR"/>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D0771034-D010-4CEF-B6FD-DE120F911F84}" type="slidenum">
              <a:rPr lang="fr-FR"/>
              <a:pPr>
                <a:defRPr/>
              </a:pPr>
              <a:t>‹N°›</a:t>
            </a:fld>
            <a:endParaRPr lang="fr-FR"/>
          </a:p>
        </p:txBody>
      </p:sp>
    </p:spTree>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endParaRPr lang="fr-FR"/>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AF6FE316-2C22-41F0-8A5C-9F3A883517CE}" type="slidenum">
              <a:rPr lang="fr-FR"/>
              <a:pPr>
                <a:defRPr/>
              </a:pPr>
              <a:t>‹N°›</a:t>
            </a:fld>
            <a:endParaRPr lang="fr-FR"/>
          </a:p>
        </p:txBody>
      </p:sp>
    </p:spTree>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endParaRPr 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DE46CE8D-114E-4662-941A-83AE20DBB4C3}" type="slidenum">
              <a:rPr lang="fr-FR"/>
              <a:pPr>
                <a:defRPr/>
              </a:pPr>
              <a:t>‹N°›</a:t>
            </a:fld>
            <a:endParaRPr lang="fr-FR"/>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D2AB06BB-F0BD-42BE-9619-7275F9402FCB}" type="slidenum">
              <a:rPr lang="fr-FR"/>
              <a:pPr>
                <a:defRPr/>
              </a:pPr>
              <a:t>‹N°›</a:t>
            </a:fld>
            <a:endParaRPr lang="fr-FR"/>
          </a:p>
        </p:txBody>
      </p:sp>
    </p:spTree>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endParaRPr lang="fr-FR"/>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DB1F8BCB-E3C4-44E9-BB5E-F28049FB5C64}" type="slidenum">
              <a:rPr lang="fr-FR"/>
              <a:pPr>
                <a:defRPr/>
              </a:pPr>
              <a:t>‹N°›</a:t>
            </a:fld>
            <a:endParaRPr lang="fr-FR"/>
          </a:p>
        </p:txBody>
      </p:sp>
    </p:spTree>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altLang="fr-FR" smtClean="0"/>
              <a:t>Cliquez pour modifier le style du titre</a:t>
            </a:r>
            <a:endParaRPr lang="en-US" altLang="fr-FR"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662333F-0560-4341-A26B-1A927D9D2E29}" type="slidenum">
              <a:rPr lang="fr-FR"/>
              <a:pPr>
                <a:defRPr/>
              </a:pPr>
              <a:t>‹N°›</a:t>
            </a:fld>
            <a:endParaRPr lang="fr-FR"/>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267" r:id="rId1"/>
    <p:sldLayoutId id="2147484259" r:id="rId2"/>
    <p:sldLayoutId id="2147484268" r:id="rId3"/>
    <p:sldLayoutId id="2147484260" r:id="rId4"/>
    <p:sldLayoutId id="2147484261" r:id="rId5"/>
    <p:sldLayoutId id="2147484262" r:id="rId6"/>
    <p:sldLayoutId id="2147484263" r:id="rId7"/>
    <p:sldLayoutId id="2147484264" r:id="rId8"/>
    <p:sldLayoutId id="2147484269" r:id="rId9"/>
    <p:sldLayoutId id="2147484265" r:id="rId10"/>
    <p:sldLayoutId id="2147484266" r:id="rId11"/>
  </p:sldLayoutIdLst>
  <p:transition spd="slow">
    <p:blinds dir="vert"/>
  </p:transition>
  <p:timing>
    <p:tnLst>
      <p:par>
        <p:cTn id="1" dur="indefinite" restart="never" nodeType="tmRoot"/>
      </p:par>
    </p:tnLst>
  </p:timing>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afristat.org/index" TargetMode="Externa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 6"/>
          <p:cNvPicPr>
            <a:picLocks noChangeAspect="1" noChangeArrowheads="1"/>
          </p:cNvPicPr>
          <p:nvPr/>
        </p:nvPicPr>
        <p:blipFill>
          <a:blip r:embed="rId3" cstate="print"/>
          <a:srcRect/>
          <a:stretch>
            <a:fillRect/>
          </a:stretch>
        </p:blipFill>
        <p:spPr bwMode="auto">
          <a:xfrm>
            <a:off x="483719" y="108861"/>
            <a:ext cx="1279969" cy="1059275"/>
          </a:xfrm>
          <a:prstGeom prst="rect">
            <a:avLst/>
          </a:prstGeom>
          <a:noFill/>
          <a:ln w="9525">
            <a:noFill/>
            <a:miter lim="800000"/>
            <a:headEnd/>
            <a:tailEnd/>
          </a:ln>
        </p:spPr>
      </p:pic>
      <p:sp>
        <p:nvSpPr>
          <p:cNvPr id="2063" name="Rectangle 15"/>
          <p:cNvSpPr>
            <a:spLocks noGrp="1" noChangeArrowheads="1"/>
          </p:cNvSpPr>
          <p:nvPr>
            <p:ph type="title"/>
          </p:nvPr>
        </p:nvSpPr>
        <p:spPr>
          <a:xfrm>
            <a:off x="566394" y="1071242"/>
            <a:ext cx="8329613" cy="5449888"/>
          </a:xfrm>
        </p:spPr>
        <p:txBody>
          <a:bodyPr>
            <a:normAutofit fontScale="90000"/>
          </a:bodyPr>
          <a:lstStyle/>
          <a:p>
            <a:pPr marL="609600" indent="-609600" algn="ctr" eaLnBrk="1" fontAlgn="auto" hangingPunct="1">
              <a:lnSpc>
                <a:spcPct val="80000"/>
              </a:lnSpc>
              <a:spcAft>
                <a:spcPts val="0"/>
              </a:spcAft>
              <a:defRPr/>
            </a:pPr>
            <a:r>
              <a:rPr lang="fr-FR" sz="3600" dirty="0" smtClean="0"/>
              <a:t>ATELIER RÉGIONAL SUR LES COMPTES NATIONAUX</a:t>
            </a:r>
            <a:r>
              <a:rPr lang="fr-FR" sz="3200" dirty="0"/>
              <a:t/>
            </a:r>
            <a:br>
              <a:rPr lang="fr-FR" sz="3200" dirty="0"/>
            </a:br>
            <a:r>
              <a:rPr lang="fr-FR" sz="4000" b="1" dirty="0" smtClean="0">
                <a:solidFill>
                  <a:schemeClr val="accent1">
                    <a:lumMod val="50000"/>
                  </a:schemeClr>
                </a:solidFill>
                <a:latin typeface="Chaparral Pro" pitchFamily="18" charset="0"/>
              </a:rPr>
              <a:t/>
            </a:r>
            <a:br>
              <a:rPr lang="fr-FR" sz="4000" b="1" dirty="0" smtClean="0">
                <a:solidFill>
                  <a:schemeClr val="accent1">
                    <a:lumMod val="50000"/>
                  </a:schemeClr>
                </a:solidFill>
                <a:latin typeface="Chaparral Pro" pitchFamily="18" charset="0"/>
              </a:rPr>
            </a:br>
            <a:r>
              <a:rPr lang="fr-FR" sz="4000" b="1" dirty="0" smtClean="0">
                <a:solidFill>
                  <a:schemeClr val="accent1">
                    <a:lumMod val="50000"/>
                  </a:schemeClr>
                </a:solidFill>
                <a:latin typeface="Chaparral Pro" pitchFamily="18" charset="0"/>
              </a:rPr>
              <a:t>Etat d’avancement du volet comptabilité nationale du PSR en Côte d’Ivoire</a:t>
            </a:r>
            <a:r>
              <a:rPr lang="fr-FR" sz="2000" b="1" dirty="0" smtClean="0">
                <a:solidFill>
                  <a:schemeClr val="accent1">
                    <a:lumMod val="50000"/>
                  </a:schemeClr>
                </a:solidFill>
                <a:latin typeface="Chaparral Pro" pitchFamily="18" charset="0"/>
              </a:rPr>
              <a:t/>
            </a:r>
            <a:br>
              <a:rPr lang="fr-FR" sz="2000" b="1" dirty="0" smtClean="0">
                <a:solidFill>
                  <a:schemeClr val="accent1">
                    <a:lumMod val="50000"/>
                  </a:schemeClr>
                </a:solidFill>
                <a:latin typeface="Chaparral Pro" pitchFamily="18" charset="0"/>
              </a:rPr>
            </a:br>
            <a:r>
              <a:rPr lang="fr-FR" sz="2200" b="1" dirty="0" smtClean="0">
                <a:solidFill>
                  <a:srgbClr val="FF0000"/>
                </a:solidFill>
                <a:latin typeface="Britannic Bold" pitchFamily="34" charset="0"/>
              </a:rPr>
              <a:t/>
            </a:r>
            <a:br>
              <a:rPr lang="fr-FR" sz="2200" b="1" dirty="0" smtClean="0">
                <a:solidFill>
                  <a:srgbClr val="FF0000"/>
                </a:solidFill>
                <a:latin typeface="Britannic Bold" pitchFamily="34" charset="0"/>
              </a:rPr>
            </a:br>
            <a:r>
              <a:rPr lang="fr-FR" sz="2000" b="1" dirty="0" smtClean="0">
                <a:latin typeface="Arial" pitchFamily="34" charset="0"/>
                <a:cs typeface="Arial" pitchFamily="34" charset="0"/>
              </a:rPr>
              <a:t>                        </a:t>
            </a:r>
            <a:r>
              <a:rPr lang="fr-FR" sz="2000" dirty="0" smtClean="0">
                <a:solidFill>
                  <a:srgbClr val="FF0000"/>
                </a:solidFill>
                <a:latin typeface="Britannic Bold" pitchFamily="34" charset="0"/>
              </a:rPr>
              <a:t>Cotonou, du 1</a:t>
            </a:r>
            <a:r>
              <a:rPr lang="fr-FR" sz="2000" baseline="30000" dirty="0" smtClean="0">
                <a:solidFill>
                  <a:srgbClr val="FF0000"/>
                </a:solidFill>
                <a:latin typeface="Britannic Bold" pitchFamily="34" charset="0"/>
              </a:rPr>
              <a:t>er</a:t>
            </a:r>
            <a:r>
              <a:rPr lang="fr-FR" sz="2000" dirty="0" smtClean="0">
                <a:solidFill>
                  <a:srgbClr val="FF0000"/>
                </a:solidFill>
                <a:latin typeface="Britannic Bold" pitchFamily="34" charset="0"/>
              </a:rPr>
              <a:t> au 5 juillet 2019</a:t>
            </a:r>
            <a:r>
              <a:rPr lang="fr-FR" sz="2800" dirty="0" smtClean="0">
                <a:solidFill>
                  <a:srgbClr val="FF0000"/>
                </a:solidFill>
                <a:latin typeface="Britannic Bold" pitchFamily="34" charset="0"/>
              </a:rPr>
              <a:t/>
            </a:r>
            <a:br>
              <a:rPr lang="fr-FR" sz="2800" dirty="0" smtClean="0">
                <a:solidFill>
                  <a:srgbClr val="FF0000"/>
                </a:solidFill>
                <a:latin typeface="Britannic Bold" pitchFamily="34" charset="0"/>
              </a:rPr>
            </a:br>
            <a:r>
              <a:rPr lang="fr-FR" sz="2000" b="1" dirty="0" smtClean="0">
                <a:latin typeface="Arial" pitchFamily="34" charset="0"/>
                <a:cs typeface="Arial" pitchFamily="34" charset="0"/>
              </a:rPr>
              <a:t>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Présenté par: KOTO </a:t>
            </a:r>
            <a:r>
              <a:rPr lang="fr-FR" sz="2000" b="1" dirty="0" err="1" smtClean="0">
                <a:latin typeface="Arial" pitchFamily="34" charset="0"/>
                <a:cs typeface="Arial" pitchFamily="34" charset="0"/>
              </a:rPr>
              <a:t>Ehou</a:t>
            </a:r>
            <a:r>
              <a:rPr lang="fr-FR" sz="2000" b="1" dirty="0" smtClean="0">
                <a:latin typeface="Arial" pitchFamily="34" charset="0"/>
                <a:cs typeface="Arial" pitchFamily="34" charset="0"/>
              </a:rPr>
              <a:t> M’</a:t>
            </a:r>
            <a:r>
              <a:rPr lang="fr-FR" sz="2000" b="1" dirty="0" err="1" smtClean="0">
                <a:latin typeface="Arial" pitchFamily="34" charset="0"/>
                <a:cs typeface="Arial" pitchFamily="34" charset="0"/>
              </a:rPr>
              <a:t>boya</a:t>
            </a:r>
            <a:r>
              <a:rPr lang="fr-FR" sz="2000" b="1" dirty="0" smtClean="0">
                <a:latin typeface="Arial" pitchFamily="34" charset="0"/>
                <a:cs typeface="Arial" pitchFamily="34" charset="0"/>
              </a:rPr>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KATCHIRE Serena Michelle</a:t>
            </a:r>
            <a:br>
              <a:rPr lang="fr-FR" sz="2000" b="1" dirty="0" smtClean="0">
                <a:latin typeface="Arial" pitchFamily="34" charset="0"/>
                <a:cs typeface="Arial" pitchFamily="34" charset="0"/>
              </a:rPr>
            </a:br>
            <a:r>
              <a:rPr lang="fr-FR" sz="2000" b="1" dirty="0">
                <a:latin typeface="Arial" pitchFamily="34" charset="0"/>
                <a:cs typeface="Arial" pitchFamily="34" charset="0"/>
              </a:rPr>
              <a:t/>
            </a:r>
            <a:br>
              <a:rPr lang="fr-FR" sz="2000" b="1" dirty="0">
                <a:latin typeface="Arial" pitchFamily="34" charset="0"/>
                <a:cs typeface="Arial" pitchFamily="34" charset="0"/>
              </a:rPr>
            </a:br>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INSTITUT NATIONAL DE LA STATISTIQUE CÔTE D’IVOIRE</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Direction de la Comptabilité Nationale</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fr-FR" sz="2200" b="1" dirty="0" smtClean="0">
                <a:solidFill>
                  <a:srgbClr val="FF0000"/>
                </a:solidFill>
                <a:latin typeface="Chaparral Pro" pitchFamily="18" charset="0"/>
              </a:rPr>
              <a:t/>
            </a:r>
            <a:br>
              <a:rPr lang="fr-FR" sz="2200" b="1" dirty="0" smtClean="0">
                <a:solidFill>
                  <a:srgbClr val="FF0000"/>
                </a:solidFill>
                <a:latin typeface="Chaparral Pro" pitchFamily="18" charset="0"/>
              </a:rPr>
            </a:br>
            <a:endParaRPr lang="fr-FR" sz="3200" dirty="0"/>
          </a:p>
        </p:txBody>
      </p:sp>
      <p:cxnSp>
        <p:nvCxnSpPr>
          <p:cNvPr id="9" name="Connecteur droit 8"/>
          <p:cNvCxnSpPr/>
          <p:nvPr/>
        </p:nvCxnSpPr>
        <p:spPr>
          <a:xfrm>
            <a:off x="566394" y="2441949"/>
            <a:ext cx="8072437" cy="1587"/>
          </a:xfrm>
          <a:prstGeom prst="line">
            <a:avLst/>
          </a:prstGeom>
        </p:spPr>
        <p:style>
          <a:lnRef idx="2">
            <a:schemeClr val="accent2"/>
          </a:lnRef>
          <a:fillRef idx="0">
            <a:schemeClr val="accent2"/>
          </a:fillRef>
          <a:effectRef idx="1">
            <a:schemeClr val="accent2"/>
          </a:effectRef>
          <a:fontRef idx="minor">
            <a:schemeClr val="tx1"/>
          </a:fontRef>
        </p:style>
      </p:cxnSp>
      <p:sp>
        <p:nvSpPr>
          <p:cNvPr id="5125" name="ZoneTexte 9"/>
          <p:cNvSpPr txBox="1">
            <a:spLocks noChangeArrowheads="1"/>
          </p:cNvSpPr>
          <p:nvPr/>
        </p:nvSpPr>
        <p:spPr bwMode="auto">
          <a:xfrm>
            <a:off x="8316913" y="260350"/>
            <a:ext cx="576262" cy="369888"/>
          </a:xfrm>
          <a:prstGeom prst="rect">
            <a:avLst/>
          </a:prstGeom>
          <a:noFill/>
          <a:ln w="9525">
            <a:noFill/>
            <a:miter lim="800000"/>
            <a:headEnd/>
            <a:tailEnd/>
          </a:ln>
        </p:spPr>
        <p:txBody>
          <a:bodyPr>
            <a:spAutoFit/>
          </a:bodyPr>
          <a:lstStyle/>
          <a:p>
            <a:endParaRPr lang="fr-FR" altLang="fr-FR"/>
          </a:p>
        </p:txBody>
      </p:sp>
      <p:pic>
        <p:nvPicPr>
          <p:cNvPr id="5126" name="Image 2" descr="ARMOIRIE jpeg"/>
          <p:cNvPicPr>
            <a:picLocks noChangeArrowheads="1"/>
          </p:cNvPicPr>
          <p:nvPr/>
        </p:nvPicPr>
        <p:blipFill>
          <a:blip r:embed="rId4" cstate="print"/>
          <a:srcRect/>
          <a:stretch>
            <a:fillRect/>
          </a:stretch>
        </p:blipFill>
        <p:spPr bwMode="auto">
          <a:xfrm>
            <a:off x="7192807" y="119739"/>
            <a:ext cx="1267626" cy="951503"/>
          </a:xfrm>
          <a:prstGeom prst="rect">
            <a:avLst/>
          </a:prstGeom>
          <a:noFill/>
          <a:ln w="9525" algn="ctr">
            <a:noFill/>
            <a:miter lim="800000"/>
            <a:headEnd/>
            <a:tailEnd/>
          </a:ln>
        </p:spPr>
      </p:pic>
      <p:sp>
        <p:nvSpPr>
          <p:cNvPr id="12" name="Espace réservé du numéro de diapositive 11"/>
          <p:cNvSpPr>
            <a:spLocks noGrp="1"/>
          </p:cNvSpPr>
          <p:nvPr>
            <p:ph type="sldNum" sz="quarter" idx="12"/>
          </p:nvPr>
        </p:nvSpPr>
        <p:spPr/>
        <p:txBody>
          <a:bodyPr/>
          <a:lstStyle/>
          <a:p>
            <a:pPr>
              <a:defRPr/>
            </a:pPr>
            <a:fld id="{785A5467-CEFC-487C-9E68-C58674F5869E}" type="slidenum">
              <a:rPr lang="fr-FR" smtClean="0"/>
              <a:pPr>
                <a:defRPr/>
              </a:pPr>
              <a:t>1</a:t>
            </a:fld>
            <a:endParaRPr lang="fr-FR" dirty="0"/>
          </a:p>
        </p:txBody>
      </p:sp>
      <p:pic>
        <p:nvPicPr>
          <p:cNvPr id="10" name="Image 9" descr="http://www.afristat.org/images/nav_gauche/logo_afristat.gif">
            <a:hlinkClick r:id="rId5"/>
          </p:cNvPr>
          <p:cNvPicPr/>
          <p:nvPr/>
        </p:nvPicPr>
        <p:blipFill>
          <a:blip r:embed="rId6" cstate="print"/>
          <a:srcRect/>
          <a:stretch>
            <a:fillRect/>
          </a:stretch>
        </p:blipFill>
        <p:spPr bwMode="auto">
          <a:xfrm>
            <a:off x="3674207" y="75550"/>
            <a:ext cx="1750060" cy="1075690"/>
          </a:xfrm>
          <a:prstGeom prst="rect">
            <a:avLst/>
          </a:prstGeom>
          <a:noFill/>
        </p:spPr>
      </p:pic>
      <p:sp>
        <p:nvSpPr>
          <p:cNvPr id="11" name="Rectangle 7"/>
          <p:cNvSpPr>
            <a:spLocks noChangeArrowheads="1"/>
          </p:cNvSpPr>
          <p:nvPr/>
        </p:nvSpPr>
        <p:spPr bwMode="auto">
          <a:xfrm>
            <a:off x="6630407" y="1151240"/>
            <a:ext cx="2350259" cy="529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20000"/>
              </a:spcBef>
              <a:buClr>
                <a:schemeClr val="tx2"/>
              </a:buClr>
              <a:buFont typeface="Wingdings" panose="05000000000000000000" pitchFamily="2" charset="2"/>
              <a:buNone/>
            </a:pPr>
            <a:r>
              <a:rPr lang="fr-FR" altLang="fr-FR" sz="1400" b="1" dirty="0">
                <a:latin typeface="Times New Roman" panose="02020603050405020304" pitchFamily="18" charset="0"/>
              </a:rPr>
              <a:t>République de Côte d'Ivoire</a:t>
            </a:r>
          </a:p>
          <a:p>
            <a:pPr algn="ctr" eaLnBrk="1" hangingPunct="1">
              <a:spcBef>
                <a:spcPct val="20000"/>
              </a:spcBef>
              <a:buClr>
                <a:schemeClr val="tx2"/>
              </a:buClr>
              <a:buFont typeface="Wingdings" panose="05000000000000000000" pitchFamily="2" charset="2"/>
              <a:buNone/>
            </a:pPr>
            <a:r>
              <a:rPr lang="fr-FR" altLang="fr-FR" sz="1200" b="1" i="1" dirty="0">
                <a:latin typeface="Times New Roman" panose="02020603050405020304" pitchFamily="18" charset="0"/>
              </a:rPr>
              <a:t>Union -Discipline - Travail</a:t>
            </a:r>
          </a:p>
        </p:txBody>
      </p:sp>
      <p:sp>
        <p:nvSpPr>
          <p:cNvPr id="13" name="Rectangle 7"/>
          <p:cNvSpPr>
            <a:spLocks noChangeArrowheads="1"/>
          </p:cNvSpPr>
          <p:nvPr/>
        </p:nvSpPr>
        <p:spPr bwMode="auto">
          <a:xfrm>
            <a:off x="-38385" y="1117072"/>
            <a:ext cx="244750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20000"/>
              </a:spcBef>
              <a:buClr>
                <a:schemeClr val="tx2"/>
              </a:buClr>
              <a:buFont typeface="Wingdings" panose="05000000000000000000" pitchFamily="2" charset="2"/>
              <a:buNone/>
            </a:pPr>
            <a:r>
              <a:rPr lang="fr-FR" altLang="fr-FR" sz="1600" b="1" dirty="0" smtClean="0">
                <a:latin typeface="Times New Roman" panose="02020603050405020304" pitchFamily="18" charset="0"/>
              </a:rPr>
              <a:t>Institut National de la Statistique</a:t>
            </a:r>
            <a:endParaRPr lang="fr-FR" altLang="fr-FR" sz="1400" b="1" i="1" dirty="0">
              <a:latin typeface="Times New Roman" panose="02020603050405020304" pitchFamily="18" charset="0"/>
            </a:endParaRPr>
          </a:p>
        </p:txBody>
      </p:sp>
    </p:spTree>
  </p:cSld>
  <p:clrMapOvr>
    <a:masterClrMapping/>
  </p:clrMapOvr>
  <p:transition spd="slow" advClick="0">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(6/9)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fontScale="92500" lnSpcReduction="2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400" b="1" dirty="0"/>
              <a:t>Mettre en place une nouvelle année de base des comptes nationaux et migrer vers le SCN </a:t>
            </a:r>
            <a:r>
              <a:rPr lang="fr-FR" sz="2400" b="1" dirty="0" smtClean="0"/>
              <a:t>2008</a:t>
            </a:r>
            <a:endParaRPr lang="fr-FR" sz="2400" b="1" dirty="0"/>
          </a:p>
          <a:p>
            <a:pPr marL="0" indent="0" algn="just">
              <a:buNone/>
            </a:pPr>
            <a:r>
              <a:rPr lang="fr-FR" sz="2400" dirty="0" smtClean="0"/>
              <a:t>Sur les </a:t>
            </a:r>
            <a:r>
              <a:rPr lang="fr-FR" sz="2400" b="1" dirty="0" smtClean="0"/>
              <a:t>7 enquêtes spécifiques </a:t>
            </a:r>
            <a:r>
              <a:rPr lang="fr-FR" sz="2400" dirty="0" smtClean="0"/>
              <a:t>programmées, six (6) ont été achevées et celles auprès des ISBL est actuellement en cours de réalisation. Les travaux de traitement et d’exploitation des enquêtes réalisées se poursuivent.</a:t>
            </a:r>
          </a:p>
          <a:p>
            <a:pPr marL="0" indent="0" algn="just">
              <a:lnSpc>
                <a:spcPct val="90000"/>
              </a:lnSpc>
              <a:buNone/>
            </a:pPr>
            <a:r>
              <a:rPr lang="fr-FR" b="1" u="sng" dirty="0"/>
              <a:t>Traitement des sources de données disponibles (hors enquête) pour la nouvelle année de base et la migration vers le SCN 2008</a:t>
            </a:r>
          </a:p>
          <a:p>
            <a:pPr algn="just">
              <a:buFont typeface="Arial" panose="020B0604020202020204" pitchFamily="34" charset="0"/>
              <a:buChar char="•"/>
            </a:pPr>
            <a:r>
              <a:rPr lang="fr-FR" sz="2400" dirty="0" smtClean="0"/>
              <a:t>La table de passage entre l’ancienne nomenclature et la nouvelle nomenclature pour la comptabilité nationale est disponible;</a:t>
            </a:r>
          </a:p>
          <a:p>
            <a:pPr algn="just">
              <a:buFont typeface="Arial" panose="020B0604020202020204" pitchFamily="34" charset="0"/>
              <a:buChar char="•"/>
            </a:pPr>
            <a:r>
              <a:rPr lang="fr-FR" sz="2400" dirty="0" smtClean="0"/>
              <a:t>Les sources administratives ont été traitées. Les tables de passage sont en cours de validation;</a:t>
            </a:r>
          </a:p>
          <a:p>
            <a:pPr algn="just">
              <a:buFont typeface="Arial" panose="020B0604020202020204" pitchFamily="34" charset="0"/>
              <a:buChar char="•"/>
            </a:pPr>
            <a:r>
              <a:rPr lang="fr-FR" sz="2400" dirty="0" smtClean="0"/>
              <a:t>Les sources de sociétés financières ont été traitées. Les tables de </a:t>
            </a:r>
            <a:r>
              <a:rPr lang="fr-FR" sz="2400" dirty="0" smtClean="0"/>
              <a:t>chargement </a:t>
            </a:r>
            <a:r>
              <a:rPr lang="fr-FR" sz="2400" dirty="0" smtClean="0"/>
              <a:t>sont disponibles;</a:t>
            </a:r>
          </a:p>
          <a:p>
            <a:pPr algn="just">
              <a:buFont typeface="Arial" panose="020B0604020202020204" pitchFamily="34" charset="0"/>
              <a:buChar char="•"/>
            </a:pPr>
            <a:endParaRPr lang="fr-FR" sz="2400" dirty="0" smtClean="0"/>
          </a:p>
          <a:p>
            <a:pPr marL="0" indent="0" algn="just">
              <a:buNone/>
            </a:pPr>
            <a:endParaRPr lang="fr-FR" sz="2400" dirty="0"/>
          </a:p>
          <a:p>
            <a:pPr algn="just">
              <a:buFont typeface="Courier New" panose="02070309020205020404" pitchFamily="49" charset="0"/>
              <a:buChar char="o"/>
            </a:pPr>
            <a:endParaRPr lang="fr-FR" sz="2400" dirty="0"/>
          </a:p>
          <a:p>
            <a:pPr algn="just">
              <a:buFont typeface="Courier New" panose="02070309020205020404" pitchFamily="49" charset="0"/>
              <a:buChar char="o"/>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11125" y="136195"/>
            <a:ext cx="1220515" cy="854361"/>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10</a:t>
            </a:fld>
            <a:endParaRPr lang="fr-FR"/>
          </a:p>
        </p:txBody>
      </p:sp>
    </p:spTree>
    <p:extLst>
      <p:ext uri="{BB962C8B-B14F-4D97-AF65-F5344CB8AC3E}">
        <p14:creationId xmlns:p14="http://schemas.microsoft.com/office/powerpoint/2010/main" val="763764451"/>
      </p:ext>
    </p:extLst>
  </p:cSld>
  <p:clrMapOvr>
    <a:masterClrMapping/>
  </p:clrMapOvr>
  <p:transition spd="slow">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(7/9)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400" b="1" dirty="0"/>
              <a:t>Mettre en place une nouvelle année de base des comptes nationaux et migrer vers le SCN </a:t>
            </a:r>
            <a:r>
              <a:rPr lang="fr-FR" sz="2400" b="1" dirty="0" smtClean="0"/>
              <a:t>2008</a:t>
            </a:r>
            <a:endParaRPr lang="fr-FR" sz="2400" b="1" dirty="0"/>
          </a:p>
          <a:p>
            <a:pPr algn="just">
              <a:buFont typeface="Arial" panose="020B0604020202020204" pitchFamily="34" charset="0"/>
              <a:buChar char="•"/>
            </a:pPr>
            <a:r>
              <a:rPr lang="fr-FR" sz="2400" dirty="0" smtClean="0"/>
              <a:t>Les données du Commerce extérieure et de la balance des paiement ont été traitées, les tables de </a:t>
            </a:r>
            <a:r>
              <a:rPr lang="fr-FR" sz="2400" dirty="0" smtClean="0"/>
              <a:t>chargement </a:t>
            </a:r>
            <a:r>
              <a:rPr lang="fr-FR" sz="2400" dirty="0" smtClean="0"/>
              <a:t>sont disponibles;</a:t>
            </a:r>
          </a:p>
          <a:p>
            <a:pPr algn="just">
              <a:buFont typeface="Arial" panose="020B0604020202020204" pitchFamily="34" charset="0"/>
              <a:buChar char="•"/>
            </a:pPr>
            <a:r>
              <a:rPr lang="fr-FR" sz="2400" dirty="0" smtClean="0"/>
              <a:t>Les données du secteur primaire sont disponibles, les tables de chargement sont disponibles;</a:t>
            </a:r>
          </a:p>
          <a:p>
            <a:pPr algn="just">
              <a:buFont typeface="Arial" panose="020B0604020202020204" pitchFamily="34" charset="0"/>
              <a:buChar char="•"/>
            </a:pPr>
            <a:r>
              <a:rPr lang="fr-FR" sz="2400" dirty="0" smtClean="0"/>
              <a:t>La base brute ERETES est prête;</a:t>
            </a:r>
          </a:p>
          <a:p>
            <a:pPr algn="just">
              <a:buFont typeface="Arial" panose="020B0604020202020204" pitchFamily="34" charset="0"/>
              <a:buChar char="•"/>
            </a:pPr>
            <a:r>
              <a:rPr lang="fr-FR" sz="2400" dirty="0" smtClean="0"/>
              <a:t>Les travaux de chargement des sources de données dans le module ERETES  devraient débuter cette semaine.</a:t>
            </a:r>
          </a:p>
          <a:p>
            <a:pPr algn="just">
              <a:buFont typeface="Arial" panose="020B0604020202020204" pitchFamily="34" charset="0"/>
              <a:buChar char="•"/>
            </a:pPr>
            <a:endParaRPr lang="fr-FR" sz="2400" dirty="0" smtClean="0"/>
          </a:p>
          <a:p>
            <a:pPr marL="0" indent="0" algn="just">
              <a:buNone/>
            </a:pPr>
            <a:endParaRPr lang="fr-FR" sz="2400" dirty="0"/>
          </a:p>
          <a:p>
            <a:pPr algn="just">
              <a:buFont typeface="Courier New" panose="02070309020205020404" pitchFamily="49" charset="0"/>
              <a:buChar char="o"/>
            </a:pPr>
            <a:endParaRPr lang="fr-FR" sz="2400" dirty="0"/>
          </a:p>
          <a:p>
            <a:pPr algn="just">
              <a:buFont typeface="Courier New" panose="02070309020205020404" pitchFamily="49" charset="0"/>
              <a:buChar char="o"/>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64766" y="136195"/>
            <a:ext cx="1166874" cy="816813"/>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11</a:t>
            </a:fld>
            <a:endParaRPr lang="fr-FR"/>
          </a:p>
        </p:txBody>
      </p:sp>
    </p:spTree>
    <p:extLst>
      <p:ext uri="{BB962C8B-B14F-4D97-AF65-F5344CB8AC3E}">
        <p14:creationId xmlns:p14="http://schemas.microsoft.com/office/powerpoint/2010/main" val="686579431"/>
      </p:ext>
    </p:extLst>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(8/9)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fontScale="925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b="1" dirty="0"/>
              <a:t>Mettre en place une nouvelle année de base des comptes nationaux et migrer vers le SCN </a:t>
            </a:r>
            <a:r>
              <a:rPr lang="fr-FR" b="1" dirty="0" smtClean="0"/>
              <a:t>2008</a:t>
            </a:r>
            <a:endParaRPr lang="fr-FR" b="1" dirty="0"/>
          </a:p>
          <a:p>
            <a:pPr marL="0" indent="0" algn="just">
              <a:lnSpc>
                <a:spcPct val="70000"/>
              </a:lnSpc>
              <a:buNone/>
            </a:pPr>
            <a:r>
              <a:rPr lang="fr-FR" sz="2400" b="1" u="sng" dirty="0"/>
              <a:t>L’exploitation des opérations d’envergure nationale</a:t>
            </a:r>
          </a:p>
          <a:p>
            <a:pPr marL="0" indent="0" algn="just">
              <a:buNone/>
            </a:pPr>
            <a:r>
              <a:rPr lang="fr-FR" sz="2400" dirty="0" smtClean="0"/>
              <a:t>Le traitement de toute ces opérations est en cours et devraient être finalisé cette semaine.</a:t>
            </a:r>
            <a:endParaRPr lang="fr-FR" sz="2400" dirty="0"/>
          </a:p>
          <a:p>
            <a:pPr marL="0" indent="0" algn="just">
              <a:buNone/>
            </a:pPr>
            <a:r>
              <a:rPr lang="fr-FR" sz="2400" dirty="0"/>
              <a:t>La traduction des données des enquêtes réalisées en termes de comptabilité nationale. Il s’agit des résultats du Recensement Général de la Population et de l’Habitat (RGPH 2014), du Recensement des Exploitants et Exploitations Agricoles (REEA 2015/2016), de l’Enquête sur le Niveau de Vie des ménages (ENV 2015</a:t>
            </a:r>
            <a:r>
              <a:rPr lang="fr-FR" sz="2400" dirty="0" smtClean="0"/>
              <a:t>), de </a:t>
            </a:r>
            <a:r>
              <a:rPr lang="fr-FR" sz="2400" dirty="0"/>
              <a:t>l’Enquête Nationale sur la Situation de l’Emploi et le secteur informel (ENSESI) de </a:t>
            </a:r>
            <a:r>
              <a:rPr lang="fr-FR" sz="2400" dirty="0" smtClean="0"/>
              <a:t>2016 et de l’ERI-ESI . </a:t>
            </a:r>
            <a:endParaRPr lang="fr-FR" sz="2400" dirty="0"/>
          </a:p>
          <a:p>
            <a:pPr marL="0" indent="0" algn="just">
              <a:buNone/>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11125" y="116288"/>
            <a:ext cx="1364531" cy="955173"/>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12</a:t>
            </a:fld>
            <a:endParaRPr lang="fr-FR"/>
          </a:p>
        </p:txBody>
      </p:sp>
    </p:spTree>
    <p:extLst>
      <p:ext uri="{BB962C8B-B14F-4D97-AF65-F5344CB8AC3E}">
        <p14:creationId xmlns:p14="http://schemas.microsoft.com/office/powerpoint/2010/main" val="2600607616"/>
      </p:ext>
    </p:extLst>
  </p:cSld>
  <p:clrMapOvr>
    <a:masterClrMapping/>
  </p:clrMapOvr>
  <p:transition spd="slow">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(9/9)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400" b="1" dirty="0"/>
              <a:t>Mettre en place une nouvelle année de base des comptes nationaux et migrer vers le SCN </a:t>
            </a:r>
            <a:r>
              <a:rPr lang="fr-FR" sz="2400" b="1" dirty="0" smtClean="0"/>
              <a:t>2008</a:t>
            </a:r>
            <a:endParaRPr lang="fr-FR" sz="2400" b="1" dirty="0"/>
          </a:p>
          <a:p>
            <a:pPr marL="0" indent="0" algn="just">
              <a:buNone/>
            </a:pPr>
            <a:r>
              <a:rPr lang="fr-FR" sz="2400" dirty="0"/>
              <a:t>Le traitement complet de toutes les sources est prévu pour la fin du mois de </a:t>
            </a:r>
            <a:r>
              <a:rPr lang="fr-FR" sz="2400" dirty="0" smtClean="0"/>
              <a:t>juillet </a:t>
            </a:r>
            <a:r>
              <a:rPr lang="fr-FR" sz="2400" dirty="0"/>
              <a:t>2019 afin d’obtenir les comptes de l’année de base </a:t>
            </a:r>
            <a:r>
              <a:rPr lang="fr-FR" sz="2400" dirty="0" smtClean="0"/>
              <a:t>à la fin du mois d’août </a:t>
            </a:r>
            <a:r>
              <a:rPr lang="fr-FR" sz="2400" dirty="0"/>
              <a:t>2019.</a:t>
            </a:r>
          </a:p>
          <a:p>
            <a:pPr marL="0" indent="0" algn="just">
              <a:buNone/>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11125" y="175824"/>
            <a:ext cx="1364531" cy="955173"/>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13</a:t>
            </a:fld>
            <a:endParaRPr lang="fr-FR"/>
          </a:p>
        </p:txBody>
      </p:sp>
    </p:spTree>
    <p:extLst>
      <p:ext uri="{BB962C8B-B14F-4D97-AF65-F5344CB8AC3E}">
        <p14:creationId xmlns:p14="http://schemas.microsoft.com/office/powerpoint/2010/main" val="2035058312"/>
      </p:ext>
    </p:extLst>
  </p:cSld>
  <p:clrMapOvr>
    <a:masterClrMapping/>
  </p:clrMapOvr>
  <p:transition spd="slow">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528" y="548680"/>
            <a:ext cx="8156897" cy="838875"/>
          </a:xfrm>
        </p:spPr>
        <p:txBody>
          <a:bodyPr/>
          <a:lstStyle/>
          <a:p>
            <a:pPr algn="ctr" eaLnBrk="1" hangingPunct="1"/>
            <a:r>
              <a:rPr lang="fr-FR" altLang="fr-FR" sz="3300" b="1" dirty="0" smtClean="0">
                <a:solidFill>
                  <a:srgbClr val="FF0000"/>
                </a:solidFill>
              </a:rPr>
              <a:t>4. Perspectives</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395536" y="1412776"/>
            <a:ext cx="8229600" cy="4565650"/>
          </a:xfrm>
        </p:spPr>
        <p:txBody>
          <a:bodyPr>
            <a:normAutofit/>
          </a:bodyPr>
          <a:lstStyle/>
          <a:p>
            <a:pPr>
              <a:buFont typeface="Courier New" panose="02070309020205020404" pitchFamily="49" charset="0"/>
              <a:buChar char="o"/>
            </a:pPr>
            <a:r>
              <a:rPr lang="fr-FR" altLang="fr-FR" sz="2400" dirty="0" smtClean="0"/>
              <a:t>Produire les comptes de la nouvelle année de base à fin août 2019;</a:t>
            </a:r>
          </a:p>
          <a:p>
            <a:pPr>
              <a:buFont typeface="Courier New" panose="02070309020205020404" pitchFamily="49" charset="0"/>
              <a:buChar char="o"/>
            </a:pPr>
            <a:r>
              <a:rPr lang="fr-FR" altLang="fr-FR" sz="2400" dirty="0" smtClean="0"/>
              <a:t>Produire la première année courante fin septembre </a:t>
            </a:r>
            <a:r>
              <a:rPr lang="fr-FR" altLang="fr-FR" sz="2400" dirty="0" smtClean="0"/>
              <a:t>2019.</a:t>
            </a:r>
            <a:endParaRPr lang="fr-FR" altLang="fr-FR" sz="2400" dirty="0"/>
          </a:p>
        </p:txBody>
      </p:sp>
      <p:cxnSp>
        <p:nvCxnSpPr>
          <p:cNvPr id="4" name="Connecteur droit 3"/>
          <p:cNvCxnSpPr/>
          <p:nvPr/>
        </p:nvCxnSpPr>
        <p:spPr>
          <a:xfrm>
            <a:off x="407987" y="1134955"/>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50799" y="148464"/>
            <a:ext cx="1280841" cy="886388"/>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14</a:t>
            </a:fld>
            <a:endParaRPr lang="fr-FR"/>
          </a:p>
        </p:txBody>
      </p:sp>
    </p:spTree>
    <p:extLst>
      <p:ext uri="{BB962C8B-B14F-4D97-AF65-F5344CB8AC3E}">
        <p14:creationId xmlns:p14="http://schemas.microsoft.com/office/powerpoint/2010/main" val="246416125"/>
      </p:ext>
    </p:extLst>
  </p:cSld>
  <p:clrMapOvr>
    <a:masterClrMapping/>
  </p:clrMapOvr>
  <p:transition spd="slow">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idx="1"/>
          </p:nvPr>
        </p:nvSpPr>
        <p:spPr>
          <a:xfrm>
            <a:off x="357188" y="1052513"/>
            <a:ext cx="8229600" cy="5472112"/>
          </a:xfrm>
        </p:spPr>
        <p:txBody>
          <a:bodyPr>
            <a:noAutofit/>
          </a:bodyPr>
          <a:lstStyle/>
          <a:p>
            <a:pPr marL="274320" indent="-274320" algn="ctr" eaLnBrk="1" fontAlgn="auto" hangingPunct="1">
              <a:lnSpc>
                <a:spcPct val="150000"/>
              </a:lnSpc>
              <a:spcAft>
                <a:spcPts val="0"/>
              </a:spcAft>
              <a:buClr>
                <a:schemeClr val="accent3"/>
              </a:buClr>
              <a:buFont typeface="Wingdings 2" pitchFamily="18" charset="2"/>
              <a:buNone/>
              <a:defRPr/>
            </a:pPr>
            <a:r>
              <a:rPr lang="fr-FR" altLang="fr-FR" sz="8000" b="1" dirty="0" smtClean="0">
                <a:solidFill>
                  <a:schemeClr val="accent2">
                    <a:lumMod val="75000"/>
                  </a:schemeClr>
                </a:solidFill>
              </a:rPr>
              <a:t>Merci pour votre attention!!!</a:t>
            </a:r>
          </a:p>
        </p:txBody>
      </p:sp>
      <p:pic>
        <p:nvPicPr>
          <p:cNvPr id="17411" name="Image 3"/>
          <p:cNvPicPr>
            <a:picLocks noChangeAspect="1" noChangeArrowheads="1"/>
          </p:cNvPicPr>
          <p:nvPr/>
        </p:nvPicPr>
        <p:blipFill>
          <a:blip r:embed="rId2" cstate="print"/>
          <a:srcRect/>
          <a:stretch>
            <a:fillRect/>
          </a:stretch>
        </p:blipFill>
        <p:spPr bwMode="auto">
          <a:xfrm>
            <a:off x="0" y="0"/>
            <a:ext cx="714375" cy="500063"/>
          </a:xfrm>
          <a:prstGeom prst="rect">
            <a:avLst/>
          </a:prstGeom>
          <a:noFill/>
          <a:ln w="9525">
            <a:noFill/>
            <a:miter lim="800000"/>
            <a:headEnd/>
            <a:tailEnd/>
          </a:ln>
        </p:spPr>
      </p:pic>
      <p:sp>
        <p:nvSpPr>
          <p:cNvPr id="4" name="Espace réservé du numéro de diapositive 3"/>
          <p:cNvSpPr>
            <a:spLocks noGrp="1"/>
          </p:cNvSpPr>
          <p:nvPr>
            <p:ph type="sldNum" sz="quarter" idx="12"/>
          </p:nvPr>
        </p:nvSpPr>
        <p:spPr/>
        <p:txBody>
          <a:bodyPr/>
          <a:lstStyle/>
          <a:p>
            <a:pPr>
              <a:defRPr/>
            </a:pPr>
            <a:fld id="{BC982702-F02D-4315-9B9F-6DDC085CA5EA}" type="slidenum">
              <a:rPr lang="fr-FR" smtClean="0"/>
              <a:pPr>
                <a:defRPr/>
              </a:pPr>
              <a:t>15</a:t>
            </a:fld>
            <a:endParaRPr lang="fr-FR"/>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11150" y="246041"/>
            <a:ext cx="8229600" cy="127332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2800" b="1" dirty="0" smtClean="0">
                <a:solidFill>
                  <a:srgbClr val="FF0000"/>
                </a:solidFill>
              </a:rPr>
              <a:t>Plan de la présentation</a:t>
            </a:r>
            <a:r>
              <a:rPr lang="fr-FR" altLang="fr-FR" sz="2800" dirty="0" smtClean="0"/>
              <a:t/>
            </a:r>
            <a:br>
              <a:rPr lang="fr-FR" altLang="fr-FR" sz="2800" dirty="0" smtClean="0"/>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a:bodyPr>
          <a:lstStyle/>
          <a:p>
            <a:pPr marL="514350" indent="-514350" eaLnBrk="1" fontAlgn="auto" hangingPunct="1">
              <a:spcAft>
                <a:spcPts val="0"/>
              </a:spcAft>
              <a:buClr>
                <a:srgbClr val="002060"/>
              </a:buClr>
              <a:buFont typeface="+mj-lt"/>
              <a:buAutoNum type="arabicPeriod"/>
              <a:defRPr/>
            </a:pPr>
            <a:r>
              <a:rPr lang="fr-FR" altLang="fr-FR" sz="2800" b="1" dirty="0" smtClean="0">
                <a:solidFill>
                  <a:srgbClr val="002060"/>
                </a:solidFill>
              </a:rPr>
              <a:t>Objectifs</a:t>
            </a:r>
            <a:endParaRPr lang="fr-FR" altLang="fr-FR" sz="2800" b="1" dirty="0" smtClean="0">
              <a:solidFill>
                <a:srgbClr val="002060"/>
              </a:solidFill>
            </a:endParaRP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Rappel des activités du PSR</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Etat d’avancement des activités du PSR</a:t>
            </a:r>
            <a:endParaRPr lang="fr-FR" sz="2800" b="1" dirty="0">
              <a:solidFill>
                <a:srgbClr val="002060"/>
              </a:solidFill>
            </a:endParaRP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Perspectives</a:t>
            </a:r>
          </a:p>
          <a:p>
            <a:pPr marL="0" indent="0" eaLnBrk="1" fontAlgn="auto" hangingPunct="1">
              <a:spcAft>
                <a:spcPts val="0"/>
              </a:spcAft>
              <a:buClr>
                <a:srgbClr val="002060"/>
              </a:buClr>
              <a:buNone/>
              <a:defRPr/>
            </a:pPr>
            <a:endParaRPr lang="fr-FR" altLang="fr-FR" sz="2800" b="1" dirty="0" smtClean="0">
              <a:solidFill>
                <a:srgbClr val="002060"/>
              </a:solidFill>
            </a:endParaRPr>
          </a:p>
          <a:p>
            <a:pPr marL="0" indent="0">
              <a:buNone/>
            </a:pPr>
            <a:r>
              <a:rPr lang="fr-FR" sz="2800" b="1" dirty="0" smtClean="0">
                <a:solidFill>
                  <a:srgbClr val="002060"/>
                </a:solidFill>
              </a:rPr>
              <a:t>	</a:t>
            </a:r>
            <a:r>
              <a:rPr lang="fr-FR" sz="2800" b="1" strike="sngStrike" dirty="0" smtClean="0">
                <a:solidFill>
                  <a:srgbClr val="002060"/>
                </a:solidFill>
              </a:rPr>
              <a:t> </a:t>
            </a:r>
            <a:endParaRPr lang="fr-FR" sz="2800" b="1" strike="sngStrike" dirty="0">
              <a:solidFill>
                <a:srgbClr val="002060"/>
              </a:solidFill>
            </a:endParaRPr>
          </a:p>
          <a:p>
            <a:pPr marL="0" indent="0" eaLnBrk="1" fontAlgn="auto" hangingPunct="1">
              <a:spcAft>
                <a:spcPts val="0"/>
              </a:spcAft>
              <a:buClr>
                <a:srgbClr val="002060"/>
              </a:buClr>
              <a:buNone/>
              <a:defRPr/>
            </a:pPr>
            <a:endParaRPr lang="fr-FR" altLang="fr-FR" sz="2800" b="1" dirty="0" smtClean="0">
              <a:solidFill>
                <a:srgbClr val="002060"/>
              </a:solidFill>
            </a:endParaRPr>
          </a:p>
          <a:p>
            <a:pPr marL="274320" indent="-274320" eaLnBrk="1" fontAlgn="auto" hangingPunct="1">
              <a:lnSpc>
                <a:spcPct val="80000"/>
              </a:lnSpc>
              <a:spcAft>
                <a:spcPts val="0"/>
              </a:spcAft>
              <a:buClr>
                <a:schemeClr val="accent3"/>
              </a:buClr>
              <a:buFontTx/>
              <a:buNone/>
              <a:defRPr/>
            </a:pPr>
            <a:endParaRPr lang="fr-FR" altLang="fr-FR" sz="600" b="1" dirty="0" smtClean="0">
              <a:latin typeface="Segoe UI Light" pitchFamily="34" charset="0"/>
              <a:cs typeface="Arial" charset="0"/>
            </a:endParaRPr>
          </a:p>
          <a:p>
            <a:pPr marL="274320" indent="-274320" eaLnBrk="1" fontAlgn="auto" hangingPunct="1">
              <a:lnSpc>
                <a:spcPct val="80000"/>
              </a:lnSpc>
              <a:spcAft>
                <a:spcPts val="0"/>
              </a:spcAft>
              <a:buClr>
                <a:schemeClr val="accent3"/>
              </a:buClr>
              <a:buFont typeface="Wingdings 2"/>
              <a:buChar char=""/>
              <a:defRPr/>
            </a:pPr>
            <a:endParaRPr lang="fr-FR" altLang="fr-FR" sz="1600" dirty="0" smtClean="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11125" y="78396"/>
            <a:ext cx="1289044" cy="902332"/>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2</a:t>
            </a:fld>
            <a:endParaRPr lang="fr-FR"/>
          </a:p>
        </p:txBody>
      </p:sp>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marL="514350" indent="-514350" algn="ctr" eaLnBrk="1" hangingPunct="1">
              <a:buFont typeface="+mj-lt"/>
              <a:buAutoNum type="arabicPeriod"/>
            </a:pPr>
            <a:r>
              <a:rPr lang="fr-FR" altLang="fr-FR" sz="3300" b="1" dirty="0" smtClean="0">
                <a:solidFill>
                  <a:srgbClr val="FF0000"/>
                </a:solidFill>
              </a:rPr>
              <a:t>Objectifs</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lnSpcReduction="10000"/>
          </a:bodyPr>
          <a:lstStyle/>
          <a:p>
            <a:pPr marL="0" indent="0" algn="just">
              <a:buNone/>
            </a:pPr>
            <a:r>
              <a:rPr lang="fr-FR" sz="2400" dirty="0" smtClean="0"/>
              <a:t>L’objectif de la présentation est de faire le point des activités réalisées dans le cadre du volet comptabilité nationale du PSR en Côte d’Ivoire</a:t>
            </a:r>
            <a:r>
              <a:rPr lang="fr-FR" sz="2400" dirty="0" smtClean="0"/>
              <a:t>.</a:t>
            </a:r>
          </a:p>
          <a:p>
            <a:pPr marL="0" indent="0" algn="just">
              <a:buNone/>
            </a:pPr>
            <a:r>
              <a:rPr lang="fr-FR" sz="2400" dirty="0" smtClean="0"/>
              <a:t>Plus spécifiquement, il s’agit de:</a:t>
            </a:r>
          </a:p>
          <a:p>
            <a:pPr algn="just">
              <a:buFont typeface="Courier New" panose="02070309020205020404" pitchFamily="49" charset="0"/>
              <a:buChar char="o"/>
            </a:pPr>
            <a:r>
              <a:rPr lang="fr-FR" altLang="fr-FR" sz="2400" dirty="0" smtClean="0"/>
              <a:t>Faire le point sur la mise en œuvre des </a:t>
            </a:r>
            <a:r>
              <a:rPr lang="fr-FR" altLang="fr-FR" sz="2400" dirty="0"/>
              <a:t>nomenclatures </a:t>
            </a:r>
            <a:r>
              <a:rPr lang="fr-FR" altLang="fr-FR" sz="2400" dirty="0"/>
              <a:t>des activités et des produits pour la comptabilité nationale</a:t>
            </a:r>
            <a:r>
              <a:rPr lang="fr-FR" altLang="fr-FR" sz="2400" dirty="0" smtClean="0"/>
              <a:t>;</a:t>
            </a:r>
          </a:p>
          <a:p>
            <a:pPr algn="just">
              <a:buFont typeface="Courier New" panose="02070309020205020404" pitchFamily="49" charset="0"/>
              <a:buChar char="o"/>
            </a:pPr>
            <a:r>
              <a:rPr lang="fr-FR" altLang="fr-FR" sz="2400" dirty="0" smtClean="0"/>
              <a:t>Faire le point sur l’élaboration de la Matrice </a:t>
            </a:r>
            <a:r>
              <a:rPr lang="fr-FR" altLang="fr-FR" sz="2400" dirty="0"/>
              <a:t>de Comptabilité Sociale (MCS</a:t>
            </a:r>
            <a:r>
              <a:rPr lang="fr-FR" altLang="fr-FR" sz="2400" dirty="0" smtClean="0"/>
              <a:t>);</a:t>
            </a:r>
          </a:p>
          <a:p>
            <a:pPr algn="just">
              <a:buFont typeface="Courier New" panose="02070309020205020404" pitchFamily="49" charset="0"/>
              <a:buChar char="o"/>
            </a:pPr>
            <a:r>
              <a:rPr lang="fr-FR" altLang="fr-FR" sz="2400" dirty="0" smtClean="0"/>
              <a:t>Faire le point sur la production des comptes nationaux;</a:t>
            </a:r>
          </a:p>
          <a:p>
            <a:pPr algn="just">
              <a:buFont typeface="Courier New" panose="02070309020205020404" pitchFamily="49" charset="0"/>
              <a:buChar char="o"/>
            </a:pPr>
            <a:r>
              <a:rPr lang="fr-FR" altLang="fr-FR" sz="2400" dirty="0" smtClean="0"/>
              <a:t>Faire le point sur les travaux de changement de l’année </a:t>
            </a:r>
            <a:r>
              <a:rPr lang="fr-FR" altLang="fr-FR" sz="2400" dirty="0"/>
              <a:t>de base des comptes nationaux et </a:t>
            </a:r>
            <a:r>
              <a:rPr lang="fr-FR" altLang="fr-FR" sz="2400" dirty="0" smtClean="0"/>
              <a:t>de migration </a:t>
            </a:r>
            <a:r>
              <a:rPr lang="fr-FR" altLang="fr-FR" sz="2400" dirty="0"/>
              <a:t>vers le SCN 2008.</a:t>
            </a:r>
          </a:p>
          <a:p>
            <a:pPr marL="0" indent="0" algn="just" eaLnBrk="1" fontAlgn="auto" hangingPunct="1">
              <a:lnSpc>
                <a:spcPct val="80000"/>
              </a:lnSpc>
              <a:spcAft>
                <a:spcPts val="0"/>
              </a:spcAft>
              <a:buClr>
                <a:schemeClr val="accent3"/>
              </a:buClr>
              <a:buNone/>
              <a:defRPr/>
            </a:pPr>
            <a:endParaRPr lang="fr-FR" altLang="fr-FR" sz="4400" dirty="0" smtClean="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51095" y="164472"/>
            <a:ext cx="1331640" cy="932149"/>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3</a:t>
            </a:fld>
            <a:endParaRPr lang="fr-FR"/>
          </a:p>
        </p:txBody>
      </p:sp>
    </p:spTree>
    <p:extLst>
      <p:ext uri="{BB962C8B-B14F-4D97-AF65-F5344CB8AC3E}">
        <p14:creationId xmlns:p14="http://schemas.microsoft.com/office/powerpoint/2010/main" val="3949061295"/>
      </p:ext>
    </p:extLst>
  </p:cSld>
  <p:clrMapOvr>
    <a:masterClrMapping/>
  </p:clrMapOvr>
  <p:transition spd="slow">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marL="514350" indent="-514350" algn="ctr" eaLnBrk="1" hangingPunct="1">
              <a:buFont typeface="+mj-lt"/>
              <a:buAutoNum type="arabicPeriod" startAt="2"/>
            </a:pPr>
            <a:r>
              <a:rPr lang="fr-FR" altLang="fr-FR" sz="3300" b="1" dirty="0" smtClean="0">
                <a:solidFill>
                  <a:srgbClr val="FF0000"/>
                </a:solidFill>
              </a:rPr>
              <a:t>Rappel des activités du PSR</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algn="just">
              <a:buFont typeface="Courier New" panose="02070309020205020404" pitchFamily="49" charset="0"/>
              <a:buChar char="o"/>
            </a:pPr>
            <a:r>
              <a:rPr lang="fr-FR" sz="2400" dirty="0" smtClean="0"/>
              <a:t>Elaborer une nomenclature des activités et des produits pour la comptabilité nationale;</a:t>
            </a:r>
          </a:p>
          <a:p>
            <a:pPr algn="just">
              <a:buFont typeface="Courier New" panose="02070309020205020404" pitchFamily="49" charset="0"/>
              <a:buChar char="o"/>
            </a:pPr>
            <a:r>
              <a:rPr lang="fr-FR" sz="2400" dirty="0" smtClean="0"/>
              <a:t>Elaborer une Matrice de Comptabilité Sociale (MCS);</a:t>
            </a:r>
          </a:p>
          <a:p>
            <a:pPr algn="just">
              <a:buFont typeface="Courier New" panose="02070309020205020404" pitchFamily="49" charset="0"/>
              <a:buChar char="o"/>
            </a:pPr>
            <a:r>
              <a:rPr lang="fr-FR" sz="2400" dirty="0" smtClean="0"/>
              <a:t>Produire des comptes nationaux annuels et trimestriels;</a:t>
            </a:r>
          </a:p>
          <a:p>
            <a:pPr algn="just">
              <a:buFont typeface="Courier New" panose="02070309020205020404" pitchFamily="49" charset="0"/>
              <a:buChar char="o"/>
            </a:pPr>
            <a:r>
              <a:rPr lang="fr-FR" sz="2400" dirty="0" smtClean="0"/>
              <a:t>Mettre en place une nouvelle année de base des comptes nationaux et migrer vers le SCN 2008.</a:t>
            </a: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89079" y="217450"/>
            <a:ext cx="1423048" cy="996135"/>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4</a:t>
            </a:fld>
            <a:endParaRPr lang="fr-FR"/>
          </a:p>
        </p:txBody>
      </p:sp>
    </p:spTree>
    <p:extLst>
      <p:ext uri="{BB962C8B-B14F-4D97-AF65-F5344CB8AC3E}">
        <p14:creationId xmlns:p14="http://schemas.microsoft.com/office/powerpoint/2010/main" val="3292326452"/>
      </p:ext>
    </p:extLst>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(1/9)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fontScale="85000" lnSpcReduction="2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800" b="1" dirty="0" smtClean="0"/>
              <a:t>Elaborer une nomenclature pour les activités et les produits de la comptabilité nationale</a:t>
            </a:r>
            <a:endParaRPr lang="fr-FR" sz="2800" dirty="0" smtClean="0"/>
          </a:p>
          <a:p>
            <a:pPr algn="just">
              <a:buFont typeface="Courier New" panose="02070309020205020404" pitchFamily="49" charset="0"/>
              <a:buChar char="o"/>
            </a:pPr>
            <a:r>
              <a:rPr lang="fr-FR" sz="2400" dirty="0" smtClean="0"/>
              <a:t>Une nomenclature des activités pour la comptabilité nationale a été élaborée et est disponible. Elle comprend </a:t>
            </a:r>
            <a:r>
              <a:rPr lang="fr-FR" sz="2400" b="1" dirty="0" smtClean="0"/>
              <a:t>48 branches 136 sous-branches</a:t>
            </a:r>
            <a:r>
              <a:rPr lang="fr-FR" sz="2400" dirty="0" smtClean="0"/>
              <a:t>;</a:t>
            </a:r>
            <a:endParaRPr lang="fr-FR" sz="2400" dirty="0" smtClean="0"/>
          </a:p>
          <a:p>
            <a:pPr algn="just">
              <a:buFont typeface="Courier New" panose="02070309020205020404" pitchFamily="49" charset="0"/>
              <a:buChar char="o"/>
            </a:pPr>
            <a:r>
              <a:rPr lang="fr-FR" sz="2400" dirty="0"/>
              <a:t>Une nomenclature des </a:t>
            </a:r>
            <a:r>
              <a:rPr lang="fr-FR" sz="2400" dirty="0" smtClean="0"/>
              <a:t>produits </a:t>
            </a:r>
            <a:r>
              <a:rPr lang="fr-FR" sz="2400" dirty="0"/>
              <a:t>pour la comptabilité nationale a été élaborée et est </a:t>
            </a:r>
            <a:r>
              <a:rPr lang="fr-FR" sz="2400" dirty="0" smtClean="0"/>
              <a:t>disponible. </a:t>
            </a:r>
            <a:r>
              <a:rPr lang="fr-FR" sz="2400" dirty="0"/>
              <a:t>Elle comprend </a:t>
            </a:r>
            <a:r>
              <a:rPr lang="fr-FR" sz="2400" b="1" dirty="0" smtClean="0"/>
              <a:t>334 produits</a:t>
            </a:r>
            <a:r>
              <a:rPr lang="fr-FR" sz="2400" dirty="0" smtClean="0"/>
              <a:t>;</a:t>
            </a:r>
          </a:p>
          <a:p>
            <a:pPr algn="just">
              <a:buFont typeface="Courier New" panose="02070309020205020404" pitchFamily="49" charset="0"/>
              <a:buChar char="o"/>
            </a:pPr>
            <a:r>
              <a:rPr lang="fr-FR" sz="2400" dirty="0" smtClean="0"/>
              <a:t>Les nomenclatures </a:t>
            </a:r>
            <a:r>
              <a:rPr lang="fr-FR" sz="2400" dirty="0"/>
              <a:t>des opérations, </a:t>
            </a:r>
            <a:r>
              <a:rPr lang="fr-FR" sz="2400" dirty="0" smtClean="0"/>
              <a:t>des secteurs </a:t>
            </a:r>
            <a:r>
              <a:rPr lang="fr-FR" sz="2400" dirty="0"/>
              <a:t>institutionnels, </a:t>
            </a:r>
            <a:r>
              <a:rPr lang="fr-FR" sz="2400" dirty="0" smtClean="0"/>
              <a:t>des modes </a:t>
            </a:r>
            <a:r>
              <a:rPr lang="fr-FR" sz="2400" dirty="0"/>
              <a:t>de production, </a:t>
            </a:r>
            <a:r>
              <a:rPr lang="fr-FR" sz="2400" dirty="0" smtClean="0"/>
              <a:t>des sources </a:t>
            </a:r>
            <a:r>
              <a:rPr lang="fr-FR" sz="2400" dirty="0"/>
              <a:t>pour la comptabilité nationale </a:t>
            </a:r>
            <a:r>
              <a:rPr lang="fr-FR" sz="2400" dirty="0" smtClean="0"/>
              <a:t>ont </a:t>
            </a:r>
            <a:r>
              <a:rPr lang="fr-FR" sz="2400" dirty="0"/>
              <a:t>été </a:t>
            </a:r>
            <a:r>
              <a:rPr lang="fr-FR" sz="2400" dirty="0" smtClean="0"/>
              <a:t>élaborées </a:t>
            </a:r>
            <a:r>
              <a:rPr lang="fr-FR" sz="2400" dirty="0"/>
              <a:t>et </a:t>
            </a:r>
            <a:r>
              <a:rPr lang="fr-FR" sz="2400" dirty="0" smtClean="0"/>
              <a:t>sont </a:t>
            </a:r>
            <a:r>
              <a:rPr lang="fr-FR" sz="2400" dirty="0"/>
              <a:t>disponibles</a:t>
            </a:r>
            <a:r>
              <a:rPr lang="fr-FR" sz="2400" dirty="0" smtClean="0"/>
              <a:t>. La nomenclature des sources comporte </a:t>
            </a:r>
            <a:r>
              <a:rPr lang="fr-FR" sz="2400" b="1" dirty="0" smtClean="0"/>
              <a:t>43 sources</a:t>
            </a:r>
            <a:r>
              <a:rPr lang="fr-FR" sz="2400" dirty="0"/>
              <a:t>;</a:t>
            </a:r>
            <a:endParaRPr lang="fr-FR" sz="2400" dirty="0" smtClean="0"/>
          </a:p>
          <a:p>
            <a:pPr algn="just">
              <a:buFont typeface="Courier New" panose="02070309020205020404" pitchFamily="49" charset="0"/>
              <a:buChar char="o"/>
            </a:pPr>
            <a:r>
              <a:rPr lang="fr-FR" sz="2400" dirty="0" smtClean="0"/>
              <a:t>Un mode de production a été crée pour les Sociétés financières. La nomenclature des modes de production distingue également les ménages des entrepreneurs individuels;</a:t>
            </a:r>
          </a:p>
          <a:p>
            <a:pPr algn="just">
              <a:buFont typeface="Courier New" panose="02070309020205020404" pitchFamily="49" charset="0"/>
              <a:buChar char="o"/>
            </a:pPr>
            <a:r>
              <a:rPr lang="fr-FR" sz="2400" dirty="0" smtClean="0"/>
              <a:t>Toutes ces nomenclatures ont été paramétrées selon le format ERETES et chargées dans le modules.</a:t>
            </a:r>
            <a:endParaRPr lang="fr-FR" sz="2400" dirty="0"/>
          </a:p>
          <a:p>
            <a:pPr marL="0" indent="0" algn="just">
              <a:buNone/>
            </a:pPr>
            <a:endParaRPr lang="fr-FR" sz="2400" dirty="0"/>
          </a:p>
          <a:p>
            <a:pPr algn="just">
              <a:buFont typeface="Courier New" panose="02070309020205020404" pitchFamily="49" charset="0"/>
              <a:buChar char="o"/>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00012" y="136195"/>
            <a:ext cx="1087612" cy="761329"/>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5</a:t>
            </a:fld>
            <a:endParaRPr lang="fr-FR"/>
          </a:p>
        </p:txBody>
      </p:sp>
    </p:spTree>
    <p:extLst>
      <p:ext uri="{BB962C8B-B14F-4D97-AF65-F5344CB8AC3E}">
        <p14:creationId xmlns:p14="http://schemas.microsoft.com/office/powerpoint/2010/main" val="1636728823"/>
      </p:ext>
    </p:extLst>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(2/9)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400" b="1" dirty="0" smtClean="0"/>
              <a:t>Elaborer une </a:t>
            </a:r>
            <a:r>
              <a:rPr lang="fr-FR" sz="2400" b="1" dirty="0"/>
              <a:t>Matrice de Comptabilité Sociale (MCS</a:t>
            </a:r>
            <a:r>
              <a:rPr lang="fr-FR" sz="2400" b="1" dirty="0" smtClean="0"/>
              <a:t>)</a:t>
            </a:r>
            <a:endParaRPr lang="fr-FR" sz="2400" b="1" dirty="0"/>
          </a:p>
          <a:p>
            <a:pPr marL="0" indent="0" algn="just">
              <a:buNone/>
            </a:pPr>
            <a:r>
              <a:rPr lang="fr-FR" sz="2400" dirty="0" smtClean="0"/>
              <a:t>La Micro MCS standard détaillée a </a:t>
            </a:r>
            <a:r>
              <a:rPr lang="fr-FR" sz="2400" dirty="0" smtClean="0"/>
              <a:t>été finalisée  et transmise à </a:t>
            </a:r>
            <a:r>
              <a:rPr lang="fr-FR" sz="2400" dirty="0" smtClean="0"/>
              <a:t>l’Expert d’</a:t>
            </a:r>
            <a:r>
              <a:rPr lang="fr-FR" sz="2400" dirty="0" err="1" smtClean="0"/>
              <a:t>Afristat</a:t>
            </a:r>
            <a:r>
              <a:rPr lang="fr-FR" sz="2400" dirty="0" smtClean="0"/>
              <a:t> après la prise en compte des observations de l’atelier régional d’échanges sur la MCS. </a:t>
            </a:r>
            <a:endParaRPr lang="fr-FR" sz="2400" dirty="0" smtClean="0"/>
          </a:p>
          <a:p>
            <a:pPr marL="0" indent="0" algn="just">
              <a:buNone/>
            </a:pPr>
            <a:r>
              <a:rPr lang="fr-FR" sz="2400" dirty="0" smtClean="0"/>
              <a:t>Pour </a:t>
            </a:r>
            <a:r>
              <a:rPr lang="fr-FR" sz="2400" dirty="0"/>
              <a:t>ce qui est de la rédaction de la note méthodologique, les travaux sont en </a:t>
            </a:r>
            <a:r>
              <a:rPr lang="fr-FR" sz="2400" dirty="0" smtClean="0"/>
              <a:t>cours.</a:t>
            </a:r>
            <a:endParaRPr lang="fr-FR" sz="2400" dirty="0"/>
          </a:p>
          <a:p>
            <a:pPr algn="just">
              <a:buFont typeface="Courier New" panose="02070309020205020404" pitchFamily="49" charset="0"/>
              <a:buChar char="o"/>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00012" y="136195"/>
            <a:ext cx="1231628" cy="862140"/>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6</a:t>
            </a:fld>
            <a:endParaRPr lang="fr-FR"/>
          </a:p>
        </p:txBody>
      </p:sp>
    </p:spTree>
    <p:extLst>
      <p:ext uri="{BB962C8B-B14F-4D97-AF65-F5344CB8AC3E}">
        <p14:creationId xmlns:p14="http://schemas.microsoft.com/office/powerpoint/2010/main" val="2148380455"/>
      </p:ext>
    </p:extLst>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(3/9)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400" b="1" dirty="0" smtClean="0"/>
              <a:t>Produire des comptes nationaux annuels et trimestriels</a:t>
            </a:r>
            <a:endParaRPr lang="fr-FR" sz="2400" b="1" dirty="0"/>
          </a:p>
          <a:p>
            <a:pPr algn="just">
              <a:buFont typeface="Courier New" panose="02070309020205020404" pitchFamily="49" charset="0"/>
              <a:buChar char="o"/>
            </a:pPr>
            <a:r>
              <a:rPr lang="fr-FR" sz="2400" dirty="0" smtClean="0"/>
              <a:t>Les comptes nationaux annuels sont produits et disponibles. Les comptes nationaux annuels définitif 2016 et provisoire 2017 sont disponibles selon le SCN 1993;</a:t>
            </a:r>
          </a:p>
          <a:p>
            <a:pPr algn="just">
              <a:buFont typeface="Courier New" panose="02070309020205020404" pitchFamily="49" charset="0"/>
              <a:buChar char="o"/>
            </a:pPr>
            <a:r>
              <a:rPr lang="fr-FR" sz="2400" dirty="0" smtClean="0"/>
              <a:t>Les comptes nationaux trimestriels sont produits selon l’optique production. Les comptes disponibles sont ceux du 4</a:t>
            </a:r>
            <a:r>
              <a:rPr lang="fr-FR" sz="2400" baseline="30000" dirty="0" smtClean="0"/>
              <a:t>ème</a:t>
            </a:r>
            <a:r>
              <a:rPr lang="fr-FR" sz="2400" dirty="0" smtClean="0"/>
              <a:t> Trimestre 2018 </a:t>
            </a:r>
            <a:r>
              <a:rPr lang="fr-FR" sz="2400" dirty="0" smtClean="0"/>
              <a:t>et du 1</a:t>
            </a:r>
            <a:r>
              <a:rPr lang="fr-FR" sz="2400" baseline="30000" dirty="0" smtClean="0"/>
              <a:t>er</a:t>
            </a:r>
            <a:r>
              <a:rPr lang="fr-FR" sz="2400" dirty="0" smtClean="0"/>
              <a:t> Trimestre 2019.</a:t>
            </a:r>
            <a:endParaRPr lang="fr-FR" sz="2400" dirty="0"/>
          </a:p>
          <a:p>
            <a:pPr algn="just">
              <a:buFont typeface="Courier New" panose="02070309020205020404" pitchFamily="49" charset="0"/>
              <a:buChar char="o"/>
            </a:pPr>
            <a:endParaRPr lang="fr-FR" sz="2400" dirty="0"/>
          </a:p>
          <a:p>
            <a:pPr algn="just">
              <a:buFont typeface="Courier New" panose="02070309020205020404" pitchFamily="49" charset="0"/>
              <a:buChar char="o"/>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0"/>
            <a:ext cx="714375" cy="500063"/>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7</a:t>
            </a:fld>
            <a:endParaRPr lang="fr-FR"/>
          </a:p>
        </p:txBody>
      </p:sp>
    </p:spTree>
    <p:extLst>
      <p:ext uri="{BB962C8B-B14F-4D97-AF65-F5344CB8AC3E}">
        <p14:creationId xmlns:p14="http://schemas.microsoft.com/office/powerpoint/2010/main" val="1725331487"/>
      </p:ext>
    </p:extLst>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(4/9)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400" b="1" dirty="0"/>
              <a:t>Mettre en place une nouvelle année de base des comptes nationaux et migrer vers le SCN </a:t>
            </a:r>
            <a:r>
              <a:rPr lang="fr-FR" sz="2400" b="1" dirty="0" smtClean="0"/>
              <a:t>2008</a:t>
            </a:r>
            <a:endParaRPr lang="fr-FR" sz="2400" b="1" dirty="0"/>
          </a:p>
          <a:p>
            <a:pPr marL="0" indent="0" algn="just">
              <a:buNone/>
            </a:pPr>
            <a:r>
              <a:rPr lang="fr-FR" sz="2400" dirty="0"/>
              <a:t>La Côte d’Ivoire a engagé le processus de mise en place d’une nouvelle année de base des comptes nationaux conformes au SCN 2008. </a:t>
            </a:r>
            <a:r>
              <a:rPr lang="fr-FR" sz="2400" b="1" dirty="0"/>
              <a:t>La nouvelle année de base retenue est l’année 2015. </a:t>
            </a:r>
            <a:endParaRPr lang="fr-FR" sz="2400" b="1" dirty="0" smtClean="0"/>
          </a:p>
          <a:p>
            <a:pPr marL="0" indent="0" algn="just">
              <a:buNone/>
            </a:pPr>
            <a:r>
              <a:rPr lang="fr-FR" sz="2400" dirty="0" smtClean="0"/>
              <a:t>Les travaux de changement de l’année de base des comptes nationaux et de migration vers le SCN 2008 ont débuté et se poursuivent. </a:t>
            </a:r>
          </a:p>
          <a:p>
            <a:pPr marL="0" indent="0" algn="just">
              <a:buNone/>
            </a:pPr>
            <a:endParaRPr lang="fr-FR" sz="2400" dirty="0"/>
          </a:p>
          <a:p>
            <a:pPr algn="just">
              <a:buFont typeface="Courier New" panose="02070309020205020404" pitchFamily="49" charset="0"/>
              <a:buChar char="o"/>
            </a:pPr>
            <a:endParaRPr lang="fr-FR" sz="2400" dirty="0"/>
          </a:p>
          <a:p>
            <a:pPr algn="just">
              <a:buFont typeface="Courier New" panose="02070309020205020404" pitchFamily="49" charset="0"/>
              <a:buChar char="o"/>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00012" y="175825"/>
            <a:ext cx="1375644" cy="962952"/>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8</a:t>
            </a:fld>
            <a:endParaRPr lang="fr-FR"/>
          </a:p>
        </p:txBody>
      </p:sp>
    </p:spTree>
    <p:extLst>
      <p:ext uri="{BB962C8B-B14F-4D97-AF65-F5344CB8AC3E}">
        <p14:creationId xmlns:p14="http://schemas.microsoft.com/office/powerpoint/2010/main" val="132835940"/>
      </p:ext>
    </p:extLst>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715518"/>
            <a:ext cx="8229600" cy="1273321"/>
          </a:xfrm>
        </p:spPr>
        <p:txBody>
          <a:bodyPr/>
          <a:lstStyle/>
          <a:p>
            <a:pPr algn="ctr" eaLnBrk="1" hangingPunct="1"/>
            <a:r>
              <a:rPr lang="fr-FR" altLang="fr-FR" sz="3300" b="1" dirty="0" smtClean="0">
                <a:solidFill>
                  <a:srgbClr val="FF0000"/>
                </a:solidFill>
              </a:rPr>
              <a:t>3. Etat d’avancement des activités du PSR (5/9)</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lnSpcReduction="1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algn="just">
              <a:buNone/>
            </a:pPr>
            <a:r>
              <a:rPr lang="fr-FR" sz="2400" b="1" dirty="0"/>
              <a:t>Mettre en place une nouvelle année de base des comptes nationaux et migrer vers le SCN </a:t>
            </a:r>
            <a:r>
              <a:rPr lang="fr-FR" sz="2400" b="1" dirty="0" smtClean="0"/>
              <a:t>2008</a:t>
            </a:r>
            <a:endParaRPr lang="fr-FR" sz="2400" b="1" dirty="0"/>
          </a:p>
          <a:p>
            <a:pPr marL="0" indent="0" algn="just">
              <a:buNone/>
            </a:pPr>
            <a:r>
              <a:rPr lang="fr-FR" sz="2800" b="1" u="sng" dirty="0" smtClean="0"/>
              <a:t>Sept (7) enquêtes spécifiques</a:t>
            </a:r>
          </a:p>
          <a:p>
            <a:pPr lvl="0"/>
            <a:r>
              <a:rPr lang="fr-FR" sz="2400" dirty="0"/>
              <a:t>Enquête sur les marges de commerce et de transport ;</a:t>
            </a:r>
          </a:p>
          <a:p>
            <a:pPr lvl="0"/>
            <a:r>
              <a:rPr lang="fr-FR" sz="2400" dirty="0"/>
              <a:t>Enquête nationale sur le transport informel ;</a:t>
            </a:r>
          </a:p>
          <a:p>
            <a:pPr lvl="0"/>
            <a:r>
              <a:rPr lang="fr-FR" sz="2400" dirty="0"/>
              <a:t>Enquête sur les professionnels du sexe ;</a:t>
            </a:r>
          </a:p>
          <a:p>
            <a:pPr lvl="0"/>
            <a:r>
              <a:rPr lang="fr-FR" sz="2400" dirty="0"/>
              <a:t>Estimation de la production et de la consommation des stupéfiants illicites en Côte d’Ivoire ;</a:t>
            </a:r>
          </a:p>
          <a:p>
            <a:pPr lvl="0"/>
            <a:r>
              <a:rPr lang="fr-FR" sz="2400" dirty="0"/>
              <a:t>Enquête auprès des téléboutiques ;</a:t>
            </a:r>
          </a:p>
          <a:p>
            <a:pPr lvl="0"/>
            <a:r>
              <a:rPr lang="fr-FR" sz="2400" dirty="0"/>
              <a:t>Enquête de structure sur la production informelle ;</a:t>
            </a:r>
          </a:p>
          <a:p>
            <a:pPr lvl="0"/>
            <a:r>
              <a:rPr lang="fr-FR" sz="2400" dirty="0"/>
              <a:t>Enquête auprès des Institutions Sans But Lucratif.</a:t>
            </a:r>
          </a:p>
          <a:p>
            <a:pPr marL="0" indent="0" algn="just">
              <a:buNone/>
            </a:pPr>
            <a:endParaRPr lang="fr-FR" sz="2400" dirty="0"/>
          </a:p>
          <a:p>
            <a:pPr algn="just">
              <a:buFont typeface="Courier New" panose="02070309020205020404" pitchFamily="49" charset="0"/>
              <a:buChar char="o"/>
            </a:pPr>
            <a:endParaRPr lang="fr-FR" sz="2400" dirty="0"/>
          </a:p>
          <a:p>
            <a:pPr algn="just">
              <a:buFont typeface="Courier New" panose="02070309020205020404" pitchFamily="49" charset="0"/>
              <a:buChar char="o"/>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0"/>
            <a:ext cx="714375" cy="500063"/>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9</a:t>
            </a:fld>
            <a:endParaRPr lang="fr-FR"/>
          </a:p>
        </p:txBody>
      </p:sp>
    </p:spTree>
    <p:extLst>
      <p:ext uri="{BB962C8B-B14F-4D97-AF65-F5344CB8AC3E}">
        <p14:creationId xmlns:p14="http://schemas.microsoft.com/office/powerpoint/2010/main" val="4285495507"/>
      </p:ext>
    </p:extLst>
  </p:cSld>
  <p:clrMapOvr>
    <a:masterClrMapping/>
  </p:clrMapOvr>
  <p:transition spd="slow">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Integral</Template>
  <TotalTime>6932</TotalTime>
  <Words>1066</Words>
  <Application>Microsoft Office PowerPoint</Application>
  <PresentationFormat>Affichage à l'écran (4:3)</PresentationFormat>
  <Paragraphs>129</Paragraphs>
  <Slides>15</Slides>
  <Notes>14</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15</vt:i4>
      </vt:variant>
    </vt:vector>
  </HeadingPairs>
  <TitlesOfParts>
    <vt:vector size="26" baseType="lpstr">
      <vt:lpstr>Arial</vt:lpstr>
      <vt:lpstr>Britannic Bold</vt:lpstr>
      <vt:lpstr>Calibri</vt:lpstr>
      <vt:lpstr>Chaparral Pro</vt:lpstr>
      <vt:lpstr>Constantia</vt:lpstr>
      <vt:lpstr>Courier New</vt:lpstr>
      <vt:lpstr>Segoe UI Light</vt:lpstr>
      <vt:lpstr>Times New Roman</vt:lpstr>
      <vt:lpstr>Wingdings</vt:lpstr>
      <vt:lpstr>Wingdings 2</vt:lpstr>
      <vt:lpstr>Débit</vt:lpstr>
      <vt:lpstr>ATELIER RÉGIONAL SUR LES COMPTES NATIONAUX  Etat d’avancement du volet comptabilité nationale du PSR en Côte d’Ivoire                          Cotonou, du 1er au 5 juillet 2019                                                   Présenté par: KOTO Ehou M’boya                                                                  KATCHIRE Serena Michelle   INSTITUT NATIONAL DE LA STATISTIQUE CÔTE D’IVOIRE Direction de la Comptabilité Nationale  </vt:lpstr>
      <vt:lpstr> Plan de la présentation </vt:lpstr>
      <vt:lpstr>Objectifs </vt:lpstr>
      <vt:lpstr>Rappel des activités du PSR </vt:lpstr>
      <vt:lpstr>3. Etat d’avancement des activités du PSR (1/9) </vt:lpstr>
      <vt:lpstr>3. Etat d’avancement des activités du PSR (2/9) </vt:lpstr>
      <vt:lpstr>3. Etat d’avancement des activités du PSR (3/9) </vt:lpstr>
      <vt:lpstr>3. Etat d’avancement des activités du PSR (4/9) </vt:lpstr>
      <vt:lpstr>3. Etat d’avancement des activités du PSR (5/9) </vt:lpstr>
      <vt:lpstr>3. Etat d’avancement des activités du PSR (6/9) </vt:lpstr>
      <vt:lpstr>3. Etat d’avancement des activités du PSR (7/9) </vt:lpstr>
      <vt:lpstr>3. Etat d’avancement des activités du PSR (8/9) </vt:lpstr>
      <vt:lpstr>3. Etat d’avancement des activités du PSR (9/9) </vt:lpstr>
      <vt:lpstr>4. Perspectives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 de calcul de la contribution de la pêche dans l’écono</dc:title>
  <dc:creator>admin</dc:creator>
  <cp:lastModifiedBy>DCCAR</cp:lastModifiedBy>
  <cp:revision>635</cp:revision>
  <cp:lastPrinted>2018-04-09T09:10:38Z</cp:lastPrinted>
  <dcterms:created xsi:type="dcterms:W3CDTF">2011-09-06T13:57:32Z</dcterms:created>
  <dcterms:modified xsi:type="dcterms:W3CDTF">2019-07-01T05:02:21Z</dcterms:modified>
</cp:coreProperties>
</file>