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handoutMasterIdLst>
    <p:handoutMasterId r:id="rId15"/>
  </p:handoutMasterIdLst>
  <p:sldIdLst>
    <p:sldId id="256" r:id="rId2"/>
    <p:sldId id="270" r:id="rId3"/>
    <p:sldId id="287" r:id="rId4"/>
    <p:sldId id="372" r:id="rId5"/>
    <p:sldId id="370" r:id="rId6"/>
    <p:sldId id="371" r:id="rId7"/>
    <p:sldId id="379" r:id="rId8"/>
    <p:sldId id="373" r:id="rId9"/>
    <p:sldId id="374" r:id="rId10"/>
    <p:sldId id="375" r:id="rId11"/>
    <p:sldId id="378" r:id="rId12"/>
    <p:sldId id="267" r:id="rId13"/>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0" clrIdx="0">
    <p:extLst>
      <p:ext uri="{19B8F6BF-5375-455C-9EA6-DF929625EA0E}">
        <p15:presenceInfo xmlns:p15="http://schemas.microsoft.com/office/powerpoint/2012/main" userId="user" providerId="None"/>
      </p:ext>
    </p:extLst>
  </p:cmAuthor>
  <p:cmAuthor id="2" name="SAWADOGO Israël" initials="WU" lastIdx="4" clrIdx="1">
    <p:extLst>
      <p:ext uri="{19B8F6BF-5375-455C-9EA6-DF929625EA0E}">
        <p15:presenceInfo xmlns:p15="http://schemas.microsoft.com/office/powerpoint/2012/main" userId="SAWADOGO Israël" providerId="None"/>
      </p:ext>
    </p:extLst>
  </p:cmAuthor>
  <p:cmAuthor id="3" name="ZOURE" initials="u" lastIdx="1" clrIdx="2">
    <p:extLst>
      <p:ext uri="{19B8F6BF-5375-455C-9EA6-DF929625EA0E}">
        <p15:presenceInfo xmlns:p15="http://schemas.microsoft.com/office/powerpoint/2012/main" userId="ZOUR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4660"/>
  </p:normalViewPr>
  <p:slideViewPr>
    <p:cSldViewPr>
      <p:cViewPr varScale="1">
        <p:scale>
          <a:sx n="111" d="100"/>
          <a:sy n="111" d="100"/>
        </p:scale>
        <p:origin x="1098" y="11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94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C110EA52-AFCB-4178-B524-D5D9F591D22F}" type="datetimeFigureOut">
              <a:rPr lang="fr-FR" smtClean="0"/>
              <a:pPr/>
              <a:t>30/06/2019</a:t>
            </a:fld>
            <a:endParaRPr lang="fr-FR"/>
          </a:p>
        </p:txBody>
      </p:sp>
      <p:sp>
        <p:nvSpPr>
          <p:cNvPr id="4" name="Espace réservé du pied de page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64D7D970-3B7F-4169-8A39-6221694E8528}" type="slidenum">
              <a:rPr lang="fr-FR" smtClean="0"/>
              <a:pPr/>
              <a:t>‹N°›</a:t>
            </a:fld>
            <a:endParaRPr lang="fr-FR"/>
          </a:p>
        </p:txBody>
      </p:sp>
    </p:spTree>
    <p:extLst>
      <p:ext uri="{BB962C8B-B14F-4D97-AF65-F5344CB8AC3E}">
        <p14:creationId xmlns:p14="http://schemas.microsoft.com/office/powerpoint/2010/main" val="2576186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3BA411DB-170A-4A9A-A17E-675BC889AB75}" type="datetimeFigureOut">
              <a:rPr lang="fr-FR" smtClean="0"/>
              <a:pPr/>
              <a:t>30/06/2019</a:t>
            </a:fld>
            <a:endParaRPr lang="fr-FR"/>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6705"/>
            <a:ext cx="5438775" cy="446770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652A6695-3744-4B39-B17C-0A5275FEDB37}" type="slidenum">
              <a:rPr lang="fr-FR" smtClean="0"/>
              <a:pPr/>
              <a:t>‹N°›</a:t>
            </a:fld>
            <a:endParaRPr lang="fr-FR"/>
          </a:p>
        </p:txBody>
      </p:sp>
    </p:spTree>
    <p:extLst>
      <p:ext uri="{BB962C8B-B14F-4D97-AF65-F5344CB8AC3E}">
        <p14:creationId xmlns:p14="http://schemas.microsoft.com/office/powerpoint/2010/main" val="419990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a:t>
            </a:fld>
            <a:endParaRPr lang="fr-FR"/>
          </a:p>
        </p:txBody>
      </p:sp>
    </p:spTree>
    <p:extLst>
      <p:ext uri="{BB962C8B-B14F-4D97-AF65-F5344CB8AC3E}">
        <p14:creationId xmlns:p14="http://schemas.microsoft.com/office/powerpoint/2010/main" val="3516920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6</a:t>
            </a:fld>
            <a:endParaRPr lang="fr-FR"/>
          </a:p>
        </p:txBody>
      </p:sp>
    </p:spTree>
    <p:extLst>
      <p:ext uri="{BB962C8B-B14F-4D97-AF65-F5344CB8AC3E}">
        <p14:creationId xmlns:p14="http://schemas.microsoft.com/office/powerpoint/2010/main" val="4258140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D’autres différences entre la NAB et la NAEMA, rev1 existent. En effet, la NAB fusionne la métallurgie et la fabrication d’ouvrages en métaux (travail des métaux) en fabrication d’ouvrages en métaux et d’équipement métallurgiques. Elle fusionne également la fabrication de machines et d’équipement, la construction de véhicules automobiles et la fabrication d’autres matériels de transport en fabrication de machines, d’équipement et de matériels de transport.</a:t>
            </a:r>
          </a:p>
          <a:p>
            <a:r>
              <a:rPr lang="fr-FR" sz="1200" kern="1200" dirty="0" smtClean="0">
                <a:solidFill>
                  <a:schemeClr val="tx1"/>
                </a:solidFill>
                <a:effectLst/>
                <a:latin typeface="+mn-lt"/>
                <a:ea typeface="+mn-ea"/>
                <a:cs typeface="+mn-cs"/>
              </a:rPr>
              <a:t>Dans la NAEMA, rev1 où la fabrication d’équipements électriques et la fabrication d’équipement non électriques constituent des divisions, elles demeurent des groupes dans la NAB-NOPB.</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7</a:t>
            </a:fld>
            <a:endParaRPr lang="fr-FR"/>
          </a:p>
        </p:txBody>
      </p:sp>
    </p:spTree>
    <p:extLst>
      <p:ext uri="{BB962C8B-B14F-4D97-AF65-F5344CB8AC3E}">
        <p14:creationId xmlns:p14="http://schemas.microsoft.com/office/powerpoint/2010/main" val="629472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t>Elaboration d'une méthodologie de reconstitution des séries de comptes nationaux  cohérentes dans le temps</a:t>
            </a:r>
          </a:p>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11</a:t>
            </a:fld>
            <a:endParaRPr lang="fr-FR"/>
          </a:p>
        </p:txBody>
      </p:sp>
    </p:spTree>
    <p:extLst>
      <p:ext uri="{BB962C8B-B14F-4D97-AF65-F5344CB8AC3E}">
        <p14:creationId xmlns:p14="http://schemas.microsoft.com/office/powerpoint/2010/main" val="19750145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D500CBEA-550F-4251-B707-0A1311D36B8E}" type="datetime1">
              <a:rPr lang="fr-FR" smtClean="0"/>
              <a:pPr/>
              <a:t>30/06/2019</a:t>
            </a:fld>
            <a:endParaRPr lang="fr-BE"/>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BE"/>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pPr/>
              <a:t>‹N°›</a:t>
            </a:fld>
            <a:endParaRPr lang="fr-B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2325" y="260649"/>
            <a:ext cx="2459350" cy="129614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B0B8815-1444-492A-A3D3-3D22D97ECC15}" type="datetime1">
              <a:rPr lang="fr-FR" smtClean="0"/>
              <a:pPr/>
              <a:t>30/06/2019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E123C83-805E-4EFB-BCB4-7B65658949B4}" type="datetime1">
              <a:rPr lang="fr-FR" smtClean="0"/>
              <a:pPr/>
              <a:t>30/06/2019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4" name="Espace réservé de la date 3"/>
          <p:cNvSpPr>
            <a:spLocks noGrp="1"/>
          </p:cNvSpPr>
          <p:nvPr>
            <p:ph type="dt" sz="half" idx="10"/>
          </p:nvPr>
        </p:nvSpPr>
        <p:spPr/>
        <p:txBody>
          <a:bodyPr/>
          <a:lstStyle/>
          <a:p>
            <a:fld id="{32E4609D-E051-4536-95AE-50E4EF3D9FA1}" type="datetime1">
              <a:rPr lang="fr-FR" smtClean="0"/>
              <a:pPr/>
              <a:t>30/06/2019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8384" y="6309320"/>
            <a:ext cx="805492" cy="42451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75B51744-AEC2-4704-9B69-09D9000339AB}" type="datetime1">
              <a:rPr lang="fr-FR" smtClean="0"/>
              <a:pPr/>
              <a:t>30/06/2019</a:t>
            </a:fld>
            <a:endParaRPr lang="fr-BE"/>
          </a:p>
        </p:txBody>
      </p:sp>
      <p:sp>
        <p:nvSpPr>
          <p:cNvPr id="5" name="Espace réservé du pied de page 4"/>
          <p:cNvSpPr>
            <a:spLocks noGrp="1"/>
          </p:cNvSpPr>
          <p:nvPr>
            <p:ph type="ftr" sz="quarter" idx="11"/>
          </p:nvPr>
        </p:nvSpPr>
        <p:spPr>
          <a:xfrm>
            <a:off x="2898648" y="6355080"/>
            <a:ext cx="3474720" cy="365760"/>
          </a:xfrm>
        </p:spPr>
        <p:txBody>
          <a:bodyPr/>
          <a:lstStyle/>
          <a:p>
            <a:endParaRPr lang="fr-BE"/>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pPr/>
              <a:t>‹N°›</a:t>
            </a:fld>
            <a:endParaRPr lang="fr-B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0434978C-8792-4063-A338-E43913D9F319}" type="datetime1">
              <a:rPr lang="fr-FR" smtClean="0"/>
              <a:pPr/>
              <a:t>30/06/2019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7" name="Espace réservé de la date 6"/>
          <p:cNvSpPr>
            <a:spLocks noGrp="1"/>
          </p:cNvSpPr>
          <p:nvPr>
            <p:ph type="dt" sz="half" idx="10"/>
          </p:nvPr>
        </p:nvSpPr>
        <p:spPr/>
        <p:txBody>
          <a:bodyPr/>
          <a:lstStyle/>
          <a:p>
            <a:fld id="{E142E0F9-7C0F-4A89-8D43-197119B03ADA}" type="datetime1">
              <a:rPr lang="fr-FR" smtClean="0"/>
              <a:pPr/>
              <a:t>30/06/2019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F122ECD7-B278-4C3F-9AB2-F05AE80BA61D}" type="datetime1">
              <a:rPr lang="fr-FR" smtClean="0"/>
              <a:pPr/>
              <a:t>30/06/2019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FE4180-AF1A-4BA0-A04C-B5E246BF7AFA}" type="datetime1">
              <a:rPr lang="fr-FR" smtClean="0"/>
              <a:pPr/>
              <a:t>30/06/2019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D670E69-3C6A-4703-B95E-021EC95A3619}" type="datetime1">
              <a:rPr lang="fr-FR" smtClean="0"/>
              <a:pPr/>
              <a:t>30/06/2019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C2C9594-5F66-4737-B7A4-03FE8BDFD7BC}" type="datetime1">
              <a:rPr lang="fr-FR" smtClean="0"/>
              <a:pPr/>
              <a:t>30/06/2019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3A52940-C81A-47C2-8C7D-F9B760A7AEB2}" type="datetime1">
              <a:rPr lang="fr-FR" smtClean="0"/>
              <a:pPr/>
              <a:t>30/06/2019</a:t>
            </a:fld>
            <a:endParaRPr lang="fr-BE"/>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BE"/>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pPr/>
              <a:t>‹N°›</a:t>
            </a:fld>
            <a:endParaRPr lang="fr-BE"/>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9200" y="3717032"/>
            <a:ext cx="7097216" cy="1159768"/>
          </a:xfrm>
        </p:spPr>
        <p:txBody>
          <a:bodyPr>
            <a:noAutofit/>
          </a:bodyPr>
          <a:lstStyle/>
          <a:p>
            <a:pPr algn="l"/>
            <a:r>
              <a:rPr lang="fr-FR" sz="2800" i="1" dirty="0"/>
              <a:t>Etat d’avancement du volet comptabilité nationale du </a:t>
            </a:r>
            <a:r>
              <a:rPr lang="fr-FR" sz="2800" i="1" dirty="0" smtClean="0"/>
              <a:t>PSR au Burkina Faso</a:t>
            </a:r>
            <a:endParaRPr lang="fr-FR" sz="2800" dirty="0"/>
          </a:p>
        </p:txBody>
      </p:sp>
      <p:sp>
        <p:nvSpPr>
          <p:cNvPr id="3" name="Sous-titre 2"/>
          <p:cNvSpPr>
            <a:spLocks noGrp="1"/>
          </p:cNvSpPr>
          <p:nvPr>
            <p:ph type="subTitle" idx="1"/>
          </p:nvPr>
        </p:nvSpPr>
        <p:spPr>
          <a:xfrm>
            <a:off x="1187624" y="5085184"/>
            <a:ext cx="6858000" cy="605408"/>
          </a:xfrm>
        </p:spPr>
        <p:txBody>
          <a:bodyPr>
            <a:normAutofit fontScale="25000" lnSpcReduction="20000"/>
          </a:bodyPr>
          <a:lstStyle/>
          <a:p>
            <a:pPr lvl="1" algn="r"/>
            <a:r>
              <a:rPr lang="fr-FR" dirty="0" smtClean="0"/>
              <a:t>Présenté par </a:t>
            </a:r>
            <a:r>
              <a:rPr lang="fr-FR" dirty="0" err="1" smtClean="0"/>
              <a:t>Fati</a:t>
            </a:r>
            <a:r>
              <a:rPr lang="fr-FR" dirty="0" smtClean="0"/>
              <a:t> </a:t>
            </a:r>
            <a:r>
              <a:rPr lang="fr-FR" dirty="0" smtClean="0"/>
              <a:t>ZOURE</a:t>
            </a:r>
          </a:p>
          <a:p>
            <a:pPr lvl="1" algn="r"/>
            <a:r>
              <a:rPr lang="fr-FR" dirty="0" err="1" smtClean="0"/>
              <a:t>Israel</a:t>
            </a:r>
            <a:r>
              <a:rPr lang="fr-FR" dirty="0" smtClean="0"/>
              <a:t> SAWADOGO</a:t>
            </a:r>
            <a:endParaRPr lang="fr-FR" dirty="0" smtClean="0"/>
          </a:p>
          <a:p>
            <a:pPr lvl="1" algn="r"/>
            <a:endParaRPr lang="fr-FR" dirty="0" smtClean="0"/>
          </a:p>
          <a:p>
            <a:pPr lvl="1" algn="r"/>
            <a:r>
              <a:rPr lang="fr-FR" dirty="0" smtClean="0"/>
              <a:t>01 juillet 2019</a:t>
            </a: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a:t>
            </a:fld>
            <a:endParaRPr lang="fr-BE" dirty="0"/>
          </a:p>
        </p:txBody>
      </p:sp>
      <p:sp>
        <p:nvSpPr>
          <p:cNvPr id="10" name="Sous-titre 2"/>
          <p:cNvSpPr txBox="1">
            <a:spLocks/>
          </p:cNvSpPr>
          <p:nvPr/>
        </p:nvSpPr>
        <p:spPr>
          <a:xfrm>
            <a:off x="718414" y="1676752"/>
            <a:ext cx="8064896" cy="605408"/>
          </a:xfrm>
          <a:prstGeom prst="rect">
            <a:avLst/>
          </a:prstGeom>
        </p:spPr>
        <p:txBody>
          <a:bodyPr vert="horz">
            <a:normAutofit fontScale="77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dirty="0"/>
              <a:t>Direction des statistiques et des synthèses économiques (DSSE)</a:t>
            </a:r>
          </a:p>
          <a:p>
            <a:pPr lvl="1"/>
            <a:r>
              <a:rPr lang="fr-FR" dirty="0"/>
              <a:t>Service des comptes économiques et des analyses macroéconomiques (SCEAM)</a:t>
            </a:r>
          </a:p>
        </p:txBody>
      </p:sp>
      <p:sp>
        <p:nvSpPr>
          <p:cNvPr id="11" name="Sous-titre 2"/>
          <p:cNvSpPr txBox="1">
            <a:spLocks/>
          </p:cNvSpPr>
          <p:nvPr/>
        </p:nvSpPr>
        <p:spPr>
          <a:xfrm>
            <a:off x="735360" y="2342730"/>
            <a:ext cx="8064896" cy="1086270"/>
          </a:xfrm>
          <a:prstGeom prst="rect">
            <a:avLst/>
          </a:prstGeom>
        </p:spPr>
        <p:txBody>
          <a:bodyPr vert="horz">
            <a:normAutofit/>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endParaRPr lang="fr-FR" sz="2400" b="1" i="1" dirty="0"/>
          </a:p>
        </p:txBody>
      </p:sp>
      <p:sp>
        <p:nvSpPr>
          <p:cNvPr id="7" name="Sous-titre 2"/>
          <p:cNvSpPr txBox="1">
            <a:spLocks/>
          </p:cNvSpPr>
          <p:nvPr/>
        </p:nvSpPr>
        <p:spPr>
          <a:xfrm>
            <a:off x="735360" y="2708920"/>
            <a:ext cx="8064896" cy="720080"/>
          </a:xfrm>
          <a:prstGeom prst="rect">
            <a:avLst/>
          </a:prstGeom>
        </p:spPr>
        <p:txBody>
          <a:bodyPr vert="horz">
            <a:normAutofit fontScale="92500" lnSpcReduction="1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sz="2400" b="1" i="1" dirty="0"/>
              <a:t>Présentation au Séminaire régional de comptabilité </a:t>
            </a:r>
            <a:r>
              <a:rPr lang="fr-FR" sz="2400" b="1" i="1" dirty="0" smtClean="0">
                <a:solidFill>
                  <a:schemeClr val="tx1"/>
                </a:solidFill>
              </a:rPr>
              <a:t>nationale </a:t>
            </a:r>
            <a:r>
              <a:rPr lang="fr-FR" sz="2400" b="1" i="1" dirty="0" smtClean="0">
                <a:solidFill>
                  <a:schemeClr val="tx1"/>
                </a:solidFill>
              </a:rPr>
              <a:t>AFRISTAT, Cotonou 01-05 juillet </a:t>
            </a:r>
            <a:r>
              <a:rPr lang="fr-FR" sz="2400" b="1" i="1" dirty="0">
                <a:solidFill>
                  <a:schemeClr val="tx1"/>
                </a:solidFill>
              </a:rPr>
              <a:t>2019</a:t>
            </a:r>
          </a:p>
        </p:txBody>
      </p:sp>
    </p:spTree>
    <p:extLst>
      <p:ext uri="{BB962C8B-B14F-4D97-AF65-F5344CB8AC3E}">
        <p14:creationId xmlns:p14="http://schemas.microsoft.com/office/powerpoint/2010/main" val="18191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anim calcmode="lin" valueType="num">
                                      <p:cBhvr additive="base">
                                        <p:cTn id="2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anim calcmode="lin" valueType="num">
                                      <p:cBhvr additive="base">
                                        <p:cTn id="32"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nodePh="1">
                                  <p:stCondLst>
                                    <p:cond delay="0"/>
                                  </p:stCondLst>
                                  <p:endCondLst>
                                    <p:cond evt="begin" delay="0">
                                      <p:tn val="36"/>
                                    </p:cond>
                                  </p:endCondLst>
                                  <p:childTnLst>
                                    <p:set>
                                      <p:cBhvr>
                                        <p:cTn id="37" dur="1" fill="hold">
                                          <p:stCondLst>
                                            <p:cond delay="0"/>
                                          </p:stCondLst>
                                        </p:cTn>
                                        <p:tgtEl>
                                          <p:spTgt spid="11">
                                            <p:txEl>
                                              <p:pRg st="0" end="0"/>
                                            </p:txEl>
                                          </p:spTgt>
                                        </p:tgtEl>
                                        <p:attrNameLst>
                                          <p:attrName>style.visibility</p:attrName>
                                        </p:attrNameLst>
                                      </p:cBhvr>
                                      <p:to>
                                        <p:strVal val="visible"/>
                                      </p:to>
                                    </p:set>
                                    <p:anim calcmode="lin" valueType="num">
                                      <p:cBhvr additive="base">
                                        <p:cTn id="38"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0" grpId="0" build="p"/>
      <p:bldP spid="1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Résultats atteints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solidFill>
                  <a:srgbClr val="434342"/>
                </a:solidFill>
              </a:rPr>
              <a:pPr/>
              <a:t>10</a:t>
            </a:fld>
            <a:endParaRPr lang="fr-BE">
              <a:solidFill>
                <a:srgbClr val="434342"/>
              </a:solidFill>
            </a:endParaRPr>
          </a:p>
        </p:txBody>
      </p:sp>
      <p:sp>
        <p:nvSpPr>
          <p:cNvPr id="6" name="Espace réservé du contenu 2"/>
          <p:cNvSpPr txBox="1">
            <a:spLocks/>
          </p:cNvSpPr>
          <p:nvPr/>
        </p:nvSpPr>
        <p:spPr>
          <a:xfrm>
            <a:off x="0" y="1330149"/>
            <a:ext cx="8229600" cy="4802088"/>
          </a:xfrm>
          <a:prstGeom prst="rect">
            <a:avLst/>
          </a:prstGeom>
        </p:spPr>
        <p:txBody>
          <a:bodyPr>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buClr>
                <a:srgbClr val="FF0000"/>
              </a:buClr>
              <a:buFont typeface="Wingdings" panose="05000000000000000000" pitchFamily="2" charset="2"/>
              <a:buChar char="v"/>
            </a:pPr>
            <a:r>
              <a:rPr lang="fr-FR" sz="1800" dirty="0" smtClean="0">
                <a:latin typeface="Arial" pitchFamily="34" charset="0"/>
                <a:cs typeface="Arial" pitchFamily="34" charset="0"/>
              </a:rPr>
              <a:t> </a:t>
            </a:r>
            <a:r>
              <a:rPr lang="fr-FR" sz="1800" dirty="0">
                <a:latin typeface="Arial" pitchFamily="34" charset="0"/>
                <a:cs typeface="Arial" pitchFamily="34" charset="0"/>
              </a:rPr>
              <a:t>Le </a:t>
            </a:r>
            <a:r>
              <a:rPr lang="fr-FR" sz="1800" dirty="0" err="1">
                <a:latin typeface="Arial" pitchFamily="34" charset="0"/>
                <a:cs typeface="Arial" pitchFamily="34" charset="0"/>
              </a:rPr>
              <a:t>rebasage</a:t>
            </a:r>
            <a:r>
              <a:rPr lang="fr-FR" sz="1800" dirty="0">
                <a:latin typeface="Arial" pitchFamily="34" charset="0"/>
                <a:cs typeface="Arial" pitchFamily="34" charset="0"/>
              </a:rPr>
              <a:t> des </a:t>
            </a:r>
            <a:r>
              <a:rPr lang="fr-FR" sz="1800" dirty="0" smtClean="0">
                <a:latin typeface="Arial" pitchFamily="34" charset="0"/>
                <a:cs typeface="Arial" pitchFamily="34" charset="0"/>
              </a:rPr>
              <a:t>comptes </a:t>
            </a:r>
            <a:r>
              <a:rPr lang="fr-FR" sz="1800" dirty="0">
                <a:latin typeface="Arial" pitchFamily="34" charset="0"/>
                <a:cs typeface="Arial" pitchFamily="34" charset="0"/>
              </a:rPr>
              <a:t>et passage au SCN 2008 </a:t>
            </a:r>
            <a:endParaRPr lang="fr-FR" sz="1800" dirty="0" smtClean="0">
              <a:latin typeface="Arial" pitchFamily="34" charset="0"/>
              <a:cs typeface="Arial" pitchFamily="34" charset="0"/>
            </a:endParaRPr>
          </a:p>
          <a:p>
            <a:pPr lvl="1" algn="just">
              <a:buFont typeface="Wingdings" panose="05000000000000000000" pitchFamily="2" charset="2"/>
              <a:buChar char="Ø"/>
            </a:pPr>
            <a:r>
              <a:rPr lang="fr-FR" sz="1800" dirty="0" smtClean="0">
                <a:solidFill>
                  <a:schemeClr val="tx1"/>
                </a:solidFill>
              </a:rPr>
              <a:t>Réalisation </a:t>
            </a:r>
            <a:r>
              <a:rPr lang="fr-FR" sz="1800" dirty="0">
                <a:solidFill>
                  <a:schemeClr val="tx1"/>
                </a:solidFill>
              </a:rPr>
              <a:t>de plusieurs ateliers de travaux sur la nouvelle année de base </a:t>
            </a:r>
          </a:p>
          <a:p>
            <a:pPr lvl="1" algn="just">
              <a:buFont typeface="Wingdings" panose="05000000000000000000" pitchFamily="2" charset="2"/>
              <a:buChar char="Ø"/>
            </a:pPr>
            <a:r>
              <a:rPr lang="fr-FR" sz="1800" dirty="0" smtClean="0">
                <a:solidFill>
                  <a:schemeClr val="tx1"/>
                </a:solidFill>
              </a:rPr>
              <a:t>Réalisation </a:t>
            </a:r>
            <a:r>
              <a:rPr lang="fr-FR" sz="1800" dirty="0" smtClean="0">
                <a:solidFill>
                  <a:schemeClr val="tx1"/>
                </a:solidFill>
              </a:rPr>
              <a:t>de </a:t>
            </a:r>
            <a:r>
              <a:rPr lang="fr-FR" sz="1800" dirty="0">
                <a:solidFill>
                  <a:schemeClr val="tx1"/>
                </a:solidFill>
              </a:rPr>
              <a:t>certaines enquêtes complémentaires(Orpaillage, ISBL</a:t>
            </a:r>
            <a:r>
              <a:rPr lang="fr-FR" sz="1800" dirty="0" smtClean="0">
                <a:solidFill>
                  <a:schemeClr val="tx1"/>
                </a:solidFill>
              </a:rPr>
              <a:t>).</a:t>
            </a:r>
          </a:p>
          <a:p>
            <a:pPr lvl="1" algn="just">
              <a:buFont typeface="Wingdings" panose="05000000000000000000" pitchFamily="2" charset="2"/>
              <a:buChar char="Ø"/>
            </a:pPr>
            <a:r>
              <a:rPr lang="fr-FR" sz="1800" dirty="0" smtClean="0">
                <a:solidFill>
                  <a:schemeClr val="tx1"/>
                </a:solidFill>
              </a:rPr>
              <a:t> </a:t>
            </a:r>
            <a:r>
              <a:rPr lang="fr-FR" sz="1800" dirty="0">
                <a:solidFill>
                  <a:schemeClr val="tx1"/>
                </a:solidFill>
              </a:rPr>
              <a:t>Des missions d’accompagnement techniques ont été réalisées par </a:t>
            </a:r>
            <a:r>
              <a:rPr lang="fr-FR" sz="1800" dirty="0" smtClean="0">
                <a:solidFill>
                  <a:schemeClr val="tx1"/>
                </a:solidFill>
              </a:rPr>
              <a:t>AFRISTAT.</a:t>
            </a:r>
          </a:p>
          <a:p>
            <a:pPr marL="274320" lvl="1" indent="0" algn="just">
              <a:buNone/>
            </a:pPr>
            <a:r>
              <a:rPr lang="fr-FR" sz="1800" dirty="0" smtClean="0">
                <a:solidFill>
                  <a:schemeClr val="tx1"/>
                </a:solidFill>
              </a:rPr>
              <a:t>A cet stade:</a:t>
            </a:r>
            <a:endParaRPr lang="fr-FR" sz="1800" dirty="0">
              <a:solidFill>
                <a:schemeClr val="tx1"/>
              </a:solidFill>
            </a:endParaRPr>
          </a:p>
          <a:p>
            <a:pPr lvl="1" algn="just">
              <a:buFont typeface="Wingdings" panose="05000000000000000000" pitchFamily="2" charset="2"/>
              <a:buChar char="Ø"/>
            </a:pPr>
            <a:r>
              <a:rPr lang="fr-FR" sz="1800" dirty="0" smtClean="0">
                <a:solidFill>
                  <a:schemeClr val="tx1"/>
                </a:solidFill>
              </a:rPr>
              <a:t>La nouvelle </a:t>
            </a:r>
            <a:r>
              <a:rPr lang="fr-FR" sz="1800" dirty="0">
                <a:solidFill>
                  <a:schemeClr val="tx1"/>
                </a:solidFill>
              </a:rPr>
              <a:t>base 2015 est disponible et les comptes de la première année courante (2016) sont en cours d’élaboration</a:t>
            </a:r>
            <a:r>
              <a:rPr lang="fr-FR" sz="1800" dirty="0" smtClean="0">
                <a:solidFill>
                  <a:schemeClr val="tx1"/>
                </a:solidFill>
              </a:rPr>
              <a:t>.</a:t>
            </a:r>
          </a:p>
          <a:p>
            <a:pPr lvl="1" algn="just">
              <a:buFont typeface="Wingdings" panose="05000000000000000000" pitchFamily="2" charset="2"/>
              <a:buChar char="Ø"/>
            </a:pPr>
            <a:r>
              <a:rPr lang="fr-FR" sz="1800" dirty="0" smtClean="0">
                <a:solidFill>
                  <a:schemeClr val="tx1"/>
                </a:solidFill>
              </a:rPr>
              <a:t>La </a:t>
            </a:r>
            <a:r>
              <a:rPr lang="fr-FR" sz="1800" dirty="0">
                <a:solidFill>
                  <a:schemeClr val="tx1"/>
                </a:solidFill>
              </a:rPr>
              <a:t>révision du PIB par rapport à l’ancienne base est de </a:t>
            </a:r>
            <a:r>
              <a:rPr lang="fr-FR" sz="1800" dirty="0" smtClean="0">
                <a:solidFill>
                  <a:schemeClr val="tx1"/>
                </a:solidFill>
              </a:rPr>
              <a:t>13,5 </a:t>
            </a:r>
            <a:r>
              <a:rPr lang="fr-FR" sz="1800" dirty="0">
                <a:solidFill>
                  <a:schemeClr val="tx1"/>
                </a:solidFill>
              </a:rPr>
              <a:t>points </a:t>
            </a:r>
            <a:r>
              <a:rPr lang="fr-FR" sz="1800" dirty="0" smtClean="0">
                <a:solidFill>
                  <a:schemeClr val="tx1"/>
                </a:solidFill>
              </a:rPr>
              <a:t>expliquée </a:t>
            </a:r>
            <a:r>
              <a:rPr lang="fr-FR" sz="1800" dirty="0">
                <a:solidFill>
                  <a:schemeClr val="tx1"/>
                </a:solidFill>
              </a:rPr>
              <a:t>principalement par la prise en comptes de nouvelles sources (Orpaillage, ENESI, arboriculture, etc</a:t>
            </a:r>
            <a:r>
              <a:rPr lang="fr-FR" sz="1800" dirty="0" smtClean="0">
                <a:solidFill>
                  <a:schemeClr val="tx1"/>
                </a:solidFill>
              </a:rPr>
              <a:t>.)</a:t>
            </a:r>
          </a:p>
          <a:p>
            <a:pPr lvl="1" algn="just">
              <a:buFont typeface="Wingdings" panose="05000000000000000000" pitchFamily="2" charset="2"/>
              <a:buChar char="Ø"/>
            </a:pPr>
            <a:r>
              <a:rPr lang="fr-FR" sz="1800" dirty="0" smtClean="0">
                <a:solidFill>
                  <a:schemeClr val="tx1"/>
                </a:solidFill>
              </a:rPr>
              <a:t>Les </a:t>
            </a:r>
            <a:r>
              <a:rPr lang="fr-FR" sz="1800" dirty="0" err="1" smtClean="0">
                <a:solidFill>
                  <a:schemeClr val="tx1"/>
                </a:solidFill>
              </a:rPr>
              <a:t>retropolations</a:t>
            </a:r>
            <a:r>
              <a:rPr lang="fr-FR" sz="1800" dirty="0" smtClean="0">
                <a:solidFill>
                  <a:schemeClr val="tx1"/>
                </a:solidFill>
              </a:rPr>
              <a:t> synthétiques </a:t>
            </a:r>
            <a:r>
              <a:rPr lang="fr-FR" sz="1800" dirty="0" smtClean="0">
                <a:solidFill>
                  <a:schemeClr val="tx1"/>
                </a:solidFill>
              </a:rPr>
              <a:t>optique dépenses sont disponibles</a:t>
            </a:r>
          </a:p>
          <a:p>
            <a:pPr lvl="1" algn="just">
              <a:buFont typeface="Wingdings" panose="05000000000000000000" pitchFamily="2" charset="2"/>
              <a:buChar char="Ø"/>
            </a:pPr>
            <a:r>
              <a:rPr lang="fr-FR" sz="1800" dirty="0">
                <a:solidFill>
                  <a:schemeClr val="tx1"/>
                </a:solidFill>
              </a:rPr>
              <a:t>Les </a:t>
            </a:r>
            <a:r>
              <a:rPr lang="fr-FR" sz="1800" dirty="0" err="1" smtClean="0">
                <a:solidFill>
                  <a:schemeClr val="tx1"/>
                </a:solidFill>
              </a:rPr>
              <a:t>retropolations</a:t>
            </a:r>
            <a:r>
              <a:rPr lang="fr-FR" sz="1800" dirty="0" smtClean="0">
                <a:solidFill>
                  <a:schemeClr val="tx1"/>
                </a:solidFill>
              </a:rPr>
              <a:t> </a:t>
            </a:r>
            <a:r>
              <a:rPr lang="fr-FR" sz="1800" dirty="0" smtClean="0">
                <a:solidFill>
                  <a:schemeClr val="tx1"/>
                </a:solidFill>
              </a:rPr>
              <a:t>optique production sont en cours d’élaboration</a:t>
            </a:r>
            <a:endParaRPr lang="fr-FR" sz="1800" dirty="0">
              <a:solidFill>
                <a:schemeClr val="tx1"/>
              </a:solidFill>
            </a:endParaRPr>
          </a:p>
          <a:p>
            <a:pPr marL="0" indent="0" algn="just">
              <a:lnSpc>
                <a:spcPct val="107000"/>
              </a:lnSpc>
              <a:spcAft>
                <a:spcPts val="800"/>
              </a:spcAft>
              <a:buClr>
                <a:srgbClr val="FF0000"/>
              </a:buClr>
              <a:buNone/>
            </a:pPr>
            <a:endParaRPr lang="fr-FR" sz="1800" dirty="0" smtClean="0">
              <a:latin typeface="Arial" pitchFamily="34" charset="0"/>
              <a:cs typeface="Arial" pitchFamily="34" charset="0"/>
            </a:endParaRPr>
          </a:p>
        </p:txBody>
      </p:sp>
    </p:spTree>
    <p:extLst>
      <p:ext uri="{BB962C8B-B14F-4D97-AF65-F5344CB8AC3E}">
        <p14:creationId xmlns:p14="http://schemas.microsoft.com/office/powerpoint/2010/main" val="1508362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P</a:t>
            </a:r>
            <a:r>
              <a:rPr lang="fr-FR" dirty="0" smtClean="0"/>
              <a:t>erspectives</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11</a:t>
            </a:fld>
            <a:endParaRPr lang="fr-BE" dirty="0"/>
          </a:p>
        </p:txBody>
      </p:sp>
      <p:sp>
        <p:nvSpPr>
          <p:cNvPr id="4" name="Espace réservé du contenu 3"/>
          <p:cNvSpPr>
            <a:spLocks noGrp="1"/>
          </p:cNvSpPr>
          <p:nvPr>
            <p:ph sz="quarter" idx="1"/>
          </p:nvPr>
        </p:nvSpPr>
        <p:spPr>
          <a:xfrm>
            <a:off x="457200" y="1299552"/>
            <a:ext cx="8229600" cy="4937760"/>
          </a:xfrm>
        </p:spPr>
        <p:txBody>
          <a:bodyPr>
            <a:normAutofit fontScale="92500"/>
          </a:bodyPr>
          <a:lstStyle/>
          <a:p>
            <a:pPr algn="just">
              <a:buFont typeface="Wingdings" panose="05000000000000000000" pitchFamily="2" charset="2"/>
              <a:buChar char="ü"/>
            </a:pPr>
            <a:r>
              <a:rPr lang="fr-FR" dirty="0"/>
              <a:t>Publier le document des nomenclatures   </a:t>
            </a:r>
            <a:r>
              <a:rPr lang="fr-FR" sz="3000" dirty="0"/>
              <a:t>nationales </a:t>
            </a:r>
            <a:r>
              <a:rPr lang="fr-FR" sz="3000" dirty="0" smtClean="0"/>
              <a:t> </a:t>
            </a:r>
            <a:r>
              <a:rPr lang="fr-FR" sz="3000" dirty="0" smtClean="0"/>
              <a:t>et </a:t>
            </a:r>
            <a:r>
              <a:rPr lang="fr-FR" dirty="0"/>
              <a:t>faire voter le décret de mise en œuvre de la nomenclature</a:t>
            </a:r>
            <a:r>
              <a:rPr lang="fr-FR" dirty="0" smtClean="0"/>
              <a:t>.</a:t>
            </a:r>
          </a:p>
          <a:p>
            <a:pPr algn="just">
              <a:buFont typeface="Wingdings" panose="05000000000000000000" pitchFamily="2" charset="2"/>
              <a:buChar char="ü"/>
            </a:pPr>
            <a:r>
              <a:rPr lang="fr-FR" dirty="0" smtClean="0"/>
              <a:t>Finaliser les </a:t>
            </a:r>
            <a:r>
              <a:rPr lang="fr-FR" sz="3000" dirty="0" smtClean="0"/>
              <a:t>comptes </a:t>
            </a:r>
            <a:r>
              <a:rPr lang="fr-FR" sz="3000" dirty="0" smtClean="0"/>
              <a:t>définitifs </a:t>
            </a:r>
            <a:r>
              <a:rPr lang="fr-FR" dirty="0" smtClean="0"/>
              <a:t>2016 et provisoires 2017.</a:t>
            </a:r>
          </a:p>
          <a:p>
            <a:pPr algn="just">
              <a:buFont typeface="Wingdings" panose="05000000000000000000" pitchFamily="2" charset="2"/>
              <a:buChar char="ü"/>
            </a:pPr>
            <a:r>
              <a:rPr lang="fr-FR" dirty="0" smtClean="0"/>
              <a:t>Finaliser la </a:t>
            </a:r>
            <a:r>
              <a:rPr lang="fr-FR" dirty="0" err="1" smtClean="0"/>
              <a:t>retropolation</a:t>
            </a:r>
            <a:r>
              <a:rPr lang="fr-FR" dirty="0" smtClean="0"/>
              <a:t> des comptes de branche et du TRE,</a:t>
            </a:r>
          </a:p>
          <a:p>
            <a:pPr algn="just">
              <a:buFont typeface="Wingdings" panose="05000000000000000000" pitchFamily="2" charset="2"/>
              <a:buChar char="ü"/>
            </a:pPr>
            <a:r>
              <a:rPr lang="fr-FR" dirty="0" smtClean="0"/>
              <a:t>Faire la </a:t>
            </a:r>
            <a:r>
              <a:rPr lang="fr-FR" dirty="0" err="1" smtClean="0"/>
              <a:t>retropolation</a:t>
            </a:r>
            <a:r>
              <a:rPr lang="fr-FR" dirty="0" smtClean="0"/>
              <a:t> du TCEI</a:t>
            </a:r>
          </a:p>
          <a:p>
            <a:pPr algn="just">
              <a:buFont typeface="Wingdings" panose="05000000000000000000" pitchFamily="2" charset="2"/>
              <a:buChar char="ü"/>
            </a:pPr>
            <a:r>
              <a:rPr lang="fr-FR" dirty="0" smtClean="0"/>
              <a:t> Faire la </a:t>
            </a:r>
            <a:r>
              <a:rPr lang="fr-FR" dirty="0"/>
              <a:t>migration des </a:t>
            </a:r>
            <a:r>
              <a:rPr lang="fr-FR" dirty="0" smtClean="0"/>
              <a:t>CNT</a:t>
            </a:r>
          </a:p>
          <a:p>
            <a:pPr algn="just">
              <a:buFont typeface="Wingdings" panose="05000000000000000000" pitchFamily="2" charset="2"/>
              <a:buChar char="ü"/>
            </a:pPr>
            <a:r>
              <a:rPr lang="fr-FR" sz="2800" dirty="0" smtClean="0"/>
              <a:t>Atelier </a:t>
            </a:r>
            <a:r>
              <a:rPr lang="fr-FR" sz="2800" dirty="0"/>
              <a:t>de dissémination des comptes  nationaux selon le SCN </a:t>
            </a:r>
            <a:r>
              <a:rPr lang="fr-FR" sz="2800" dirty="0" smtClean="0"/>
              <a:t>2008</a:t>
            </a:r>
          </a:p>
          <a:p>
            <a:pPr algn="just">
              <a:buFont typeface="Wingdings" panose="05000000000000000000" pitchFamily="2" charset="2"/>
              <a:buChar char="ü"/>
            </a:pPr>
            <a:r>
              <a:rPr lang="fr-FR" sz="2800" dirty="0" smtClean="0"/>
              <a:t>Enquêtes  </a:t>
            </a:r>
            <a:r>
              <a:rPr lang="fr-FR" sz="2800" dirty="0"/>
              <a:t>pour les besoins de la Comptabilité nationale </a:t>
            </a:r>
            <a:r>
              <a:rPr lang="fr-FR" sz="2800" dirty="0" smtClean="0"/>
              <a:t>(ISBL, marges </a:t>
            </a:r>
            <a:r>
              <a:rPr lang="fr-FR" sz="2800" dirty="0"/>
              <a:t>commerciales, de transports, </a:t>
            </a:r>
            <a:r>
              <a:rPr lang="fr-FR" sz="2800" dirty="0" smtClean="0"/>
              <a:t>etc</a:t>
            </a:r>
            <a:r>
              <a:rPr lang="fr-FR" sz="2800" dirty="0"/>
              <a:t>.)</a:t>
            </a:r>
            <a:endParaRPr lang="fr-FR" sz="2800" dirty="0">
              <a:latin typeface="Times New Roman" panose="02020603050405020304" pitchFamily="18" charset="0"/>
            </a:endParaRPr>
          </a:p>
          <a:p>
            <a:pPr algn="just">
              <a:buFont typeface="Wingdings" panose="05000000000000000000" pitchFamily="2" charset="2"/>
              <a:buChar char="ü"/>
            </a:pPr>
            <a:endParaRPr lang="fr-FR" sz="2800" dirty="0">
              <a:latin typeface="Times New Roman" panose="02020603050405020304" pitchFamily="18" charset="0"/>
            </a:endParaRPr>
          </a:p>
          <a:p>
            <a:pPr algn="just">
              <a:buFont typeface="Wingdings" panose="05000000000000000000" pitchFamily="2" charset="2"/>
              <a:buChar char="ü"/>
            </a:pPr>
            <a:endParaRPr lang="fr-FR" sz="2800" dirty="0">
              <a:latin typeface="Times New Roman" panose="02020603050405020304" pitchFamily="18" charset="0"/>
            </a:endParaRPr>
          </a:p>
          <a:p>
            <a:pPr algn="just">
              <a:buFont typeface="Wingdings" panose="05000000000000000000" pitchFamily="2" charset="2"/>
              <a:buChar char="ü"/>
            </a:pPr>
            <a:endParaRPr lang="fr-FR" sz="2800" dirty="0">
              <a:latin typeface="Times New Roman" panose="02020603050405020304" pitchFamily="18" charset="0"/>
            </a:endParaRPr>
          </a:p>
          <a:p>
            <a:pPr algn="just">
              <a:buFont typeface="Wingdings" panose="05000000000000000000" pitchFamily="2" charset="2"/>
              <a:buChar char="ü"/>
            </a:pPr>
            <a:endParaRPr lang="fr-FR" sz="2800" dirty="0">
              <a:latin typeface="Times New Roman" panose="02020603050405020304" pitchFamily="18" charset="0"/>
            </a:endParaRPr>
          </a:p>
          <a:p>
            <a:pPr algn="just">
              <a:buFont typeface="Wingdings" panose="05000000000000000000" pitchFamily="2" charset="2"/>
              <a:buChar char="ü"/>
            </a:pPr>
            <a:endParaRPr lang="fr-FR" dirty="0" smtClean="0"/>
          </a:p>
          <a:p>
            <a:pPr algn="just">
              <a:buFont typeface="Wingdings" panose="05000000000000000000" pitchFamily="2" charset="2"/>
              <a:buChar char="ü"/>
            </a:pPr>
            <a:endParaRPr lang="fr-FR" dirty="0"/>
          </a:p>
          <a:p>
            <a:pPr marL="0" indent="0" algn="just">
              <a:buNone/>
            </a:pPr>
            <a:endParaRPr lang="fr-FR" dirty="0"/>
          </a:p>
          <a:p>
            <a:endParaRPr lang="fr-FR" dirty="0"/>
          </a:p>
          <a:p>
            <a:endParaRPr lang="fr-FR" dirty="0"/>
          </a:p>
        </p:txBody>
      </p:sp>
    </p:spTree>
    <p:extLst>
      <p:ext uri="{BB962C8B-B14F-4D97-AF65-F5344CB8AC3E}">
        <p14:creationId xmlns:p14="http://schemas.microsoft.com/office/powerpoint/2010/main" val="1764665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1212064" y="5229200"/>
            <a:ext cx="6858000" cy="533400"/>
          </a:xfrm>
        </p:spPr>
        <p:txBody>
          <a:bodyPr/>
          <a:lstStyle/>
          <a:p>
            <a:r>
              <a:rPr lang="fr-FR" dirty="0"/>
              <a:t>MERCI POUR VOTRE ATTENTION</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12</a:t>
            </a:fld>
            <a:endParaRPr lang="fr-BE" dirty="0"/>
          </a:p>
        </p:txBody>
      </p:sp>
    </p:spTree>
    <p:extLst>
      <p:ext uri="{BB962C8B-B14F-4D97-AF65-F5344CB8AC3E}">
        <p14:creationId xmlns:p14="http://schemas.microsoft.com/office/powerpoint/2010/main" val="1130802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de la présentation</a:t>
            </a:r>
          </a:p>
        </p:txBody>
      </p:sp>
      <p:sp>
        <p:nvSpPr>
          <p:cNvPr id="3" name="Espace réservé du contenu 2"/>
          <p:cNvSpPr>
            <a:spLocks noGrp="1"/>
          </p:cNvSpPr>
          <p:nvPr>
            <p:ph sz="quarter" idx="1"/>
          </p:nvPr>
        </p:nvSpPr>
        <p:spPr/>
        <p:txBody>
          <a:bodyPr>
            <a:normAutofit/>
          </a:bodyPr>
          <a:lstStyle/>
          <a:p>
            <a:pPr marL="514350" lvl="0" indent="-514350">
              <a:buFont typeface="+mj-lt"/>
              <a:buAutoNum type="arabicPeriod"/>
            </a:pPr>
            <a:r>
              <a:rPr lang="fr-FR" dirty="0" smtClean="0"/>
              <a:t>Les activités prévues dans le cadre du </a:t>
            </a:r>
            <a:r>
              <a:rPr lang="fr-FR" dirty="0"/>
              <a:t>PSR volet comptabilité nationale </a:t>
            </a:r>
            <a:endParaRPr lang="fr-FR" dirty="0" smtClean="0"/>
          </a:p>
          <a:p>
            <a:pPr marL="514350" lvl="0" indent="-514350">
              <a:buFont typeface="+mj-lt"/>
              <a:buAutoNum type="arabicPeriod"/>
            </a:pPr>
            <a:r>
              <a:rPr lang="fr-FR" dirty="0" smtClean="0"/>
              <a:t>Résultats </a:t>
            </a:r>
            <a:r>
              <a:rPr lang="fr-FR" dirty="0"/>
              <a:t>atteints </a:t>
            </a:r>
            <a:endParaRPr lang="fr-FR" dirty="0" smtClean="0"/>
          </a:p>
          <a:p>
            <a:pPr marL="514350" lvl="0" indent="-514350">
              <a:buFont typeface="+mj-lt"/>
              <a:buAutoNum type="arabicPeriod"/>
            </a:pPr>
            <a:r>
              <a:rPr lang="fr-FR" dirty="0" smtClean="0"/>
              <a:t>Perspectives</a:t>
            </a:r>
            <a:endParaRPr lang="fr-FR" dirty="0"/>
          </a:p>
          <a:p>
            <a:pPr marL="0" lvl="0" indent="0">
              <a:buNone/>
            </a:pPr>
            <a:endParaRPr lang="fr-FR" dirty="0"/>
          </a:p>
          <a:p>
            <a:pPr marL="514350" lvl="0" indent="-514350">
              <a:buFont typeface="+mj-lt"/>
              <a:buAutoNum type="arabicPeriod"/>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dirty="0"/>
          </a:p>
        </p:txBody>
      </p:sp>
    </p:spTree>
    <p:extLst>
      <p:ext uri="{BB962C8B-B14F-4D97-AF65-F5344CB8AC3E}">
        <p14:creationId xmlns:p14="http://schemas.microsoft.com/office/powerpoint/2010/main" val="70773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636912"/>
            <a:ext cx="8229600" cy="914400"/>
          </a:xfrm>
        </p:spPr>
        <p:txBody>
          <a:bodyPr>
            <a:normAutofit fontScale="90000"/>
          </a:bodyPr>
          <a:lstStyle/>
          <a:p>
            <a:pPr marL="514350" lvl="0" indent="-514350">
              <a:buFont typeface="+mj-lt"/>
              <a:buAutoNum type="arabicPeriod"/>
            </a:pPr>
            <a:r>
              <a:rPr lang="fr-FR" dirty="0" smtClean="0"/>
              <a:t>Les </a:t>
            </a:r>
            <a:r>
              <a:rPr lang="fr-FR" dirty="0"/>
              <a:t>activités prévues dans le cadre du PSR UEMOA</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a:t>
            </a:fld>
            <a:endParaRPr lang="fr-BE" dirty="0"/>
          </a:p>
        </p:txBody>
      </p:sp>
    </p:spTree>
    <p:extLst>
      <p:ext uri="{BB962C8B-B14F-4D97-AF65-F5344CB8AC3E}">
        <p14:creationId xmlns:p14="http://schemas.microsoft.com/office/powerpoint/2010/main" val="144112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1. Les activités prévues dans le cadre du PSR volet comptabilité nationale</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4</a:t>
            </a:fld>
            <a:endParaRPr lang="fr-BE"/>
          </a:p>
        </p:txBody>
      </p:sp>
      <p:sp>
        <p:nvSpPr>
          <p:cNvPr id="4" name="Rectangle 3"/>
          <p:cNvSpPr/>
          <p:nvPr/>
        </p:nvSpPr>
        <p:spPr>
          <a:xfrm>
            <a:off x="612648" y="1240879"/>
            <a:ext cx="7991800" cy="4370427"/>
          </a:xfrm>
          <a:prstGeom prst="rect">
            <a:avLst/>
          </a:prstGeom>
        </p:spPr>
        <p:txBody>
          <a:bodyPr wrap="square">
            <a:spAutoFit/>
          </a:bodyPr>
          <a:lstStyle/>
          <a:p>
            <a:pPr marL="342900" lvl="0" indent="-342900">
              <a:buAutoNum type="arabicPeriod"/>
            </a:pPr>
            <a:r>
              <a:rPr lang="fr-FR" dirty="0" smtClean="0">
                <a:latin typeface="Arial" pitchFamily="34" charset="0"/>
                <a:cs typeface="Arial" pitchFamily="34" charset="0"/>
              </a:rPr>
              <a:t>Adaptation des nouvelles nomenclatures </a:t>
            </a:r>
            <a:r>
              <a:rPr lang="fr-FR" dirty="0">
                <a:latin typeface="Arial" pitchFamily="34" charset="0"/>
                <a:cs typeface="Arial" pitchFamily="34" charset="0"/>
              </a:rPr>
              <a:t>découlant de la NAEMA Rev.1 et de la NOPEMA Rev.1 </a:t>
            </a:r>
            <a:r>
              <a:rPr lang="fr-FR" dirty="0" smtClean="0">
                <a:latin typeface="Arial" pitchFamily="34" charset="0"/>
                <a:cs typeface="Arial" pitchFamily="34" charset="0"/>
              </a:rPr>
              <a:t>;</a:t>
            </a:r>
          </a:p>
          <a:p>
            <a:pPr lvl="0"/>
            <a:endParaRPr lang="fr-FR" dirty="0">
              <a:latin typeface="Arial" pitchFamily="34" charset="0"/>
              <a:cs typeface="Arial" pitchFamily="34" charset="0"/>
            </a:endParaRPr>
          </a:p>
          <a:p>
            <a:pPr marL="742950" lvl="1" indent="-342900">
              <a:buFont typeface="Arial" panose="020B0604020202020204" pitchFamily="34" charset="0"/>
              <a:buChar char="•"/>
            </a:pPr>
            <a:r>
              <a:rPr lang="fr-FR" dirty="0" smtClean="0">
                <a:latin typeface="Arial" pitchFamily="34" charset="0"/>
                <a:cs typeface="Arial" pitchFamily="34" charset="0"/>
              </a:rPr>
              <a:t>  Mise </a:t>
            </a:r>
            <a:r>
              <a:rPr lang="fr-FR" dirty="0">
                <a:latin typeface="Arial" pitchFamily="34" charset="0"/>
                <a:cs typeface="Arial" pitchFamily="34" charset="0"/>
              </a:rPr>
              <a:t>en place d’un comité technique;</a:t>
            </a:r>
          </a:p>
          <a:p>
            <a:pPr marL="914400" lvl="1" indent="-514350">
              <a:buFont typeface="Arial" panose="020B0604020202020204" pitchFamily="34" charset="0"/>
              <a:buChar char="•"/>
            </a:pPr>
            <a:r>
              <a:rPr lang="fr-FR" dirty="0">
                <a:latin typeface="Arial" pitchFamily="34" charset="0"/>
                <a:cs typeface="Arial" pitchFamily="34" charset="0"/>
              </a:rPr>
              <a:t>Adaptation au niveau national;</a:t>
            </a:r>
          </a:p>
          <a:p>
            <a:pPr marL="914400" lvl="1" indent="-514350">
              <a:buFont typeface="Arial" panose="020B0604020202020204" pitchFamily="34" charset="0"/>
              <a:buChar char="•"/>
            </a:pPr>
            <a:r>
              <a:rPr lang="fr-FR" dirty="0">
                <a:latin typeface="Arial" pitchFamily="34" charset="0"/>
                <a:cs typeface="Arial" pitchFamily="34" charset="0"/>
              </a:rPr>
              <a:t>Publication du document de </a:t>
            </a:r>
            <a:r>
              <a:rPr lang="fr-FR" dirty="0" smtClean="0">
                <a:latin typeface="Arial" pitchFamily="34" charset="0"/>
                <a:cs typeface="Arial" pitchFamily="34" charset="0"/>
              </a:rPr>
              <a:t>nomenclature.</a:t>
            </a:r>
            <a:endParaRPr lang="fr-FR" dirty="0">
              <a:latin typeface="Arial" pitchFamily="34" charset="0"/>
              <a:cs typeface="Arial" pitchFamily="34" charset="0"/>
            </a:endParaRPr>
          </a:p>
          <a:p>
            <a:pPr lvl="0"/>
            <a:endParaRPr lang="fr-FR" dirty="0">
              <a:latin typeface="Arial" pitchFamily="34" charset="0"/>
              <a:cs typeface="Arial" pitchFamily="34" charset="0"/>
            </a:endParaRPr>
          </a:p>
          <a:p>
            <a:pPr lvl="0"/>
            <a:r>
              <a:rPr lang="fr-FR" dirty="0" smtClean="0">
                <a:latin typeface="Arial" pitchFamily="34" charset="0"/>
                <a:cs typeface="Arial" pitchFamily="34" charset="0"/>
              </a:rPr>
              <a:t>2. Actualisation de la matrice </a:t>
            </a:r>
            <a:r>
              <a:rPr lang="fr-FR" dirty="0">
                <a:latin typeface="Arial" pitchFamily="34" charset="0"/>
                <a:cs typeface="Arial" pitchFamily="34" charset="0"/>
              </a:rPr>
              <a:t>de comptabilité </a:t>
            </a:r>
            <a:r>
              <a:rPr lang="fr-FR" dirty="0" smtClean="0">
                <a:latin typeface="Arial" pitchFamily="34" charset="0"/>
                <a:cs typeface="Arial" pitchFamily="34" charset="0"/>
              </a:rPr>
              <a:t>sociale ;</a:t>
            </a:r>
          </a:p>
          <a:p>
            <a:pPr lvl="0"/>
            <a:endParaRPr lang="fr-FR" dirty="0" smtClean="0">
              <a:latin typeface="Arial" pitchFamily="34" charset="0"/>
              <a:cs typeface="Arial" pitchFamily="34" charset="0"/>
            </a:endParaRPr>
          </a:p>
          <a:p>
            <a:pPr lvl="0"/>
            <a:r>
              <a:rPr lang="fr-FR" dirty="0" smtClean="0">
                <a:latin typeface="Arial" pitchFamily="34" charset="0"/>
                <a:cs typeface="Arial" pitchFamily="34" charset="0"/>
              </a:rPr>
              <a:t>3. Résorber les </a:t>
            </a:r>
            <a:r>
              <a:rPr lang="fr-FR" dirty="0">
                <a:latin typeface="Arial" pitchFamily="34" charset="0"/>
                <a:cs typeface="Arial" pitchFamily="34" charset="0"/>
              </a:rPr>
              <a:t>retards dans la production des comptes nationaux selon le SCN </a:t>
            </a:r>
            <a:r>
              <a:rPr lang="fr-FR" dirty="0" smtClean="0">
                <a:latin typeface="Arial" pitchFamily="34" charset="0"/>
                <a:cs typeface="Arial" pitchFamily="34" charset="0"/>
              </a:rPr>
              <a:t>93;</a:t>
            </a:r>
          </a:p>
          <a:p>
            <a:pPr marL="285750" indent="-285750">
              <a:buFont typeface="Arial" panose="020B0604020202020204" pitchFamily="34" charset="0"/>
              <a:buChar char="•"/>
            </a:pPr>
            <a:r>
              <a:rPr lang="fr-FR" sz="1600" dirty="0">
                <a:latin typeface="Arial" pitchFamily="34" charset="0"/>
                <a:cs typeface="Arial" pitchFamily="34" charset="0"/>
              </a:rPr>
              <a:t>Organiser des ateliers d’élaboration des comptes nationaux au profit des comptables nationaux qui permettront de rattraper le retard dans la production des comptes nationaux annuels selon le SCN </a:t>
            </a:r>
            <a:r>
              <a:rPr lang="fr-FR" sz="1600" dirty="0" smtClean="0">
                <a:latin typeface="Arial" pitchFamily="34" charset="0"/>
                <a:cs typeface="Arial" pitchFamily="34" charset="0"/>
              </a:rPr>
              <a:t>93.</a:t>
            </a:r>
          </a:p>
          <a:p>
            <a:pPr lvl="0"/>
            <a:endParaRPr lang="fr-FR" sz="1600" dirty="0" smtClean="0">
              <a:latin typeface="Arial" pitchFamily="34" charset="0"/>
              <a:cs typeface="Arial" pitchFamily="34" charset="0"/>
            </a:endParaRPr>
          </a:p>
          <a:p>
            <a:pPr lvl="0"/>
            <a:endParaRPr lang="fr-FR" sz="1600" dirty="0">
              <a:latin typeface="Arial" pitchFamily="34" charset="0"/>
              <a:cs typeface="Arial" pitchFamily="34" charset="0"/>
            </a:endParaRPr>
          </a:p>
        </p:txBody>
      </p:sp>
    </p:spTree>
    <p:extLst>
      <p:ext uri="{BB962C8B-B14F-4D97-AF65-F5344CB8AC3E}">
        <p14:creationId xmlns:p14="http://schemas.microsoft.com/office/powerpoint/2010/main" val="2575711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3748" y="404664"/>
            <a:ext cx="8229600" cy="752128"/>
          </a:xfrm>
        </p:spPr>
        <p:txBody>
          <a:bodyPr>
            <a:normAutofit fontScale="90000"/>
          </a:bodyPr>
          <a:lstStyle/>
          <a:p>
            <a:r>
              <a:rPr lang="fr-FR" dirty="0" smtClean="0"/>
              <a:t>1. Les </a:t>
            </a:r>
            <a:r>
              <a:rPr lang="fr-FR" dirty="0"/>
              <a:t>activités prévues dans le cadre du PSR </a:t>
            </a:r>
            <a:r>
              <a:rPr lang="fr-FR" dirty="0" smtClean="0"/>
              <a:t>volet comptabilité nationale</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a:t>
            </a:fld>
            <a:endParaRPr lang="fr-BE"/>
          </a:p>
        </p:txBody>
      </p:sp>
      <p:sp>
        <p:nvSpPr>
          <p:cNvPr id="4" name="Rectangle 3"/>
          <p:cNvSpPr/>
          <p:nvPr/>
        </p:nvSpPr>
        <p:spPr>
          <a:xfrm>
            <a:off x="612648" y="1859340"/>
            <a:ext cx="7991800" cy="2616101"/>
          </a:xfrm>
          <a:prstGeom prst="rect">
            <a:avLst/>
          </a:prstGeom>
        </p:spPr>
        <p:txBody>
          <a:bodyPr wrap="square">
            <a:spAutoFit/>
          </a:bodyPr>
          <a:lstStyle/>
          <a:p>
            <a:pPr lvl="0"/>
            <a:endParaRPr lang="fr-FR" dirty="0" smtClean="0">
              <a:latin typeface="Arial" pitchFamily="34" charset="0"/>
              <a:cs typeface="Arial" pitchFamily="34" charset="0"/>
            </a:endParaRPr>
          </a:p>
          <a:p>
            <a:pPr marL="514350" lvl="0" indent="-514350">
              <a:buFont typeface="+mj-lt"/>
              <a:buAutoNum type="arabicPeriod" startAt="4"/>
            </a:pPr>
            <a:r>
              <a:rPr lang="fr-FR" dirty="0">
                <a:latin typeface="Arial" pitchFamily="34" charset="0"/>
                <a:cs typeface="Arial" pitchFamily="34" charset="0"/>
              </a:rPr>
              <a:t>Le </a:t>
            </a:r>
            <a:r>
              <a:rPr lang="fr-FR" dirty="0" err="1">
                <a:latin typeface="Arial" pitchFamily="34" charset="0"/>
                <a:cs typeface="Arial" pitchFamily="34" charset="0"/>
              </a:rPr>
              <a:t>rebasage</a:t>
            </a:r>
            <a:r>
              <a:rPr lang="fr-FR" dirty="0">
                <a:latin typeface="Arial" pitchFamily="34" charset="0"/>
                <a:cs typeface="Arial" pitchFamily="34" charset="0"/>
              </a:rPr>
              <a:t> des comptes </a:t>
            </a:r>
            <a:r>
              <a:rPr lang="fr-FR" dirty="0" smtClean="0">
                <a:latin typeface="Arial" pitchFamily="34" charset="0"/>
                <a:cs typeface="Arial" pitchFamily="34" charset="0"/>
              </a:rPr>
              <a:t>et passage </a:t>
            </a:r>
            <a:r>
              <a:rPr lang="fr-FR" dirty="0">
                <a:latin typeface="Arial" pitchFamily="34" charset="0"/>
                <a:cs typeface="Arial" pitchFamily="34" charset="0"/>
              </a:rPr>
              <a:t>au SCN 2008 </a:t>
            </a:r>
            <a:r>
              <a:rPr lang="fr-FR" dirty="0" smtClean="0">
                <a:latin typeface="Arial" pitchFamily="34" charset="0"/>
                <a:cs typeface="Arial" pitchFamily="34" charset="0"/>
              </a:rPr>
              <a:t>;</a:t>
            </a:r>
          </a:p>
          <a:p>
            <a:pPr lvl="0"/>
            <a:endParaRPr lang="fr-FR" dirty="0" smtClean="0">
              <a:latin typeface="Arial" pitchFamily="34" charset="0"/>
              <a:cs typeface="Arial" pitchFamily="34" charset="0"/>
            </a:endParaRPr>
          </a:p>
          <a:p>
            <a:pPr marL="285750" lvl="0" indent="-285750">
              <a:buFont typeface="Arial" panose="020B0604020202020204" pitchFamily="34" charset="0"/>
              <a:buChar char="•"/>
            </a:pPr>
            <a:r>
              <a:rPr lang="fr-FR" dirty="0">
                <a:latin typeface="Arial" pitchFamily="34" charset="0"/>
                <a:cs typeface="Arial" pitchFamily="34" charset="0"/>
              </a:rPr>
              <a:t>Appuyer </a:t>
            </a:r>
            <a:r>
              <a:rPr lang="fr-FR" dirty="0" smtClean="0">
                <a:latin typeface="Arial" pitchFamily="34" charset="0"/>
                <a:cs typeface="Arial" pitchFamily="34" charset="0"/>
              </a:rPr>
              <a:t>le pays dans </a:t>
            </a:r>
            <a:r>
              <a:rPr lang="fr-FR" dirty="0">
                <a:latin typeface="Arial" pitchFamily="34" charset="0"/>
                <a:cs typeface="Arial" pitchFamily="34" charset="0"/>
              </a:rPr>
              <a:t>la migration au SCN 2008 en </a:t>
            </a:r>
            <a:r>
              <a:rPr lang="fr-FR" dirty="0" smtClean="0">
                <a:latin typeface="Arial" pitchFamily="34" charset="0"/>
                <a:cs typeface="Arial" pitchFamily="34" charset="0"/>
              </a:rPr>
              <a:t>2018.</a:t>
            </a:r>
          </a:p>
          <a:p>
            <a:pPr marL="285750" lvl="0" indent="-285750">
              <a:buFont typeface="Arial" panose="020B0604020202020204" pitchFamily="34" charset="0"/>
              <a:buChar char="•"/>
            </a:pPr>
            <a:r>
              <a:rPr lang="fr-FR" dirty="0">
                <a:latin typeface="Arial" pitchFamily="34" charset="0"/>
                <a:cs typeface="Arial" pitchFamily="34" charset="0"/>
              </a:rPr>
              <a:t>Appuyer </a:t>
            </a:r>
            <a:r>
              <a:rPr lang="fr-FR" dirty="0" smtClean="0">
                <a:latin typeface="Arial" pitchFamily="34" charset="0"/>
                <a:cs typeface="Arial" pitchFamily="34" charset="0"/>
              </a:rPr>
              <a:t>le pays à </a:t>
            </a:r>
            <a:r>
              <a:rPr lang="fr-FR" dirty="0">
                <a:latin typeface="Arial" pitchFamily="34" charset="0"/>
                <a:cs typeface="Arial" pitchFamily="34" charset="0"/>
              </a:rPr>
              <a:t>l’élaboration d’une méthodologie de </a:t>
            </a:r>
            <a:r>
              <a:rPr lang="fr-FR" dirty="0" err="1">
                <a:latin typeface="Arial" pitchFamily="34" charset="0"/>
                <a:cs typeface="Arial" pitchFamily="34" charset="0"/>
              </a:rPr>
              <a:t>rétropolation</a:t>
            </a:r>
            <a:r>
              <a:rPr lang="fr-FR" dirty="0">
                <a:latin typeface="Arial" pitchFamily="34" charset="0"/>
                <a:cs typeface="Arial" pitchFamily="34" charset="0"/>
              </a:rPr>
              <a:t> des séries des comptes nationaux en </a:t>
            </a:r>
            <a:r>
              <a:rPr lang="fr-FR" dirty="0" smtClean="0">
                <a:latin typeface="Arial" pitchFamily="34" charset="0"/>
                <a:cs typeface="Arial" pitchFamily="34" charset="0"/>
              </a:rPr>
              <a:t>2018.</a:t>
            </a:r>
          </a:p>
          <a:p>
            <a:pPr lvl="0"/>
            <a:endParaRPr lang="fr-FR" dirty="0">
              <a:latin typeface="Arial" pitchFamily="34" charset="0"/>
              <a:cs typeface="Arial" pitchFamily="34" charset="0"/>
            </a:endParaRPr>
          </a:p>
          <a:p>
            <a:pPr lvl="0"/>
            <a:r>
              <a:rPr lang="fr-FR" dirty="0" smtClean="0">
                <a:latin typeface="Arial" pitchFamily="34" charset="0"/>
                <a:cs typeface="Arial" pitchFamily="34" charset="0"/>
              </a:rPr>
              <a:t>5. Accompagner la production des comptes nationaux trimestriels .</a:t>
            </a:r>
          </a:p>
          <a:p>
            <a:pPr lvl="0"/>
            <a:endParaRPr lang="fr-FR" dirty="0">
              <a:latin typeface="Arial" pitchFamily="34" charset="0"/>
              <a:cs typeface="Arial" pitchFamily="34" charset="0"/>
            </a:endParaRPr>
          </a:p>
        </p:txBody>
      </p:sp>
    </p:spTree>
    <p:extLst>
      <p:ext uri="{BB962C8B-B14F-4D97-AF65-F5344CB8AC3E}">
        <p14:creationId xmlns:p14="http://schemas.microsoft.com/office/powerpoint/2010/main" val="4154903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752128"/>
          </a:xfrm>
        </p:spPr>
        <p:txBody>
          <a:bodyPr>
            <a:normAutofit/>
          </a:bodyPr>
          <a:lstStyle/>
          <a:p>
            <a:r>
              <a:rPr lang="fr-FR" sz="2800" dirty="0" smtClean="0"/>
              <a:t>2. Résultats </a:t>
            </a:r>
            <a:r>
              <a:rPr lang="fr-FR" sz="2800" dirty="0"/>
              <a:t>atteints </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6</a:t>
            </a:fld>
            <a:endParaRPr lang="fr-BE"/>
          </a:p>
        </p:txBody>
      </p:sp>
      <p:sp>
        <p:nvSpPr>
          <p:cNvPr id="5" name="Espace réservé du contenu 2"/>
          <p:cNvSpPr txBox="1">
            <a:spLocks/>
          </p:cNvSpPr>
          <p:nvPr/>
        </p:nvSpPr>
        <p:spPr>
          <a:xfrm>
            <a:off x="457200" y="980727"/>
            <a:ext cx="8229600" cy="4001329"/>
          </a:xfrm>
          <a:prstGeom prst="rect">
            <a:avLst/>
          </a:prstGeom>
        </p:spPr>
        <p:txBody>
          <a:bodyPr>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gn="just">
              <a:lnSpc>
                <a:spcPct val="107000"/>
              </a:lnSpc>
              <a:spcAft>
                <a:spcPts val="800"/>
              </a:spcAft>
              <a:buFont typeface="Wingdings" panose="05000000000000000000" pitchFamily="2" charset="2"/>
              <a:buChar char="v"/>
            </a:pPr>
            <a:r>
              <a:rPr lang="fr-FR" sz="1600" dirty="0">
                <a:latin typeface="Arial" pitchFamily="34" charset="0"/>
                <a:cs typeface="Arial" pitchFamily="34" charset="0"/>
              </a:rPr>
              <a:t>Adaptation des nouvelles nomenclatures découlant de la NAEMA Rev.1 et de la NOPEMA Rev.1 : </a:t>
            </a:r>
          </a:p>
          <a:p>
            <a:pPr marL="0" indent="0" algn="just">
              <a:lnSpc>
                <a:spcPct val="107000"/>
              </a:lnSpc>
              <a:spcAft>
                <a:spcPts val="800"/>
              </a:spcAft>
              <a:buNone/>
            </a:pPr>
            <a:r>
              <a:rPr lang="fr-FR" sz="1600" dirty="0" smtClean="0">
                <a:latin typeface="Arial" pitchFamily="34" charset="0"/>
                <a:cs typeface="Arial" pitchFamily="34" charset="0"/>
              </a:rPr>
              <a:t>la </a:t>
            </a:r>
            <a:r>
              <a:rPr lang="fr-FR" sz="1600" dirty="0">
                <a:latin typeface="Arial" pitchFamily="34" charset="0"/>
                <a:cs typeface="Arial" pitchFamily="34" charset="0"/>
              </a:rPr>
              <a:t>Nomenclature des Activité du Burkina (NAB) ainsi que la Nomenclature des Produits du Burkina (NOPB) </a:t>
            </a:r>
            <a:r>
              <a:rPr lang="fr-FR" sz="1600" dirty="0" smtClean="0">
                <a:latin typeface="Arial" pitchFamily="34" charset="0"/>
                <a:cs typeface="Arial" pitchFamily="34" charset="0"/>
              </a:rPr>
              <a:t>on été </a:t>
            </a:r>
            <a:r>
              <a:rPr lang="fr-FR" sz="1600" dirty="0">
                <a:latin typeface="Arial" pitchFamily="34" charset="0"/>
                <a:cs typeface="Arial" pitchFamily="34" charset="0"/>
              </a:rPr>
              <a:t>élaborées </a:t>
            </a:r>
            <a:r>
              <a:rPr lang="fr-FR" sz="1600" dirty="0" smtClean="0">
                <a:latin typeface="Arial" pitchFamily="34" charset="0"/>
                <a:cs typeface="Arial" pitchFamily="34" charset="0"/>
              </a:rPr>
              <a:t>conformément à la </a:t>
            </a:r>
            <a:r>
              <a:rPr lang="fr-FR" sz="1600" dirty="0">
                <a:latin typeface="Arial" pitchFamily="34" charset="0"/>
                <a:cs typeface="Arial" pitchFamily="34" charset="0"/>
              </a:rPr>
              <a:t>NAEMA rev1 et de la NOPEMA </a:t>
            </a:r>
            <a:r>
              <a:rPr lang="fr-FR" sz="1600" dirty="0" smtClean="0">
                <a:latin typeface="Arial" pitchFamily="34" charset="0"/>
                <a:cs typeface="Arial" pitchFamily="34" charset="0"/>
              </a:rPr>
              <a:t>rev1, </a:t>
            </a:r>
            <a:r>
              <a:rPr lang="fr-FR" sz="1600" dirty="0">
                <a:latin typeface="Arial" pitchFamily="34" charset="0"/>
                <a:cs typeface="Arial" pitchFamily="34" charset="0"/>
              </a:rPr>
              <a:t>en collaboration avec les sectoriels</a:t>
            </a:r>
            <a:r>
              <a:rPr lang="fr-FR" sz="1600" dirty="0" smtClean="0">
                <a:latin typeface="Arial" pitchFamily="34" charset="0"/>
                <a:cs typeface="Arial" pitchFamily="34" charset="0"/>
              </a:rPr>
              <a:t>.</a:t>
            </a:r>
          </a:p>
          <a:p>
            <a:pPr lvl="1"/>
            <a:r>
              <a:rPr lang="fr-FR" sz="1600" dirty="0">
                <a:solidFill>
                  <a:schemeClr val="tx1"/>
                </a:solidFill>
              </a:rPr>
              <a:t>Un groupe de travail composé de cadres de l’INSD a été mis en place. Ce groupe de travail a proposé le premier </a:t>
            </a:r>
            <a:r>
              <a:rPr lang="fr-FR" sz="1600" dirty="0" err="1" smtClean="0">
                <a:solidFill>
                  <a:schemeClr val="tx1"/>
                </a:solidFill>
              </a:rPr>
              <a:t>draft</a:t>
            </a:r>
            <a:r>
              <a:rPr lang="fr-FR" sz="1600" dirty="0" smtClean="0">
                <a:solidFill>
                  <a:schemeClr val="tx1"/>
                </a:solidFill>
              </a:rPr>
              <a:t> </a:t>
            </a:r>
            <a:r>
              <a:rPr lang="fr-FR" sz="1600" dirty="0">
                <a:solidFill>
                  <a:schemeClr val="tx1"/>
                </a:solidFill>
              </a:rPr>
              <a:t>de la NAB-NOPB </a:t>
            </a:r>
          </a:p>
          <a:p>
            <a:pPr lvl="1"/>
            <a:r>
              <a:rPr lang="fr-FR" sz="1600" dirty="0">
                <a:solidFill>
                  <a:schemeClr val="tx1"/>
                </a:solidFill>
              </a:rPr>
              <a:t>Un comité de mise en œuvre composé des cadres de l’INSD et ceux des sectoriels ont travaillé sur le projet de nomenclatures afin d’avoir un document provisoire de la NAB-NOPB pour sa validation au niveau </a:t>
            </a:r>
            <a:r>
              <a:rPr lang="fr-FR" sz="1600" dirty="0" smtClean="0">
                <a:solidFill>
                  <a:schemeClr val="tx1"/>
                </a:solidFill>
              </a:rPr>
              <a:t>national</a:t>
            </a:r>
            <a:endParaRPr lang="fr-FR" sz="1600" dirty="0" smtClean="0">
              <a:solidFill>
                <a:schemeClr val="tx1"/>
              </a:solidFill>
              <a:latin typeface="Arial" pitchFamily="34" charset="0"/>
              <a:cs typeface="Arial" pitchFamily="34" charset="0"/>
            </a:endParaRPr>
          </a:p>
          <a:p>
            <a:pPr lvl="1" algn="just">
              <a:lnSpc>
                <a:spcPct val="107000"/>
              </a:lnSpc>
              <a:spcAft>
                <a:spcPts val="800"/>
              </a:spcAft>
            </a:pPr>
            <a:r>
              <a:rPr lang="fr-FR" sz="1600" dirty="0" smtClean="0">
                <a:solidFill>
                  <a:schemeClr val="tx1"/>
                </a:solidFill>
              </a:rPr>
              <a:t>Une validation interne </a:t>
            </a:r>
            <a:r>
              <a:rPr lang="fr-FR" sz="1600" dirty="0" smtClean="0">
                <a:solidFill>
                  <a:schemeClr val="tx1"/>
                </a:solidFill>
              </a:rPr>
              <a:t>a </a:t>
            </a:r>
            <a:r>
              <a:rPr lang="fr-FR" sz="1600" dirty="0" smtClean="0">
                <a:solidFill>
                  <a:schemeClr val="tx1"/>
                </a:solidFill>
              </a:rPr>
              <a:t>été fait par ce comite. </a:t>
            </a:r>
          </a:p>
          <a:p>
            <a:pPr lvl="1" algn="just">
              <a:lnSpc>
                <a:spcPct val="107000"/>
              </a:lnSpc>
              <a:spcAft>
                <a:spcPts val="800"/>
              </a:spcAft>
            </a:pPr>
            <a:r>
              <a:rPr lang="fr-FR" sz="1600" dirty="0" smtClean="0">
                <a:solidFill>
                  <a:schemeClr val="tx1"/>
                </a:solidFill>
              </a:rPr>
              <a:t>Validation externe par le système statistique national, </a:t>
            </a:r>
            <a:r>
              <a:rPr lang="fr-FR" sz="1600" dirty="0">
                <a:solidFill>
                  <a:schemeClr val="tx1"/>
                </a:solidFill>
              </a:rPr>
              <a:t>décret de mise en place et diffusion </a:t>
            </a:r>
            <a:r>
              <a:rPr lang="fr-FR" sz="1600" dirty="0" smtClean="0">
                <a:solidFill>
                  <a:schemeClr val="tx1"/>
                </a:solidFill>
              </a:rPr>
              <a:t>prévu en 2019</a:t>
            </a:r>
          </a:p>
          <a:p>
            <a:pPr lvl="1" algn="just">
              <a:lnSpc>
                <a:spcPct val="107000"/>
              </a:lnSpc>
              <a:spcAft>
                <a:spcPts val="800"/>
              </a:spcAft>
            </a:pPr>
            <a:endParaRPr lang="fr-FR" sz="1600" dirty="0">
              <a:solidFill>
                <a:schemeClr val="tx1"/>
              </a:solidFill>
            </a:endParaRPr>
          </a:p>
        </p:txBody>
      </p:sp>
    </p:spTree>
    <p:extLst>
      <p:ext uri="{BB962C8B-B14F-4D97-AF65-F5344CB8AC3E}">
        <p14:creationId xmlns:p14="http://schemas.microsoft.com/office/powerpoint/2010/main" val="4273539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Résultats atteints </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7</a:t>
            </a:fld>
            <a:endParaRPr lang="fr-BE"/>
          </a:p>
        </p:txBody>
      </p:sp>
      <p:graphicFrame>
        <p:nvGraphicFramePr>
          <p:cNvPr id="4" name="Tableau 3"/>
          <p:cNvGraphicFramePr>
            <a:graphicFrameLocks noGrp="1"/>
          </p:cNvGraphicFramePr>
          <p:nvPr>
            <p:extLst>
              <p:ext uri="{D42A27DB-BD31-4B8C-83A1-F6EECF244321}">
                <p14:modId xmlns:p14="http://schemas.microsoft.com/office/powerpoint/2010/main" val="4262821552"/>
              </p:ext>
            </p:extLst>
          </p:nvPr>
        </p:nvGraphicFramePr>
        <p:xfrm>
          <a:off x="1331640" y="2564904"/>
          <a:ext cx="5754370" cy="1968757"/>
        </p:xfrm>
        <a:graphic>
          <a:graphicData uri="http://schemas.openxmlformats.org/drawingml/2006/table">
            <a:tbl>
              <a:tblPr firstRow="1" firstCol="1" bandRow="1">
                <a:tableStyleId>{5FD0F851-EC5A-4D38-B0AD-8093EC10F338}</a:tableStyleId>
              </a:tblPr>
              <a:tblGrid>
                <a:gridCol w="2027555"/>
                <a:gridCol w="2026920"/>
                <a:gridCol w="1699895"/>
              </a:tblGrid>
              <a:tr h="240027">
                <a:tc>
                  <a:txBody>
                    <a:bodyPr/>
                    <a:lstStyle/>
                    <a:p>
                      <a:pPr algn="just">
                        <a:lnSpc>
                          <a:spcPct val="107000"/>
                        </a:lnSpc>
                        <a:spcAft>
                          <a:spcPts val="0"/>
                        </a:spcAft>
                      </a:pPr>
                      <a:r>
                        <a:rPr lang="fr-FR" sz="1800" dirty="0">
                          <a:effectLst/>
                        </a:rPr>
                        <a:t>Niveau de subdivisions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fr-FR" sz="1800" dirty="0">
                          <a:effectLst/>
                        </a:rPr>
                        <a:t>Nombre de subdivisions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r>
              <a:tr h="240027">
                <a:tc>
                  <a:txBody>
                    <a:bodyPr/>
                    <a:lstStyle/>
                    <a:p>
                      <a:pPr algn="just">
                        <a:lnSpc>
                          <a:spcPct val="107000"/>
                        </a:lnSpc>
                        <a:spcAft>
                          <a:spcPts val="0"/>
                        </a:spcAft>
                      </a:pPr>
                      <a:r>
                        <a:rPr lang="fr-FR" sz="1800">
                          <a:effectLst/>
                        </a:rPr>
                        <a:t> </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NAEMA, rev1</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NAB-NOPB</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40027">
                <a:tc>
                  <a:txBody>
                    <a:bodyPr/>
                    <a:lstStyle/>
                    <a:p>
                      <a:pPr algn="just">
                        <a:lnSpc>
                          <a:spcPct val="107000"/>
                        </a:lnSpc>
                        <a:spcAft>
                          <a:spcPts val="0"/>
                        </a:spcAft>
                      </a:pPr>
                      <a:r>
                        <a:rPr lang="fr-FR" sz="1800" dirty="0" smtClean="0">
                          <a:effectLst/>
                        </a:rPr>
                        <a:t>Sections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21</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dirty="0">
                          <a:effectLst/>
                        </a:rPr>
                        <a:t>21</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40027">
                <a:tc>
                  <a:txBody>
                    <a:bodyPr/>
                    <a:lstStyle/>
                    <a:p>
                      <a:pPr algn="just">
                        <a:lnSpc>
                          <a:spcPct val="107000"/>
                        </a:lnSpc>
                        <a:spcAft>
                          <a:spcPts val="0"/>
                        </a:spcAft>
                      </a:pPr>
                      <a:r>
                        <a:rPr lang="fr-FR" sz="1800">
                          <a:effectLst/>
                        </a:rPr>
                        <a:t>Divisions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88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dirty="0">
                          <a:effectLst/>
                        </a:rPr>
                        <a:t>85</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40027">
                <a:tc>
                  <a:txBody>
                    <a:bodyPr/>
                    <a:lstStyle/>
                    <a:p>
                      <a:pPr algn="just">
                        <a:lnSpc>
                          <a:spcPct val="107000"/>
                        </a:lnSpc>
                        <a:spcAft>
                          <a:spcPts val="0"/>
                        </a:spcAft>
                      </a:pPr>
                      <a:r>
                        <a:rPr lang="fr-FR" sz="1800" dirty="0" smtClean="0">
                          <a:effectLst/>
                        </a:rPr>
                        <a:t>Groupes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157</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160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8017">
                <a:tc>
                  <a:txBody>
                    <a:bodyPr/>
                    <a:lstStyle/>
                    <a:p>
                      <a:pPr algn="just">
                        <a:lnSpc>
                          <a:spcPct val="107000"/>
                        </a:lnSpc>
                        <a:spcAft>
                          <a:spcPts val="0"/>
                        </a:spcAft>
                      </a:pPr>
                      <a:r>
                        <a:rPr lang="fr-FR" sz="1800" dirty="0" smtClean="0">
                          <a:effectLst/>
                        </a:rPr>
                        <a:t>Classes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a:effectLst/>
                        </a:rPr>
                        <a:t>287</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800" dirty="0">
                          <a:effectLst/>
                        </a:rPr>
                        <a:t>311</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4"/>
          <p:cNvSpPr/>
          <p:nvPr/>
        </p:nvSpPr>
        <p:spPr>
          <a:xfrm>
            <a:off x="698352" y="1988840"/>
            <a:ext cx="6017546" cy="374270"/>
          </a:xfrm>
          <a:prstGeom prst="rect">
            <a:avLst/>
          </a:prstGeom>
        </p:spPr>
        <p:txBody>
          <a:bodyPr wrap="none">
            <a:spAutoFit/>
          </a:bodyPr>
          <a:lstStyle/>
          <a:p>
            <a:pPr algn="ctr">
              <a:lnSpc>
                <a:spcPct val="107000"/>
              </a:lnSpc>
              <a:spcAft>
                <a:spcPts val="0"/>
              </a:spcAft>
            </a:pPr>
            <a:r>
              <a:rPr lang="fr-FR" dirty="0" smtClean="0"/>
              <a:t>Tableau: Nombre </a:t>
            </a:r>
            <a:r>
              <a:rPr lang="fr-FR" dirty="0"/>
              <a:t>de </a:t>
            </a:r>
            <a:r>
              <a:rPr lang="fr-FR" dirty="0" smtClean="0"/>
              <a:t>subdivisions de la NAEMA &amp; NAB-NOPB</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9053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Résultats atteints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8</a:t>
            </a:fld>
            <a:endParaRPr lang="fr-BE"/>
          </a:p>
        </p:txBody>
      </p:sp>
      <p:sp>
        <p:nvSpPr>
          <p:cNvPr id="4" name="Espace réservé du contenu 2"/>
          <p:cNvSpPr txBox="1">
            <a:spLocks/>
          </p:cNvSpPr>
          <p:nvPr/>
        </p:nvSpPr>
        <p:spPr>
          <a:xfrm>
            <a:off x="457200" y="1219200"/>
            <a:ext cx="8229600" cy="3073896"/>
          </a:xfrm>
          <a:prstGeom prst="rect">
            <a:avLst/>
          </a:prstGeom>
        </p:spPr>
        <p:txBody>
          <a:bodyPr>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gn="just">
              <a:lnSpc>
                <a:spcPct val="107000"/>
              </a:lnSpc>
              <a:spcAft>
                <a:spcPts val="800"/>
              </a:spcAft>
              <a:buFont typeface="Wingdings" panose="05000000000000000000" pitchFamily="2" charset="2"/>
              <a:buChar char="v"/>
            </a:pPr>
            <a:r>
              <a:rPr lang="fr-FR" sz="1800" dirty="0" smtClean="0">
                <a:latin typeface="Arial" pitchFamily="34" charset="0"/>
                <a:cs typeface="Arial" pitchFamily="34" charset="0"/>
              </a:rPr>
              <a:t>Actualisation </a:t>
            </a:r>
            <a:r>
              <a:rPr lang="fr-FR" sz="1800" dirty="0">
                <a:latin typeface="Arial" pitchFamily="34" charset="0"/>
                <a:cs typeface="Arial" pitchFamily="34" charset="0"/>
              </a:rPr>
              <a:t>de la matrice de comptabilité </a:t>
            </a:r>
            <a:r>
              <a:rPr lang="fr-FR" sz="1800" dirty="0" smtClean="0">
                <a:latin typeface="Arial" pitchFamily="34" charset="0"/>
                <a:cs typeface="Arial" pitchFamily="34" charset="0"/>
              </a:rPr>
              <a:t>sociale</a:t>
            </a:r>
          </a:p>
          <a:p>
            <a:pPr lvl="1" algn="just">
              <a:lnSpc>
                <a:spcPct val="107000"/>
              </a:lnSpc>
              <a:spcAft>
                <a:spcPts val="800"/>
              </a:spcAft>
              <a:buFont typeface="Wingdings" panose="05000000000000000000" pitchFamily="2" charset="2"/>
              <a:buChar char="Ø"/>
            </a:pPr>
            <a:r>
              <a:rPr lang="fr-FR" sz="1800" dirty="0" smtClean="0">
                <a:solidFill>
                  <a:schemeClr val="tx1"/>
                </a:solidFill>
                <a:latin typeface="Arial" pitchFamily="34" charset="0"/>
                <a:cs typeface="Arial" pitchFamily="34" charset="0"/>
              </a:rPr>
              <a:t>La matrice de compatibilité sociale actualisée pour l’année 2013,</a:t>
            </a:r>
          </a:p>
          <a:p>
            <a:pPr lvl="1" algn="just">
              <a:lnSpc>
                <a:spcPct val="107000"/>
              </a:lnSpc>
              <a:spcAft>
                <a:spcPts val="800"/>
              </a:spcAft>
              <a:buFont typeface="Wingdings" panose="05000000000000000000" pitchFamily="2" charset="2"/>
              <a:buChar char="Ø"/>
            </a:pPr>
            <a:r>
              <a:rPr lang="fr-FR" sz="1800" dirty="0">
                <a:solidFill>
                  <a:schemeClr val="tx1"/>
                </a:solidFill>
                <a:latin typeface="Arial" pitchFamily="34" charset="0"/>
                <a:cs typeface="Arial" pitchFamily="34" charset="0"/>
              </a:rPr>
              <a:t>L</a:t>
            </a:r>
            <a:r>
              <a:rPr lang="fr-FR" sz="1800" dirty="0" smtClean="0">
                <a:solidFill>
                  <a:schemeClr val="tx1"/>
                </a:solidFill>
                <a:latin typeface="Arial" pitchFamily="34" charset="0"/>
                <a:cs typeface="Arial" pitchFamily="34" charset="0"/>
              </a:rPr>
              <a:t>e document méthodologique est disponible</a:t>
            </a:r>
          </a:p>
          <a:p>
            <a:pPr lvl="1" algn="just">
              <a:lnSpc>
                <a:spcPct val="107000"/>
              </a:lnSpc>
              <a:spcAft>
                <a:spcPts val="800"/>
              </a:spcAft>
              <a:buFont typeface="Wingdings" panose="05000000000000000000" pitchFamily="2" charset="2"/>
              <a:buChar char="Ø"/>
            </a:pPr>
            <a:r>
              <a:rPr lang="fr-FR" sz="1800" dirty="0" smtClean="0">
                <a:solidFill>
                  <a:schemeClr val="tx1"/>
                </a:solidFill>
                <a:latin typeface="Arial" pitchFamily="34" charset="0"/>
                <a:cs typeface="Arial" pitchFamily="34" charset="0"/>
              </a:rPr>
              <a:t>Les cadres de l’INSD, des sectoriels ont été formé à l’</a:t>
            </a:r>
            <a:r>
              <a:rPr lang="fr-FR" sz="1800" dirty="0">
                <a:solidFill>
                  <a:schemeClr val="tx1"/>
                </a:solidFill>
                <a:latin typeface="Arial" pitchFamily="34" charset="0"/>
                <a:cs typeface="Arial" pitchFamily="34" charset="0"/>
              </a:rPr>
              <a:t>é</a:t>
            </a:r>
            <a:r>
              <a:rPr lang="fr-FR" sz="1800" dirty="0" smtClean="0">
                <a:solidFill>
                  <a:schemeClr val="tx1"/>
                </a:solidFill>
                <a:latin typeface="Arial" pitchFamily="34" charset="0"/>
                <a:cs typeface="Arial" pitchFamily="34" charset="0"/>
              </a:rPr>
              <a:t>laboration de la MCS désagrégée.</a:t>
            </a:r>
            <a:endParaRPr lang="fr-FR" sz="1800" dirty="0">
              <a:solidFill>
                <a:schemeClr val="tx1"/>
              </a:solidFill>
              <a:latin typeface="Arial" pitchFamily="34" charset="0"/>
              <a:cs typeface="Arial" pitchFamily="34" charset="0"/>
            </a:endParaRPr>
          </a:p>
          <a:p>
            <a:pPr algn="just">
              <a:lnSpc>
                <a:spcPct val="107000"/>
              </a:lnSpc>
              <a:spcAft>
                <a:spcPts val="800"/>
              </a:spcAft>
              <a:buFont typeface="Wingdings" panose="05000000000000000000" pitchFamily="2" charset="2"/>
              <a:buChar char="v"/>
            </a:pPr>
            <a:endParaRPr lang="fr-FR" dirty="0" smtClean="0">
              <a:latin typeface="Arial" pitchFamily="34" charset="0"/>
              <a:cs typeface="Arial" pitchFamily="34" charset="0"/>
            </a:endParaRPr>
          </a:p>
          <a:p>
            <a:pPr algn="just">
              <a:lnSpc>
                <a:spcPct val="107000"/>
              </a:lnSpc>
              <a:spcAft>
                <a:spcPts val="800"/>
              </a:spcAft>
              <a:buFont typeface="Wingdings" panose="05000000000000000000" pitchFamily="2" charset="2"/>
              <a:buChar char="v"/>
            </a:pPr>
            <a:endParaRPr lang="fr-FR" dirty="0">
              <a:latin typeface="Arial" pitchFamily="34" charset="0"/>
              <a:cs typeface="Arial" pitchFamily="34" charset="0"/>
            </a:endParaRPr>
          </a:p>
        </p:txBody>
      </p:sp>
    </p:spTree>
    <p:extLst>
      <p:ext uri="{BB962C8B-B14F-4D97-AF65-F5344CB8AC3E}">
        <p14:creationId xmlns:p14="http://schemas.microsoft.com/office/powerpoint/2010/main" val="3631525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Résultats atteints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9</a:t>
            </a:fld>
            <a:endParaRPr lang="fr-BE"/>
          </a:p>
        </p:txBody>
      </p:sp>
      <p:sp>
        <p:nvSpPr>
          <p:cNvPr id="6" name="Espace réservé du contenu 2"/>
          <p:cNvSpPr txBox="1">
            <a:spLocks/>
          </p:cNvSpPr>
          <p:nvPr/>
        </p:nvSpPr>
        <p:spPr>
          <a:xfrm>
            <a:off x="457200" y="1219200"/>
            <a:ext cx="8229600" cy="3073896"/>
          </a:xfrm>
          <a:prstGeom prst="rect">
            <a:avLst/>
          </a:prstGeom>
        </p:spPr>
        <p:txBody>
          <a:bodyPr>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lvl="0">
              <a:buFont typeface="Wingdings" panose="05000000000000000000" pitchFamily="2" charset="2"/>
              <a:buChar char="v"/>
            </a:pPr>
            <a:r>
              <a:rPr lang="fr-FR" dirty="0" smtClean="0">
                <a:latin typeface="Arial" pitchFamily="34" charset="0"/>
                <a:cs typeface="Arial" pitchFamily="34" charset="0"/>
              </a:rPr>
              <a:t> </a:t>
            </a:r>
            <a:r>
              <a:rPr lang="fr-FR" dirty="0">
                <a:latin typeface="Arial" pitchFamily="34" charset="0"/>
                <a:cs typeface="Arial" pitchFamily="34" charset="0"/>
              </a:rPr>
              <a:t>Résorber les retards dans la production des comptes nationaux selon le SCN 93;</a:t>
            </a:r>
          </a:p>
          <a:p>
            <a:pPr lvl="1" algn="just">
              <a:lnSpc>
                <a:spcPct val="107000"/>
              </a:lnSpc>
              <a:spcAft>
                <a:spcPts val="800"/>
              </a:spcAft>
              <a:buFont typeface="Wingdings" panose="05000000000000000000" pitchFamily="2" charset="2"/>
              <a:buChar char="v"/>
            </a:pPr>
            <a:r>
              <a:rPr lang="fr-FR" sz="1800" dirty="0" smtClean="0">
                <a:latin typeface="Arial" pitchFamily="34" charset="0"/>
                <a:cs typeface="Arial" pitchFamily="34" charset="0"/>
              </a:rPr>
              <a:t>Des ateliers ont été organisés afin de rattraper le retard induit dans la production des comptes de 2015 sous SCN93 du fait des travaux sur la nouvelle base.</a:t>
            </a:r>
            <a:endParaRPr lang="fr-FR" sz="1800" dirty="0">
              <a:latin typeface="Arial" pitchFamily="34" charset="0"/>
              <a:cs typeface="Arial" pitchFamily="34" charset="0"/>
            </a:endParaRPr>
          </a:p>
          <a:p>
            <a:pPr algn="just">
              <a:lnSpc>
                <a:spcPct val="107000"/>
              </a:lnSpc>
              <a:spcAft>
                <a:spcPts val="800"/>
              </a:spcAft>
              <a:buFont typeface="Wingdings" panose="05000000000000000000" pitchFamily="2" charset="2"/>
              <a:buChar char="v"/>
            </a:pPr>
            <a:endParaRPr lang="fr-FR" dirty="0" smtClean="0">
              <a:latin typeface="Arial" pitchFamily="34" charset="0"/>
              <a:cs typeface="Arial" pitchFamily="34" charset="0"/>
            </a:endParaRPr>
          </a:p>
          <a:p>
            <a:pPr algn="just">
              <a:lnSpc>
                <a:spcPct val="107000"/>
              </a:lnSpc>
              <a:spcAft>
                <a:spcPts val="800"/>
              </a:spcAft>
              <a:buFont typeface="Wingdings" panose="05000000000000000000" pitchFamily="2" charset="2"/>
              <a:buChar char="v"/>
            </a:pPr>
            <a:endParaRPr lang="fr-FR" dirty="0">
              <a:latin typeface="Arial" pitchFamily="34" charset="0"/>
              <a:cs typeface="Arial" pitchFamily="34" charset="0"/>
            </a:endParaRPr>
          </a:p>
        </p:txBody>
      </p:sp>
    </p:spTree>
    <p:extLst>
      <p:ext uri="{BB962C8B-B14F-4D97-AF65-F5344CB8AC3E}">
        <p14:creationId xmlns:p14="http://schemas.microsoft.com/office/powerpoint/2010/main" val="22134577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12622</TotalTime>
  <Words>859</Words>
  <Application>Microsoft Office PowerPoint</Application>
  <PresentationFormat>Affichage à l'écran (4:3)</PresentationFormat>
  <Paragraphs>111</Paragraphs>
  <Slides>12</Slides>
  <Notes>4</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12</vt:i4>
      </vt:variant>
    </vt:vector>
  </HeadingPairs>
  <TitlesOfParts>
    <vt:vector size="20" baseType="lpstr">
      <vt:lpstr>Arial</vt:lpstr>
      <vt:lpstr>Bookman Old Style</vt:lpstr>
      <vt:lpstr>Calibri</vt:lpstr>
      <vt:lpstr>Gill Sans MT</vt:lpstr>
      <vt:lpstr>Times New Roman</vt:lpstr>
      <vt:lpstr>Wingdings</vt:lpstr>
      <vt:lpstr>Wingdings 3</vt:lpstr>
      <vt:lpstr>Origine</vt:lpstr>
      <vt:lpstr>Etat d’avancement du volet comptabilité nationale du PSR au Burkina Faso</vt:lpstr>
      <vt:lpstr>Plan de la présentation</vt:lpstr>
      <vt:lpstr>Les activités prévues dans le cadre du PSR UEMOA</vt:lpstr>
      <vt:lpstr>1. Les activités prévues dans le cadre du PSR volet comptabilité nationale</vt:lpstr>
      <vt:lpstr>1. Les activités prévues dans le cadre du PSR volet comptabilité nationale</vt:lpstr>
      <vt:lpstr>2. Résultats atteints </vt:lpstr>
      <vt:lpstr>2. Résultats atteints </vt:lpstr>
      <vt:lpstr>2. Résultats atteints</vt:lpstr>
      <vt:lpstr>2. Résultats atteints</vt:lpstr>
      <vt:lpstr>2. Résultats atteints</vt:lpstr>
      <vt:lpstr>3. Perspectives</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DIEUDONNE</dc:creator>
  <cp:lastModifiedBy>ZOURE</cp:lastModifiedBy>
  <cp:revision>376</cp:revision>
  <cp:lastPrinted>2014-03-26T11:02:24Z</cp:lastPrinted>
  <dcterms:created xsi:type="dcterms:W3CDTF">2013-05-22T14:51:01Z</dcterms:created>
  <dcterms:modified xsi:type="dcterms:W3CDTF">2019-07-01T08:20:04Z</dcterms:modified>
</cp:coreProperties>
</file>