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8" r:id="rId2"/>
    <p:sldId id="319" r:id="rId3"/>
    <p:sldId id="336" r:id="rId4"/>
    <p:sldId id="369" r:id="rId5"/>
    <p:sldId id="368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78" r:id="rId14"/>
    <p:sldId id="349" r:id="rId15"/>
    <p:sldId id="350" r:id="rId16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8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EEB9"/>
    <a:srgbClr val="FFE181"/>
    <a:srgbClr val="FFD243"/>
    <a:srgbClr val="E5E5E9"/>
    <a:srgbClr val="E6E7E8"/>
    <a:srgbClr val="C9C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1466" autoAdjust="0"/>
  </p:normalViewPr>
  <p:slideViewPr>
    <p:cSldViewPr>
      <p:cViewPr varScale="1">
        <p:scale>
          <a:sx n="62" d="100"/>
          <a:sy n="62" d="100"/>
        </p:scale>
        <p:origin x="1542" y="72"/>
      </p:cViewPr>
      <p:guideLst>
        <p:guide orient="horz" pos="2136"/>
        <p:guide pos="2880"/>
      </p:guideLst>
    </p:cSldViewPr>
  </p:slideViewPr>
  <p:outlineViewPr>
    <p:cViewPr>
      <p:scale>
        <a:sx n="33" d="100"/>
        <a:sy n="33" d="100"/>
      </p:scale>
      <p:origin x="48" y="1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874" y="90"/>
      </p:cViewPr>
      <p:guideLst>
        <p:guide orient="horz" pos="318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048" cy="510975"/>
          </a:xfrm>
          <a:prstGeom prst="rect">
            <a:avLst/>
          </a:prstGeom>
        </p:spPr>
        <p:txBody>
          <a:bodyPr vert="horz" lIns="99232" tIns="49616" rIns="99232" bIns="496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886" y="0"/>
            <a:ext cx="3078048" cy="510975"/>
          </a:xfrm>
          <a:prstGeom prst="rect">
            <a:avLst/>
          </a:prstGeom>
        </p:spPr>
        <p:txBody>
          <a:bodyPr vert="horz" lIns="99232" tIns="49616" rIns="99232" bIns="496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A695BBA1-8137-4A80-9A85-7D5491BF8D3E}" type="datetimeFigureOut">
              <a:rPr lang="en-US"/>
              <a:t>7/1/2019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0360"/>
            <a:ext cx="3078048" cy="510975"/>
          </a:xfrm>
          <a:prstGeom prst="rect">
            <a:avLst/>
          </a:prstGeom>
        </p:spPr>
        <p:txBody>
          <a:bodyPr vert="horz" lIns="99232" tIns="49616" rIns="99232" bIns="496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886" y="9720360"/>
            <a:ext cx="3078048" cy="510975"/>
          </a:xfrm>
          <a:prstGeom prst="rect">
            <a:avLst/>
          </a:prstGeom>
        </p:spPr>
        <p:txBody>
          <a:bodyPr vert="horz" wrap="square" lIns="99232" tIns="49616" rIns="99232" bIns="49616" numCol="1" anchor="b" anchorCtr="0" compatLnSpc="1"/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fld id="{6D17DCB7-E934-43EE-917E-9F821D110228}" type="slidenum">
              <a:rPr lang="en-US" altLang="fr-FR"/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048" cy="510975"/>
          </a:xfrm>
          <a:prstGeom prst="rect">
            <a:avLst/>
          </a:prstGeom>
        </p:spPr>
        <p:txBody>
          <a:bodyPr vert="horz" lIns="99232" tIns="49616" rIns="99232" bIns="496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5175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232" tIns="49616" rIns="99232" bIns="4961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556" y="4861026"/>
            <a:ext cx="5681364" cy="4603846"/>
          </a:xfrm>
          <a:prstGeom prst="rect">
            <a:avLst/>
          </a:prstGeom>
        </p:spPr>
        <p:txBody>
          <a:bodyPr vert="horz" lIns="99232" tIns="49616" rIns="99232" bIns="4961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886" y="9720360"/>
            <a:ext cx="3078048" cy="510975"/>
          </a:xfrm>
          <a:prstGeom prst="rect">
            <a:avLst/>
          </a:prstGeom>
        </p:spPr>
        <p:txBody>
          <a:bodyPr vert="horz" wrap="square" lIns="99232" tIns="49616" rIns="99232" bIns="49616" numCol="1" anchor="b" anchorCtr="0" compatLnSpc="1"/>
          <a:lstStyle>
            <a:lvl1pPr algn="r" eaLnBrk="1" hangingPunct="1">
              <a:defRPr sz="1300">
                <a:latin typeface="Calibri" panose="020F0502020204030204" pitchFamily="34" charset="0"/>
              </a:defRPr>
            </a:lvl1pPr>
          </a:lstStyle>
          <a:p>
            <a:fld id="{2594AF05-20CF-4A8F-B9E7-1B5B266EFC2C}" type="slidenum">
              <a:rPr lang="en-US" altLang="fr-FR"/>
              <a:t>‹N°›</a:t>
            </a:fld>
            <a:endParaRPr lang="en-US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1" y="9718668"/>
            <a:ext cx="3078048" cy="512667"/>
          </a:xfrm>
          <a:prstGeom prst="rect">
            <a:avLst/>
          </a:prstGeom>
        </p:spPr>
        <p:txBody>
          <a:bodyPr vert="horz" lIns="99232" tIns="49616" rIns="99232" bIns="496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7C153A9-B076-4BF8-8DF6-EED45545037A}" type="slidenum">
              <a:rPr lang="en-US" altLang="fr-FR"/>
              <a:t>1</a:t>
            </a:fld>
            <a:endParaRPr lang="en-US" altLang="fr-F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10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5030931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11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83998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12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133266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13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109584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14</a:t>
            </a:fld>
            <a:endParaRPr lang="en-US" alt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01862DF0-862F-4737-B908-9F65AE9F052A}" type="slidenum">
              <a:rPr lang="en-US" altLang="fr-FR"/>
              <a:t>15</a:t>
            </a:fld>
            <a:endParaRPr lang="en-US" alt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2</a:t>
            </a:fld>
            <a:endParaRPr lang="en-US" alt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3</a:t>
            </a:fld>
            <a:endParaRPr lang="en-US" alt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4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725218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5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973786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6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592192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7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259352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8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679280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fr-FR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/>
          <a:lstStyle/>
          <a:p>
            <a:fld id="{AA3EAD35-6DFC-4E7F-98BB-0DAB179D075A}" type="slidenum">
              <a:rPr lang="en-US" altLang="fr-FR"/>
              <a:t>9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19950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3"/>
          <p:cNvGrpSpPr/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7" name="Rectangle 6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13"/>
          <p:cNvGrpSpPr/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23" name="Image 22" descr="Logo-INSAE[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7274"/>
            <a:ext cx="756000" cy="620713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Rectangle 6"/>
          <p:cNvSpPr/>
          <p:nvPr userDrawn="1"/>
        </p:nvSpPr>
        <p:spPr>
          <a:xfrm>
            <a:off x="1295400" y="6476999"/>
            <a:ext cx="7315200" cy="3060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fr-FR" sz="1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Rectangle 33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1" name="Rectangle 11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77000"/>
            <a:ext cx="2133600" cy="304800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27E3A26-955F-42E9-8D98-C90AB6553513}" type="slidenum">
              <a:rPr lang="en-US" altLang="fr-FR" smtClean="0"/>
              <a:t>‹N°›</a:t>
            </a:fld>
            <a:endParaRPr lang="en-US" altLang="fr-FR" dirty="0"/>
          </a:p>
        </p:txBody>
      </p:sp>
      <p:sp>
        <p:nvSpPr>
          <p:cNvPr id="33" name="Rectangle 32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 txBox="1"/>
          <p:nvPr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51849FD1-D040-4172-A346-BE8BAAFD1BE6}" type="slidenum">
              <a:rPr lang="en-US" altLang="fr-FR" sz="1200" b="1">
                <a:solidFill>
                  <a:srgbClr val="009644"/>
                </a:solidFill>
                <a:latin typeface="Calibri" panose="020F0502020204030204" pitchFamily="34" charset="0"/>
              </a:rPr>
              <a:t>‹N°›</a:t>
            </a:fld>
            <a:endParaRPr lang="en-US" altLang="fr-FR" sz="1200" b="1">
              <a:solidFill>
                <a:srgbClr val="009644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oup 13"/>
          <p:cNvGrpSpPr/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9" name="Rectangle 8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2" name="Rectangle 6"/>
          <p:cNvSpPr/>
          <p:nvPr userDrawn="1"/>
        </p:nvSpPr>
        <p:spPr>
          <a:xfrm>
            <a:off x="1151709" y="6477000"/>
            <a:ext cx="7535091" cy="2895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Atelier régional sur les comptes nationaux</a:t>
            </a:r>
            <a:r>
              <a:rPr lang="fr-FR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Cotonou</a:t>
            </a: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Juillet 2019</a:t>
            </a:r>
          </a:p>
        </p:txBody>
      </p:sp>
      <p:sp>
        <p:nvSpPr>
          <p:cNvPr id="13" name="Slide Number Placeholder 5"/>
          <p:cNvSpPr txBox="1"/>
          <p:nvPr userDrawn="1"/>
        </p:nvSpPr>
        <p:spPr>
          <a:xfrm>
            <a:off x="6553200" y="6523037"/>
            <a:ext cx="2133600" cy="228601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8DF74E42-4A24-4959-9A18-2054312C7CF4}" type="slidenum">
              <a:rPr lang="en-US" altLang="fr-FR" sz="1200" b="1">
                <a:solidFill>
                  <a:schemeClr val="tx1"/>
                </a:solidFill>
                <a:latin typeface="Calibri" panose="020F0502020204030204" pitchFamily="34" charset="0"/>
              </a:rPr>
              <a:t>‹N°›</a:t>
            </a:fld>
            <a:endParaRPr lang="en-US" altLang="fr-FR" sz="1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pSp>
        <p:nvGrpSpPr>
          <p:cNvPr id="14" name="Group 13"/>
          <p:cNvGrpSpPr/>
          <p:nvPr userDrawn="1"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7" name="Date Placeholder 3"/>
          <p:cNvSpPr txBox="1"/>
          <p:nvPr userDrawn="1"/>
        </p:nvSpPr>
        <p:spPr>
          <a:xfrm>
            <a:off x="304800" y="6477000"/>
            <a:ext cx="2133600" cy="304800"/>
          </a:xfrm>
          <a:prstGeom prst="rect">
            <a:avLst/>
          </a:prstGeom>
        </p:spPr>
        <p:txBody>
          <a:bodyPr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01/07/2019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r-FR" dirty="0"/>
          </a:p>
        </p:txBody>
      </p:sp>
      <p:pic>
        <p:nvPicPr>
          <p:cNvPr id="20" name="Image 19" descr="Logo-INSAE[2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7274"/>
            <a:ext cx="756000" cy="6207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fr-FR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fr-FR" dirty="0"/>
              <a:t>Click to edit Master text styles</a:t>
            </a:r>
          </a:p>
          <a:p>
            <a:pPr lvl="1"/>
            <a:r>
              <a:rPr lang="en-US" altLang="fr-FR" dirty="0"/>
              <a:t>Second level</a:t>
            </a:r>
          </a:p>
          <a:p>
            <a:pPr lvl="2"/>
            <a:r>
              <a:rPr lang="en-US" altLang="fr-FR" dirty="0"/>
              <a:t>Third level</a:t>
            </a:r>
          </a:p>
          <a:p>
            <a:pPr lvl="3"/>
            <a:r>
              <a:rPr lang="en-US" altLang="fr-FR" dirty="0"/>
              <a:t>Fourth level</a:t>
            </a:r>
          </a:p>
          <a:p>
            <a:pPr lvl="4"/>
            <a:r>
              <a:rPr lang="en-US" altLang="fr-FR" dirty="0"/>
              <a:t>Fifth level</a:t>
            </a:r>
          </a:p>
        </p:txBody>
      </p:sp>
      <p:grpSp>
        <p:nvGrpSpPr>
          <p:cNvPr id="1034" name="Group 13"/>
          <p:cNvGrpSpPr/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92D05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17" name="Image 16" descr="Logo-INSAE[2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07274"/>
            <a:ext cx="756000" cy="62071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Slide Number Placeholder 5"/>
          <p:cNvSpPr txBox="1"/>
          <p:nvPr userDrawn="1"/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51849FD1-D040-4172-A346-BE8BAAFD1BE6}" type="slidenum">
              <a:rPr lang="en-US" altLang="fr-FR" sz="1200" b="1">
                <a:solidFill>
                  <a:srgbClr val="009644"/>
                </a:solidFill>
                <a:latin typeface="Calibri" panose="020F0502020204030204" pitchFamily="34" charset="0"/>
              </a:rPr>
              <a:t>‹N°›</a:t>
            </a:fld>
            <a:endParaRPr lang="en-US" altLang="fr-FR" sz="1200" b="1">
              <a:solidFill>
                <a:srgbClr val="009644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6"/>
          <p:cNvSpPr/>
          <p:nvPr userDrawn="1"/>
        </p:nvSpPr>
        <p:spPr>
          <a:xfrm>
            <a:off x="1151709" y="6477000"/>
            <a:ext cx="7535091" cy="289560"/>
          </a:xfrm>
          <a:prstGeom prst="rect">
            <a:avLst/>
          </a:prstGeom>
          <a:solidFill>
            <a:srgbClr val="92D05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Atelier régional sur les comptes nationaux</a:t>
            </a:r>
            <a:r>
              <a:rPr lang="fr-FR" sz="1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Cotonou</a:t>
            </a:r>
            <a:r>
              <a:rPr lang="fr-FR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— Juillet 2019</a:t>
            </a:r>
          </a:p>
        </p:txBody>
      </p:sp>
      <p:sp>
        <p:nvSpPr>
          <p:cNvPr id="23" name="Slide Number Placeholder 5"/>
          <p:cNvSpPr txBox="1"/>
          <p:nvPr userDrawn="1"/>
        </p:nvSpPr>
        <p:spPr>
          <a:xfrm>
            <a:off x="6553200" y="6523037"/>
            <a:ext cx="2133600" cy="228601"/>
          </a:xfrm>
          <a:prstGeom prst="rect">
            <a:avLst/>
          </a:prstGeom>
        </p:spPr>
        <p:txBody>
          <a:bodyPr anchor="ctr"/>
          <a:lstStyle/>
          <a:p>
            <a:pPr algn="r" eaLnBrk="1" hangingPunct="1"/>
            <a:fld id="{8DF74E42-4A24-4959-9A18-2054312C7CF4}" type="slidenum">
              <a:rPr lang="en-US" altLang="fr-FR" sz="1200" b="1">
                <a:solidFill>
                  <a:schemeClr val="tx1"/>
                </a:solidFill>
                <a:latin typeface="Calibri" panose="020F0502020204030204" pitchFamily="34" charset="0"/>
              </a:rPr>
              <a:t>‹N°›</a:t>
            </a:fld>
            <a:endParaRPr lang="en-US" altLang="fr-FR" sz="1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Date Placeholder 3"/>
          <p:cNvSpPr txBox="1"/>
          <p:nvPr userDrawn="1"/>
        </p:nvSpPr>
        <p:spPr>
          <a:xfrm>
            <a:off x="304800" y="6477000"/>
            <a:ext cx="2133600" cy="304800"/>
          </a:xfrm>
          <a:prstGeom prst="rect">
            <a:avLst/>
          </a:prstGeom>
        </p:spPr>
        <p:txBody>
          <a:bodyPr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  <a:latin typeface="+mn-lt"/>
                <a:cs typeface="+mn-cs"/>
              </a:rPr>
              <a:t>01/07/2019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 bwMode="auto">
          <a:xfrm>
            <a:off x="6553200" y="6477000"/>
            <a:ext cx="2133600" cy="244475"/>
          </a:xfrm>
          <a:noFill/>
          <a:ln>
            <a:miter lim="800000"/>
          </a:ln>
        </p:spPr>
        <p:txBody>
          <a:bodyPr/>
          <a:lstStyle/>
          <a:p>
            <a:endParaRPr lang="en-US" altLang="fr-FR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124200" y="15240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24200" y="38100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ubtitle 2"/>
          <p:cNvSpPr txBox="1"/>
          <p:nvPr/>
        </p:nvSpPr>
        <p:spPr bwMode="auto">
          <a:xfrm>
            <a:off x="2819400" y="1219200"/>
            <a:ext cx="34290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algn="ctr" eaLnBrk="1" hangingPunct="1"/>
            <a:endParaRPr lang="fr-FR" altLang="fr-FR" sz="1600" b="1" dirty="0">
              <a:latin typeface="Calibri" panose="020F0502020204030204" pitchFamily="34" charset="0"/>
            </a:endParaRPr>
          </a:p>
          <a:p>
            <a:pPr algn="ctr" eaLnBrk="1" hangingPunct="1"/>
            <a:endParaRPr lang="fr-FR" altLang="fr-FR" sz="1100" b="1" dirty="0">
              <a:solidFill>
                <a:srgbClr val="00B05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br>
              <a:rPr lang="fr-CA" altLang="fr-FR" sz="2000" b="1" dirty="0">
                <a:solidFill>
                  <a:srgbClr val="00B05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en-US" altLang="fr-FR" sz="1400" b="1" dirty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Titre 11"/>
          <p:cNvSpPr txBox="1"/>
          <p:nvPr/>
        </p:nvSpPr>
        <p:spPr>
          <a:xfrm>
            <a:off x="730339" y="457200"/>
            <a:ext cx="8261261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fr-FR" sz="9600" b="1" dirty="0">
                <a:solidFill>
                  <a:srgbClr val="009644"/>
                </a:solidFill>
                <a:latin typeface="+mn-lt"/>
                <a:cs typeface="+mn-cs"/>
              </a:rPr>
              <a:t>Institut National de la Statistique et de l’Analyse Economique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600" b="1" dirty="0">
                <a:solidFill>
                  <a:srgbClr val="009644"/>
                </a:solidFill>
                <a:latin typeface="+mn-lt"/>
                <a:cs typeface="+mn-cs"/>
              </a:rPr>
              <a:t>Cotonou - Bénin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600" b="1" dirty="0">
              <a:solidFill>
                <a:srgbClr val="009644"/>
              </a:solidFill>
              <a:latin typeface="+mn-lt"/>
              <a:cs typeface="+mn-cs"/>
            </a:endParaRPr>
          </a:p>
        </p:txBody>
      </p:sp>
      <p:sp>
        <p:nvSpPr>
          <p:cNvPr id="20" name="Subtitle 2"/>
          <p:cNvSpPr txBox="1"/>
          <p:nvPr/>
        </p:nvSpPr>
        <p:spPr bwMode="auto">
          <a:xfrm>
            <a:off x="365170" y="4114800"/>
            <a:ext cx="8413661" cy="914399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 defTabSz="179388">
              <a:spcBef>
                <a:spcPts val="1200"/>
              </a:spcBef>
            </a:pPr>
            <a:r>
              <a:rPr lang="fr-FR" altLang="fr-FR" sz="2400" b="1" dirty="0">
                <a:latin typeface="Calibri" panose="020F0502020204030204" pitchFamily="34" charset="0"/>
              </a:rPr>
              <a:t>État d’avancement du volet comptabilité nationale du PSR-UEMOA : BENIN</a:t>
            </a:r>
          </a:p>
        </p:txBody>
      </p:sp>
      <p:sp>
        <p:nvSpPr>
          <p:cNvPr id="21" name="Rectangle 13"/>
          <p:cNvSpPr>
            <a:spLocks noChangeArrowheads="1"/>
          </p:cNvSpPr>
          <p:nvPr/>
        </p:nvSpPr>
        <p:spPr bwMode="auto">
          <a:xfrm>
            <a:off x="365170" y="5269468"/>
            <a:ext cx="8413661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marL="357505" indent="-357505" algn="ctr"/>
            <a:r>
              <a:rPr lang="fr-FR" altLang="fr-FR" b="1" dirty="0"/>
              <a:t>BENIN</a:t>
            </a: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971800" y="5943600"/>
            <a:ext cx="3200400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/>
            <a:r>
              <a:rPr lang="fr-FR" altLang="fr-FR" sz="2000" dirty="0">
                <a:latin typeface="Tw Cen MT" panose="020B0602020104020603" pitchFamily="34" charset="0"/>
              </a:rPr>
              <a:t>Cotonou, le 1</a:t>
            </a:r>
            <a:r>
              <a:rPr lang="fr-FR" altLang="fr-FR" sz="2000" baseline="30000" dirty="0">
                <a:latin typeface="Tw Cen MT" panose="020B0602020104020603" pitchFamily="34" charset="0"/>
              </a:rPr>
              <a:t>er</a:t>
            </a:r>
            <a:r>
              <a:rPr lang="fr-FR" altLang="fr-FR" sz="2000" dirty="0">
                <a:latin typeface="Tw Cen MT" panose="020B0602020104020603" pitchFamily="34" charset="0"/>
              </a:rPr>
              <a:t> Juillet 2019</a:t>
            </a:r>
            <a:endParaRPr lang="en-US" altLang="fr-FR" sz="2000" dirty="0">
              <a:latin typeface="Tw Cen MT" panose="020B0602020104020603" pitchFamily="34" charset="0"/>
            </a:endParaRP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4AFE36E-EC38-4644-8A7A-219ADC580BB4}"/>
              </a:ext>
            </a:extLst>
          </p:cNvPr>
          <p:cNvSpPr txBox="1">
            <a:spLocks/>
          </p:cNvSpPr>
          <p:nvPr/>
        </p:nvSpPr>
        <p:spPr bwMode="auto">
          <a:xfrm>
            <a:off x="328612" y="1828800"/>
            <a:ext cx="8281988" cy="17525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fr-FR" b="1" dirty="0">
                <a:latin typeface="Calibri" pitchFamily="34" charset="0"/>
              </a:rPr>
              <a:t>ATELIER REGIONAL :</a:t>
            </a:r>
          </a:p>
          <a:p>
            <a:pPr marL="0" indent="0" algn="ctr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fr-FR" b="1" dirty="0">
                <a:solidFill>
                  <a:srgbClr val="0000FF"/>
                </a:solidFill>
                <a:latin typeface="Calibri" pitchFamily="34" charset="0"/>
              </a:rPr>
              <a:t>Partage d’expériences sur les applications spécifiques développées dans le processus d’élaboration des comptes nationaux</a:t>
            </a:r>
            <a:endParaRPr lang="fr-FR" altLang="fr-FR" b="1" dirty="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Résultats obtenus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2192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Mise en œuvre des nomenclatures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Mise en place de la nomenclature nationale des activités et des produits du Bénin (NAPB) conforme à la NAEMA rev1 et NOPEMA rev1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Finalisation de la nomenclature nationale des activités et des produits est en cours avec les sectoriels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Nomenclature des comptes nationaux réalisée : </a:t>
            </a:r>
            <a:r>
              <a:rPr lang="fr-FR" sz="2600" b="1" dirty="0">
                <a:latin typeface="Calibri (Corps)"/>
              </a:rPr>
              <a:t>47 branches au niveau I</a:t>
            </a:r>
            <a:r>
              <a:rPr lang="fr-FR" sz="2600" dirty="0">
                <a:latin typeface="Calibri (Corps)"/>
              </a:rPr>
              <a:t>, </a:t>
            </a:r>
            <a:r>
              <a:rPr lang="fr-FR" sz="2600" b="1" dirty="0">
                <a:solidFill>
                  <a:srgbClr val="0000FF"/>
                </a:solidFill>
                <a:latin typeface="Calibri (Corps)"/>
              </a:rPr>
              <a:t>130 branches au niveau II</a:t>
            </a:r>
            <a:r>
              <a:rPr lang="fr-FR" sz="2600" dirty="0">
                <a:latin typeface="Calibri (Corps)"/>
              </a:rPr>
              <a:t>, </a:t>
            </a:r>
            <a:r>
              <a:rPr lang="fr-FR" sz="2600" b="1" dirty="0">
                <a:solidFill>
                  <a:schemeClr val="accent6">
                    <a:lumMod val="75000"/>
                  </a:schemeClr>
                </a:solidFill>
                <a:latin typeface="Calibri (Corps)"/>
              </a:rPr>
              <a:t>328 produits au niveau III</a:t>
            </a:r>
            <a:r>
              <a:rPr lang="fr-FR" sz="2600" dirty="0">
                <a:latin typeface="Calibri (Corps)"/>
              </a:rPr>
              <a:t> 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Perspectives : Validation et diffusion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charset="0"/>
              <a:buChar char=""/>
            </a:pPr>
            <a:endParaRPr lang="fr-FR" sz="2400" dirty="0">
              <a:latin typeface="Calibri (Corps)"/>
            </a:endParaRP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181863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Résultats obtenus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2192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Comptes nationaux selon le SCN93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Comptes Courants Provisoires 2015 – SCN93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Comptes Courants Définitifs 2015 - SCN 93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Comptes Courants Provisoires 2016 selon le SCN93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fr-FR" sz="2600" b="1" dirty="0">
              <a:latin typeface="Calibri (Corps)"/>
            </a:endParaRP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633155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Résultats obtenus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2192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Comptes nationaux selon le SCN2008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Élaboration des comptes de l’année de base 2015 suivant le SCN 2008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Élaboration des comptes définitifs de l’année courante 2016 suivant le SCN2008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Comptes nationaux définitifs 2017 : Traitement des sources en cours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fr-FR" sz="2600" b="1" dirty="0">
              <a:latin typeface="Calibri (Corps)"/>
            </a:endParaRP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2908080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Résultats obtenus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2192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Élaboration de MCS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Élaboration de la Matrice de Comptabilité Sociale  2013 désagrégée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Perspectives : Élaboration de la MCS 2015 à partir des comptes nationaux base 2015 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fr-FR" sz="2600" b="1" dirty="0">
              <a:latin typeface="Calibri (Corps)"/>
            </a:endParaRP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578996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10225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anose="020F0502020204030204" pitchFamily="34" charset="0"/>
              </a:rPr>
              <a:t>Perspectives</a:t>
            </a:r>
            <a:endParaRPr lang="en-US" altLang="fr-FR" sz="2800" b="1" dirty="0">
              <a:latin typeface="Calibri" panose="020F0502020204030204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371599"/>
            <a:ext cx="8534400" cy="48761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Finalisation de la rétropolation des comptes de 1999 à 2014 selon le SCN2008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Élaboration des comptes définitifs de l’année courante 2017 – SCN2008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Élaboration des comptes provisoires de l’année courante 2018 – SCN2008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Calibri (Corps)"/>
              </a:rPr>
              <a:t>Rétropolation des comptes selon le SCN2008 jusqu’en 1982 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12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fr-FR" sz="2800" dirty="0">
              <a:latin typeface="Calibri (Corps)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/>
          <p:nvPr/>
        </p:nvSpPr>
        <p:spPr>
          <a:xfrm>
            <a:off x="1676400" y="2514600"/>
            <a:ext cx="57912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9644"/>
                </a:solidFill>
                <a:latin typeface="+mj-lt"/>
                <a:ea typeface="+mj-ea"/>
                <a:cs typeface="+mj-cs"/>
              </a:rPr>
              <a:t>Merci pour votre attention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2590800" y="2514600"/>
            <a:ext cx="39240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9"/>
          <p:cNvCxnSpPr/>
          <p:nvPr/>
        </p:nvCxnSpPr>
        <p:spPr>
          <a:xfrm>
            <a:off x="2590800" y="4038600"/>
            <a:ext cx="39240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191"/>
            <a:ext cx="76962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altLang="fr-FR" sz="2800" b="1" dirty="0">
                <a:latin typeface="Calibri" panose="020F0502020204030204" pitchFamily="34" charset="0"/>
              </a:rPr>
              <a:t>Plan de la présentation</a:t>
            </a:r>
            <a:endParaRPr lang="en-US" altLang="fr-FR" sz="2800" b="1" dirty="0">
              <a:latin typeface="Calibri" panose="020F0502020204030204" pitchFamily="34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295399"/>
            <a:ext cx="8458200" cy="495540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>
              <a:lnSpc>
                <a:spcPct val="15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r>
              <a:rPr lang="fr-FR" altLang="fr-FR" sz="2400" dirty="0"/>
              <a:t>Contexte</a:t>
            </a:r>
          </a:p>
          <a:p>
            <a:pPr marL="514350" indent="-514350" defTabSz="844550">
              <a:lnSpc>
                <a:spcPct val="15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2000" dirty="0"/>
          </a:p>
          <a:p>
            <a:pPr marL="514350" indent="-514350" defTabSz="844550">
              <a:lnSpc>
                <a:spcPct val="15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r>
              <a:rPr lang="fr-FR" sz="2400" dirty="0"/>
              <a:t>État d’avancement du volet Comptabilité Nationale du PSR-UEMOA</a:t>
            </a:r>
          </a:p>
          <a:p>
            <a:pPr marL="514350" indent="-514350" defTabSz="844550">
              <a:lnSpc>
                <a:spcPct val="15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2000" dirty="0"/>
          </a:p>
          <a:p>
            <a:pPr marL="514350" indent="-514350" defTabSz="844550">
              <a:lnSpc>
                <a:spcPct val="15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r>
              <a:rPr lang="fr-FR" altLang="fr-FR" sz="2400" dirty="0"/>
              <a:t>Résultats obtenus</a:t>
            </a:r>
          </a:p>
          <a:p>
            <a:pPr marL="514350" indent="-514350" defTabSz="844550">
              <a:lnSpc>
                <a:spcPct val="15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2000" dirty="0"/>
          </a:p>
          <a:p>
            <a:pPr marL="514350" indent="-514350" defTabSz="844550">
              <a:lnSpc>
                <a:spcPct val="15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r>
              <a:rPr lang="fr-FR" altLang="fr-FR" sz="2400" dirty="0"/>
              <a:t>Perspectives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sz="2400" dirty="0"/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Contexte (1/2)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2954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550" dirty="0">
                <a:latin typeface="Calibri (Corps)"/>
              </a:rPr>
              <a:t>Depuis l’avènement du SCN 2008, AFRISTAT et ses partenaires ont lancé une vaste campagne de sensibilisation et d’appui techniques multiformes en faveur des États membres</a:t>
            </a:r>
          </a:p>
          <a:p>
            <a:pPr marL="528320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550" dirty="0">
                <a:latin typeface="Calibri (Corps)"/>
              </a:rPr>
              <a:t>L’UEMOA a élaboré un plan d’actions en 2013 pour l’harmonisation des comptes nationaux au sein des huit (8) États, servant de base à la mise en place en 2015 du Programme Statistique Régional (PSR) 2015-2020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charset="0"/>
              <a:buChar char=""/>
            </a:pPr>
            <a:r>
              <a:rPr lang="fr-FR" sz="2550" dirty="0">
                <a:latin typeface="Calibri (Corps)"/>
              </a:rPr>
              <a:t>L’objectif du PSR UEMOA 2015-2020 est de contribuer à l’amélioration et à la disponibilité de statistiques socioéconomiques fiables et actuelles pour l’aide à la décision</a:t>
            </a: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550" b="1" i="1" dirty="0">
              <a:solidFill>
                <a:srgbClr val="0000FF"/>
              </a:solidFill>
              <a:latin typeface="Calibri (Corps)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Contexte (2/2)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2192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550" dirty="0">
                <a:latin typeface="Calibri (Corps)"/>
              </a:rPr>
              <a:t>Une convention a été conclue entre la Commission et AFRISTAT pour la mise en œuvre des travaux statistiques du PSR 2015-2020 qui  met à la disposition des INS les ressources nécessaires à la mise en œuvre des activités du volet de la comptabilité nationale et des activités connexes</a:t>
            </a:r>
          </a:p>
          <a:p>
            <a:pPr marL="528320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550" dirty="0">
                <a:latin typeface="Calibri (Corps)"/>
              </a:rPr>
              <a:t>Le Bénin a également bénéficié de ces ressources qui lui ont servi à couvrir les besoins </a:t>
            </a:r>
          </a:p>
          <a:p>
            <a:pPr marL="985520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550" dirty="0">
                <a:latin typeface="Calibri (Corps)"/>
              </a:rPr>
              <a:t>d’assistance technique, </a:t>
            </a:r>
          </a:p>
          <a:p>
            <a:pPr marL="985520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550" dirty="0">
                <a:latin typeface="Calibri (Corps)"/>
              </a:rPr>
              <a:t>d’acquisition de matériels informatiques,</a:t>
            </a:r>
          </a:p>
          <a:p>
            <a:pPr marL="985520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550" dirty="0">
                <a:latin typeface="Calibri (Corps)"/>
              </a:rPr>
              <a:t>de réalisation de collectes légères de données,</a:t>
            </a:r>
          </a:p>
          <a:p>
            <a:pPr marL="985520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550" dirty="0">
                <a:latin typeface="Calibri (Corps)"/>
              </a:rPr>
              <a:t>l’organisation d’ateliers de production,</a:t>
            </a:r>
          </a:p>
          <a:p>
            <a:pPr marL="985520" lvl="1" indent="-342900" algn="just" defTabSz="844550">
              <a:lnSpc>
                <a:spcPct val="90000"/>
              </a:lnSpc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550" dirty="0">
                <a:latin typeface="Calibri (Corps)"/>
              </a:rPr>
              <a:t>Etc.</a:t>
            </a: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55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363540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État d’avancement du volet « CN » du PSR (1/3)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2954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charset="0"/>
              <a:buChar char=""/>
            </a:pPr>
            <a:r>
              <a:rPr lang="fr-FR" sz="2600" dirty="0">
                <a:latin typeface="Calibri (Corps)"/>
              </a:rPr>
              <a:t>Le volet « Comptabilité Nationale » du PSR-UEMOA comporte 10 sous-rubriques</a:t>
            </a:r>
          </a:p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Sous-rubrique n°1: Équipement</a:t>
            </a:r>
          </a:p>
          <a:p>
            <a:pPr marL="985520" lvl="1" indent="-342900" algn="just" defTabSz="84455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Acquisition de divers équipements (vidéoprojecteurs, tablettes, copieur, imprimante, encre, etc.)</a:t>
            </a:r>
          </a:p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Sous-rubrique n°2: Rattrapage des retards dans la production des comptes selon le SCN93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Réalisation des collectes de données complémentaires, des enquêtes légères, des traitements de données, des ateliers hors INS pour l’élaboration des comptes</a:t>
            </a:r>
          </a:p>
          <a:p>
            <a:pPr marL="642620" lvl="1" algn="just" defTabSz="844550">
              <a:spcBef>
                <a:spcPts val="600"/>
              </a:spcBef>
              <a:spcAft>
                <a:spcPct val="35000"/>
              </a:spcAft>
            </a:pPr>
            <a:endParaRPr lang="fr-FR" sz="2600" dirty="0">
              <a:latin typeface="Calibri (Corps)"/>
            </a:endParaRPr>
          </a:p>
          <a:p>
            <a:pPr marL="528320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charset="0"/>
              <a:buChar char=""/>
            </a:pPr>
            <a:endParaRPr lang="fr-FR" sz="2400" dirty="0">
              <a:latin typeface="Calibri (Corps)"/>
            </a:endParaRP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351576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État d’avancement du volet « CN » du PSR (1/3)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2954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Sous-rubrique n°3-5: Adaptation des nomenclatures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Réalisation des ateliers nationaux d’adaptation de NAEMA rev1 et NOPEMA rev1 et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Réalisation des ateliers de codification des branches d’activités des répertoires d’unités économiques, etc.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charset="0"/>
              <a:buChar char=""/>
            </a:pPr>
            <a:endParaRPr lang="fr-FR" sz="2400" dirty="0">
              <a:latin typeface="Calibri (Corps)"/>
            </a:endParaRP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1517144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État d’avancement du volet « CN » du PSR (1/3)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2954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Sous-rubrique n°6-8: Mise en œuvre du SCN2008 et appui à la tenue d’ateliers de production des comptes selon le SCN2008, Rétropolation des comptes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Réalisation d’enquêtes (marges commerciales et de transports, ISBL, etc.);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Réalisation d’ateliers d’élaboration des comptes selon le SCN2008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Réalisation des travaux de rétropolation, etc.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charset="0"/>
              <a:buChar char=""/>
            </a:pPr>
            <a:endParaRPr lang="fr-FR" sz="2400" dirty="0">
              <a:latin typeface="Calibri (Corps)"/>
            </a:endParaRP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1821569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État d’avancement du volet « CN » du PSR (1/3)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2192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Sous-rubrique n°9: Renforcement de capacité dans la production des CNT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Réalisation d’atelier de formation à la production des CNT, etc.</a:t>
            </a:r>
          </a:p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Sous-rubrique n°10: Production de MCS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Réalisation d’atelier de formation et d’élaboration des MCS formation, etc.</a:t>
            </a:r>
          </a:p>
          <a:p>
            <a:pPr marL="528320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charset="0"/>
              <a:buChar char=""/>
            </a:pPr>
            <a:endParaRPr lang="fr-FR" sz="2400" dirty="0">
              <a:latin typeface="Calibri (Corps)"/>
            </a:endParaRP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1283578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1"/>
          <p:cNvSpPr>
            <a:spLocks noChangeArrowheads="1"/>
          </p:cNvSpPr>
          <p:nvPr/>
        </p:nvSpPr>
        <p:spPr bwMode="auto">
          <a:xfrm>
            <a:off x="1066800" y="607816"/>
            <a:ext cx="7696200" cy="521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fr-FR" sz="2800" b="1" dirty="0">
                <a:latin typeface="Calibri" panose="020F0502020204030204" pitchFamily="34" charset="0"/>
              </a:rPr>
              <a:t>État d’avancement du volet « CN » du PSR (1/3)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838200" y="1066800"/>
            <a:ext cx="7924800" cy="5029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14350" indent="-514350" defTabSz="844550" eaLnBrk="1" hangingPunct="1">
              <a:lnSpc>
                <a:spcPct val="90000"/>
              </a:lnSpc>
              <a:spcAft>
                <a:spcPct val="35000"/>
              </a:spcAft>
              <a:buFont typeface="Calibri" panose="020F0502020204030204" pitchFamily="34" charset="0"/>
              <a:buAutoNum type="arabicPeriod"/>
            </a:pPr>
            <a:endParaRPr lang="fr-FR" altLang="fr-FR" sz="3200" dirty="0"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900" y="1219200"/>
            <a:ext cx="8458200" cy="50291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Volet « Comptabilité Nationale » du PSR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Montant global : 143.041.656 FCFA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fr-FR" sz="2600" dirty="0">
              <a:latin typeface="Calibri (Corps)"/>
            </a:endParaRPr>
          </a:p>
          <a:p>
            <a:pPr marL="528320" indent="-342900" algn="just" defTabSz="844550">
              <a:lnSpc>
                <a:spcPct val="10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b="1" dirty="0">
                <a:latin typeface="Calibri (Corps)"/>
              </a:rPr>
              <a:t>Difficultés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Certaines réglementations nationales ont affecté (pendant un temps) les lignes budgétaires orientées vers les ateliers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r>
              <a:rPr lang="fr-FR" sz="2600" dirty="0">
                <a:latin typeface="Calibri (Corps)"/>
              </a:rPr>
              <a:t>Un réaménagement du budget a été fait afin de couvrir les activités en cours.</a:t>
            </a:r>
          </a:p>
          <a:p>
            <a:pPr marL="985520" lvl="1" indent="-342900" algn="just" defTabSz="844550">
              <a:spcBef>
                <a:spcPts val="600"/>
              </a:spcBef>
              <a:spcAft>
                <a:spcPct val="35000"/>
              </a:spcAft>
              <a:buFont typeface="Wingdings" panose="05000000000000000000" pitchFamily="2" charset="2"/>
              <a:buChar char="q"/>
            </a:pPr>
            <a:endParaRPr lang="fr-FR" sz="2600" dirty="0">
              <a:latin typeface="Calibri (Corps)"/>
            </a:endParaRPr>
          </a:p>
          <a:p>
            <a:pPr marL="528320" indent="-342900" algn="just" defTabSz="844550">
              <a:lnSpc>
                <a:spcPct val="90000"/>
              </a:lnSpc>
              <a:spcBef>
                <a:spcPts val="600"/>
              </a:spcBef>
              <a:spcAft>
                <a:spcPct val="35000"/>
              </a:spcAft>
              <a:buFont typeface="Wingdings" panose="05000000000000000000" charset="0"/>
              <a:buChar char=""/>
            </a:pPr>
            <a:endParaRPr lang="fr-FR" sz="2400" dirty="0">
              <a:latin typeface="Calibri (Corps)"/>
            </a:endParaRPr>
          </a:p>
          <a:p>
            <a:pPr marL="514350" indent="-514350" algn="just" defTabSz="844550">
              <a:lnSpc>
                <a:spcPct val="90000"/>
              </a:lnSpc>
              <a:spcAft>
                <a:spcPct val="35000"/>
              </a:spcAft>
            </a:pPr>
            <a:endParaRPr lang="fr-FR" altLang="fr-FR" sz="2400" b="1" i="1" dirty="0">
              <a:solidFill>
                <a:srgbClr val="0000FF"/>
              </a:solidFill>
              <a:latin typeface="Calibri (Corps)"/>
            </a:endParaRPr>
          </a:p>
        </p:txBody>
      </p:sp>
    </p:spTree>
    <p:extLst>
      <p:ext uri="{BB962C8B-B14F-4D97-AF65-F5344CB8AC3E}">
        <p14:creationId xmlns:p14="http://schemas.microsoft.com/office/powerpoint/2010/main" val="1081982775"/>
      </p:ext>
    </p:extLst>
  </p:cSld>
  <p:clrMapOvr>
    <a:masterClrMapping/>
  </p:clrMapOvr>
</p:sld>
</file>

<file path=ppt/theme/theme1.xml><?xml version="1.0" encoding="utf-8"?>
<a:theme xmlns:a="http://schemas.openxmlformats.org/drawingml/2006/main" name="Charte Insae - Atelier M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 graphique AFRITAC</Template>
  <TotalTime>1535</TotalTime>
  <Words>634</Words>
  <Application>Microsoft Office PowerPoint</Application>
  <PresentationFormat>Affichage à l'écran (4:3)</PresentationFormat>
  <Paragraphs>100</Paragraphs>
  <Slides>15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(Corps)</vt:lpstr>
      <vt:lpstr>Tahoma</vt:lpstr>
      <vt:lpstr>Tw Cen MT</vt:lpstr>
      <vt:lpstr>Wingdings</vt:lpstr>
      <vt:lpstr>Charte Insae - Atelier MCS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Echange sur les MCS - UEMOA</dc:title>
  <dc:creator>Pegoue, Achille</dc:creator>
  <cp:lastModifiedBy>Martinien Dansou</cp:lastModifiedBy>
  <cp:revision>1489</cp:revision>
  <cp:lastPrinted>2019-03-18T15:34:43Z</cp:lastPrinted>
  <dcterms:created xsi:type="dcterms:W3CDTF">2010-07-07T08:37:00Z</dcterms:created>
  <dcterms:modified xsi:type="dcterms:W3CDTF">2019-07-01T11:39:40Z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-224319490</vt:i4>
  </property>
  <property fmtid="{D5CDD505-2E9C-101B-9397-08002B2CF9AE}" pid="3" name="_NewReviewCycle">
    <vt:lpwstr/>
  </property>
  <property fmtid="{D5CDD505-2E9C-101B-9397-08002B2CF9AE}" pid="4" name="_EmailSubject">
    <vt:lpwstr>AFW Séminaire harmonisation des méthodes de travail avec ERETES, Abidjan, 27 Juin-1 Juillet 2016</vt:lpwstr>
  </property>
  <property fmtid="{D5CDD505-2E9C-101B-9397-08002B2CF9AE}" pid="5" name="_AuthorEmail">
    <vt:lpwstr>APegoue@imf.org</vt:lpwstr>
  </property>
  <property fmtid="{D5CDD505-2E9C-101B-9397-08002B2CF9AE}" pid="6" name="_AuthorEmailDisplayName">
    <vt:lpwstr>Pegoue, Achille</vt:lpwstr>
  </property>
  <property fmtid="{D5CDD505-2E9C-101B-9397-08002B2CF9AE}" pid="7" name="KSOProductBuildVer">
    <vt:lpwstr>1036-10.2.0.5978</vt:lpwstr>
  </property>
</Properties>
</file>