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handoutMasterIdLst>
    <p:handoutMasterId r:id="rId31"/>
  </p:handoutMasterIdLst>
  <p:sldIdLst>
    <p:sldId id="256" r:id="rId2"/>
    <p:sldId id="270" r:id="rId3"/>
    <p:sldId id="384" r:id="rId4"/>
    <p:sldId id="401" r:id="rId5"/>
    <p:sldId id="402" r:id="rId6"/>
    <p:sldId id="403" r:id="rId7"/>
    <p:sldId id="380" r:id="rId8"/>
    <p:sldId id="381" r:id="rId9"/>
    <p:sldId id="383" r:id="rId10"/>
    <p:sldId id="370" r:id="rId11"/>
    <p:sldId id="385" r:id="rId12"/>
    <p:sldId id="388" r:id="rId13"/>
    <p:sldId id="397" r:id="rId14"/>
    <p:sldId id="387" r:id="rId15"/>
    <p:sldId id="389" r:id="rId16"/>
    <p:sldId id="390" r:id="rId17"/>
    <p:sldId id="391" r:id="rId18"/>
    <p:sldId id="392" r:id="rId19"/>
    <p:sldId id="393" r:id="rId20"/>
    <p:sldId id="394" r:id="rId21"/>
    <p:sldId id="395" r:id="rId22"/>
    <p:sldId id="396" r:id="rId23"/>
    <p:sldId id="398" r:id="rId24"/>
    <p:sldId id="399" r:id="rId25"/>
    <p:sldId id="400" r:id="rId26"/>
    <p:sldId id="404" r:id="rId27"/>
    <p:sldId id="407" r:id="rId28"/>
    <p:sldId id="267" r:id="rId29"/>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 id="2" name="SAWADOGO Israël" initials="WU" lastIdx="4" clrIdx="1">
    <p:extLst>
      <p:ext uri="{19B8F6BF-5375-455C-9EA6-DF929625EA0E}">
        <p15:presenceInfo xmlns:p15="http://schemas.microsoft.com/office/powerpoint/2012/main" userId="SAWADOGO Israël" providerId="None"/>
      </p:ext>
    </p:extLst>
  </p:cmAuthor>
  <p:cmAuthor id="3" name="ZOURE" initials="u" lastIdx="1" clrIdx="2">
    <p:extLst>
      <p:ext uri="{19B8F6BF-5375-455C-9EA6-DF929625EA0E}">
        <p15:presenceInfo xmlns:p15="http://schemas.microsoft.com/office/powerpoint/2012/main" userId="ZOU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4" autoAdjust="0"/>
    <p:restoredTop sz="94660"/>
  </p:normalViewPr>
  <p:slideViewPr>
    <p:cSldViewPr>
      <p:cViewPr varScale="1">
        <p:scale>
          <a:sx n="111" d="100"/>
          <a:sy n="111" d="100"/>
        </p:scale>
        <p:origin x="1824" y="11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94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pPr/>
              <a:t>09/10/2019</a:t>
            </a:fld>
            <a:endParaRPr lang="fr-FR"/>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pPr/>
              <a:t>‹N°›</a:t>
            </a:fld>
            <a:endParaRPr lang="fr-FR"/>
          </a:p>
        </p:txBody>
      </p:sp>
    </p:spTree>
    <p:extLst>
      <p:ext uri="{BB962C8B-B14F-4D97-AF65-F5344CB8AC3E}">
        <p14:creationId xmlns:p14="http://schemas.microsoft.com/office/powerpoint/2010/main" val="257618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pPr/>
              <a:t>09/10/2019</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pPr/>
              <a:t>‹N°›</a:t>
            </a:fld>
            <a:endParaRPr lang="fr-FR"/>
          </a:p>
        </p:txBody>
      </p:sp>
    </p:spTree>
    <p:extLst>
      <p:ext uri="{BB962C8B-B14F-4D97-AF65-F5344CB8AC3E}">
        <p14:creationId xmlns:p14="http://schemas.microsoft.com/office/powerpoint/2010/main" val="419990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a:t>
            </a:fld>
            <a:endParaRPr lang="fr-FR"/>
          </a:p>
        </p:txBody>
      </p:sp>
    </p:spTree>
    <p:extLst>
      <p:ext uri="{BB962C8B-B14F-4D97-AF65-F5344CB8AC3E}">
        <p14:creationId xmlns:p14="http://schemas.microsoft.com/office/powerpoint/2010/main" val="3516920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smtClean="0"/>
              <a:t>Un reliquat de </a:t>
            </a:r>
            <a:r>
              <a:rPr lang="fr-FR" b="1" dirty="0" smtClean="0"/>
              <a:t>60 </a:t>
            </a:r>
            <a:r>
              <a:rPr lang="fr-FR" dirty="0" smtClean="0"/>
              <a:t>millions pour des activités en cours d’exécutions </a:t>
            </a:r>
          </a:p>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12</a:t>
            </a:fld>
            <a:endParaRPr lang="fr-FR"/>
          </a:p>
        </p:txBody>
      </p:sp>
    </p:spTree>
    <p:extLst>
      <p:ext uri="{BB962C8B-B14F-4D97-AF65-F5344CB8AC3E}">
        <p14:creationId xmlns:p14="http://schemas.microsoft.com/office/powerpoint/2010/main" val="36474598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D500CBEA-550F-4251-B707-0A1311D36B8E}" type="datetime1">
              <a:rPr lang="fr-FR" smtClean="0"/>
              <a:pPr/>
              <a:t>09/10/2019</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BE"/>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‹N°›</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2325" y="260649"/>
            <a:ext cx="2459350" cy="12961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B0B8815-1444-492A-A3D3-3D22D97ECC15}" type="datetime1">
              <a:rPr lang="fr-FR" smtClean="0"/>
              <a:pPr/>
              <a:t>09/10/2019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E123C83-805E-4EFB-BCB4-7B65658949B4}" type="datetime1">
              <a:rPr lang="fr-FR" smtClean="0"/>
              <a:pPr/>
              <a:t>09/10/2019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32E4609D-E051-4536-95AE-50E4EF3D9FA1}" type="datetime1">
              <a:rPr lang="fr-FR" smtClean="0"/>
              <a:pPr/>
              <a:t>09/10/2019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309320"/>
            <a:ext cx="805492" cy="4245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75B51744-AEC2-4704-9B69-09D9000339AB}" type="datetime1">
              <a:rPr lang="fr-FR" smtClean="0"/>
              <a:pPr/>
              <a:t>09/10/2019</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endParaRPr lang="fr-BE"/>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‹N°›</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0434978C-8792-4063-A338-E43913D9F319}" type="datetime1">
              <a:rPr lang="fr-FR" smtClean="0"/>
              <a:pPr/>
              <a:t>09/10/2019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E142E0F9-7C0F-4A89-8D43-197119B03ADA}" type="datetime1">
              <a:rPr lang="fr-FR" smtClean="0"/>
              <a:pPr/>
              <a:t>09/10/2019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F122ECD7-B278-4C3F-9AB2-F05AE80BA61D}" type="datetime1">
              <a:rPr lang="fr-FR" smtClean="0"/>
              <a:pPr/>
              <a:t>09/10/2019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FE4180-AF1A-4BA0-A04C-B5E246BF7AFA}" type="datetime1">
              <a:rPr lang="fr-FR" smtClean="0"/>
              <a:pPr/>
              <a:t>09/10/2019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D670E69-3C6A-4703-B95E-021EC95A3619}" type="datetime1">
              <a:rPr lang="fr-FR" smtClean="0"/>
              <a:pPr/>
              <a:t>09/10/2019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C2C9594-5F66-4737-B7A4-03FE8BDFD7BC}" type="datetime1">
              <a:rPr lang="fr-FR" smtClean="0"/>
              <a:pPr/>
              <a:t>09/10/2019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3A52940-C81A-47C2-8C7D-F9B760A7AEB2}" type="datetime1">
              <a:rPr lang="fr-FR" smtClean="0"/>
              <a:pPr/>
              <a:t>09/10/2019</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‹N°›</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717032"/>
            <a:ext cx="7097216" cy="1159768"/>
          </a:xfrm>
        </p:spPr>
        <p:txBody>
          <a:bodyPr>
            <a:noAutofit/>
          </a:bodyPr>
          <a:lstStyle/>
          <a:p>
            <a:pPr algn="l"/>
            <a:r>
              <a:rPr lang="fr-FR" sz="2400" dirty="0"/>
              <a:t>Evaluation du volet Comptabilité nationale PSR-UEMOA: </a:t>
            </a:r>
            <a:r>
              <a:rPr lang="fr-FR" sz="2400" dirty="0" smtClean="0"/>
              <a:t>changement de l’année de base et passage au SCN 2008</a:t>
            </a:r>
            <a:endParaRPr lang="fr-FR" sz="2400" dirty="0"/>
          </a:p>
        </p:txBody>
      </p:sp>
      <p:sp>
        <p:nvSpPr>
          <p:cNvPr id="3" name="Sous-titre 2"/>
          <p:cNvSpPr>
            <a:spLocks noGrp="1"/>
          </p:cNvSpPr>
          <p:nvPr>
            <p:ph type="subTitle" idx="1"/>
          </p:nvPr>
        </p:nvSpPr>
        <p:spPr>
          <a:xfrm>
            <a:off x="1187624" y="5085184"/>
            <a:ext cx="6858000" cy="605408"/>
          </a:xfrm>
        </p:spPr>
        <p:txBody>
          <a:bodyPr>
            <a:normAutofit fontScale="77500" lnSpcReduction="20000"/>
          </a:bodyPr>
          <a:lstStyle/>
          <a:p>
            <a:pPr lvl="1" algn="r"/>
            <a:r>
              <a:rPr lang="fr-FR" dirty="0" smtClean="0"/>
              <a:t>Présenté par : Equipe du Burkina Faso</a:t>
            </a:r>
          </a:p>
          <a:p>
            <a:pPr lvl="1" algn="r"/>
            <a:r>
              <a:rPr lang="fr-FR" dirty="0" smtClean="0"/>
              <a:t>Octobre 2019</a:t>
            </a: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
        <p:nvSpPr>
          <p:cNvPr id="10" name="Sous-titre 2"/>
          <p:cNvSpPr txBox="1">
            <a:spLocks/>
          </p:cNvSpPr>
          <p:nvPr/>
        </p:nvSpPr>
        <p:spPr>
          <a:xfrm>
            <a:off x="718414" y="1676752"/>
            <a:ext cx="8064896" cy="605408"/>
          </a:xfrm>
          <a:prstGeom prst="rect">
            <a:avLst/>
          </a:prstGeom>
        </p:spPr>
        <p:txBody>
          <a:bodyPr vert="horz">
            <a:normAutofit fontScale="77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dirty="0"/>
              <a:t>Direction des statistiques et des synthèses économiques (DSSE)</a:t>
            </a:r>
          </a:p>
          <a:p>
            <a:pPr lvl="1"/>
            <a:r>
              <a:rPr lang="fr-FR" dirty="0"/>
              <a:t>Service des comptes économiques et des analyses macroéconomiques (SCEAM)</a:t>
            </a:r>
          </a:p>
        </p:txBody>
      </p:sp>
      <p:sp>
        <p:nvSpPr>
          <p:cNvPr id="11" name="Sous-titre 2"/>
          <p:cNvSpPr txBox="1">
            <a:spLocks/>
          </p:cNvSpPr>
          <p:nvPr/>
        </p:nvSpPr>
        <p:spPr>
          <a:xfrm>
            <a:off x="735360" y="2342730"/>
            <a:ext cx="8064896" cy="1086270"/>
          </a:xfrm>
          <a:prstGeom prst="rect">
            <a:avLst/>
          </a:prstGeom>
        </p:spPr>
        <p:txBody>
          <a:bodyPr vert="horz">
            <a:normAutofit/>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endParaRPr lang="fr-FR" sz="2400" b="1" i="1" dirty="0"/>
          </a:p>
        </p:txBody>
      </p:sp>
      <p:sp>
        <p:nvSpPr>
          <p:cNvPr id="7" name="Sous-titre 2"/>
          <p:cNvSpPr txBox="1">
            <a:spLocks/>
          </p:cNvSpPr>
          <p:nvPr/>
        </p:nvSpPr>
        <p:spPr>
          <a:xfrm>
            <a:off x="735360" y="2708920"/>
            <a:ext cx="8064896" cy="720080"/>
          </a:xfrm>
          <a:prstGeom prst="rect">
            <a:avLst/>
          </a:prstGeom>
        </p:spPr>
        <p:txBody>
          <a:bodyPr vert="horz">
            <a:normAutofit fontScale="92500" lnSpcReduction="1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sz="2400" b="1" i="1" dirty="0"/>
              <a:t>Présentation au Séminaire régional de comptabilité </a:t>
            </a:r>
            <a:r>
              <a:rPr lang="fr-FR" sz="2400" b="1" i="1" dirty="0" smtClean="0">
                <a:solidFill>
                  <a:schemeClr val="tx1"/>
                </a:solidFill>
              </a:rPr>
              <a:t>nationale AFRISTAT, Ouagadougou </a:t>
            </a:r>
            <a:r>
              <a:rPr lang="fr-FR" sz="2400" b="1" i="1" dirty="0" smtClean="0">
                <a:solidFill>
                  <a:schemeClr val="tx1"/>
                </a:solidFill>
              </a:rPr>
              <a:t>07-11 </a:t>
            </a:r>
            <a:r>
              <a:rPr lang="fr-FR" sz="2400" b="1" i="1" dirty="0" smtClean="0">
                <a:solidFill>
                  <a:schemeClr val="tx1"/>
                </a:solidFill>
              </a:rPr>
              <a:t>octobre 2019</a:t>
            </a:r>
            <a:endParaRPr lang="fr-FR" sz="2400" b="1" i="1" dirty="0">
              <a:solidFill>
                <a:schemeClr val="tx1"/>
              </a:solidFill>
            </a:endParaRPr>
          </a:p>
        </p:txBody>
      </p:sp>
    </p:spTree>
    <p:extLst>
      <p:ext uri="{BB962C8B-B14F-4D97-AF65-F5344CB8AC3E}">
        <p14:creationId xmlns:p14="http://schemas.microsoft.com/office/powerpoint/2010/main" val="18191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 calcmode="lin" valueType="num">
                                      <p:cBhvr additive="base">
                                        <p:cTn id="2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 calcmode="lin" valueType="num">
                                      <p:cBhvr additive="base">
                                        <p:cTn id="28"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nodePh="1">
                                  <p:stCondLst>
                                    <p:cond delay="0"/>
                                  </p:stCondLst>
                                  <p:endCondLst>
                                    <p:cond evt="begin" delay="0">
                                      <p:tn val="32"/>
                                    </p:cond>
                                  </p:endCondLst>
                                  <p:childTnLst>
                                    <p:set>
                                      <p:cBhvr>
                                        <p:cTn id="33" dur="1" fill="hold">
                                          <p:stCondLst>
                                            <p:cond delay="0"/>
                                          </p:stCondLst>
                                        </p:cTn>
                                        <p:tgtEl>
                                          <p:spTgt spid="11">
                                            <p:txEl>
                                              <p:pRg st="0" end="0"/>
                                            </p:txEl>
                                          </p:spTgt>
                                        </p:tgtEl>
                                        <p:attrNameLst>
                                          <p:attrName>style.visibility</p:attrName>
                                        </p:attrNameLst>
                                      </p:cBhvr>
                                      <p:to>
                                        <p:strVal val="visible"/>
                                      </p:to>
                                    </p:set>
                                    <p:anim calcmode="lin" valueType="num">
                                      <p:cBhvr additive="base">
                                        <p:cTn id="34"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0" grpId="0" build="p"/>
      <p:bldP spid="1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10</a:t>
            </a:fld>
            <a:endParaRPr lang="fr-BE"/>
          </a:p>
        </p:txBody>
      </p:sp>
      <p:graphicFrame>
        <p:nvGraphicFramePr>
          <p:cNvPr id="5" name="Tableau 4"/>
          <p:cNvGraphicFramePr>
            <a:graphicFrameLocks noGrp="1"/>
          </p:cNvGraphicFramePr>
          <p:nvPr>
            <p:extLst>
              <p:ext uri="{D42A27DB-BD31-4B8C-83A1-F6EECF244321}">
                <p14:modId xmlns:p14="http://schemas.microsoft.com/office/powerpoint/2010/main" val="1579068476"/>
              </p:ext>
            </p:extLst>
          </p:nvPr>
        </p:nvGraphicFramePr>
        <p:xfrm>
          <a:off x="251520" y="836711"/>
          <a:ext cx="7992888" cy="5556778"/>
        </p:xfrm>
        <a:graphic>
          <a:graphicData uri="http://schemas.openxmlformats.org/drawingml/2006/table">
            <a:tbl>
              <a:tblPr firstRow="1" bandRow="1">
                <a:tableStyleId>{FABFCF23-3B69-468F-B69F-88F6DE6A72F2}</a:tableStyleId>
              </a:tblPr>
              <a:tblGrid>
                <a:gridCol w="2810686"/>
                <a:gridCol w="5182202"/>
              </a:tblGrid>
              <a:tr h="231052">
                <a:tc>
                  <a:txBody>
                    <a:bodyPr/>
                    <a:lstStyle/>
                    <a:p>
                      <a:pPr algn="ctr" fontAlgn="ctr"/>
                      <a:r>
                        <a:rPr lang="fr-FR" sz="1400" u="none" strike="noStrike" dirty="0">
                          <a:effectLst/>
                        </a:rPr>
                        <a:t>Objectifs spécifiques</a:t>
                      </a:r>
                      <a:endParaRPr lang="fr-FR" sz="1400" b="1" i="0" u="none" strike="noStrike" dirty="0">
                        <a:solidFill>
                          <a:srgbClr val="000000"/>
                        </a:solidFill>
                        <a:effectLst/>
                        <a:latin typeface="Times New Roman" panose="02020603050405020304" pitchFamily="18" charset="0"/>
                      </a:endParaRPr>
                    </a:p>
                  </a:txBody>
                  <a:tcPr marL="4745" marR="4745" marT="4745" marB="0" anchor="ctr"/>
                </a:tc>
                <a:tc>
                  <a:txBody>
                    <a:bodyPr/>
                    <a:lstStyle/>
                    <a:p>
                      <a:pPr algn="ctr" fontAlgn="ctr"/>
                      <a:r>
                        <a:rPr lang="fr-FR" sz="1400" u="none" strike="noStrike" dirty="0">
                          <a:effectLst/>
                        </a:rPr>
                        <a:t>Activités à mener</a:t>
                      </a:r>
                      <a:endParaRPr lang="fr-FR" sz="1400" b="1" i="0" u="none" strike="noStrike" dirty="0">
                        <a:solidFill>
                          <a:srgbClr val="000000"/>
                        </a:solidFill>
                        <a:effectLst/>
                        <a:latin typeface="Times New Roman" panose="02020603050405020304" pitchFamily="18" charset="0"/>
                      </a:endParaRPr>
                    </a:p>
                  </a:txBody>
                  <a:tcPr marL="4745" marR="4745" marT="4745" marB="0" anchor="ctr"/>
                </a:tc>
              </a:tr>
              <a:tr h="273005">
                <a:tc>
                  <a:txBody>
                    <a:bodyPr/>
                    <a:lstStyle/>
                    <a:p>
                      <a:pPr algn="ctr" fontAlgn="ctr"/>
                      <a:r>
                        <a:rPr lang="fr-FR" sz="1400" u="none" strike="noStrike" dirty="0" smtClean="0">
                          <a:effectLst/>
                        </a:rPr>
                        <a:t>Nécessité </a:t>
                      </a:r>
                      <a:r>
                        <a:rPr lang="fr-FR" sz="1400" u="none" strike="noStrike" dirty="0">
                          <a:effectLst/>
                        </a:rPr>
                        <a:t>du changement de base</a:t>
                      </a:r>
                      <a:endParaRPr lang="fr-FR" sz="1400" b="1" i="0" u="none" strike="noStrike" dirty="0">
                        <a:solidFill>
                          <a:srgbClr val="000000"/>
                        </a:solidFill>
                        <a:effectLst/>
                        <a:latin typeface="Times New Roman" panose="02020603050405020304" pitchFamily="18" charset="0"/>
                      </a:endParaRPr>
                    </a:p>
                  </a:txBody>
                  <a:tcPr marL="4745" marR="4745" marT="4745" marB="0" anchor="ctr"/>
                </a:tc>
                <a:tc>
                  <a:txBody>
                    <a:bodyPr/>
                    <a:lstStyle/>
                    <a:p>
                      <a:pPr algn="ctr" fontAlgn="ctr"/>
                      <a:r>
                        <a:rPr lang="fr-FR" sz="1400" u="none" strike="noStrike" dirty="0" smtClean="0">
                          <a:effectLst/>
                        </a:rPr>
                        <a:t>Rédaction </a:t>
                      </a:r>
                      <a:r>
                        <a:rPr lang="fr-FR" sz="1400" u="none" strike="noStrike" dirty="0">
                          <a:effectLst/>
                        </a:rPr>
                        <a:t>du document de projet</a:t>
                      </a:r>
                      <a:endParaRPr lang="fr-FR" sz="1400" b="1" i="1" u="none" strike="noStrike" dirty="0">
                        <a:solidFill>
                          <a:srgbClr val="000000"/>
                        </a:solidFill>
                        <a:effectLst/>
                        <a:latin typeface="Times New Roman" panose="02020603050405020304" pitchFamily="18" charset="0"/>
                      </a:endParaRPr>
                    </a:p>
                  </a:txBody>
                  <a:tcPr marL="4745" marR="4745" marT="4745" marB="0" anchor="ctr"/>
                </a:tc>
              </a:tr>
              <a:tr h="103961">
                <a:tc>
                  <a:txBody>
                    <a:bodyPr/>
                    <a:lstStyle/>
                    <a:p>
                      <a:pPr algn="ctr" fontAlgn="ctr"/>
                      <a:r>
                        <a:rPr lang="fr-FR" sz="1400" u="none" strike="noStrike" dirty="0">
                          <a:effectLst/>
                        </a:rPr>
                        <a:t>Acquisition de financement</a:t>
                      </a:r>
                      <a:endParaRPr lang="fr-FR" sz="1400" b="1" i="0" u="none" strike="noStrike" dirty="0">
                        <a:solidFill>
                          <a:srgbClr val="000000"/>
                        </a:solidFill>
                        <a:effectLst/>
                        <a:latin typeface="Times New Roman" panose="02020603050405020304" pitchFamily="18" charset="0"/>
                      </a:endParaRPr>
                    </a:p>
                  </a:txBody>
                  <a:tcPr marL="4745" marR="4745" marT="4745" marB="0" anchor="ctr"/>
                </a:tc>
                <a:tc>
                  <a:txBody>
                    <a:bodyPr/>
                    <a:lstStyle/>
                    <a:p>
                      <a:pPr algn="ctr" fontAlgn="ctr"/>
                      <a:r>
                        <a:rPr lang="fr-FR" sz="1400" u="none" strike="noStrike" dirty="0">
                          <a:effectLst/>
                        </a:rPr>
                        <a:t>Plaidoyer pour le financement</a:t>
                      </a:r>
                      <a:endParaRPr lang="fr-FR" sz="1400" b="1" i="1" u="none" strike="noStrike" dirty="0">
                        <a:solidFill>
                          <a:srgbClr val="000000"/>
                        </a:solidFill>
                        <a:effectLst/>
                        <a:latin typeface="Times New Roman" panose="02020603050405020304" pitchFamily="18" charset="0"/>
                      </a:endParaRPr>
                    </a:p>
                  </a:txBody>
                  <a:tcPr marL="4745" marR="4745" marT="4745" marB="0" anchor="ctr"/>
                </a:tc>
              </a:tr>
              <a:tr h="970147">
                <a:tc>
                  <a:txBody>
                    <a:bodyPr/>
                    <a:lstStyle/>
                    <a:p>
                      <a:pPr algn="l" fontAlgn="ctr"/>
                      <a:r>
                        <a:rPr lang="fr-FR" sz="1400" u="none" strike="noStrike" dirty="0">
                          <a:effectLst/>
                        </a:rPr>
                        <a:t>Changement des nomenclatures d’activités et des produits pour les comptes nationaux</a:t>
                      </a:r>
                      <a:endParaRPr lang="fr-FR" sz="1400" b="0" i="0" u="none" strike="noStrike" dirty="0">
                        <a:solidFill>
                          <a:srgbClr val="000000"/>
                        </a:solidFill>
                        <a:effectLst/>
                        <a:latin typeface="Times New Roman" panose="02020603050405020304" pitchFamily="18" charset="0"/>
                      </a:endParaRPr>
                    </a:p>
                  </a:txBody>
                  <a:tcPr marL="4745" marR="4745" marT="4745" marB="0" anchor="ctr"/>
                </a:tc>
                <a:tc>
                  <a:txBody>
                    <a:bodyPr/>
                    <a:lstStyle/>
                    <a:p>
                      <a:pPr algn="l" fontAlgn="ctr"/>
                      <a:r>
                        <a:rPr lang="fr-FR" sz="1400" u="none" strike="noStrike" dirty="0">
                          <a:effectLst/>
                        </a:rPr>
                        <a:t>Adaptation des nomenclatures internationales au cas spécifique du Burkina Faso à travers l’adoption de nomenclatures statistiques puis des nomenclatures pour  les comptes nationaux</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539940">
                <a:tc>
                  <a:txBody>
                    <a:bodyPr/>
                    <a:lstStyle/>
                    <a:p>
                      <a:pPr algn="l" fontAlgn="ctr"/>
                      <a:r>
                        <a:rPr lang="fr-FR" sz="1400" u="none" strike="noStrike" dirty="0">
                          <a:effectLst/>
                        </a:rPr>
                        <a:t>Prise en compte des changements méthodologiques introduits par le SCN 2008</a:t>
                      </a:r>
                      <a:endParaRPr lang="fr-FR" sz="1400" b="0" i="0" u="none" strike="noStrike" dirty="0">
                        <a:solidFill>
                          <a:srgbClr val="000000"/>
                        </a:solidFill>
                        <a:effectLst/>
                        <a:latin typeface="Times New Roman" panose="02020603050405020304" pitchFamily="18" charset="0"/>
                      </a:endParaRPr>
                    </a:p>
                  </a:txBody>
                  <a:tcPr marL="4745" marR="4745" marT="4745" marB="0" anchor="ctr"/>
                </a:tc>
                <a:tc>
                  <a:txBody>
                    <a:bodyPr/>
                    <a:lstStyle/>
                    <a:p>
                      <a:pPr marL="0" indent="0" algn="l" fontAlgn="ctr">
                        <a:buFont typeface="Wingdings" panose="05000000000000000000" pitchFamily="2" charset="2"/>
                        <a:buNone/>
                      </a:pPr>
                      <a:r>
                        <a:rPr lang="fr-FR" sz="1400" u="none" strike="noStrike" dirty="0" smtClean="0">
                          <a:effectLst/>
                        </a:rPr>
                        <a:t>Adaptation du traitement des données selon le SCN 2008</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231052">
                <a:tc rowSpan="7">
                  <a:txBody>
                    <a:bodyPr/>
                    <a:lstStyle/>
                    <a:p>
                      <a:pPr algn="l" fontAlgn="ctr"/>
                      <a:r>
                        <a:rPr lang="fr-FR" sz="1400" u="none" strike="noStrike" dirty="0">
                          <a:effectLst/>
                        </a:rPr>
                        <a:t>Prise en compte des mutations économiques dans la structure de l’économie nationale</a:t>
                      </a:r>
                      <a:endParaRPr lang="fr-FR" sz="1400" b="0" i="0" u="none" strike="noStrike" dirty="0">
                        <a:solidFill>
                          <a:srgbClr val="000000"/>
                        </a:solidFill>
                        <a:effectLst/>
                        <a:latin typeface="Times New Roman" panose="02020603050405020304" pitchFamily="18" charset="0"/>
                      </a:endParaRPr>
                    </a:p>
                  </a:txBody>
                  <a:tcPr marL="4745" marR="4745" marT="4745" marB="0" anchor="ctr"/>
                </a:tc>
                <a:tc>
                  <a:txBody>
                    <a:bodyPr/>
                    <a:lstStyle/>
                    <a:p>
                      <a:pPr marL="0" indent="0" algn="just" fontAlgn="ctr">
                        <a:buFont typeface="Wingdings" panose="05000000000000000000" pitchFamily="2" charset="2"/>
                        <a:buNone/>
                      </a:pPr>
                      <a:r>
                        <a:rPr lang="fr-FR" sz="1400" u="none" strike="noStrike" dirty="0">
                          <a:effectLst/>
                        </a:rPr>
                        <a:t>Mener des études et des collectes spécifiques :</a:t>
                      </a:r>
                      <a:endParaRPr lang="fr-FR" sz="1400" b="0" i="0" u="none" strike="noStrike" dirty="0">
                        <a:solidFill>
                          <a:srgbClr val="000000"/>
                        </a:solidFill>
                        <a:effectLst/>
                        <a:latin typeface="Times New Roman" panose="02020603050405020304" pitchFamily="18" charset="0"/>
                      </a:endParaRPr>
                    </a:p>
                  </a:txBody>
                  <a:tcPr marL="4745" marR="4745" marT="4745" marB="0" anchor="ctr"/>
                </a:tc>
              </a:tr>
              <a:tr h="231052">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a:effectLst/>
                        </a:rPr>
                        <a:t>Enquête nationale sur l’emploi et le secteur informel ;</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457076">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a:effectLst/>
                        </a:rPr>
                        <a:t>Enquête de structure sur les consommations intermédiaires  et sur la TVA</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231052">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a:effectLst/>
                        </a:rPr>
                        <a:t>Enquête </a:t>
                      </a:r>
                      <a:r>
                        <a:rPr lang="fr-FR" sz="1400" u="none" strike="noStrike" dirty="0" smtClean="0">
                          <a:effectLst/>
                        </a:rPr>
                        <a:t>nationale </a:t>
                      </a:r>
                      <a:r>
                        <a:rPr lang="fr-FR" sz="1400" u="none" strike="noStrike" dirty="0">
                          <a:effectLst/>
                        </a:rPr>
                        <a:t>sur le secteur de l’orpaillage </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231052">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a:effectLst/>
                        </a:rPr>
                        <a:t>Enquête ISBL</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231052">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a:effectLst/>
                        </a:rPr>
                        <a:t>Marge de commerce et de transports</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457076">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a:effectLst/>
                        </a:rPr>
                        <a:t>Révision des maquettes de traitement des données sources administratives</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231052">
                <a:tc rowSpan="4">
                  <a:txBody>
                    <a:bodyPr/>
                    <a:lstStyle/>
                    <a:p>
                      <a:pPr algn="ctr" fontAlgn="ctr"/>
                      <a:r>
                        <a:rPr lang="fr-FR" sz="1400" u="none" strike="noStrike">
                          <a:effectLst/>
                        </a:rPr>
                        <a:t>Comptabilisation et redaction des notes methodologiques</a:t>
                      </a:r>
                      <a:endParaRPr lang="fr-FR" sz="1400" b="0" i="0" u="none" strike="noStrike">
                        <a:solidFill>
                          <a:srgbClr val="000000"/>
                        </a:solidFill>
                        <a:effectLst/>
                        <a:latin typeface="Times New Roman" panose="02020603050405020304" pitchFamily="18" charset="0"/>
                      </a:endParaRPr>
                    </a:p>
                  </a:txBody>
                  <a:tcPr marL="4745" marR="4745" marT="4745" marB="0" anchor="ctr"/>
                </a:tc>
                <a:tc>
                  <a:txBody>
                    <a:bodyPr/>
                    <a:lstStyle/>
                    <a:p>
                      <a:pPr marL="285750" indent="-285750" algn="just" fontAlgn="ctr">
                        <a:buFont typeface="Wingdings" panose="05000000000000000000" pitchFamily="2" charset="2"/>
                        <a:buChar char="ü"/>
                      </a:pPr>
                      <a:r>
                        <a:rPr lang="fr-FR" sz="1400" u="none" strike="noStrike" dirty="0">
                          <a:effectLst/>
                        </a:rPr>
                        <a:t>Traitement des sources de </a:t>
                      </a:r>
                      <a:r>
                        <a:rPr lang="fr-FR" sz="1400" u="none" strike="noStrike" dirty="0" smtClean="0">
                          <a:effectLst/>
                        </a:rPr>
                        <a:t>données</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231052">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smtClean="0">
                          <a:effectLst/>
                        </a:rPr>
                        <a:t>Réalisation </a:t>
                      </a:r>
                      <a:r>
                        <a:rPr lang="fr-FR" sz="1400" u="none" strike="noStrike" dirty="0">
                          <a:effectLst/>
                        </a:rPr>
                        <a:t>des </a:t>
                      </a:r>
                      <a:r>
                        <a:rPr lang="fr-FR" sz="1400" u="none" strike="noStrike" dirty="0" err="1" smtClean="0">
                          <a:effectLst/>
                        </a:rPr>
                        <a:t>préarbitrages</a:t>
                      </a:r>
                      <a:r>
                        <a:rPr lang="fr-FR" sz="1400" u="none" strike="noStrike" dirty="0" smtClean="0">
                          <a:effectLst/>
                        </a:rPr>
                        <a:t> </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457076">
                <a:tc vMerge="1">
                  <a:txBody>
                    <a:bodyPr/>
                    <a:lstStyle/>
                    <a:p>
                      <a:endParaRPr lang="fr-FR"/>
                    </a:p>
                  </a:txBody>
                  <a:tcPr/>
                </a:tc>
                <a:tc>
                  <a:txBody>
                    <a:bodyPr/>
                    <a:lstStyle/>
                    <a:p>
                      <a:pPr marL="285750" indent="-285750" algn="just" fontAlgn="ctr">
                        <a:buFont typeface="Wingdings" panose="05000000000000000000" pitchFamily="2" charset="2"/>
                        <a:buChar char="ü"/>
                      </a:pPr>
                      <a:r>
                        <a:rPr lang="fr-FR" sz="1400" u="none" strike="noStrike" dirty="0" smtClean="0">
                          <a:effectLst/>
                        </a:rPr>
                        <a:t>Réalisation </a:t>
                      </a:r>
                      <a:r>
                        <a:rPr lang="fr-FR" sz="1400" u="none" strike="noStrike" dirty="0">
                          <a:effectLst/>
                        </a:rPr>
                        <a:t>des </a:t>
                      </a:r>
                      <a:r>
                        <a:rPr lang="fr-FR" sz="1400" u="none" strike="noStrike" dirty="0" smtClean="0">
                          <a:effectLst/>
                        </a:rPr>
                        <a:t>équilibres </a:t>
                      </a:r>
                      <a:r>
                        <a:rPr lang="fr-FR" sz="1400" u="none" strike="noStrike" dirty="0">
                          <a:effectLst/>
                        </a:rPr>
                        <a:t>ressources emplois et des comptes de branches </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r h="231052">
                <a:tc vMerge="1">
                  <a:txBody>
                    <a:bodyPr/>
                    <a:lstStyle/>
                    <a:p>
                      <a:endParaRPr lang="fr-FR"/>
                    </a:p>
                  </a:txBody>
                  <a:tcPr/>
                </a:tc>
                <a:tc>
                  <a:txBody>
                    <a:bodyPr/>
                    <a:lstStyle/>
                    <a:p>
                      <a:pPr marL="285750" indent="-285750" algn="l" fontAlgn="ctr">
                        <a:buFont typeface="Wingdings" panose="05000000000000000000" pitchFamily="2" charset="2"/>
                        <a:buChar char="ü"/>
                      </a:pPr>
                      <a:r>
                        <a:rPr lang="fr-FR" sz="1400" u="none" strike="noStrike" dirty="0" smtClean="0">
                          <a:effectLst/>
                        </a:rPr>
                        <a:t>Réalisation </a:t>
                      </a:r>
                      <a:r>
                        <a:rPr lang="fr-FR" sz="1400" u="none" strike="noStrike" dirty="0">
                          <a:effectLst/>
                        </a:rPr>
                        <a:t>des travaux de </a:t>
                      </a:r>
                      <a:r>
                        <a:rPr lang="fr-FR" sz="1400" u="none" strike="noStrike" dirty="0" smtClean="0">
                          <a:effectLst/>
                        </a:rPr>
                        <a:t>synthèse </a:t>
                      </a:r>
                      <a:r>
                        <a:rPr lang="fr-FR" sz="1400" u="none" strike="noStrike" dirty="0">
                          <a:effectLst/>
                        </a:rPr>
                        <a:t>du TRE et du TCEI</a:t>
                      </a:r>
                      <a:endParaRPr lang="fr-FR" sz="1400" b="0" i="1" u="none" strike="noStrike" dirty="0">
                        <a:solidFill>
                          <a:srgbClr val="000000"/>
                        </a:solidFill>
                        <a:effectLst/>
                        <a:latin typeface="Times New Roman" panose="02020603050405020304" pitchFamily="18" charset="0"/>
                      </a:endParaRPr>
                    </a:p>
                  </a:txBody>
                  <a:tcPr marL="4745" marR="4745" marT="4745" marB="0" anchor="ctr"/>
                </a:tc>
              </a:tr>
            </a:tbl>
          </a:graphicData>
        </a:graphic>
      </p:graphicFrame>
      <p:sp>
        <p:nvSpPr>
          <p:cNvPr id="6" name="Titre 5"/>
          <p:cNvSpPr>
            <a:spLocks noGrp="1"/>
          </p:cNvSpPr>
          <p:nvPr>
            <p:ph type="title"/>
          </p:nvPr>
        </p:nvSpPr>
        <p:spPr>
          <a:xfrm>
            <a:off x="395536" y="107534"/>
            <a:ext cx="8229600" cy="657170"/>
          </a:xfrm>
        </p:spPr>
        <p:txBody>
          <a:bodyPr>
            <a:normAutofit/>
          </a:bodyPr>
          <a:lstStyle/>
          <a:p>
            <a:r>
              <a:rPr lang="fr-FR" sz="1800" dirty="0">
                <a:solidFill>
                  <a:srgbClr val="00B0F0"/>
                </a:solidFill>
              </a:rPr>
              <a:t>Présentation du plan de travail de </a:t>
            </a:r>
            <a:r>
              <a:rPr lang="fr-FR" sz="1800" dirty="0" err="1">
                <a:solidFill>
                  <a:srgbClr val="00B0F0"/>
                </a:solidFill>
              </a:rPr>
              <a:t>rebasage</a:t>
            </a:r>
            <a:r>
              <a:rPr lang="fr-FR" sz="1800" dirty="0">
                <a:solidFill>
                  <a:srgbClr val="00B0F0"/>
                </a:solidFill>
              </a:rPr>
              <a:t> des comptes et du passage au </a:t>
            </a:r>
            <a:r>
              <a:rPr lang="fr-FR" sz="1800" dirty="0" smtClean="0">
                <a:solidFill>
                  <a:srgbClr val="00B0F0"/>
                </a:solidFill>
              </a:rPr>
              <a:t>SCN2008(1)</a:t>
            </a:r>
            <a:endParaRPr lang="fr-FR" sz="1800" dirty="0"/>
          </a:p>
        </p:txBody>
      </p:sp>
    </p:spTree>
    <p:extLst>
      <p:ext uri="{BB962C8B-B14F-4D97-AF65-F5344CB8AC3E}">
        <p14:creationId xmlns:p14="http://schemas.microsoft.com/office/powerpoint/2010/main" val="4154903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11</a:t>
            </a:fld>
            <a:endParaRPr lang="fr-BE"/>
          </a:p>
        </p:txBody>
      </p:sp>
      <p:sp>
        <p:nvSpPr>
          <p:cNvPr id="4" name="Titre 5"/>
          <p:cNvSpPr>
            <a:spLocks noGrp="1"/>
          </p:cNvSpPr>
          <p:nvPr>
            <p:ph type="title"/>
          </p:nvPr>
        </p:nvSpPr>
        <p:spPr>
          <a:xfrm>
            <a:off x="457200" y="228600"/>
            <a:ext cx="8229600" cy="608112"/>
          </a:xfrm>
        </p:spPr>
        <p:txBody>
          <a:bodyPr>
            <a:normAutofit fontScale="90000"/>
          </a:bodyPr>
          <a:lstStyle/>
          <a:p>
            <a:r>
              <a:rPr lang="fr-FR" sz="1800" dirty="0">
                <a:solidFill>
                  <a:srgbClr val="00B0F0"/>
                </a:solidFill>
              </a:rPr>
              <a:t>Présentation du plan de travail de </a:t>
            </a:r>
            <a:r>
              <a:rPr lang="fr-FR" sz="1800" dirty="0" err="1">
                <a:solidFill>
                  <a:srgbClr val="00B0F0"/>
                </a:solidFill>
              </a:rPr>
              <a:t>rebasage</a:t>
            </a:r>
            <a:r>
              <a:rPr lang="fr-FR" sz="1800" dirty="0">
                <a:solidFill>
                  <a:srgbClr val="00B0F0"/>
                </a:solidFill>
              </a:rPr>
              <a:t> des comptes et du passage au </a:t>
            </a:r>
            <a:r>
              <a:rPr lang="fr-FR" sz="1800" dirty="0" smtClean="0">
                <a:solidFill>
                  <a:srgbClr val="00B0F0"/>
                </a:solidFill>
              </a:rPr>
              <a:t>SCN2008(2)</a:t>
            </a:r>
            <a:endParaRPr lang="fr-FR" sz="1800" dirty="0"/>
          </a:p>
        </p:txBody>
      </p:sp>
      <p:graphicFrame>
        <p:nvGraphicFramePr>
          <p:cNvPr id="5" name="Tableau 4"/>
          <p:cNvGraphicFramePr>
            <a:graphicFrameLocks noGrp="1"/>
          </p:cNvGraphicFramePr>
          <p:nvPr>
            <p:extLst>
              <p:ext uri="{D42A27DB-BD31-4B8C-83A1-F6EECF244321}">
                <p14:modId xmlns:p14="http://schemas.microsoft.com/office/powerpoint/2010/main" val="2511944922"/>
              </p:ext>
            </p:extLst>
          </p:nvPr>
        </p:nvGraphicFramePr>
        <p:xfrm>
          <a:off x="598480" y="851282"/>
          <a:ext cx="8366008" cy="5048888"/>
        </p:xfrm>
        <a:graphic>
          <a:graphicData uri="http://schemas.openxmlformats.org/drawingml/2006/table">
            <a:tbl>
              <a:tblPr firstRow="1" bandRow="1">
                <a:tableStyleId>{1FECB4D8-DB02-4DC6-A0A2-4F2EBAE1DC90}</a:tableStyleId>
              </a:tblPr>
              <a:tblGrid>
                <a:gridCol w="2049556"/>
                <a:gridCol w="6316452"/>
              </a:tblGrid>
              <a:tr h="244483">
                <a:tc>
                  <a:txBody>
                    <a:bodyPr/>
                    <a:lstStyle/>
                    <a:p>
                      <a:pPr algn="ctr" fontAlgn="ctr"/>
                      <a:r>
                        <a:rPr lang="fr-FR" sz="1400" u="none" strike="noStrike" dirty="0">
                          <a:effectLst/>
                        </a:rPr>
                        <a:t>Objectifs spécifiques</a:t>
                      </a:r>
                      <a:endParaRPr lang="fr-FR" sz="1400" b="1" i="0" u="none" strike="noStrike" dirty="0">
                        <a:solidFill>
                          <a:srgbClr val="000000"/>
                        </a:solidFill>
                        <a:effectLst/>
                        <a:latin typeface="Times New Roman" panose="02020603050405020304" pitchFamily="18" charset="0"/>
                      </a:endParaRPr>
                    </a:p>
                  </a:txBody>
                  <a:tcPr marL="5686" marR="5686" marT="5686" marB="0" anchor="ctr"/>
                </a:tc>
                <a:tc>
                  <a:txBody>
                    <a:bodyPr/>
                    <a:lstStyle/>
                    <a:p>
                      <a:pPr algn="ctr" fontAlgn="ctr"/>
                      <a:r>
                        <a:rPr lang="fr-FR" sz="1400" u="none" strike="noStrike" dirty="0">
                          <a:effectLst/>
                        </a:rPr>
                        <a:t>Activités à mener</a:t>
                      </a:r>
                      <a:endParaRPr lang="fr-FR" sz="1400" b="1" i="0" u="none" strike="noStrike" dirty="0">
                        <a:solidFill>
                          <a:srgbClr val="000000"/>
                        </a:solidFill>
                        <a:effectLst/>
                        <a:latin typeface="Times New Roman" panose="02020603050405020304" pitchFamily="18" charset="0"/>
                      </a:endParaRPr>
                    </a:p>
                  </a:txBody>
                  <a:tcPr marL="5686" marR="5686" marT="5686" marB="0" anchor="ctr"/>
                </a:tc>
              </a:tr>
              <a:tr h="442345">
                <a:tc rowSpan="7">
                  <a:txBody>
                    <a:bodyPr/>
                    <a:lstStyle/>
                    <a:p>
                      <a:pPr algn="l" fontAlgn="ctr"/>
                      <a:r>
                        <a:rPr lang="fr-FR" sz="1400" u="none" strike="noStrike" dirty="0" err="1">
                          <a:effectLst/>
                        </a:rPr>
                        <a:t>Rétropolation</a:t>
                      </a:r>
                      <a:r>
                        <a:rPr lang="fr-FR" sz="1400" u="none" strike="noStrike" dirty="0">
                          <a:effectLst/>
                        </a:rPr>
                        <a:t> des séries statistiques des comptes nationaux annuels</a:t>
                      </a:r>
                      <a:endParaRPr lang="fr-FR" sz="1400" b="0" i="0" u="none" strike="noStrike" dirty="0">
                        <a:solidFill>
                          <a:srgbClr val="000000"/>
                        </a:solidFill>
                        <a:effectLst/>
                        <a:latin typeface="Times New Roman" panose="02020603050405020304" pitchFamily="18" charset="0"/>
                      </a:endParaRPr>
                    </a:p>
                  </a:txBody>
                  <a:tcPr marL="5686" marR="5686" marT="5686" marB="0" anchor="ctr"/>
                </a:tc>
                <a:tc>
                  <a:txBody>
                    <a:bodyPr/>
                    <a:lstStyle/>
                    <a:p>
                      <a:pPr algn="l" fontAlgn="ctr"/>
                      <a:r>
                        <a:rPr lang="fr-FR" sz="1400" u="none" strike="noStrike" dirty="0">
                          <a:effectLst/>
                        </a:rPr>
                        <a:t>Etablir une cohérence des séries des agrégats macroéconomiques (1985 à 2014) prenant en compte les nouvelles nomenclatures et les nouvelles méthodologies avec au moins une année de comptes élaborés selon le SCN 93 et le SCN2008 :</a:t>
                      </a:r>
                      <a:endParaRPr lang="fr-FR" sz="1400" b="0" i="0" u="none" strike="noStrike" dirty="0">
                        <a:solidFill>
                          <a:srgbClr val="000000"/>
                        </a:solidFill>
                        <a:effectLst/>
                        <a:latin typeface="Times New Roman" panose="02020603050405020304" pitchFamily="18" charset="0"/>
                      </a:endParaRPr>
                    </a:p>
                  </a:txBody>
                  <a:tcPr marL="5686" marR="5686" marT="5686" marB="0" anchor="ctr"/>
                </a:tc>
              </a:tr>
              <a:tr h="119399">
                <a:tc vMerge="1">
                  <a:txBody>
                    <a:bodyPr/>
                    <a:lstStyle/>
                    <a:p>
                      <a:endParaRPr lang="fr-FR"/>
                    </a:p>
                  </a:txBody>
                  <a:tcPr/>
                </a:tc>
                <a:tc>
                  <a:txBody>
                    <a:bodyPr/>
                    <a:lstStyle/>
                    <a:p>
                      <a:pPr marL="285750" indent="-285750" algn="l" fontAlgn="ctr">
                        <a:buFont typeface="Wingdings" panose="05000000000000000000" pitchFamily="2" charset="2"/>
                        <a:buChar char="ü"/>
                      </a:pPr>
                      <a:r>
                        <a:rPr lang="fr-FR" sz="1400" u="none" strike="noStrike" dirty="0">
                          <a:effectLst/>
                        </a:rPr>
                        <a:t>Réalisation des comptes nationaux de l’année 2015 selon le SCN 93 ;</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119399">
                <a:tc vMerge="1">
                  <a:txBody>
                    <a:bodyPr/>
                    <a:lstStyle/>
                    <a:p>
                      <a:endParaRPr lang="fr-FR"/>
                    </a:p>
                  </a:txBody>
                  <a:tcPr/>
                </a:tc>
                <a:tc>
                  <a:txBody>
                    <a:bodyPr/>
                    <a:lstStyle/>
                    <a:p>
                      <a:pPr marL="342900" indent="-342900" algn="l" fontAlgn="ctr">
                        <a:buFont typeface="Wingdings" panose="05000000000000000000" pitchFamily="2" charset="2"/>
                        <a:buChar char="ü"/>
                      </a:pPr>
                      <a:r>
                        <a:rPr lang="fr-FR" sz="1400" u="none" strike="noStrike" dirty="0">
                          <a:effectLst/>
                        </a:rPr>
                        <a:t>Réalisation des comptes nationaux de l’année 2015 selon le SCN 2008 ;</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119399">
                <a:tc vMerge="1">
                  <a:txBody>
                    <a:bodyPr/>
                    <a:lstStyle/>
                    <a:p>
                      <a:endParaRPr lang="fr-FR"/>
                    </a:p>
                  </a:txBody>
                  <a:tcPr/>
                </a:tc>
                <a:tc>
                  <a:txBody>
                    <a:bodyPr/>
                    <a:lstStyle/>
                    <a:p>
                      <a:pPr marL="285750" indent="-285750" algn="l" fontAlgn="ctr">
                        <a:buFont typeface="Wingdings" panose="05000000000000000000" pitchFamily="2" charset="2"/>
                        <a:buChar char="ü"/>
                      </a:pPr>
                      <a:r>
                        <a:rPr lang="fr-FR" sz="1400" u="none" strike="noStrike" dirty="0">
                          <a:effectLst/>
                        </a:rPr>
                        <a:t>Réalisation des comptes nationaux de l’année 2016 selon le SCN 2008 ;</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119399">
                <a:tc vMerge="1">
                  <a:txBody>
                    <a:bodyPr/>
                    <a:lstStyle/>
                    <a:p>
                      <a:endParaRPr lang="fr-FR"/>
                    </a:p>
                  </a:txBody>
                  <a:tcPr/>
                </a:tc>
                <a:tc>
                  <a:txBody>
                    <a:bodyPr/>
                    <a:lstStyle/>
                    <a:p>
                      <a:pPr marL="285750" indent="-285750" algn="l" fontAlgn="ctr">
                        <a:buFont typeface="Wingdings" panose="05000000000000000000" pitchFamily="2" charset="2"/>
                        <a:buChar char="ü"/>
                      </a:pPr>
                      <a:r>
                        <a:rPr lang="fr-FR" sz="1400" u="none" strike="noStrike" dirty="0">
                          <a:effectLst/>
                        </a:rPr>
                        <a:t>Réalisation des comptes nationaux de l’année 2017 selon le SCN 2008 ;</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224015">
                <a:tc vMerge="1">
                  <a:txBody>
                    <a:bodyPr/>
                    <a:lstStyle/>
                    <a:p>
                      <a:endParaRPr lang="fr-FR"/>
                    </a:p>
                  </a:txBody>
                  <a:tcPr/>
                </a:tc>
                <a:tc>
                  <a:txBody>
                    <a:bodyPr/>
                    <a:lstStyle/>
                    <a:p>
                      <a:pPr marL="285750" indent="-285750" algn="l" fontAlgn="ctr">
                        <a:buFont typeface="Wingdings" panose="05000000000000000000" pitchFamily="2" charset="2"/>
                        <a:buChar char="ü"/>
                      </a:pPr>
                      <a:r>
                        <a:rPr lang="fr-FR" sz="1400" u="none" strike="noStrike" dirty="0" err="1">
                          <a:effectLst/>
                        </a:rPr>
                        <a:t>Rétropolation</a:t>
                      </a:r>
                      <a:r>
                        <a:rPr lang="fr-FR" sz="1400" u="none" strike="noStrike" dirty="0">
                          <a:effectLst/>
                        </a:rPr>
                        <a:t> des comptes nationaux de 1999 à 2014 selon le SCN 2008 ;</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224015">
                <a:tc vMerge="1">
                  <a:txBody>
                    <a:bodyPr/>
                    <a:lstStyle/>
                    <a:p>
                      <a:endParaRPr lang="fr-FR"/>
                    </a:p>
                  </a:txBody>
                  <a:tcPr/>
                </a:tc>
                <a:tc>
                  <a:txBody>
                    <a:bodyPr/>
                    <a:lstStyle/>
                    <a:p>
                      <a:pPr marL="285750" indent="-285750" algn="l" fontAlgn="ctr">
                        <a:buFont typeface="Wingdings" panose="05000000000000000000" pitchFamily="2" charset="2"/>
                        <a:buChar char="ü"/>
                      </a:pPr>
                      <a:r>
                        <a:rPr lang="fr-FR" sz="1400" u="none" strike="noStrike" dirty="0" err="1">
                          <a:effectLst/>
                        </a:rPr>
                        <a:t>Rétropolation</a:t>
                      </a:r>
                      <a:r>
                        <a:rPr lang="fr-FR" sz="1400" u="none" strike="noStrike" dirty="0">
                          <a:effectLst/>
                        </a:rPr>
                        <a:t> des comptes nationaux de 1985 à 1998 selon le SCN 2008</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653951">
                <a:tc>
                  <a:txBody>
                    <a:bodyPr/>
                    <a:lstStyle/>
                    <a:p>
                      <a:pPr algn="l" fontAlgn="ctr"/>
                      <a:r>
                        <a:rPr lang="fr-FR" sz="1400" u="none" strike="noStrike">
                          <a:effectLst/>
                        </a:rPr>
                        <a:t>Rétropolation des séries statistiques des comptes nationaux trimestriels</a:t>
                      </a:r>
                      <a:endParaRPr lang="fr-FR" sz="1400" b="0" i="0" u="none" strike="noStrike">
                        <a:solidFill>
                          <a:srgbClr val="000000"/>
                        </a:solidFill>
                        <a:effectLst/>
                        <a:latin typeface="Times New Roman" panose="02020603050405020304" pitchFamily="18" charset="0"/>
                      </a:endParaRPr>
                    </a:p>
                  </a:txBody>
                  <a:tcPr marL="5686" marR="5686" marT="5686" marB="0" anchor="ctr"/>
                </a:tc>
                <a:tc>
                  <a:txBody>
                    <a:bodyPr/>
                    <a:lstStyle/>
                    <a:p>
                      <a:pPr marL="285750" indent="-285750" algn="l" fontAlgn="ctr">
                        <a:buFont typeface="Wingdings" panose="05000000000000000000" pitchFamily="2" charset="2"/>
                        <a:buChar char="ü"/>
                      </a:pPr>
                      <a:r>
                        <a:rPr lang="fr-FR" sz="1400" u="none" strike="noStrike" dirty="0">
                          <a:effectLst/>
                        </a:rPr>
                        <a:t>Etablir une cohérence des séries statistiques des comptes nationaux trimestriels à la suite de la </a:t>
                      </a:r>
                      <a:r>
                        <a:rPr lang="fr-FR" sz="1400" u="none" strike="noStrike" dirty="0" err="1">
                          <a:effectLst/>
                        </a:rPr>
                        <a:t>rétropolation</a:t>
                      </a:r>
                      <a:r>
                        <a:rPr lang="fr-FR" sz="1400" u="none" strike="noStrike" dirty="0">
                          <a:effectLst/>
                        </a:rPr>
                        <a:t> des comptes nationaux annuels</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583697">
                <a:tc>
                  <a:txBody>
                    <a:bodyPr/>
                    <a:lstStyle/>
                    <a:p>
                      <a:pPr algn="l" fontAlgn="ctr"/>
                      <a:r>
                        <a:rPr lang="fr-FR" sz="1400" u="none" strike="noStrike">
                          <a:effectLst/>
                        </a:rPr>
                        <a:t>Mettre à la disposition des autorités des statistiques fiables pour le pilotage de l’économie</a:t>
                      </a:r>
                      <a:endParaRPr lang="fr-FR" sz="1400" b="0" i="0" u="none" strike="noStrike">
                        <a:solidFill>
                          <a:srgbClr val="000000"/>
                        </a:solidFill>
                        <a:effectLst/>
                        <a:latin typeface="Times New Roman" panose="02020603050405020304" pitchFamily="18" charset="0"/>
                      </a:endParaRPr>
                    </a:p>
                  </a:txBody>
                  <a:tcPr marL="5686" marR="5686" marT="5686" marB="0" anchor="ctr"/>
                </a:tc>
                <a:tc>
                  <a:txBody>
                    <a:bodyPr/>
                    <a:lstStyle/>
                    <a:p>
                      <a:pPr marL="285750" indent="-285750" algn="l" fontAlgn="ctr">
                        <a:buFont typeface="Wingdings" panose="05000000000000000000" pitchFamily="2" charset="2"/>
                        <a:buChar char="ü"/>
                      </a:pPr>
                      <a:r>
                        <a:rPr lang="fr-FR" sz="1400" u="none" strike="noStrike" dirty="0">
                          <a:effectLst/>
                        </a:rPr>
                        <a:t>Mettre à la disposition de la prévision de nouvelles bases de prévision des agrégats macroéconomiques ;</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660674">
                <a:tc>
                  <a:txBody>
                    <a:bodyPr/>
                    <a:lstStyle/>
                    <a:p>
                      <a:pPr algn="l" fontAlgn="ctr"/>
                      <a:r>
                        <a:rPr lang="fr-FR" sz="1400" u="none" strike="noStrike">
                          <a:effectLst/>
                        </a:rPr>
                        <a:t>Voyage d’études sur le changement de l’année de base</a:t>
                      </a:r>
                      <a:endParaRPr lang="fr-FR" sz="1400" b="0" i="0" u="none" strike="noStrike">
                        <a:solidFill>
                          <a:srgbClr val="000000"/>
                        </a:solidFill>
                        <a:effectLst/>
                        <a:latin typeface="Times New Roman" panose="02020603050405020304" pitchFamily="18" charset="0"/>
                      </a:endParaRPr>
                    </a:p>
                  </a:txBody>
                  <a:tcPr marL="5686" marR="5686" marT="5686" marB="0" anchor="ctr"/>
                </a:tc>
                <a:tc>
                  <a:txBody>
                    <a:bodyPr/>
                    <a:lstStyle/>
                    <a:p>
                      <a:pPr algn="l" fontAlgn="ctr"/>
                      <a:r>
                        <a:rPr lang="fr-FR" sz="1400" u="none" strike="noStrike" dirty="0">
                          <a:effectLst/>
                        </a:rPr>
                        <a:t>Mutualiser les efforts en vue de s’enquérir de l’expérience des pays en avance dans la mise en œuvre du SCN 2008</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r h="660674">
                <a:tc>
                  <a:txBody>
                    <a:bodyPr/>
                    <a:lstStyle/>
                    <a:p>
                      <a:pPr algn="l" fontAlgn="ctr"/>
                      <a:r>
                        <a:rPr lang="fr-FR" sz="1400" u="none" strike="noStrike">
                          <a:effectLst/>
                        </a:rPr>
                        <a:t>Acquisition d’équipement pour le changement de l’année de base</a:t>
                      </a:r>
                      <a:endParaRPr lang="fr-FR" sz="1400" b="0" i="0" u="none" strike="noStrike">
                        <a:solidFill>
                          <a:srgbClr val="000000"/>
                        </a:solidFill>
                        <a:effectLst/>
                        <a:latin typeface="Times New Roman" panose="02020603050405020304" pitchFamily="18" charset="0"/>
                      </a:endParaRPr>
                    </a:p>
                  </a:txBody>
                  <a:tcPr marL="5686" marR="5686" marT="5686" marB="0" anchor="ctr"/>
                </a:tc>
                <a:tc>
                  <a:txBody>
                    <a:bodyPr/>
                    <a:lstStyle/>
                    <a:p>
                      <a:pPr algn="l" fontAlgn="ctr"/>
                      <a:r>
                        <a:rPr lang="fr-FR" sz="1400" u="none" strike="noStrike" dirty="0">
                          <a:effectLst/>
                        </a:rPr>
                        <a:t>Achat de matériels et fournitures informatiques pour l’élaboration des comptes nationaux</a:t>
                      </a:r>
                      <a:endParaRPr lang="fr-FR" sz="1400" b="0" i="1" u="none" strike="noStrike" dirty="0">
                        <a:solidFill>
                          <a:srgbClr val="000000"/>
                        </a:solidFill>
                        <a:effectLst/>
                        <a:latin typeface="Times New Roman" panose="02020603050405020304" pitchFamily="18" charset="0"/>
                      </a:endParaRPr>
                    </a:p>
                  </a:txBody>
                  <a:tcPr marL="5686" marR="5686" marT="5686" marB="0" anchor="ctr"/>
                </a:tc>
              </a:tr>
            </a:tbl>
          </a:graphicData>
        </a:graphic>
      </p:graphicFrame>
    </p:spTree>
    <p:extLst>
      <p:ext uri="{BB962C8B-B14F-4D97-AF65-F5344CB8AC3E}">
        <p14:creationId xmlns:p14="http://schemas.microsoft.com/office/powerpoint/2010/main" val="3794650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12</a:t>
            </a:fld>
            <a:endParaRPr lang="fr-BE"/>
          </a:p>
        </p:txBody>
      </p:sp>
      <p:sp>
        <p:nvSpPr>
          <p:cNvPr id="4" name="Titre 5"/>
          <p:cNvSpPr txBox="1">
            <a:spLocks/>
          </p:cNvSpPr>
          <p:nvPr/>
        </p:nvSpPr>
        <p:spPr>
          <a:xfrm>
            <a:off x="457200" y="228600"/>
            <a:ext cx="8229600" cy="608112"/>
          </a:xfrm>
          <a:prstGeom prst="rect">
            <a:avLst/>
          </a:prstGeom>
        </p:spPr>
        <p:txBody>
          <a:bodyPr vert="horz" anchor="b" anchorCtr="0">
            <a:normAutofit fontScale="97500" lnSpcReduction="10000"/>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fr-FR" sz="1800" dirty="0" smtClean="0">
                <a:solidFill>
                  <a:srgbClr val="00B0F0"/>
                </a:solidFill>
              </a:rPr>
              <a:t>Présentation du plan de travail de </a:t>
            </a:r>
            <a:r>
              <a:rPr lang="fr-FR" sz="1800" dirty="0" err="1" smtClean="0">
                <a:solidFill>
                  <a:srgbClr val="00B0F0"/>
                </a:solidFill>
              </a:rPr>
              <a:t>rebasage</a:t>
            </a:r>
            <a:r>
              <a:rPr lang="fr-FR" sz="1800" dirty="0" smtClean="0">
                <a:solidFill>
                  <a:srgbClr val="00B0F0"/>
                </a:solidFill>
              </a:rPr>
              <a:t> des comptes et du passage au SCN2008(3)</a:t>
            </a:r>
            <a:endParaRPr lang="fr-FR" sz="1800" dirty="0"/>
          </a:p>
        </p:txBody>
      </p:sp>
      <p:sp>
        <p:nvSpPr>
          <p:cNvPr id="5" name="ZoneTexte 4"/>
          <p:cNvSpPr txBox="1"/>
          <p:nvPr/>
        </p:nvSpPr>
        <p:spPr>
          <a:xfrm>
            <a:off x="971600" y="1052736"/>
            <a:ext cx="7776864" cy="4862870"/>
          </a:xfrm>
          <a:prstGeom prst="rect">
            <a:avLst/>
          </a:prstGeom>
          <a:noFill/>
        </p:spPr>
        <p:txBody>
          <a:bodyPr wrap="square" rtlCol="0">
            <a:spAutoFit/>
          </a:bodyPr>
          <a:lstStyle/>
          <a:p>
            <a:pPr marL="11430" indent="-274320">
              <a:buSzPct val="76000"/>
              <a:buFont typeface="Wingdings 3"/>
              <a:buChar char=""/>
            </a:pPr>
            <a:r>
              <a:rPr lang="fr-FR" sz="2600" dirty="0"/>
              <a:t>Ressources Financières:</a:t>
            </a:r>
          </a:p>
          <a:p>
            <a:r>
              <a:rPr lang="fr-FR" dirty="0" smtClean="0"/>
              <a:t>Budget prévisionnel du projet: </a:t>
            </a:r>
            <a:r>
              <a:rPr lang="fr-FR" b="1" dirty="0" smtClean="0"/>
              <a:t>1032 millions FCFA</a:t>
            </a:r>
            <a:endParaRPr lang="fr-FR" dirty="0" smtClean="0"/>
          </a:p>
          <a:p>
            <a:r>
              <a:rPr lang="fr-FR" dirty="0" smtClean="0"/>
              <a:t>	Dont </a:t>
            </a:r>
            <a:r>
              <a:rPr lang="fr-FR" b="1" dirty="0" smtClean="0"/>
              <a:t>600</a:t>
            </a:r>
            <a:r>
              <a:rPr lang="fr-FR" dirty="0" smtClean="0"/>
              <a:t> millions pour </a:t>
            </a:r>
            <a:r>
              <a:rPr lang="fr-FR" dirty="0"/>
              <a:t>l’ENESI et </a:t>
            </a:r>
            <a:r>
              <a:rPr lang="fr-FR" b="1" dirty="0"/>
              <a:t>100</a:t>
            </a:r>
            <a:r>
              <a:rPr lang="fr-FR" dirty="0"/>
              <a:t> millions pour l’enquête </a:t>
            </a:r>
            <a:r>
              <a:rPr lang="fr-FR" dirty="0" smtClean="0"/>
              <a:t>orpaillage. </a:t>
            </a:r>
          </a:p>
          <a:p>
            <a:pPr marL="285750" indent="-285750">
              <a:buFont typeface="Wingdings" panose="05000000000000000000" pitchFamily="2" charset="2"/>
              <a:buChar char="ü"/>
            </a:pPr>
            <a:r>
              <a:rPr lang="fr-FR" dirty="0" smtClean="0"/>
              <a:t>Financement réalisé principalement par la partie nationale.</a:t>
            </a:r>
          </a:p>
          <a:p>
            <a:pPr marL="285750" indent="-285750">
              <a:buFont typeface="Wingdings" panose="05000000000000000000" pitchFamily="2" charset="2"/>
              <a:buChar char="ü"/>
            </a:pPr>
            <a:r>
              <a:rPr lang="fr-FR" dirty="0" smtClean="0"/>
              <a:t>Le PRCS III de la BAD à hauteur de </a:t>
            </a:r>
            <a:r>
              <a:rPr lang="fr-FR" b="1" dirty="0" smtClean="0"/>
              <a:t>29,</a:t>
            </a:r>
            <a:r>
              <a:rPr lang="fr-FR" b="1" dirty="0"/>
              <a:t> </a:t>
            </a:r>
            <a:r>
              <a:rPr lang="fr-FR" b="1" dirty="0" smtClean="0"/>
              <a:t>1</a:t>
            </a:r>
            <a:r>
              <a:rPr lang="fr-FR" dirty="0" smtClean="0"/>
              <a:t> millions</a:t>
            </a:r>
            <a:r>
              <a:rPr lang="fr-FR" b="1" dirty="0" smtClean="0"/>
              <a:t>.</a:t>
            </a:r>
          </a:p>
          <a:p>
            <a:pPr marL="285750" indent="-285750">
              <a:buFont typeface="Wingdings" panose="05000000000000000000" pitchFamily="2" charset="2"/>
              <a:buChar char="ü"/>
            </a:pPr>
            <a:r>
              <a:rPr lang="fr-FR" dirty="0" smtClean="0"/>
              <a:t>Financement complémentaire PSR de </a:t>
            </a:r>
            <a:r>
              <a:rPr lang="fr-FR" b="1" dirty="0" smtClean="0"/>
              <a:t>177,98 </a:t>
            </a:r>
            <a:r>
              <a:rPr lang="fr-FR" dirty="0" smtClean="0"/>
              <a:t>millions dont  6,1 millions pour la MCS</a:t>
            </a:r>
          </a:p>
          <a:p>
            <a:pPr marL="285750" indent="-285750">
              <a:buFont typeface="Wingdings" panose="05000000000000000000" pitchFamily="2" charset="2"/>
              <a:buChar char="ü"/>
            </a:pPr>
            <a:r>
              <a:rPr lang="fr-FR" dirty="0" smtClean="0"/>
              <a:t>L’ERI-ESI réalisé dans le cadre du </a:t>
            </a:r>
            <a:r>
              <a:rPr lang="fr-FR" dirty="0" err="1" smtClean="0"/>
              <a:t>rebasage</a:t>
            </a:r>
            <a:r>
              <a:rPr lang="fr-FR" dirty="0" smtClean="0"/>
              <a:t> dans les pays de l’</a:t>
            </a:r>
            <a:r>
              <a:rPr lang="fr-FR" dirty="0"/>
              <a:t>U</a:t>
            </a:r>
            <a:r>
              <a:rPr lang="fr-FR" dirty="0" smtClean="0"/>
              <a:t>EMOA a bénéficie d’un financement de </a:t>
            </a:r>
            <a:r>
              <a:rPr lang="fr-FR" b="1" dirty="0" smtClean="0"/>
              <a:t>756,6 </a:t>
            </a:r>
            <a:r>
              <a:rPr lang="fr-FR" dirty="0" smtClean="0"/>
              <a:t>millions.</a:t>
            </a:r>
          </a:p>
          <a:p>
            <a:endParaRPr lang="fr-FR" dirty="0" smtClean="0"/>
          </a:p>
          <a:p>
            <a:pPr marL="11430" indent="-274320">
              <a:buSzPct val="76000"/>
              <a:buFont typeface="Wingdings 3"/>
              <a:buChar char=""/>
            </a:pPr>
            <a:r>
              <a:rPr lang="fr-FR" sz="2600" dirty="0"/>
              <a:t>Ressources </a:t>
            </a:r>
            <a:r>
              <a:rPr lang="fr-FR" sz="2600" dirty="0" smtClean="0"/>
              <a:t>humaines:</a:t>
            </a:r>
          </a:p>
          <a:p>
            <a:pPr>
              <a:buSzPct val="76000"/>
            </a:pPr>
            <a:r>
              <a:rPr lang="fr-FR" sz="2000" dirty="0" smtClean="0"/>
              <a:t> 7 cadres au début et départ de </a:t>
            </a:r>
            <a:r>
              <a:rPr lang="fr-FR" sz="2000" dirty="0"/>
              <a:t>3</a:t>
            </a:r>
            <a:r>
              <a:rPr lang="fr-FR" sz="2000" dirty="0" smtClean="0"/>
              <a:t> cadres expérimentés en cours de projet et recrutement de 6 jeunes cadres supérieurs. 10 cadres travaillent actuellement sur le processus d’élaboration des comptes.</a:t>
            </a:r>
            <a:endParaRPr lang="fr-FR" sz="2000" dirty="0"/>
          </a:p>
          <a:p>
            <a:endParaRPr lang="fr-FR" dirty="0"/>
          </a:p>
        </p:txBody>
      </p:sp>
    </p:spTree>
    <p:extLst>
      <p:ext uri="{BB962C8B-B14F-4D97-AF65-F5344CB8AC3E}">
        <p14:creationId xmlns:p14="http://schemas.microsoft.com/office/powerpoint/2010/main" val="3999239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13</a:t>
            </a:fld>
            <a:endParaRPr lang="fr-BE"/>
          </a:p>
        </p:txBody>
      </p:sp>
      <p:sp>
        <p:nvSpPr>
          <p:cNvPr id="4" name="Titre 5"/>
          <p:cNvSpPr txBox="1">
            <a:spLocks/>
          </p:cNvSpPr>
          <p:nvPr/>
        </p:nvSpPr>
        <p:spPr>
          <a:xfrm>
            <a:off x="457200" y="228600"/>
            <a:ext cx="8229600" cy="608112"/>
          </a:xfrm>
          <a:prstGeom prst="rect">
            <a:avLst/>
          </a:prstGeom>
        </p:spPr>
        <p:txBody>
          <a:bodyPr vert="horz" anchor="b" anchorCtr="0">
            <a:normAutofit fontScale="97500" lnSpcReduction="10000"/>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fr-FR" sz="1800" dirty="0" smtClean="0">
                <a:solidFill>
                  <a:srgbClr val="00B0F0"/>
                </a:solidFill>
              </a:rPr>
              <a:t>Présentation du plan de travail de </a:t>
            </a:r>
            <a:r>
              <a:rPr lang="fr-FR" sz="1800" dirty="0" err="1" smtClean="0">
                <a:solidFill>
                  <a:srgbClr val="00B0F0"/>
                </a:solidFill>
              </a:rPr>
              <a:t>rebasage</a:t>
            </a:r>
            <a:r>
              <a:rPr lang="fr-FR" sz="1800" dirty="0" smtClean="0">
                <a:solidFill>
                  <a:srgbClr val="00B0F0"/>
                </a:solidFill>
              </a:rPr>
              <a:t> des comptes et du passage au SCN2008(4)</a:t>
            </a:r>
            <a:endParaRPr lang="fr-FR" sz="1800" dirty="0"/>
          </a:p>
        </p:txBody>
      </p:sp>
      <p:sp>
        <p:nvSpPr>
          <p:cNvPr id="5" name="ZoneTexte 4"/>
          <p:cNvSpPr txBox="1"/>
          <p:nvPr/>
        </p:nvSpPr>
        <p:spPr>
          <a:xfrm>
            <a:off x="251520" y="845069"/>
            <a:ext cx="8712968" cy="5478423"/>
          </a:xfrm>
          <a:prstGeom prst="rect">
            <a:avLst/>
          </a:prstGeom>
          <a:noFill/>
        </p:spPr>
        <p:txBody>
          <a:bodyPr wrap="square" rtlCol="0">
            <a:spAutoFit/>
          </a:bodyPr>
          <a:lstStyle/>
          <a:p>
            <a:pPr marL="11430" indent="-274320">
              <a:buSzPct val="76000"/>
              <a:buFont typeface="Wingdings 3"/>
              <a:buChar char=""/>
            </a:pPr>
            <a:r>
              <a:rPr lang="fr-FR" sz="2600" dirty="0" smtClean="0"/>
              <a:t>Assistance technique et revue par les pairs</a:t>
            </a:r>
            <a:endParaRPr lang="fr-FR" sz="2600" dirty="0"/>
          </a:p>
          <a:p>
            <a:pPr algn="just"/>
            <a:r>
              <a:rPr lang="fr-FR" dirty="0" smtClean="0"/>
              <a:t>Pour </a:t>
            </a:r>
            <a:r>
              <a:rPr lang="fr-FR" dirty="0"/>
              <a:t>l’année de base, l’INSD a bénéficié de l’accompagnement technique de :</a:t>
            </a:r>
          </a:p>
          <a:p>
            <a:pPr algn="just"/>
            <a:endParaRPr lang="fr-FR" dirty="0"/>
          </a:p>
          <a:p>
            <a:pPr lvl="1" algn="just"/>
            <a:r>
              <a:rPr lang="fr-FR" b="1" dirty="0"/>
              <a:t>AFRITAC Ouest : </a:t>
            </a:r>
          </a:p>
          <a:p>
            <a:pPr lvl="2" algn="just"/>
            <a:r>
              <a:rPr lang="fr-FR" dirty="0"/>
              <a:t>2 missions sur les comptes des sociétés financières;</a:t>
            </a:r>
          </a:p>
          <a:p>
            <a:pPr lvl="2" algn="just"/>
            <a:r>
              <a:rPr lang="fr-FR" dirty="0"/>
              <a:t>1 mission sur l’évaluation technique des résultats </a:t>
            </a:r>
          </a:p>
          <a:p>
            <a:pPr lvl="2" algn="just"/>
            <a:r>
              <a:rPr lang="fr-FR" dirty="0"/>
              <a:t>1 mission sur l’extension de l’année de base aux comptes financiers</a:t>
            </a:r>
          </a:p>
          <a:p>
            <a:pPr lvl="2" algn="just"/>
            <a:r>
              <a:rPr lang="fr-FR" dirty="0"/>
              <a:t>1 mission sur la migration des comptes nationaux trimestriels</a:t>
            </a:r>
          </a:p>
          <a:p>
            <a:pPr lvl="1" algn="just"/>
            <a:r>
              <a:rPr lang="fr-FR" b="1" dirty="0" smtClean="0"/>
              <a:t>AFRISTAT</a:t>
            </a:r>
            <a:r>
              <a:rPr lang="fr-FR" dirty="0" smtClean="0"/>
              <a:t> </a:t>
            </a:r>
            <a:r>
              <a:rPr lang="fr-FR" dirty="0"/>
              <a:t>: </a:t>
            </a:r>
          </a:p>
          <a:p>
            <a:pPr lvl="2" algn="just"/>
            <a:r>
              <a:rPr lang="fr-FR" dirty="0"/>
              <a:t>2 missions sur le traitement des sources de données; </a:t>
            </a:r>
            <a:endParaRPr lang="fr-FR" dirty="0" smtClean="0"/>
          </a:p>
          <a:p>
            <a:pPr lvl="1" algn="just"/>
            <a:r>
              <a:rPr lang="fr-FR" b="1" dirty="0"/>
              <a:t>INSEE </a:t>
            </a:r>
          </a:p>
          <a:p>
            <a:pPr lvl="2" algn="just"/>
            <a:r>
              <a:rPr lang="fr-FR" dirty="0"/>
              <a:t>1mission sur les comptes provisoires de la première année courante 2016</a:t>
            </a:r>
          </a:p>
          <a:p>
            <a:pPr lvl="1" algn="just"/>
            <a:r>
              <a:rPr lang="fr-FR" b="1" dirty="0"/>
              <a:t>Union Européenne / PAGPS</a:t>
            </a:r>
          </a:p>
          <a:p>
            <a:pPr lvl="2" algn="just"/>
            <a:r>
              <a:rPr lang="fr-FR" dirty="0"/>
              <a:t>1 atelier technique sur les </a:t>
            </a:r>
            <a:r>
              <a:rPr lang="fr-FR" dirty="0" err="1"/>
              <a:t>rétropolations</a:t>
            </a:r>
            <a:r>
              <a:rPr lang="fr-FR" dirty="0"/>
              <a:t> synthétiques</a:t>
            </a:r>
          </a:p>
          <a:p>
            <a:pPr marL="594360" lvl="2" indent="0" algn="just">
              <a:buNone/>
            </a:pPr>
            <a:endParaRPr lang="fr-FR" dirty="0"/>
          </a:p>
          <a:p>
            <a:pPr lvl="1" algn="just"/>
            <a:r>
              <a:rPr lang="fr-FR" b="1" dirty="0"/>
              <a:t>Un atelier de revue technique international</a:t>
            </a:r>
            <a:r>
              <a:rPr lang="fr-FR" dirty="0"/>
              <a:t> a  été organisé du 05 au 10 novembre 2018 à Ouagadougou et a connu la participation de plusieurs structures dont le </a:t>
            </a:r>
            <a:r>
              <a:rPr lang="fr-FR" b="1" dirty="0"/>
              <a:t>FMI</a:t>
            </a:r>
            <a:r>
              <a:rPr lang="fr-FR" dirty="0"/>
              <a:t>, la </a:t>
            </a:r>
            <a:r>
              <a:rPr lang="fr-FR" b="1" dirty="0"/>
              <a:t>Banque Mondiale</a:t>
            </a:r>
            <a:r>
              <a:rPr lang="fr-FR" dirty="0"/>
              <a:t>, </a:t>
            </a:r>
            <a:r>
              <a:rPr lang="fr-FR" b="1" dirty="0"/>
              <a:t>AFRISTAT</a:t>
            </a:r>
            <a:r>
              <a:rPr lang="fr-FR" dirty="0"/>
              <a:t>, </a:t>
            </a:r>
            <a:r>
              <a:rPr lang="fr-FR" b="1" dirty="0"/>
              <a:t>l’UEMOA</a:t>
            </a:r>
            <a:r>
              <a:rPr lang="fr-FR" dirty="0"/>
              <a:t>, la </a:t>
            </a:r>
            <a:r>
              <a:rPr lang="fr-FR" b="1" dirty="0"/>
              <a:t>BCEAO, </a:t>
            </a:r>
            <a:r>
              <a:rPr lang="fr-FR" b="1" dirty="0" smtClean="0"/>
              <a:t>l’UE/PAGPS</a:t>
            </a:r>
            <a:endParaRPr lang="fr-FR" dirty="0"/>
          </a:p>
        </p:txBody>
      </p:sp>
    </p:spTree>
    <p:extLst>
      <p:ext uri="{BB962C8B-B14F-4D97-AF65-F5344CB8AC3E}">
        <p14:creationId xmlns:p14="http://schemas.microsoft.com/office/powerpoint/2010/main" val="4276057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298576"/>
            <a:ext cx="8229600" cy="1418456"/>
          </a:xfrm>
        </p:spPr>
        <p:txBody>
          <a:bodyPr vert="horz" anchor="b" anchorCtr="0">
            <a:normAutofit/>
          </a:bodyPr>
          <a:lstStyle/>
          <a:p>
            <a:r>
              <a:rPr lang="fr-FR" dirty="0" smtClean="0">
                <a:solidFill>
                  <a:srgbClr val="00B0F0"/>
                </a:solidFill>
              </a:rPr>
              <a:t>4. </a:t>
            </a:r>
            <a:r>
              <a:rPr lang="fr-FR" dirty="0">
                <a:solidFill>
                  <a:srgbClr val="00B0F0"/>
                </a:solidFill>
              </a:rPr>
              <a:t>Etat des travaux à ce jour : </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14</a:t>
            </a:fld>
            <a:endParaRPr lang="fr-BE" dirty="0"/>
          </a:p>
        </p:txBody>
      </p:sp>
    </p:spTree>
    <p:extLst>
      <p:ext uri="{BB962C8B-B14F-4D97-AF65-F5344CB8AC3E}">
        <p14:creationId xmlns:p14="http://schemas.microsoft.com/office/powerpoint/2010/main" val="90413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B0F0"/>
                </a:solidFill>
              </a:rPr>
              <a:t>4. Etat des travaux à ce </a:t>
            </a:r>
            <a:r>
              <a:rPr lang="fr-FR" dirty="0" smtClean="0">
                <a:solidFill>
                  <a:srgbClr val="00B0F0"/>
                </a:solidFill>
              </a:rPr>
              <a:t>jour(1)</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15</a:t>
            </a:fld>
            <a:endParaRPr lang="fr-BE" dirty="0"/>
          </a:p>
        </p:txBody>
      </p:sp>
      <p:sp>
        <p:nvSpPr>
          <p:cNvPr id="4" name="Espace réservé du contenu 3"/>
          <p:cNvSpPr>
            <a:spLocks noGrp="1"/>
          </p:cNvSpPr>
          <p:nvPr>
            <p:ph sz="quarter" idx="1"/>
          </p:nvPr>
        </p:nvSpPr>
        <p:spPr/>
        <p:txBody>
          <a:bodyPr>
            <a:normAutofit/>
          </a:bodyPr>
          <a:lstStyle/>
          <a:p>
            <a:pPr marL="0" indent="0" algn="just">
              <a:buNone/>
            </a:pPr>
            <a:r>
              <a:rPr lang="fr-FR" dirty="0"/>
              <a:t>Au 30 septembre 2019, les résultats atteints sont les suivants : </a:t>
            </a:r>
          </a:p>
          <a:p>
            <a:pPr algn="just"/>
            <a:r>
              <a:rPr lang="fr-FR" b="1" dirty="0"/>
              <a:t>Finalisation et publication </a:t>
            </a:r>
            <a:r>
              <a:rPr lang="fr-FR" b="1" dirty="0" smtClean="0"/>
              <a:t>d’une </a:t>
            </a:r>
            <a:r>
              <a:rPr lang="fr-FR" b="1" dirty="0"/>
              <a:t>nouvelle année base 2015 dès décembre </a:t>
            </a:r>
            <a:r>
              <a:rPr lang="fr-FR" b="1" dirty="0" smtClean="0"/>
              <a:t>2018. </a:t>
            </a:r>
            <a:endParaRPr lang="fr-FR" b="1" dirty="0"/>
          </a:p>
          <a:p>
            <a:pPr lvl="1" algn="just"/>
            <a:r>
              <a:rPr lang="fr-FR" dirty="0"/>
              <a:t>Le PIB en valeur courante de l’année 2015 selon la nouvelle base 2015 est ressortie à 6 995,3 milliards de FCFA alors qu’il était évaluée à 6 162,5 milliards de FCFA selon l’ancienne base 1999, soit une réévaluation à la hausse de 832,8 milliards de FCFA (soit 13,5%).  </a:t>
            </a:r>
          </a:p>
          <a:p>
            <a:pPr marL="0" indent="0" algn="just">
              <a:buNone/>
            </a:pPr>
            <a:r>
              <a:rPr lang="fr-FR" dirty="0"/>
              <a:t>La révision du PIB par rapport à l’ancienne base est de 13,5% expliqués principalement par la prise en comptes de nouvelles sources .</a:t>
            </a:r>
          </a:p>
          <a:p>
            <a:pPr marL="0" indent="0" algn="just">
              <a:buNone/>
            </a:pPr>
            <a:endParaRPr lang="fr-FR" dirty="0"/>
          </a:p>
          <a:p>
            <a:endParaRPr lang="fr-FR" dirty="0"/>
          </a:p>
          <a:p>
            <a:endParaRPr lang="fr-FR" dirty="0"/>
          </a:p>
        </p:txBody>
      </p:sp>
    </p:spTree>
    <p:extLst>
      <p:ext uri="{BB962C8B-B14F-4D97-AF65-F5344CB8AC3E}">
        <p14:creationId xmlns:p14="http://schemas.microsoft.com/office/powerpoint/2010/main" val="27024870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B0F0"/>
                </a:solidFill>
              </a:rPr>
              <a:t>4. Etat des travaux à ce </a:t>
            </a:r>
            <a:r>
              <a:rPr lang="fr-FR" dirty="0" smtClean="0">
                <a:solidFill>
                  <a:srgbClr val="00B0F0"/>
                </a:solidFill>
              </a:rPr>
              <a:t>jour(2)</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16</a:t>
            </a:fld>
            <a:endParaRPr lang="fr-BE" dirty="0"/>
          </a:p>
        </p:txBody>
      </p:sp>
      <p:sp>
        <p:nvSpPr>
          <p:cNvPr id="4" name="Espace réservé du contenu 3"/>
          <p:cNvSpPr>
            <a:spLocks noGrp="1"/>
          </p:cNvSpPr>
          <p:nvPr>
            <p:ph sz="quarter" idx="1"/>
          </p:nvPr>
        </p:nvSpPr>
        <p:spPr/>
        <p:txBody>
          <a:bodyPr>
            <a:normAutofit fontScale="92500" lnSpcReduction="10000"/>
          </a:bodyPr>
          <a:lstStyle/>
          <a:p>
            <a:pPr algn="just"/>
            <a:r>
              <a:rPr lang="fr-FR" b="1" dirty="0"/>
              <a:t>Finalisation et publication de nouvelle année base 2015 dès décembre </a:t>
            </a:r>
            <a:r>
              <a:rPr lang="fr-FR" b="1" dirty="0" smtClean="0"/>
              <a:t>2018 </a:t>
            </a:r>
            <a:endParaRPr lang="fr-FR" b="1" dirty="0"/>
          </a:p>
          <a:p>
            <a:pPr lvl="1" algn="just"/>
            <a:r>
              <a:rPr lang="fr-FR" dirty="0"/>
              <a:t>Cette révision s’explique par l’amélioration apportée par les chiffres des enquêtes récentes notamment :</a:t>
            </a:r>
          </a:p>
          <a:p>
            <a:pPr lvl="2" algn="just"/>
            <a:r>
              <a:rPr lang="fr-FR" dirty="0"/>
              <a:t>l’enquête nationale sur le secteur informel, </a:t>
            </a:r>
          </a:p>
          <a:p>
            <a:pPr lvl="2" algn="just"/>
            <a:r>
              <a:rPr lang="fr-FR" dirty="0"/>
              <a:t>l’enquête nationale sur le secteur de l’orpaillage, </a:t>
            </a:r>
          </a:p>
          <a:p>
            <a:pPr lvl="2" algn="just"/>
            <a:r>
              <a:rPr lang="fr-FR" dirty="0"/>
              <a:t>la prise en compte de l’arboriculture,</a:t>
            </a:r>
          </a:p>
          <a:p>
            <a:pPr lvl="2" algn="just"/>
            <a:r>
              <a:rPr lang="fr-FR" dirty="0" smtClean="0"/>
              <a:t>Une </a:t>
            </a:r>
            <a:r>
              <a:rPr lang="fr-FR" dirty="0"/>
              <a:t>meilleure estimation et une distinction d’un secteur spécifique d</a:t>
            </a:r>
            <a:r>
              <a:rPr lang="fr-FR" dirty="0" smtClean="0"/>
              <a:t>es </a:t>
            </a:r>
            <a:r>
              <a:rPr lang="fr-FR" dirty="0"/>
              <a:t>institutions sans but lucratif au service des ménages. </a:t>
            </a:r>
          </a:p>
          <a:p>
            <a:pPr marL="594360" lvl="2" indent="0" algn="just">
              <a:buNone/>
            </a:pPr>
            <a:endParaRPr lang="fr-FR" dirty="0" smtClean="0"/>
          </a:p>
          <a:p>
            <a:pPr lvl="1" algn="just"/>
            <a:r>
              <a:rPr lang="fr-FR" dirty="0" smtClean="0"/>
              <a:t>L’adoption de nouvelles approches méthodologiques ont également impacté le taux de révision de l’ordre de 1%</a:t>
            </a:r>
            <a:endParaRPr lang="fr-FR" dirty="0"/>
          </a:p>
          <a:p>
            <a:pPr marL="594360" lvl="2" indent="0" algn="just">
              <a:buNone/>
            </a:pPr>
            <a:endParaRPr lang="fr-FR" dirty="0"/>
          </a:p>
          <a:p>
            <a:pPr lvl="1" algn="just"/>
            <a:r>
              <a:rPr lang="fr-FR" dirty="0"/>
              <a:t>Cette révision s’explique également par la vétusté de l’ancienne année de base qui datait de </a:t>
            </a:r>
            <a:r>
              <a:rPr lang="fr-FR" dirty="0" smtClean="0"/>
              <a:t>1999 </a:t>
            </a:r>
            <a:endParaRPr lang="fr-FR" dirty="0"/>
          </a:p>
          <a:p>
            <a:endParaRPr lang="fr-FR" dirty="0"/>
          </a:p>
        </p:txBody>
      </p:sp>
    </p:spTree>
    <p:extLst>
      <p:ext uri="{BB962C8B-B14F-4D97-AF65-F5344CB8AC3E}">
        <p14:creationId xmlns:p14="http://schemas.microsoft.com/office/powerpoint/2010/main" val="17681799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B0F0"/>
                </a:solidFill>
              </a:rPr>
              <a:t>4. Etat des travaux à ce </a:t>
            </a:r>
            <a:r>
              <a:rPr lang="fr-FR" dirty="0" smtClean="0">
                <a:solidFill>
                  <a:srgbClr val="00B0F0"/>
                </a:solidFill>
              </a:rPr>
              <a:t>jour(3)</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17</a:t>
            </a:fld>
            <a:endParaRPr lang="fr-BE" dirty="0"/>
          </a:p>
        </p:txBody>
      </p:sp>
      <p:sp>
        <p:nvSpPr>
          <p:cNvPr id="4" name="Espace réservé du contenu 3"/>
          <p:cNvSpPr>
            <a:spLocks noGrp="1"/>
          </p:cNvSpPr>
          <p:nvPr>
            <p:ph sz="quarter" idx="1"/>
          </p:nvPr>
        </p:nvSpPr>
        <p:spPr/>
        <p:txBody>
          <a:bodyPr>
            <a:normAutofit/>
          </a:bodyPr>
          <a:lstStyle/>
          <a:p>
            <a:pPr algn="just"/>
            <a:r>
              <a:rPr lang="fr-FR" b="1" dirty="0"/>
              <a:t>Elaboration des comptes semi-définitifs des années courantes 2016 et 2017. </a:t>
            </a:r>
          </a:p>
          <a:p>
            <a:pPr lvl="1" algn="just"/>
            <a:r>
              <a:rPr lang="fr-FR" dirty="0"/>
              <a:t>Ces comptes sont disponibles dans le champ du TRE selon la même nomenclature que celle de l’année de base;</a:t>
            </a:r>
          </a:p>
          <a:p>
            <a:pPr lvl="1" algn="just"/>
            <a:r>
              <a:rPr lang="fr-FR" dirty="0"/>
              <a:t>On dispose du PIB selon l’optique production et selon l’optique demande;</a:t>
            </a:r>
          </a:p>
          <a:p>
            <a:pPr lvl="1" algn="just"/>
            <a:r>
              <a:rPr lang="fr-FR" dirty="0"/>
              <a:t>Les résultats sont prises en compte dans le document de publication des séries</a:t>
            </a:r>
            <a:r>
              <a:rPr lang="fr-FR" dirty="0" smtClean="0"/>
              <a:t>.</a:t>
            </a:r>
          </a:p>
          <a:p>
            <a:pPr lvl="1" algn="just"/>
            <a:r>
              <a:rPr lang="fr-FR" dirty="0"/>
              <a:t>Le Document de publication de la série 1999-2017 des nouveaux comptes nationaux annuels selon le SCN 2008 </a:t>
            </a:r>
            <a:r>
              <a:rPr lang="fr-FR" dirty="0" smtClean="0"/>
              <a:t>est </a:t>
            </a:r>
            <a:r>
              <a:rPr lang="fr-FR" dirty="0"/>
              <a:t>publié sur le site de l’INSD </a:t>
            </a:r>
            <a:r>
              <a:rPr lang="fr-FR" dirty="0" smtClean="0"/>
              <a:t>depuis le 28 </a:t>
            </a:r>
            <a:r>
              <a:rPr lang="fr-FR" dirty="0"/>
              <a:t>septembre </a:t>
            </a:r>
            <a:r>
              <a:rPr lang="fr-FR" dirty="0" smtClean="0"/>
              <a:t>2019.</a:t>
            </a:r>
            <a:endParaRPr lang="fr-FR" dirty="0"/>
          </a:p>
          <a:p>
            <a:pPr lvl="1" algn="just"/>
            <a:endParaRPr lang="fr-FR" dirty="0"/>
          </a:p>
          <a:p>
            <a:pPr marL="594360" lvl="2" indent="0" algn="just">
              <a:buNone/>
            </a:pPr>
            <a:endParaRPr lang="fr-FR" dirty="0"/>
          </a:p>
          <a:p>
            <a:pPr marL="0" indent="0">
              <a:buNone/>
            </a:pPr>
            <a:endParaRPr lang="fr-FR" dirty="0"/>
          </a:p>
        </p:txBody>
      </p:sp>
    </p:spTree>
    <p:extLst>
      <p:ext uri="{BB962C8B-B14F-4D97-AF65-F5344CB8AC3E}">
        <p14:creationId xmlns:p14="http://schemas.microsoft.com/office/powerpoint/2010/main" val="485059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B0F0"/>
                </a:solidFill>
              </a:rPr>
              <a:t>4. Etat des travaux à ce </a:t>
            </a:r>
            <a:r>
              <a:rPr lang="fr-FR" dirty="0" smtClean="0">
                <a:solidFill>
                  <a:srgbClr val="00B0F0"/>
                </a:solidFill>
              </a:rPr>
              <a:t>jour(4)</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18</a:t>
            </a:fld>
            <a:endParaRPr lang="fr-BE" dirty="0"/>
          </a:p>
        </p:txBody>
      </p:sp>
      <p:sp>
        <p:nvSpPr>
          <p:cNvPr id="4" name="Espace réservé du contenu 3"/>
          <p:cNvSpPr>
            <a:spLocks noGrp="1"/>
          </p:cNvSpPr>
          <p:nvPr>
            <p:ph sz="quarter" idx="1"/>
          </p:nvPr>
        </p:nvSpPr>
        <p:spPr>
          <a:xfrm>
            <a:off x="457200" y="1254593"/>
            <a:ext cx="8229600" cy="4937760"/>
          </a:xfrm>
        </p:spPr>
        <p:txBody>
          <a:bodyPr>
            <a:normAutofit fontScale="92500" lnSpcReduction="10000"/>
          </a:bodyPr>
          <a:lstStyle/>
          <a:p>
            <a:pPr algn="just"/>
            <a:r>
              <a:rPr lang="fr-FR" b="1" dirty="0"/>
              <a:t>Réalisation des travaux de </a:t>
            </a:r>
            <a:r>
              <a:rPr lang="fr-FR" b="1" dirty="0" err="1"/>
              <a:t>rétropolation</a:t>
            </a:r>
            <a:r>
              <a:rPr lang="fr-FR" b="1" dirty="0"/>
              <a:t> synthétiques de 2014 jusqu’à l’année 1999. </a:t>
            </a:r>
          </a:p>
          <a:p>
            <a:pPr lvl="1" algn="just"/>
            <a:r>
              <a:rPr lang="fr-FR" dirty="0"/>
              <a:t>La publication de la nouvelle base 2015 </a:t>
            </a:r>
            <a:r>
              <a:rPr lang="fr-FR" dirty="0" smtClean="0"/>
              <a:t>crée de facto un problème un problème de comparaison et d’utilisation des anciennes </a:t>
            </a:r>
            <a:r>
              <a:rPr lang="fr-FR" dirty="0"/>
              <a:t>séries de comptes nationaux à cause </a:t>
            </a:r>
            <a:r>
              <a:rPr lang="fr-FR" dirty="0" smtClean="0"/>
              <a:t>des bases d’évaluation différentes et du </a:t>
            </a:r>
            <a:r>
              <a:rPr lang="fr-FR" dirty="0"/>
              <a:t>saut créé par la réévaluation; </a:t>
            </a:r>
          </a:p>
          <a:p>
            <a:pPr lvl="1" algn="just"/>
            <a:endParaRPr lang="fr-FR" dirty="0"/>
          </a:p>
          <a:p>
            <a:pPr lvl="1" algn="just"/>
            <a:r>
              <a:rPr lang="fr-FR" dirty="0"/>
              <a:t>Il fallait alors reconstituer ces anciennes séries pour les rendre cohérentes et raccordées à la nouvelle base sous forme de série temporelle : c’est la </a:t>
            </a:r>
            <a:r>
              <a:rPr lang="fr-FR" dirty="0" err="1"/>
              <a:t>rétropolation</a:t>
            </a:r>
            <a:r>
              <a:rPr lang="fr-FR" dirty="0"/>
              <a:t>. </a:t>
            </a:r>
          </a:p>
          <a:p>
            <a:pPr lvl="1" algn="just"/>
            <a:endParaRPr lang="fr-FR" dirty="0"/>
          </a:p>
          <a:p>
            <a:pPr lvl="1" algn="just"/>
            <a:r>
              <a:rPr lang="fr-FR" dirty="0"/>
              <a:t>L’objectif étant de « </a:t>
            </a:r>
            <a:r>
              <a:rPr lang="fr-FR" b="1" dirty="0"/>
              <a:t>mettre à la </a:t>
            </a:r>
            <a:r>
              <a:rPr lang="fr-FR" b="1" dirty="0" smtClean="0"/>
              <a:t>disposition </a:t>
            </a:r>
            <a:r>
              <a:rPr lang="fr-FR" b="1" dirty="0"/>
              <a:t>des utilisateurs des séries longues, cohérentes, sans rupture statistique et économiquement </a:t>
            </a:r>
            <a:r>
              <a:rPr lang="fr-FR" b="1" dirty="0" smtClean="0"/>
              <a:t>significatives</a:t>
            </a:r>
            <a:r>
              <a:rPr lang="fr-FR" dirty="0"/>
              <a:t> »</a:t>
            </a:r>
          </a:p>
          <a:p>
            <a:pPr marL="594360" lvl="2" indent="0" algn="just">
              <a:buNone/>
            </a:pPr>
            <a:endParaRPr lang="fr-FR" dirty="0"/>
          </a:p>
          <a:p>
            <a:pPr marL="0" indent="0">
              <a:buNone/>
            </a:pPr>
            <a:endParaRPr lang="fr-FR" dirty="0"/>
          </a:p>
        </p:txBody>
      </p:sp>
    </p:spTree>
    <p:extLst>
      <p:ext uri="{BB962C8B-B14F-4D97-AF65-F5344CB8AC3E}">
        <p14:creationId xmlns:p14="http://schemas.microsoft.com/office/powerpoint/2010/main" val="3155316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B0F0"/>
                </a:solidFill>
              </a:rPr>
              <a:t>4. Etat des travaux à ce </a:t>
            </a:r>
            <a:r>
              <a:rPr lang="fr-FR" dirty="0" smtClean="0">
                <a:solidFill>
                  <a:srgbClr val="00B0F0"/>
                </a:solidFill>
              </a:rPr>
              <a:t>jour(5)</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19</a:t>
            </a:fld>
            <a:endParaRPr lang="fr-BE" dirty="0"/>
          </a:p>
        </p:txBody>
      </p:sp>
      <p:sp>
        <p:nvSpPr>
          <p:cNvPr id="4" name="Espace réservé du contenu 3"/>
          <p:cNvSpPr>
            <a:spLocks noGrp="1"/>
          </p:cNvSpPr>
          <p:nvPr>
            <p:ph sz="quarter" idx="1"/>
          </p:nvPr>
        </p:nvSpPr>
        <p:spPr>
          <a:xfrm>
            <a:off x="457200" y="1254593"/>
            <a:ext cx="8229600" cy="4937760"/>
          </a:xfrm>
        </p:spPr>
        <p:txBody>
          <a:bodyPr>
            <a:normAutofit lnSpcReduction="10000"/>
          </a:bodyPr>
          <a:lstStyle/>
          <a:p>
            <a:pPr algn="just">
              <a:lnSpc>
                <a:spcPct val="107000"/>
              </a:lnSpc>
              <a:spcAft>
                <a:spcPts val="800"/>
              </a:spcAft>
            </a:pPr>
            <a:r>
              <a:rPr lang="fr-FR" b="1" dirty="0">
                <a:ea typeface="Calibri" panose="020F0502020204030204" pitchFamily="34" charset="0"/>
                <a:cs typeface="Calibri" panose="020F0502020204030204" pitchFamily="34" charset="0"/>
              </a:rPr>
              <a:t>Principes :</a:t>
            </a:r>
          </a:p>
          <a:p>
            <a:pPr lvl="1" algn="just">
              <a:lnSpc>
                <a:spcPct val="107000"/>
              </a:lnSpc>
              <a:spcAft>
                <a:spcPts val="800"/>
              </a:spcAft>
            </a:pPr>
            <a:r>
              <a:rPr lang="fr-FR" b="1" i="1" dirty="0">
                <a:ea typeface="Calibri" panose="020F0502020204030204" pitchFamily="34" charset="0"/>
                <a:cs typeface="Calibri" panose="020F0502020204030204" pitchFamily="34" charset="0"/>
              </a:rPr>
              <a:t>On considère que pendant toute une base, les séries des comptes nationaux sont homogènes et donc les indices d’évolution sont pertinents. Il n’en est plus de même lors d’un changement de base</a:t>
            </a:r>
          </a:p>
          <a:p>
            <a:pPr lvl="1" algn="just">
              <a:lnSpc>
                <a:spcPct val="107000"/>
              </a:lnSpc>
              <a:spcAft>
                <a:spcPts val="800"/>
              </a:spcAft>
            </a:pPr>
            <a:r>
              <a:rPr lang="fr-FR" dirty="0">
                <a:ea typeface="Calibri" panose="020F0502020204030204" pitchFamily="34" charset="0"/>
                <a:cs typeface="Calibri" panose="020F0502020204030204" pitchFamily="34" charset="0"/>
              </a:rPr>
              <a:t>Un raisonnement série par série et en évolution</a:t>
            </a:r>
          </a:p>
          <a:p>
            <a:pPr lvl="1" algn="just">
              <a:lnSpc>
                <a:spcPct val="107000"/>
              </a:lnSpc>
              <a:spcAft>
                <a:spcPts val="800"/>
              </a:spcAft>
            </a:pPr>
            <a:r>
              <a:rPr lang="fr-FR" dirty="0">
                <a:ea typeface="Calibri" panose="020F0502020204030204" pitchFamily="34" charset="0"/>
                <a:cs typeface="Calibri" panose="020F0502020204030204" pitchFamily="34" charset="0"/>
              </a:rPr>
              <a:t>Un prolongement cohérent dans le passé des évolutions de l’ancienne base dans la nouvelle base</a:t>
            </a:r>
          </a:p>
          <a:p>
            <a:pPr lvl="1" algn="just">
              <a:lnSpc>
                <a:spcPct val="107000"/>
              </a:lnSpc>
              <a:spcAft>
                <a:spcPts val="800"/>
              </a:spcAft>
            </a:pPr>
            <a:r>
              <a:rPr lang="fr-FR" dirty="0">
                <a:ea typeface="Calibri" panose="020F0502020204030204" pitchFamily="34" charset="0"/>
                <a:cs typeface="Calibri" panose="020F0502020204030204" pitchFamily="34" charset="0"/>
              </a:rPr>
              <a:t>Indépendance des séries </a:t>
            </a:r>
            <a:r>
              <a:rPr lang="fr-FR" dirty="0" err="1">
                <a:ea typeface="Calibri" panose="020F0502020204030204" pitchFamily="34" charset="0"/>
                <a:cs typeface="Calibri" panose="020F0502020204030204" pitchFamily="34" charset="0"/>
              </a:rPr>
              <a:t>rétropolées</a:t>
            </a:r>
            <a:r>
              <a:rPr lang="fr-FR" dirty="0">
                <a:ea typeface="Calibri" panose="020F0502020204030204" pitchFamily="34" charset="0"/>
                <a:cs typeface="Calibri" panose="020F0502020204030204" pitchFamily="34" charset="0"/>
              </a:rPr>
              <a:t> induisant donc un travail d’équilibrage afin que la somme des ressources soit égale à la somme des emplois</a:t>
            </a:r>
          </a:p>
          <a:p>
            <a:pPr marL="0" indent="0">
              <a:buNone/>
            </a:pPr>
            <a:endParaRPr lang="fr-FR" dirty="0"/>
          </a:p>
        </p:txBody>
      </p:sp>
    </p:spTree>
    <p:extLst>
      <p:ext uri="{BB962C8B-B14F-4D97-AF65-F5344CB8AC3E}">
        <p14:creationId xmlns:p14="http://schemas.microsoft.com/office/powerpoint/2010/main" val="139111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vert="horz" anchor="ctr" anchorCtr="0">
            <a:normAutofit/>
          </a:bodyPr>
          <a:lstStyle/>
          <a:p>
            <a:r>
              <a:rPr lang="fr-FR" dirty="0">
                <a:solidFill>
                  <a:srgbClr val="00B0F0"/>
                </a:solidFill>
              </a:rPr>
              <a:t>Plan de la présentation</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
        <p:nvSpPr>
          <p:cNvPr id="3" name="Espace réservé du contenu 2"/>
          <p:cNvSpPr>
            <a:spLocks noGrp="1"/>
          </p:cNvSpPr>
          <p:nvPr>
            <p:ph sz="quarter" idx="1"/>
          </p:nvPr>
        </p:nvSpPr>
        <p:spPr/>
        <p:txBody>
          <a:bodyPr vert="horz">
            <a:normAutofit/>
          </a:bodyPr>
          <a:lstStyle/>
          <a:p>
            <a:pPr>
              <a:spcBef>
                <a:spcPts val="0"/>
              </a:spcBef>
            </a:pPr>
            <a:r>
              <a:rPr lang="fr-FR" dirty="0" smtClean="0"/>
              <a:t>I. Etat de mise en œuvre des recommandations</a:t>
            </a:r>
            <a:endParaRPr lang="fr-FR" dirty="0"/>
          </a:p>
          <a:p>
            <a:pPr>
              <a:spcBef>
                <a:spcPts val="0"/>
              </a:spcBef>
            </a:pPr>
            <a:r>
              <a:rPr lang="fr-FR" dirty="0" smtClean="0"/>
              <a:t>II. Mise </a:t>
            </a:r>
            <a:r>
              <a:rPr lang="fr-FR" dirty="0"/>
              <a:t>en œuvre des nomenclatures d’activités et de produits</a:t>
            </a:r>
          </a:p>
          <a:p>
            <a:pPr>
              <a:spcBef>
                <a:spcPts val="0"/>
              </a:spcBef>
            </a:pPr>
            <a:r>
              <a:rPr lang="fr-FR" dirty="0" smtClean="0"/>
              <a:t>III. Présentation </a:t>
            </a:r>
            <a:r>
              <a:rPr lang="fr-FR" dirty="0"/>
              <a:t>du plan de travail de </a:t>
            </a:r>
            <a:r>
              <a:rPr lang="fr-FR" dirty="0" err="1"/>
              <a:t>rebasage</a:t>
            </a:r>
            <a:r>
              <a:rPr lang="fr-FR" dirty="0"/>
              <a:t> des comptes et du passage au SCN2008 </a:t>
            </a:r>
          </a:p>
          <a:p>
            <a:pPr>
              <a:spcBef>
                <a:spcPts val="0"/>
              </a:spcBef>
            </a:pPr>
            <a:r>
              <a:rPr lang="fr-FR" dirty="0" smtClean="0"/>
              <a:t>IV. Etat </a:t>
            </a:r>
            <a:r>
              <a:rPr lang="fr-FR" dirty="0"/>
              <a:t>des travaux à ce jour </a:t>
            </a:r>
          </a:p>
          <a:p>
            <a:pPr>
              <a:spcBef>
                <a:spcPts val="0"/>
              </a:spcBef>
            </a:pPr>
            <a:r>
              <a:rPr lang="fr-FR" dirty="0" smtClean="0"/>
              <a:t>V. Points </a:t>
            </a:r>
            <a:r>
              <a:rPr lang="fr-FR" dirty="0"/>
              <a:t>sur les travaux de la rénovation restants à </a:t>
            </a:r>
            <a:r>
              <a:rPr lang="fr-FR" dirty="0" smtClean="0"/>
              <a:t>faire et </a:t>
            </a:r>
            <a:r>
              <a:rPr lang="fr-FR" dirty="0"/>
              <a:t>Perspectives</a:t>
            </a:r>
          </a:p>
          <a:p>
            <a:pPr>
              <a:spcBef>
                <a:spcPts val="0"/>
              </a:spcBef>
            </a:pPr>
            <a:r>
              <a:rPr lang="fr-FR" dirty="0" smtClean="0"/>
              <a:t>VI. Difficultés </a:t>
            </a:r>
            <a:r>
              <a:rPr lang="fr-FR" dirty="0"/>
              <a:t>rencontrées et solutions escomptées </a:t>
            </a:r>
          </a:p>
          <a:p>
            <a:pPr marL="0" indent="0">
              <a:spcBef>
                <a:spcPts val="0"/>
              </a:spcBef>
              <a:buNone/>
            </a:pPr>
            <a:endParaRPr lang="fr-FR" dirty="0"/>
          </a:p>
          <a:p>
            <a:pPr>
              <a:spcBef>
                <a:spcPts val="0"/>
              </a:spcBef>
            </a:pPr>
            <a:endParaRPr lang="fr-FR" dirty="0"/>
          </a:p>
          <a:p>
            <a:pPr>
              <a:spcBef>
                <a:spcPts val="0"/>
              </a:spcBef>
            </a:pPr>
            <a:endParaRPr lang="fr-FR" dirty="0"/>
          </a:p>
          <a:p>
            <a:pPr>
              <a:spcBef>
                <a:spcPts val="0"/>
              </a:spcBef>
            </a:pPr>
            <a:endParaRPr lang="fr-FR" dirty="0"/>
          </a:p>
        </p:txBody>
      </p:sp>
    </p:spTree>
    <p:extLst>
      <p:ext uri="{BB962C8B-B14F-4D97-AF65-F5344CB8AC3E}">
        <p14:creationId xmlns:p14="http://schemas.microsoft.com/office/powerpoint/2010/main" val="7077379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B0F0"/>
                </a:solidFill>
              </a:rPr>
              <a:t>4. Etat des travaux à ce </a:t>
            </a:r>
            <a:r>
              <a:rPr lang="fr-FR" dirty="0" smtClean="0">
                <a:solidFill>
                  <a:srgbClr val="00B0F0"/>
                </a:solidFill>
              </a:rPr>
              <a:t>jour(6)</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20</a:t>
            </a:fld>
            <a:endParaRPr lang="fr-BE" dirty="0"/>
          </a:p>
        </p:txBody>
      </p:sp>
      <p:sp>
        <p:nvSpPr>
          <p:cNvPr id="4" name="Espace réservé du contenu 3"/>
          <p:cNvSpPr>
            <a:spLocks noGrp="1"/>
          </p:cNvSpPr>
          <p:nvPr>
            <p:ph sz="quarter" idx="1"/>
          </p:nvPr>
        </p:nvSpPr>
        <p:spPr>
          <a:xfrm>
            <a:off x="457200" y="1254593"/>
            <a:ext cx="8229600" cy="4937760"/>
          </a:xfrm>
        </p:spPr>
        <p:txBody>
          <a:bodyPr>
            <a:normAutofit lnSpcReduction="10000"/>
          </a:bodyPr>
          <a:lstStyle/>
          <a:p>
            <a:pPr algn="just"/>
            <a:r>
              <a:rPr lang="fr-FR" b="1" dirty="0"/>
              <a:t>Les </a:t>
            </a:r>
            <a:r>
              <a:rPr lang="fr-FR" b="1" dirty="0" err="1"/>
              <a:t>rétropolations</a:t>
            </a:r>
            <a:r>
              <a:rPr lang="fr-FR" b="1" dirty="0"/>
              <a:t> disponibles sont dits synthétiques : </a:t>
            </a:r>
          </a:p>
          <a:p>
            <a:pPr lvl="1" algn="just"/>
            <a:r>
              <a:rPr lang="fr-FR" dirty="0"/>
              <a:t>Ils couvrent la période 1999-2014;</a:t>
            </a:r>
          </a:p>
          <a:p>
            <a:pPr lvl="1" algn="just"/>
            <a:r>
              <a:rPr lang="fr-FR" dirty="0"/>
              <a:t>Optique production et demande du PIB;</a:t>
            </a:r>
          </a:p>
          <a:p>
            <a:pPr lvl="1" algn="just"/>
            <a:r>
              <a:rPr lang="fr-FR" dirty="0"/>
              <a:t>En volume et en valeur courante;</a:t>
            </a:r>
          </a:p>
          <a:p>
            <a:pPr lvl="1" algn="just">
              <a:lnSpc>
                <a:spcPct val="107000"/>
              </a:lnSpc>
              <a:spcAft>
                <a:spcPts val="800"/>
              </a:spcAft>
            </a:pPr>
            <a:r>
              <a:rPr lang="fr-FR" dirty="0"/>
              <a:t>Nomenclatures de </a:t>
            </a:r>
            <a:r>
              <a:rPr lang="fr-FR" dirty="0" err="1"/>
              <a:t>rétropolation</a:t>
            </a:r>
            <a:r>
              <a:rPr lang="fr-FR" dirty="0"/>
              <a:t> (produits, branches notamment)  à l’intersection des anciennes et des nouvelles nomenclatures</a:t>
            </a:r>
          </a:p>
          <a:p>
            <a:pPr lvl="2" algn="just">
              <a:lnSpc>
                <a:spcPct val="107000"/>
              </a:lnSpc>
              <a:spcAft>
                <a:spcPts val="800"/>
              </a:spcAft>
            </a:pPr>
            <a:r>
              <a:rPr lang="fr-FR" dirty="0"/>
              <a:t>Ancienne base 1999 : 42 branches et 70 produits</a:t>
            </a:r>
          </a:p>
          <a:p>
            <a:pPr lvl="2" algn="just">
              <a:lnSpc>
                <a:spcPct val="107000"/>
              </a:lnSpc>
              <a:spcAft>
                <a:spcPts val="800"/>
              </a:spcAft>
            </a:pPr>
            <a:r>
              <a:rPr lang="fr-FR" dirty="0"/>
              <a:t>Nouvelle base 2015 : 115 branches et 206 produits</a:t>
            </a:r>
          </a:p>
          <a:p>
            <a:pPr lvl="2" algn="just">
              <a:lnSpc>
                <a:spcPct val="107000"/>
              </a:lnSpc>
              <a:spcAft>
                <a:spcPts val="800"/>
              </a:spcAft>
            </a:pPr>
            <a:r>
              <a:rPr lang="fr-FR" dirty="0"/>
              <a:t>Nomenclatures de </a:t>
            </a:r>
            <a:r>
              <a:rPr lang="fr-FR" dirty="0" err="1"/>
              <a:t>rétropolation</a:t>
            </a:r>
            <a:r>
              <a:rPr lang="fr-FR" dirty="0"/>
              <a:t> synthétiques : 42 branches et 42 produits</a:t>
            </a:r>
          </a:p>
          <a:p>
            <a:pPr marL="594360" lvl="2" indent="0" algn="just">
              <a:buNone/>
            </a:pPr>
            <a:endParaRPr lang="fr-FR" dirty="0"/>
          </a:p>
          <a:p>
            <a:pPr marL="0" indent="0">
              <a:buNone/>
            </a:pPr>
            <a:endParaRPr lang="fr-FR" dirty="0"/>
          </a:p>
        </p:txBody>
      </p:sp>
    </p:spTree>
    <p:extLst>
      <p:ext uri="{BB962C8B-B14F-4D97-AF65-F5344CB8AC3E}">
        <p14:creationId xmlns:p14="http://schemas.microsoft.com/office/powerpoint/2010/main" val="1318665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B0F0"/>
                </a:solidFill>
              </a:rPr>
              <a:t>4. Etat des travaux à ce </a:t>
            </a:r>
            <a:r>
              <a:rPr lang="fr-FR" dirty="0" smtClean="0">
                <a:solidFill>
                  <a:srgbClr val="00B0F0"/>
                </a:solidFill>
              </a:rPr>
              <a:t>jour(7)</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21</a:t>
            </a:fld>
            <a:endParaRPr lang="fr-BE" dirty="0"/>
          </a:p>
        </p:txBody>
      </p:sp>
      <p:sp>
        <p:nvSpPr>
          <p:cNvPr id="4" name="Espace réservé du contenu 3"/>
          <p:cNvSpPr>
            <a:spLocks noGrp="1"/>
          </p:cNvSpPr>
          <p:nvPr>
            <p:ph sz="quarter" idx="1"/>
          </p:nvPr>
        </p:nvSpPr>
        <p:spPr>
          <a:xfrm>
            <a:off x="457200" y="1254593"/>
            <a:ext cx="8229600" cy="4937760"/>
          </a:xfrm>
        </p:spPr>
        <p:txBody>
          <a:bodyPr>
            <a:normAutofit/>
          </a:bodyPr>
          <a:lstStyle/>
          <a:p>
            <a:pPr lvl="1" algn="just">
              <a:lnSpc>
                <a:spcPct val="107000"/>
              </a:lnSpc>
              <a:spcAft>
                <a:spcPts val="800"/>
              </a:spcAft>
            </a:pPr>
            <a:r>
              <a:rPr lang="fr-FR" dirty="0"/>
              <a:t>Les avantages ont été : </a:t>
            </a:r>
          </a:p>
          <a:p>
            <a:pPr lvl="2" algn="just">
              <a:lnSpc>
                <a:spcPct val="107000"/>
              </a:lnSpc>
              <a:spcAft>
                <a:spcPts val="800"/>
              </a:spcAft>
            </a:pPr>
            <a:r>
              <a:rPr lang="fr-FR" dirty="0"/>
              <a:t>Indices de volume, valeur, prix de l’ancienne base immédiatement disponibles dans la nomenclature de </a:t>
            </a:r>
            <a:r>
              <a:rPr lang="fr-FR" dirty="0" err="1"/>
              <a:t>rétropolation</a:t>
            </a:r>
            <a:endParaRPr lang="fr-FR" dirty="0"/>
          </a:p>
          <a:p>
            <a:pPr lvl="2" algn="just">
              <a:lnSpc>
                <a:spcPct val="107000"/>
              </a:lnSpc>
              <a:spcAft>
                <a:spcPts val="800"/>
              </a:spcAft>
            </a:pPr>
            <a:r>
              <a:rPr lang="fr-FR" dirty="0"/>
              <a:t>Niveaux (en valeur) de la nouvelle base immédiatement disponibles dans la nomenclature de </a:t>
            </a:r>
            <a:r>
              <a:rPr lang="fr-FR" dirty="0" err="1"/>
              <a:t>rétropolation</a:t>
            </a:r>
            <a:r>
              <a:rPr lang="fr-FR" dirty="0"/>
              <a:t>.</a:t>
            </a:r>
          </a:p>
          <a:p>
            <a:pPr lvl="2" algn="just">
              <a:lnSpc>
                <a:spcPct val="107000"/>
              </a:lnSpc>
              <a:spcAft>
                <a:spcPts val="800"/>
              </a:spcAft>
            </a:pPr>
            <a:r>
              <a:rPr lang="fr-FR" dirty="0"/>
              <a:t>Travail moins important à faire sur les données exogènes ;</a:t>
            </a:r>
          </a:p>
          <a:p>
            <a:pPr lvl="2" algn="just">
              <a:lnSpc>
                <a:spcPct val="107000"/>
              </a:lnSpc>
              <a:spcAft>
                <a:spcPts val="800"/>
              </a:spcAft>
            </a:pPr>
            <a:r>
              <a:rPr lang="fr-FR" dirty="0"/>
              <a:t>Durée du travail :  10 mois pour 16 années de comptes.</a:t>
            </a:r>
          </a:p>
          <a:p>
            <a:pPr lvl="2" algn="just">
              <a:lnSpc>
                <a:spcPct val="107000"/>
              </a:lnSpc>
              <a:spcAft>
                <a:spcPts val="800"/>
              </a:spcAft>
            </a:pPr>
            <a:endParaRPr lang="fr-FR" dirty="0"/>
          </a:p>
          <a:p>
            <a:pPr marL="594360" lvl="2" indent="0" algn="just">
              <a:buNone/>
            </a:pPr>
            <a:endParaRPr lang="fr-FR" dirty="0"/>
          </a:p>
          <a:p>
            <a:pPr marL="0" indent="0">
              <a:buNone/>
            </a:pPr>
            <a:endParaRPr lang="fr-FR" dirty="0"/>
          </a:p>
        </p:txBody>
      </p:sp>
    </p:spTree>
    <p:extLst>
      <p:ext uri="{BB962C8B-B14F-4D97-AF65-F5344CB8AC3E}">
        <p14:creationId xmlns:p14="http://schemas.microsoft.com/office/powerpoint/2010/main" val="2055574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298576"/>
            <a:ext cx="8229600" cy="1418456"/>
          </a:xfrm>
        </p:spPr>
        <p:txBody>
          <a:bodyPr vert="horz" anchor="b" anchorCtr="0">
            <a:normAutofit fontScale="90000"/>
          </a:bodyPr>
          <a:lstStyle/>
          <a:p>
            <a:r>
              <a:rPr lang="fr-FR" dirty="0">
                <a:solidFill>
                  <a:srgbClr val="00B0F0"/>
                </a:solidFill>
              </a:rPr>
              <a:t>5</a:t>
            </a:r>
            <a:r>
              <a:rPr lang="fr-FR" dirty="0" smtClean="0">
                <a:solidFill>
                  <a:srgbClr val="00B0F0"/>
                </a:solidFill>
              </a:rPr>
              <a:t>. </a:t>
            </a:r>
            <a:r>
              <a:rPr lang="fr-FR" dirty="0">
                <a:solidFill>
                  <a:srgbClr val="00B0F0"/>
                </a:solidFill>
              </a:rPr>
              <a:t>Points sur les travaux de la rénovation restants à faire et Perspectives</a:t>
            </a:r>
            <a:br>
              <a:rPr lang="fr-FR" dirty="0">
                <a:solidFill>
                  <a:srgbClr val="00B0F0"/>
                </a:solidFill>
              </a:rPr>
            </a:br>
            <a:r>
              <a:rPr lang="fr-FR" dirty="0">
                <a:solidFill>
                  <a:srgbClr val="00B0F0"/>
                </a:solidFill>
              </a:rPr>
              <a:t> </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22</a:t>
            </a:fld>
            <a:endParaRPr lang="fr-BE" dirty="0"/>
          </a:p>
        </p:txBody>
      </p:sp>
    </p:spTree>
    <p:extLst>
      <p:ext uri="{BB962C8B-B14F-4D97-AF65-F5344CB8AC3E}">
        <p14:creationId xmlns:p14="http://schemas.microsoft.com/office/powerpoint/2010/main" val="354409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00B0F0"/>
                </a:solidFill>
              </a:rPr>
              <a:t>5. Points sur les travaux de la rénovation restants à faire et </a:t>
            </a:r>
            <a:r>
              <a:rPr lang="fr-FR" dirty="0" smtClean="0">
                <a:solidFill>
                  <a:srgbClr val="00B0F0"/>
                </a:solidFill>
              </a:rPr>
              <a:t>Perspectives(1)</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23</a:t>
            </a:fld>
            <a:endParaRPr lang="fr-BE" dirty="0"/>
          </a:p>
        </p:txBody>
      </p:sp>
      <p:sp>
        <p:nvSpPr>
          <p:cNvPr id="4" name="Espace réservé du contenu 3"/>
          <p:cNvSpPr>
            <a:spLocks noGrp="1"/>
          </p:cNvSpPr>
          <p:nvPr>
            <p:ph sz="quarter" idx="1"/>
          </p:nvPr>
        </p:nvSpPr>
        <p:spPr/>
        <p:txBody>
          <a:bodyPr>
            <a:normAutofit/>
          </a:bodyPr>
          <a:lstStyle/>
          <a:p>
            <a:pPr algn="just"/>
            <a:r>
              <a:rPr lang="fr-FR" dirty="0" smtClean="0"/>
              <a:t>Sortir les TCEI  des comptes définitifs de 2016 et 2017 d’ici à décembre 2019</a:t>
            </a:r>
          </a:p>
          <a:p>
            <a:pPr marL="0" indent="0" algn="just">
              <a:buNone/>
            </a:pPr>
            <a:r>
              <a:rPr lang="fr-FR" dirty="0" smtClean="0"/>
              <a:t> </a:t>
            </a:r>
          </a:p>
          <a:p>
            <a:pPr algn="just"/>
            <a:r>
              <a:rPr lang="fr-FR" dirty="0" smtClean="0"/>
              <a:t>Une cérémonie officielle de présentation au grand public;</a:t>
            </a:r>
          </a:p>
          <a:p>
            <a:pPr algn="just"/>
            <a:endParaRPr lang="fr-FR" dirty="0"/>
          </a:p>
          <a:p>
            <a:pPr algn="just"/>
            <a:r>
              <a:rPr lang="fr-FR" dirty="0"/>
              <a:t>Les nouveaux comptes trimestriels selon le SCN 2008 seront également rendus publics d’ici la fin de l’année. </a:t>
            </a:r>
          </a:p>
          <a:p>
            <a:pPr marL="0" indent="0" algn="just">
              <a:buNone/>
            </a:pPr>
            <a:endParaRPr lang="fr-FR" dirty="0"/>
          </a:p>
          <a:p>
            <a:endParaRPr lang="fr-FR" dirty="0"/>
          </a:p>
          <a:p>
            <a:endParaRPr lang="fr-FR" dirty="0"/>
          </a:p>
        </p:txBody>
      </p:sp>
    </p:spTree>
    <p:extLst>
      <p:ext uri="{BB962C8B-B14F-4D97-AF65-F5344CB8AC3E}">
        <p14:creationId xmlns:p14="http://schemas.microsoft.com/office/powerpoint/2010/main" val="37478542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00B0F0"/>
                </a:solidFill>
              </a:rPr>
              <a:t>5. Points sur les travaux de la rénovation restants à faire et </a:t>
            </a:r>
            <a:r>
              <a:rPr lang="fr-FR" dirty="0" smtClean="0">
                <a:solidFill>
                  <a:srgbClr val="00B0F0"/>
                </a:solidFill>
              </a:rPr>
              <a:t>Perspectives(2)</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24</a:t>
            </a:fld>
            <a:endParaRPr lang="fr-BE" dirty="0"/>
          </a:p>
        </p:txBody>
      </p:sp>
      <p:sp>
        <p:nvSpPr>
          <p:cNvPr id="4" name="Espace réservé du contenu 3"/>
          <p:cNvSpPr>
            <a:spLocks noGrp="1"/>
          </p:cNvSpPr>
          <p:nvPr>
            <p:ph sz="quarter" idx="1"/>
          </p:nvPr>
        </p:nvSpPr>
        <p:spPr/>
        <p:txBody>
          <a:bodyPr>
            <a:normAutofit fontScale="92500" lnSpcReduction="10000"/>
          </a:bodyPr>
          <a:lstStyle/>
          <a:p>
            <a:pPr algn="just"/>
            <a:r>
              <a:rPr lang="fr-FR" dirty="0"/>
              <a:t>L’INSD a d’autres projets de développements des comptes nationaux </a:t>
            </a:r>
            <a:r>
              <a:rPr lang="fr-FR" dirty="0" smtClean="0"/>
              <a:t>à </a:t>
            </a:r>
            <a:r>
              <a:rPr lang="fr-FR" dirty="0"/>
              <a:t>court et moyen termes;</a:t>
            </a:r>
          </a:p>
          <a:p>
            <a:pPr algn="just"/>
            <a:endParaRPr lang="fr-FR" dirty="0"/>
          </a:p>
          <a:p>
            <a:pPr algn="just"/>
            <a:r>
              <a:rPr lang="fr-FR" dirty="0"/>
              <a:t>Ces projets nécessitent l’accompagnement technique, matériel et financier de </a:t>
            </a:r>
            <a:r>
              <a:rPr lang="fr-FR" dirty="0" smtClean="0"/>
              <a:t>l’Etat, </a:t>
            </a:r>
            <a:r>
              <a:rPr lang="fr-FR" dirty="0"/>
              <a:t>des </a:t>
            </a:r>
            <a:r>
              <a:rPr lang="fr-FR" dirty="0" smtClean="0"/>
              <a:t>PTF </a:t>
            </a:r>
            <a:r>
              <a:rPr lang="fr-FR" dirty="0"/>
              <a:t>mais aussi un renforcement des ressources humaines;</a:t>
            </a:r>
          </a:p>
          <a:p>
            <a:pPr algn="just"/>
            <a:endParaRPr lang="fr-FR" dirty="0"/>
          </a:p>
          <a:p>
            <a:pPr algn="just"/>
            <a:r>
              <a:rPr lang="fr-FR" dirty="0"/>
              <a:t>On peut citer : </a:t>
            </a:r>
          </a:p>
          <a:p>
            <a:pPr lvl="1" algn="just"/>
            <a:r>
              <a:rPr lang="fr-FR" dirty="0"/>
              <a:t>Renforcement des </a:t>
            </a:r>
            <a:r>
              <a:rPr lang="fr-FR" dirty="0" err="1"/>
              <a:t>rétropolations</a:t>
            </a:r>
            <a:r>
              <a:rPr lang="fr-FR" dirty="0"/>
              <a:t> synthétiques : </a:t>
            </a:r>
          </a:p>
          <a:p>
            <a:pPr lvl="2" algn="just"/>
            <a:r>
              <a:rPr lang="fr-FR" dirty="0"/>
              <a:t>1985-1998 ;  </a:t>
            </a:r>
          </a:p>
          <a:p>
            <a:pPr lvl="2" algn="just"/>
            <a:r>
              <a:rPr lang="fr-FR" dirty="0"/>
              <a:t>1965-1984 ; </a:t>
            </a:r>
          </a:p>
          <a:p>
            <a:pPr lvl="2" algn="just"/>
            <a:r>
              <a:rPr lang="fr-FR" dirty="0"/>
              <a:t>Dérivation des TRE </a:t>
            </a:r>
            <a:r>
              <a:rPr lang="fr-FR" dirty="0" err="1"/>
              <a:t>rétropolés</a:t>
            </a:r>
            <a:r>
              <a:rPr lang="fr-FR" dirty="0"/>
              <a:t> sur la période 1999-2014;</a:t>
            </a:r>
          </a:p>
          <a:p>
            <a:pPr lvl="2" algn="just"/>
            <a:r>
              <a:rPr lang="fr-FR" dirty="0"/>
              <a:t>Extension des </a:t>
            </a:r>
            <a:r>
              <a:rPr lang="fr-FR" dirty="0" err="1" smtClean="0"/>
              <a:t>rétropolations</a:t>
            </a:r>
            <a:r>
              <a:rPr lang="fr-FR" dirty="0" smtClean="0"/>
              <a:t> synthétiques </a:t>
            </a:r>
            <a:r>
              <a:rPr lang="fr-FR" dirty="0"/>
              <a:t>1999-2014 au champ du TCEI</a:t>
            </a:r>
          </a:p>
          <a:p>
            <a:pPr marL="0" indent="0" algn="just">
              <a:buNone/>
            </a:pPr>
            <a:endParaRPr lang="fr-FR" dirty="0"/>
          </a:p>
        </p:txBody>
      </p:sp>
    </p:spTree>
    <p:extLst>
      <p:ext uri="{BB962C8B-B14F-4D97-AF65-F5344CB8AC3E}">
        <p14:creationId xmlns:p14="http://schemas.microsoft.com/office/powerpoint/2010/main" val="11091548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00B0F0"/>
                </a:solidFill>
              </a:rPr>
              <a:t>5. Points sur les travaux de la rénovation restants à faire et </a:t>
            </a:r>
            <a:r>
              <a:rPr lang="fr-FR" dirty="0" smtClean="0">
                <a:solidFill>
                  <a:srgbClr val="00B0F0"/>
                </a:solidFill>
              </a:rPr>
              <a:t>Perspectives(3)</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25</a:t>
            </a:fld>
            <a:endParaRPr lang="fr-BE" dirty="0"/>
          </a:p>
        </p:txBody>
      </p:sp>
      <p:sp>
        <p:nvSpPr>
          <p:cNvPr id="4" name="Espace réservé du contenu 3"/>
          <p:cNvSpPr>
            <a:spLocks noGrp="1"/>
          </p:cNvSpPr>
          <p:nvPr>
            <p:ph sz="quarter" idx="1"/>
          </p:nvPr>
        </p:nvSpPr>
        <p:spPr/>
        <p:txBody>
          <a:bodyPr>
            <a:normAutofit/>
          </a:bodyPr>
          <a:lstStyle/>
          <a:p>
            <a:pPr lvl="1" algn="just"/>
            <a:r>
              <a:rPr lang="fr-FR" dirty="0" smtClean="0"/>
              <a:t>Evaluation </a:t>
            </a:r>
            <a:r>
              <a:rPr lang="fr-FR" dirty="0"/>
              <a:t>de la consommation de capital fixe pour tous les secteurs institutionnels / branches</a:t>
            </a:r>
            <a:r>
              <a:rPr lang="fr-FR" dirty="0" smtClean="0"/>
              <a:t>;</a:t>
            </a:r>
          </a:p>
          <a:p>
            <a:pPr lvl="1" algn="just"/>
            <a:r>
              <a:rPr lang="fr-FR" dirty="0"/>
              <a:t>Comptes financiers</a:t>
            </a:r>
          </a:p>
          <a:p>
            <a:pPr lvl="1" algn="just"/>
            <a:r>
              <a:rPr lang="fr-FR" dirty="0"/>
              <a:t>Respect du délai de rebasage de 5 ans recommandé par le SCN </a:t>
            </a:r>
          </a:p>
          <a:p>
            <a:pPr lvl="2" algn="just"/>
            <a:r>
              <a:rPr lang="fr-FR" dirty="0"/>
              <a:t>A ce titre, l’élaboration de la prochaine année de base est inscrite dans le schéma directeur de la statistique,  dans la programmation triennale des activités du Ministère et est prévue pour être </a:t>
            </a:r>
            <a:r>
              <a:rPr lang="fr-FR" dirty="0" smtClean="0"/>
              <a:t>soutenue </a:t>
            </a:r>
            <a:r>
              <a:rPr lang="fr-FR" dirty="0"/>
              <a:t>par la </a:t>
            </a:r>
            <a:r>
              <a:rPr lang="fr-FR" dirty="0" smtClean="0"/>
              <a:t>Banque </a:t>
            </a:r>
            <a:r>
              <a:rPr lang="fr-FR" dirty="0"/>
              <a:t>Mondiale</a:t>
            </a:r>
          </a:p>
          <a:p>
            <a:pPr marL="0" indent="0" algn="just">
              <a:buNone/>
            </a:pPr>
            <a:endParaRPr lang="fr-FR" dirty="0"/>
          </a:p>
        </p:txBody>
      </p:sp>
    </p:spTree>
    <p:extLst>
      <p:ext uri="{BB962C8B-B14F-4D97-AF65-F5344CB8AC3E}">
        <p14:creationId xmlns:p14="http://schemas.microsoft.com/office/powerpoint/2010/main" val="14724466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39552" y="1484784"/>
            <a:ext cx="8229600" cy="2952328"/>
          </a:xfrm>
        </p:spPr>
        <p:txBody>
          <a:bodyPr vert="horz" anchor="b" anchorCtr="0">
            <a:normAutofit/>
          </a:bodyPr>
          <a:lstStyle/>
          <a:p>
            <a:r>
              <a:rPr lang="fr-FR" dirty="0" smtClean="0">
                <a:solidFill>
                  <a:srgbClr val="00B0F0"/>
                </a:solidFill>
              </a:rPr>
              <a:t> 6. </a:t>
            </a:r>
            <a:r>
              <a:rPr lang="fr-FR" dirty="0">
                <a:solidFill>
                  <a:srgbClr val="00B0F0"/>
                </a:solidFill>
              </a:rPr>
              <a:t>Difficultés rencontrées et solutions </a:t>
            </a:r>
            <a:r>
              <a:rPr lang="fr-FR" dirty="0" smtClean="0">
                <a:solidFill>
                  <a:srgbClr val="00B0F0"/>
                </a:solidFill>
              </a:rPr>
              <a:t>escomptées</a:t>
            </a:r>
            <a:r>
              <a:rPr lang="fr-FR" dirty="0">
                <a:solidFill>
                  <a:srgbClr val="00B0F0"/>
                </a:solidFill>
              </a:rPr>
              <a:t/>
            </a:r>
            <a:br>
              <a:rPr lang="fr-FR" dirty="0">
                <a:solidFill>
                  <a:srgbClr val="00B0F0"/>
                </a:solidFill>
              </a:rPr>
            </a:br>
            <a:r>
              <a:rPr lang="fr-FR" dirty="0">
                <a:solidFill>
                  <a:srgbClr val="00B0F0"/>
                </a:solidFill>
              </a:rPr>
              <a:t/>
            </a:r>
            <a:br>
              <a:rPr lang="fr-FR" dirty="0">
                <a:solidFill>
                  <a:srgbClr val="00B0F0"/>
                </a:solidFill>
              </a:rPr>
            </a:br>
            <a:r>
              <a:rPr lang="fr-FR" dirty="0">
                <a:solidFill>
                  <a:srgbClr val="00B0F0"/>
                </a:solidFill>
              </a:rPr>
              <a:t> </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26</a:t>
            </a:fld>
            <a:endParaRPr lang="fr-BE" dirty="0"/>
          </a:p>
        </p:txBody>
      </p:sp>
    </p:spTree>
    <p:extLst>
      <p:ext uri="{BB962C8B-B14F-4D97-AF65-F5344CB8AC3E}">
        <p14:creationId xmlns:p14="http://schemas.microsoft.com/office/powerpoint/2010/main" val="256103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27</a:t>
            </a:fld>
            <a:endParaRPr lang="fr-BE"/>
          </a:p>
        </p:txBody>
      </p:sp>
      <p:sp>
        <p:nvSpPr>
          <p:cNvPr id="4" name="Espace réservé du contenu 3"/>
          <p:cNvSpPr txBox="1">
            <a:spLocks/>
          </p:cNvSpPr>
          <p:nvPr/>
        </p:nvSpPr>
        <p:spPr>
          <a:xfrm>
            <a:off x="457200" y="1219200"/>
            <a:ext cx="8229600" cy="4937760"/>
          </a:xfrm>
          <a:prstGeom prst="rect">
            <a:avLst/>
          </a:prstGeom>
        </p:spPr>
        <p:txBody>
          <a:bodyPr>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lvl="1" algn="just"/>
            <a:r>
              <a:rPr lang="fr-FR" sz="2400" dirty="0"/>
              <a:t>Changement de l’équipe des comptables en cours de processus et recrutement de nouveaux comptables , qui a entrainé </a:t>
            </a:r>
            <a:r>
              <a:rPr lang="fr-FR" sz="2400" dirty="0" smtClean="0"/>
              <a:t>un </a:t>
            </a:r>
            <a:r>
              <a:rPr lang="fr-FR" sz="2400" dirty="0"/>
              <a:t>besoin en </a:t>
            </a:r>
            <a:r>
              <a:rPr lang="fr-FR" sz="2400" dirty="0" smtClean="0"/>
              <a:t>formation.</a:t>
            </a:r>
          </a:p>
          <a:p>
            <a:pPr lvl="1" algn="just"/>
            <a:r>
              <a:rPr lang="fr-FR" sz="2400" dirty="0"/>
              <a:t>U</a:t>
            </a:r>
            <a:r>
              <a:rPr lang="fr-FR" sz="2400" dirty="0" smtClean="0"/>
              <a:t>n </a:t>
            </a:r>
            <a:r>
              <a:rPr lang="fr-FR" sz="2400" dirty="0"/>
              <a:t>gap en ressources humaines de 2 cadres </a:t>
            </a:r>
            <a:r>
              <a:rPr lang="fr-FR" sz="2400" dirty="0" smtClean="0"/>
              <a:t>supérieurs </a:t>
            </a:r>
            <a:r>
              <a:rPr lang="fr-FR" sz="2400" dirty="0"/>
              <a:t>statisticiens, pour  assurer la production courante des différents produits des </a:t>
            </a:r>
            <a:r>
              <a:rPr lang="fr-FR" sz="2400" dirty="0" smtClean="0"/>
              <a:t>comptes.</a:t>
            </a:r>
          </a:p>
          <a:p>
            <a:pPr lvl="1" algn="just"/>
            <a:r>
              <a:rPr lang="fr-FR" sz="2400" dirty="0" smtClean="0"/>
              <a:t>Autre difficulté rencontrée: </a:t>
            </a:r>
            <a:r>
              <a:rPr lang="fr-FR" sz="2400" dirty="0"/>
              <a:t>changement régulier de l’équipe de gestion financière qui entraine des retards dans l’exécution des </a:t>
            </a:r>
            <a:r>
              <a:rPr lang="fr-FR" sz="2400" dirty="0" smtClean="0"/>
              <a:t>travaux.</a:t>
            </a:r>
            <a:endParaRPr lang="fr-FR" dirty="0"/>
          </a:p>
        </p:txBody>
      </p:sp>
      <p:sp>
        <p:nvSpPr>
          <p:cNvPr id="5" name="Titre 1"/>
          <p:cNvSpPr txBox="1">
            <a:spLocks noGrp="1"/>
          </p:cNvSpPr>
          <p:nvPr>
            <p:ph type="title"/>
          </p:nvPr>
        </p:nvSpPr>
        <p:spPr>
          <a:prstGeom prst="rect">
            <a:avLst/>
          </a:prstGeom>
        </p:spPr>
        <p:txBody>
          <a:bodyPr vert="horz" anchor="b" anchorCtr="0">
            <a:normAutofit fontScale="90000"/>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fr-FR" dirty="0">
                <a:solidFill>
                  <a:srgbClr val="00B0F0"/>
                </a:solidFill>
              </a:rPr>
              <a:t>6</a:t>
            </a:r>
            <a:r>
              <a:rPr lang="fr-FR" dirty="0" smtClean="0">
                <a:solidFill>
                  <a:srgbClr val="00B0F0"/>
                </a:solidFill>
              </a:rPr>
              <a:t>. </a:t>
            </a:r>
            <a:r>
              <a:rPr lang="fr-FR" dirty="0">
                <a:solidFill>
                  <a:srgbClr val="00B0F0"/>
                </a:solidFill>
              </a:rPr>
              <a:t>Difficultés rencontrées et solutions escomptées</a:t>
            </a:r>
            <a:endParaRPr lang="fr-FR" dirty="0"/>
          </a:p>
        </p:txBody>
      </p:sp>
    </p:spTree>
    <p:extLst>
      <p:ext uri="{BB962C8B-B14F-4D97-AF65-F5344CB8AC3E}">
        <p14:creationId xmlns:p14="http://schemas.microsoft.com/office/powerpoint/2010/main" val="3725033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1212064" y="5229200"/>
            <a:ext cx="6858000" cy="533400"/>
          </a:xfrm>
        </p:spPr>
        <p:txBody>
          <a:bodyPr/>
          <a:lstStyle/>
          <a:p>
            <a:r>
              <a:rPr lang="fr-FR" dirty="0"/>
              <a:t>MERCI POUR VOTRE ATTENTION</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28</a:t>
            </a:fld>
            <a:endParaRPr lang="fr-BE" dirty="0"/>
          </a:p>
        </p:txBody>
      </p:sp>
    </p:spTree>
    <p:extLst>
      <p:ext uri="{BB962C8B-B14F-4D97-AF65-F5344CB8AC3E}">
        <p14:creationId xmlns:p14="http://schemas.microsoft.com/office/powerpoint/2010/main" val="1130802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vert="horz" anchor="ctr" anchorCtr="0">
            <a:normAutofit/>
          </a:bodyPr>
          <a:lstStyle/>
          <a:p>
            <a:r>
              <a:rPr lang="fr-FR" dirty="0" smtClean="0">
                <a:solidFill>
                  <a:srgbClr val="00B0F0"/>
                </a:solidFill>
              </a:rPr>
              <a:t> Contexte</a:t>
            </a:r>
            <a:endParaRPr lang="fr-FR" dirty="0">
              <a:solidFill>
                <a:srgbClr val="00B0F0"/>
              </a:solidFill>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3</a:t>
            </a:fld>
            <a:endParaRPr lang="fr-BE" dirty="0"/>
          </a:p>
        </p:txBody>
      </p:sp>
      <p:sp>
        <p:nvSpPr>
          <p:cNvPr id="3" name="Espace réservé du contenu 2"/>
          <p:cNvSpPr>
            <a:spLocks noGrp="1"/>
          </p:cNvSpPr>
          <p:nvPr>
            <p:ph sz="quarter" idx="1"/>
          </p:nvPr>
        </p:nvSpPr>
        <p:spPr/>
        <p:txBody>
          <a:bodyPr>
            <a:normAutofit lnSpcReduction="10000"/>
          </a:bodyPr>
          <a:lstStyle/>
          <a:p>
            <a:pPr algn="just">
              <a:lnSpc>
                <a:spcPct val="107000"/>
              </a:lnSpc>
              <a:spcAft>
                <a:spcPts val="800"/>
              </a:spcAft>
            </a:pPr>
            <a:r>
              <a:rPr lang="fr-FR" dirty="0" smtClean="0">
                <a:cs typeface="Calibri" panose="020F0502020204030204" pitchFamily="34" charset="0"/>
              </a:rPr>
              <a:t>Ancienne année de base 1999</a:t>
            </a:r>
          </a:p>
          <a:p>
            <a:pPr algn="just">
              <a:lnSpc>
                <a:spcPct val="107000"/>
              </a:lnSpc>
              <a:spcAft>
                <a:spcPts val="800"/>
              </a:spcAft>
            </a:pPr>
            <a:r>
              <a:rPr lang="fr-FR" dirty="0" smtClean="0">
                <a:cs typeface="Calibri" panose="020F0502020204030204" pitchFamily="34" charset="0"/>
              </a:rPr>
              <a:t>L’INSD </a:t>
            </a:r>
            <a:r>
              <a:rPr lang="fr-FR" dirty="0">
                <a:cs typeface="Calibri" panose="020F0502020204030204" pitchFamily="34" charset="0"/>
              </a:rPr>
              <a:t>a tenté en 2009 un projet de changement de l’année de base :</a:t>
            </a:r>
          </a:p>
          <a:p>
            <a:pPr lvl="1" algn="just">
              <a:lnSpc>
                <a:spcPct val="107000"/>
              </a:lnSpc>
              <a:spcAft>
                <a:spcPts val="800"/>
              </a:spcAft>
            </a:pPr>
            <a:r>
              <a:rPr lang="fr-FR" dirty="0">
                <a:cs typeface="Calibri" panose="020F0502020204030204" pitchFamily="34" charset="0"/>
              </a:rPr>
              <a:t>Mais </a:t>
            </a:r>
            <a:r>
              <a:rPr lang="fr-FR" dirty="0" smtClean="0">
                <a:cs typeface="Calibri" panose="020F0502020204030204" pitchFamily="34" charset="0"/>
              </a:rPr>
              <a:t>le manque de financement a constitué un frein</a:t>
            </a:r>
            <a:endParaRPr lang="fr-FR" dirty="0">
              <a:cs typeface="Calibri" panose="020F0502020204030204" pitchFamily="34" charset="0"/>
            </a:endParaRPr>
          </a:p>
          <a:p>
            <a:pPr algn="just">
              <a:lnSpc>
                <a:spcPct val="107000"/>
              </a:lnSpc>
              <a:spcAft>
                <a:spcPts val="800"/>
              </a:spcAft>
            </a:pPr>
            <a:r>
              <a:rPr lang="fr-FR" dirty="0">
                <a:cs typeface="Calibri" panose="020F0502020204030204" pitchFamily="34" charset="0"/>
              </a:rPr>
              <a:t>Finalement, un nouveau projet est remonté en 2013 et a bénéficié du financement national en 2014 </a:t>
            </a:r>
            <a:endParaRPr lang="fr-FR" dirty="0" smtClean="0">
              <a:cs typeface="Calibri" panose="020F0502020204030204" pitchFamily="34" charset="0"/>
            </a:endParaRPr>
          </a:p>
          <a:p>
            <a:pPr algn="just">
              <a:lnSpc>
                <a:spcPct val="107000"/>
              </a:lnSpc>
              <a:spcAft>
                <a:spcPts val="800"/>
              </a:spcAft>
            </a:pPr>
            <a:r>
              <a:rPr lang="fr-FR" dirty="0" smtClean="0">
                <a:cs typeface="Calibri" panose="020F0502020204030204" pitchFamily="34" charset="0"/>
              </a:rPr>
              <a:t>Financement complémentaire:</a:t>
            </a:r>
          </a:p>
          <a:p>
            <a:pPr lvl="1" algn="just">
              <a:lnSpc>
                <a:spcPct val="117000"/>
              </a:lnSpc>
              <a:spcAft>
                <a:spcPts val="800"/>
              </a:spcAft>
            </a:pPr>
            <a:r>
              <a:rPr lang="fr-FR" dirty="0">
                <a:cs typeface="Calibri" panose="020F0502020204030204" pitchFamily="34" charset="0"/>
              </a:rPr>
              <a:t>UEMOA, PSR</a:t>
            </a:r>
          </a:p>
          <a:p>
            <a:pPr lvl="1" algn="just">
              <a:lnSpc>
                <a:spcPct val="117000"/>
              </a:lnSpc>
              <a:spcAft>
                <a:spcPts val="800"/>
              </a:spcAft>
            </a:pPr>
            <a:r>
              <a:rPr lang="fr-FR" dirty="0" smtClean="0">
                <a:cs typeface="Calibri" panose="020F0502020204030204" pitchFamily="34" charset="0"/>
              </a:rPr>
              <a:t>BAD</a:t>
            </a:r>
            <a:r>
              <a:rPr lang="fr-FR" dirty="0">
                <a:cs typeface="Calibri" panose="020F0502020204030204" pitchFamily="34" charset="0"/>
              </a:rPr>
              <a:t>, PRCSIII</a:t>
            </a:r>
          </a:p>
          <a:p>
            <a:pPr marL="274320" lvl="1" indent="0" algn="just">
              <a:lnSpc>
                <a:spcPct val="107000"/>
              </a:lnSpc>
              <a:spcAft>
                <a:spcPts val="800"/>
              </a:spcAft>
              <a:buNone/>
            </a:pPr>
            <a:endParaRPr lang="fr-FR" dirty="0">
              <a:cs typeface="Calibri" panose="020F0502020204030204" pitchFamily="34" charset="0"/>
            </a:endParaRPr>
          </a:p>
          <a:p>
            <a:pPr marL="0" indent="0" algn="just">
              <a:lnSpc>
                <a:spcPct val="107000"/>
              </a:lnSpc>
              <a:spcAft>
                <a:spcPts val="800"/>
              </a:spcAft>
              <a:buNone/>
            </a:pPr>
            <a:endParaRPr lang="fr-FR" dirty="0"/>
          </a:p>
        </p:txBody>
      </p:sp>
    </p:spTree>
    <p:extLst>
      <p:ext uri="{BB962C8B-B14F-4D97-AF65-F5344CB8AC3E}">
        <p14:creationId xmlns:p14="http://schemas.microsoft.com/office/powerpoint/2010/main" val="29924839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fontScale="90000"/>
          </a:bodyPr>
          <a:lstStyle/>
          <a:p>
            <a:pPr lvl="0"/>
            <a:r>
              <a:rPr lang="fr-FR" dirty="0" smtClean="0">
                <a:solidFill>
                  <a:srgbClr val="00B0F0"/>
                </a:solidFill>
              </a:rPr>
              <a:t>1. Etat de mise en </a:t>
            </a:r>
            <a:r>
              <a:rPr lang="fr-FR" dirty="0" smtClean="0">
                <a:solidFill>
                  <a:srgbClr val="00B0F0"/>
                </a:solidFill>
              </a:rPr>
              <a:t>œuvre </a:t>
            </a:r>
            <a:r>
              <a:rPr lang="fr-FR" dirty="0" smtClean="0">
                <a:solidFill>
                  <a:srgbClr val="00B0F0"/>
                </a:solidFill>
              </a:rPr>
              <a:t>des recommandations de 2018</a:t>
            </a:r>
            <a:endParaRPr lang="fr-FR" dirty="0">
              <a:solidFill>
                <a:srgbClr val="00B0F0"/>
              </a:solidFill>
            </a:endParaRP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a:t>
            </a:fld>
            <a:endParaRPr lang="fr-BE" dirty="0"/>
          </a:p>
        </p:txBody>
      </p:sp>
    </p:spTree>
    <p:extLst>
      <p:ext uri="{BB962C8B-B14F-4D97-AF65-F5344CB8AC3E}">
        <p14:creationId xmlns:p14="http://schemas.microsoft.com/office/powerpoint/2010/main" val="119518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1"/>
            <a:ext cx="8229600" cy="540296"/>
          </a:xfrm>
        </p:spPr>
        <p:txBody>
          <a:bodyPr vert="horz" anchor="ctr" anchorCtr="0">
            <a:normAutofit/>
          </a:bodyPr>
          <a:lstStyle/>
          <a:p>
            <a:r>
              <a:rPr lang="fr-FR" sz="2000" dirty="0">
                <a:solidFill>
                  <a:srgbClr val="00B0F0"/>
                </a:solidFill>
              </a:rPr>
              <a:t>1. Etat de mise en </a:t>
            </a:r>
            <a:r>
              <a:rPr lang="fr-FR" sz="2000" dirty="0" smtClean="0">
                <a:solidFill>
                  <a:srgbClr val="00B0F0"/>
                </a:solidFill>
              </a:rPr>
              <a:t>œuvre </a:t>
            </a:r>
            <a:r>
              <a:rPr lang="fr-FR" sz="2000" dirty="0">
                <a:solidFill>
                  <a:srgbClr val="00B0F0"/>
                </a:solidFill>
              </a:rPr>
              <a:t>des recommandations de 2018</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dirty="0"/>
          </a:p>
        </p:txBody>
      </p:sp>
      <p:sp>
        <p:nvSpPr>
          <p:cNvPr id="3" name="Espace réservé du contenu 2"/>
          <p:cNvSpPr>
            <a:spLocks noGrp="1"/>
          </p:cNvSpPr>
          <p:nvPr>
            <p:ph sz="quarter" idx="1"/>
          </p:nvPr>
        </p:nvSpPr>
        <p:spPr/>
        <p:txBody>
          <a:bodyPr>
            <a:normAutofit/>
          </a:bodyPr>
          <a:lstStyle/>
          <a:p>
            <a:pPr marL="274320" lvl="1" indent="0" algn="just">
              <a:lnSpc>
                <a:spcPct val="107000"/>
              </a:lnSpc>
              <a:spcAft>
                <a:spcPts val="800"/>
              </a:spcAft>
              <a:buNone/>
            </a:pPr>
            <a:endParaRPr lang="fr-FR" dirty="0">
              <a:cs typeface="Calibri" panose="020F0502020204030204" pitchFamily="34" charset="0"/>
            </a:endParaRPr>
          </a:p>
          <a:p>
            <a:pPr marL="0" indent="0" algn="just">
              <a:lnSpc>
                <a:spcPct val="107000"/>
              </a:lnSpc>
              <a:spcAft>
                <a:spcPts val="800"/>
              </a:spcAft>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724772842"/>
              </p:ext>
            </p:extLst>
          </p:nvPr>
        </p:nvGraphicFramePr>
        <p:xfrm>
          <a:off x="612648" y="692696"/>
          <a:ext cx="8207824" cy="5495461"/>
        </p:xfrm>
        <a:graphic>
          <a:graphicData uri="http://schemas.openxmlformats.org/drawingml/2006/table">
            <a:tbl>
              <a:tblPr firstRow="1" bandRow="1">
                <a:tableStyleId>{BDBED569-4797-4DF1-A0F4-6AAB3CD982D8}</a:tableStyleId>
              </a:tblPr>
              <a:tblGrid>
                <a:gridCol w="6623648"/>
                <a:gridCol w="1584176"/>
              </a:tblGrid>
              <a:tr h="289129">
                <a:tc>
                  <a:txBody>
                    <a:bodyPr/>
                    <a:lstStyle/>
                    <a:p>
                      <a:pPr algn="l" fontAlgn="b"/>
                      <a:r>
                        <a:rPr lang="fr-FR" sz="1600" u="none" strike="noStrike" dirty="0" smtClean="0">
                          <a:effectLst/>
                        </a:rPr>
                        <a:t>Recommandations </a:t>
                      </a:r>
                      <a:r>
                        <a:rPr lang="fr-FR" sz="1600" u="none" strike="noStrike" dirty="0">
                          <a:effectLst/>
                        </a:rPr>
                        <a:t>de l'atelier de novembre 2018</a:t>
                      </a:r>
                      <a:endParaRPr lang="fr-FR" sz="1600" b="1" i="0" u="none" strike="noStrike" dirty="0">
                        <a:solidFill>
                          <a:srgbClr val="FFFFFF"/>
                        </a:solidFill>
                        <a:effectLst/>
                        <a:latin typeface="Arial Narrow" panose="020B0606020202030204" pitchFamily="34" charset="0"/>
                      </a:endParaRPr>
                    </a:p>
                  </a:txBody>
                  <a:tcPr marL="6313" marR="6313" marT="6313" marB="0" anchor="b">
                    <a:solidFill>
                      <a:schemeClr val="accent5">
                        <a:lumMod val="40000"/>
                        <a:lumOff val="60000"/>
                      </a:schemeClr>
                    </a:solidFill>
                  </a:tcPr>
                </a:tc>
                <a:tc>
                  <a:txBody>
                    <a:bodyPr/>
                    <a:lstStyle/>
                    <a:p>
                      <a:pPr algn="l" fontAlgn="b"/>
                      <a:r>
                        <a:rPr lang="fr-FR" sz="1600" u="none" strike="noStrike" dirty="0">
                          <a:effectLst/>
                        </a:rPr>
                        <a:t>Etat de mise en œuvre</a:t>
                      </a:r>
                      <a:endParaRPr lang="fr-FR" sz="1600" b="1" i="0" u="none" strike="noStrike" dirty="0">
                        <a:solidFill>
                          <a:srgbClr val="FFFFFF"/>
                        </a:solidFill>
                        <a:effectLst/>
                        <a:latin typeface="Arial Narrow" panose="020B0606020202030204" pitchFamily="34" charset="0"/>
                      </a:endParaRPr>
                    </a:p>
                  </a:txBody>
                  <a:tcPr marL="6313" marR="6313" marT="6313" marB="0" anchor="b">
                    <a:solidFill>
                      <a:schemeClr val="accent5">
                        <a:lumMod val="40000"/>
                        <a:lumOff val="60000"/>
                      </a:schemeClr>
                    </a:solidFill>
                  </a:tcPr>
                </a:tc>
              </a:tr>
              <a:tr h="580783">
                <a:tc>
                  <a:txBody>
                    <a:bodyPr/>
                    <a:lstStyle/>
                    <a:p>
                      <a:pPr algn="just" fontAlgn="ctr"/>
                      <a:r>
                        <a:rPr lang="fr-FR" sz="1600" u="none" strike="noStrike" dirty="0">
                          <a:effectLst/>
                        </a:rPr>
                        <a:t>1.    Renforcer les services en charge de la production des comptes nationaux en ressources humaines de qualité ;</a:t>
                      </a:r>
                      <a:endParaRPr lang="fr-FR" sz="1600" b="0" i="0" u="none" strike="noStrike" dirty="0">
                        <a:solidFill>
                          <a:srgbClr val="000000"/>
                        </a:solidFill>
                        <a:effectLst/>
                        <a:latin typeface="Arial" panose="020B0604020202020204" pitchFamily="34" charset="0"/>
                      </a:endParaRPr>
                    </a:p>
                  </a:txBody>
                  <a:tcPr marL="6313" marR="6313" marT="6313"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600" dirty="0" smtClean="0"/>
                        <a:t>4 cadres supérieurs de plus en avril 2018.</a:t>
                      </a:r>
                      <a:endParaRPr lang="fr-FR" sz="1600" b="0" i="0" u="none" strike="noStrike" dirty="0">
                        <a:solidFill>
                          <a:srgbClr val="FF0000"/>
                        </a:solidFill>
                        <a:effectLst/>
                        <a:latin typeface="Calibri" panose="020F0502020204030204" pitchFamily="34" charset="0"/>
                      </a:endParaRPr>
                    </a:p>
                  </a:txBody>
                  <a:tcPr marL="6313" marR="6313" marT="6313" marB="0" anchor="b"/>
                </a:tc>
              </a:tr>
              <a:tr h="580783">
                <a:tc>
                  <a:txBody>
                    <a:bodyPr/>
                    <a:lstStyle/>
                    <a:p>
                      <a:pPr algn="just" fontAlgn="ctr"/>
                      <a:r>
                        <a:rPr lang="fr-FR" sz="1600" u="none" strike="noStrike" dirty="0">
                          <a:effectLst/>
                        </a:rPr>
                        <a:t>2.    Poursuivre les efforts pour la résorption des retards dans la production et la publication des comptes nationaux selon le SCN 93 jusqu’à la publication de la série </a:t>
                      </a:r>
                      <a:r>
                        <a:rPr lang="fr-FR" sz="1600" u="none" strike="noStrike" dirty="0" err="1">
                          <a:effectLst/>
                        </a:rPr>
                        <a:t>retropolée</a:t>
                      </a:r>
                      <a:r>
                        <a:rPr lang="fr-FR" sz="1600" u="none" strike="noStrike" dirty="0">
                          <a:effectLst/>
                        </a:rPr>
                        <a:t> selon le SCN 2008; </a:t>
                      </a:r>
                      <a:endParaRPr lang="fr-FR" sz="1600" b="0" i="0" u="none" strike="noStrike" dirty="0">
                        <a:solidFill>
                          <a:srgbClr val="000000"/>
                        </a:solidFill>
                        <a:effectLst/>
                        <a:latin typeface="Arial" panose="020B0604020202020204" pitchFamily="34" charset="0"/>
                      </a:endParaRPr>
                    </a:p>
                  </a:txBody>
                  <a:tcPr marL="6313" marR="6313" marT="6313" marB="0" anchor="ctr"/>
                </a:tc>
                <a:tc>
                  <a:txBody>
                    <a:bodyPr/>
                    <a:lstStyle/>
                    <a:p>
                      <a:pPr algn="l" fontAlgn="b"/>
                      <a:r>
                        <a:rPr lang="fr-FR" sz="1600" u="none" strike="noStrike" dirty="0" smtClean="0">
                          <a:effectLst/>
                        </a:rPr>
                        <a:t>Réalisée(CNA </a:t>
                      </a:r>
                      <a:r>
                        <a:rPr lang="fr-FR" sz="1600" u="none" strike="noStrike" dirty="0" err="1" smtClean="0">
                          <a:effectLst/>
                        </a:rPr>
                        <a:t>def</a:t>
                      </a:r>
                      <a:r>
                        <a:rPr lang="fr-FR" sz="1600" u="none" strike="noStrike" dirty="0" smtClean="0">
                          <a:effectLst/>
                        </a:rPr>
                        <a:t> 2015, CNA prov,2016; 2017;2018)</a:t>
                      </a:r>
                      <a:endParaRPr lang="fr-FR" sz="1600" b="0" i="0" u="none" strike="noStrike" dirty="0">
                        <a:solidFill>
                          <a:srgbClr val="000000"/>
                        </a:solidFill>
                        <a:effectLst/>
                        <a:latin typeface="Calibri" panose="020F0502020204030204" pitchFamily="34" charset="0"/>
                      </a:endParaRPr>
                    </a:p>
                  </a:txBody>
                  <a:tcPr marL="6313" marR="6313" marT="6313" marB="0" anchor="b"/>
                </a:tc>
              </a:tr>
              <a:tr h="580783">
                <a:tc>
                  <a:txBody>
                    <a:bodyPr/>
                    <a:lstStyle/>
                    <a:p>
                      <a:pPr algn="just" fontAlgn="ctr"/>
                      <a:r>
                        <a:rPr lang="fr-FR" sz="1600" u="none" strike="noStrike" dirty="0">
                          <a:effectLst/>
                        </a:rPr>
                        <a:t>3.    Accélérer la validation et la diffusion des nomenclatures nationales d’activités et de produits ;</a:t>
                      </a:r>
                      <a:endParaRPr lang="fr-FR" sz="1600" b="0" i="0" u="none" strike="noStrike" dirty="0">
                        <a:solidFill>
                          <a:srgbClr val="000000"/>
                        </a:solidFill>
                        <a:effectLst/>
                        <a:latin typeface="Arial" panose="020B0604020202020204" pitchFamily="34" charset="0"/>
                      </a:endParaRPr>
                    </a:p>
                  </a:txBody>
                  <a:tcPr marL="6313" marR="6313" marT="6313" marB="0" anchor="ctr"/>
                </a:tc>
                <a:tc>
                  <a:txBody>
                    <a:bodyPr/>
                    <a:lstStyle/>
                    <a:p>
                      <a:pPr algn="l" fontAlgn="b"/>
                      <a:r>
                        <a:rPr lang="fr-FR" sz="1600" u="none" strike="noStrike" dirty="0">
                          <a:effectLst/>
                        </a:rPr>
                        <a:t>En cours, une </a:t>
                      </a:r>
                      <a:r>
                        <a:rPr lang="fr-FR" sz="1600" u="none" strike="noStrike" dirty="0" smtClean="0">
                          <a:effectLst/>
                        </a:rPr>
                        <a:t>cérémonie </a:t>
                      </a:r>
                      <a:r>
                        <a:rPr lang="fr-FR" sz="1600" u="none" strike="noStrike" dirty="0">
                          <a:effectLst/>
                        </a:rPr>
                        <a:t>de </a:t>
                      </a:r>
                      <a:r>
                        <a:rPr lang="fr-FR" sz="1600" u="none" strike="noStrike" dirty="0" smtClean="0">
                          <a:effectLst/>
                        </a:rPr>
                        <a:t>présentation </a:t>
                      </a:r>
                      <a:r>
                        <a:rPr lang="fr-FR" sz="1600" u="none" strike="noStrike" dirty="0">
                          <a:effectLst/>
                        </a:rPr>
                        <a:t>officielle est </a:t>
                      </a:r>
                      <a:r>
                        <a:rPr lang="fr-FR" sz="1600" u="none" strike="noStrike" dirty="0" smtClean="0">
                          <a:effectLst/>
                        </a:rPr>
                        <a:t>prévu </a:t>
                      </a:r>
                      <a:r>
                        <a:rPr lang="fr-FR" sz="1600" u="none" strike="noStrike" dirty="0">
                          <a:effectLst/>
                        </a:rPr>
                        <a:t>en </a:t>
                      </a:r>
                      <a:r>
                        <a:rPr lang="fr-FR" sz="1600" u="none" strike="noStrike" dirty="0" smtClean="0">
                          <a:effectLst/>
                        </a:rPr>
                        <a:t>novembre</a:t>
                      </a:r>
                      <a:endParaRPr lang="fr-FR" sz="1600" b="0" i="0" u="none" strike="noStrike" dirty="0">
                        <a:solidFill>
                          <a:srgbClr val="000000"/>
                        </a:solidFill>
                        <a:effectLst/>
                        <a:latin typeface="Calibri" panose="020F0502020204030204" pitchFamily="34" charset="0"/>
                      </a:endParaRPr>
                    </a:p>
                  </a:txBody>
                  <a:tcPr marL="6313" marR="6313" marT="6313" marB="0" anchor="b"/>
                </a:tc>
              </a:tr>
              <a:tr h="580783">
                <a:tc>
                  <a:txBody>
                    <a:bodyPr/>
                    <a:lstStyle/>
                    <a:p>
                      <a:pPr algn="just" fontAlgn="ctr"/>
                      <a:r>
                        <a:rPr lang="fr-FR" sz="1600" u="none" strike="noStrike" dirty="0">
                          <a:effectLst/>
                        </a:rPr>
                        <a:t>4.    Mettre en place des stratégies pour pérenniser les acquis de la rénovation des comptes nationaux (mobilisation des ressources humaines, matérielles et financières, respect des normes internationales et des délais de diffusion, etc</a:t>
                      </a:r>
                      <a:r>
                        <a:rPr lang="fr-FR" sz="1600" u="none" strike="noStrike" dirty="0" smtClean="0">
                          <a:effectLst/>
                        </a:rPr>
                        <a:t>.);</a:t>
                      </a:r>
                      <a:endParaRPr lang="fr-FR" sz="1600" b="0" i="0" u="none" strike="noStrike" dirty="0">
                        <a:solidFill>
                          <a:srgbClr val="000000"/>
                        </a:solidFill>
                        <a:effectLst/>
                        <a:latin typeface="Arial" panose="020B0604020202020204" pitchFamily="34" charset="0"/>
                      </a:endParaRPr>
                    </a:p>
                  </a:txBody>
                  <a:tcPr marL="6313" marR="6313" marT="6313" marB="0" anchor="ctr"/>
                </a:tc>
                <a:tc>
                  <a:txBody>
                    <a:bodyPr/>
                    <a:lstStyle/>
                    <a:p>
                      <a:pPr algn="l" fontAlgn="b"/>
                      <a:r>
                        <a:rPr lang="fr-FR" sz="1600" u="none" strike="noStrike" dirty="0">
                          <a:effectLst/>
                        </a:rPr>
                        <a:t>En cours</a:t>
                      </a:r>
                      <a:endParaRPr lang="fr-FR" sz="1600" b="0" i="0" u="none" strike="noStrike" dirty="0">
                        <a:solidFill>
                          <a:srgbClr val="000000"/>
                        </a:solidFill>
                        <a:effectLst/>
                        <a:latin typeface="Calibri" panose="020F0502020204030204" pitchFamily="34" charset="0"/>
                      </a:endParaRPr>
                    </a:p>
                  </a:txBody>
                  <a:tcPr marL="6313" marR="6313" marT="6313" marB="0" anchor="b"/>
                </a:tc>
              </a:tr>
              <a:tr h="580783">
                <a:tc>
                  <a:txBody>
                    <a:bodyPr/>
                    <a:lstStyle/>
                    <a:p>
                      <a:pPr algn="just" fontAlgn="ctr"/>
                      <a:r>
                        <a:rPr lang="fr-FR" sz="1600" u="none" strike="noStrike" dirty="0">
                          <a:effectLst/>
                        </a:rPr>
                        <a:t>5.    Asseoir un cadre de concertation entre les INS et la BCEAO pour s’accorder sur la méthodologie d’évaluation du SIFIM et sa répartition (notamment à l’importation et à l’exportation);</a:t>
                      </a:r>
                      <a:endParaRPr lang="fr-FR" sz="1600" b="0" i="0" u="none" strike="noStrike" dirty="0">
                        <a:solidFill>
                          <a:srgbClr val="000000"/>
                        </a:solidFill>
                        <a:effectLst/>
                        <a:latin typeface="Arial" panose="020B0604020202020204" pitchFamily="34" charset="0"/>
                      </a:endParaRPr>
                    </a:p>
                  </a:txBody>
                  <a:tcPr marL="6313" marR="6313" marT="6313" marB="0" anchor="ctr"/>
                </a:tc>
                <a:tc>
                  <a:txBody>
                    <a:bodyPr/>
                    <a:lstStyle/>
                    <a:p>
                      <a:pPr algn="l" fontAlgn="b"/>
                      <a:r>
                        <a:rPr lang="fr-FR" sz="1600" u="none" strike="noStrike" dirty="0">
                          <a:effectLst/>
                        </a:rPr>
                        <a:t>Non </a:t>
                      </a:r>
                      <a:r>
                        <a:rPr lang="fr-FR" sz="1600" u="none" strike="noStrike" dirty="0" smtClean="0">
                          <a:effectLst/>
                        </a:rPr>
                        <a:t>réalisée</a:t>
                      </a:r>
                      <a:endParaRPr lang="fr-FR" sz="1600" b="0" i="0" u="none" strike="noStrike" dirty="0">
                        <a:solidFill>
                          <a:srgbClr val="000000"/>
                        </a:solidFill>
                        <a:effectLst/>
                        <a:latin typeface="Calibri" panose="020F0502020204030204" pitchFamily="34" charset="0"/>
                      </a:endParaRPr>
                    </a:p>
                  </a:txBody>
                  <a:tcPr marL="6313" marR="6313" marT="6313" marB="0" anchor="b"/>
                </a:tc>
              </a:tr>
              <a:tr h="580783">
                <a:tc>
                  <a:txBody>
                    <a:bodyPr/>
                    <a:lstStyle/>
                    <a:p>
                      <a:pPr algn="just" fontAlgn="ctr"/>
                      <a:r>
                        <a:rPr lang="fr-FR" sz="1600" u="none" strike="noStrike">
                          <a:effectLst/>
                        </a:rPr>
                        <a:t>6.    Accélérer la mise en œuvre du SCN 2008 tel que prévu dans les plans d’actions ;</a:t>
                      </a:r>
                      <a:endParaRPr lang="fr-FR" sz="1600" b="0" i="0" u="none" strike="noStrike">
                        <a:solidFill>
                          <a:srgbClr val="000000"/>
                        </a:solidFill>
                        <a:effectLst/>
                        <a:latin typeface="Arial" panose="020B0604020202020204" pitchFamily="34" charset="0"/>
                      </a:endParaRPr>
                    </a:p>
                  </a:txBody>
                  <a:tcPr marL="6313" marR="6313" marT="6313" marB="0" anchor="ctr"/>
                </a:tc>
                <a:tc>
                  <a:txBody>
                    <a:bodyPr/>
                    <a:lstStyle/>
                    <a:p>
                      <a:pPr algn="l" fontAlgn="b"/>
                      <a:r>
                        <a:rPr lang="fr-FR" sz="1600" u="none" strike="noStrike" dirty="0" smtClean="0">
                          <a:effectLst/>
                        </a:rPr>
                        <a:t>Réalisée</a:t>
                      </a:r>
                      <a:endParaRPr lang="fr-FR" sz="1600" b="0" i="0" u="none" strike="noStrike" dirty="0">
                        <a:solidFill>
                          <a:srgbClr val="000000"/>
                        </a:solidFill>
                        <a:effectLst/>
                        <a:latin typeface="Calibri" panose="020F0502020204030204" pitchFamily="34" charset="0"/>
                      </a:endParaRPr>
                    </a:p>
                  </a:txBody>
                  <a:tcPr marL="6313" marR="6313" marT="6313" marB="0" anchor="b"/>
                </a:tc>
              </a:tr>
            </a:tbl>
          </a:graphicData>
        </a:graphic>
      </p:graphicFrame>
    </p:spTree>
    <p:extLst>
      <p:ext uri="{BB962C8B-B14F-4D97-AF65-F5344CB8AC3E}">
        <p14:creationId xmlns:p14="http://schemas.microsoft.com/office/powerpoint/2010/main" val="953794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6</a:t>
            </a:fld>
            <a:endParaRPr lang="fr-BE" dirty="0"/>
          </a:p>
        </p:txBody>
      </p:sp>
      <p:graphicFrame>
        <p:nvGraphicFramePr>
          <p:cNvPr id="5" name="Espace réservé du contenu 4"/>
          <p:cNvGraphicFramePr>
            <a:graphicFrameLocks noGrp="1"/>
          </p:cNvGraphicFramePr>
          <p:nvPr>
            <p:ph sz="quarter" idx="1"/>
            <p:extLst>
              <p:ext uri="{D42A27DB-BD31-4B8C-83A1-F6EECF244321}">
                <p14:modId xmlns:p14="http://schemas.microsoft.com/office/powerpoint/2010/main" val="1292311611"/>
              </p:ext>
            </p:extLst>
          </p:nvPr>
        </p:nvGraphicFramePr>
        <p:xfrm>
          <a:off x="323528" y="745435"/>
          <a:ext cx="8712968" cy="5409530"/>
        </p:xfrm>
        <a:graphic>
          <a:graphicData uri="http://schemas.openxmlformats.org/drawingml/2006/table">
            <a:tbl>
              <a:tblPr firstRow="1" bandRow="1">
                <a:tableStyleId>{BDBED569-4797-4DF1-A0F4-6AAB3CD982D8}</a:tableStyleId>
              </a:tblPr>
              <a:tblGrid>
                <a:gridCol w="7200800"/>
                <a:gridCol w="1512168"/>
              </a:tblGrid>
              <a:tr h="247931">
                <a:tc>
                  <a:txBody>
                    <a:bodyPr/>
                    <a:lstStyle/>
                    <a:p>
                      <a:pPr algn="l" fontAlgn="b"/>
                      <a:r>
                        <a:rPr lang="fr-FR" sz="1800" u="none" strike="noStrike" dirty="0" smtClean="0">
                          <a:effectLst/>
                        </a:rPr>
                        <a:t>Recommandation </a:t>
                      </a:r>
                      <a:r>
                        <a:rPr lang="fr-FR" sz="1800" u="none" strike="noStrike" dirty="0">
                          <a:effectLst/>
                        </a:rPr>
                        <a:t>de l'atelier de novembre 2018</a:t>
                      </a:r>
                      <a:endParaRPr lang="fr-FR" sz="1800" b="1" i="0" u="none" strike="noStrike" dirty="0">
                        <a:solidFill>
                          <a:srgbClr val="FFFFFF"/>
                        </a:solidFill>
                        <a:effectLst/>
                        <a:latin typeface="Arial Narrow" panose="020B0606020202030204" pitchFamily="34" charset="0"/>
                      </a:endParaRPr>
                    </a:p>
                  </a:txBody>
                  <a:tcPr marL="2194" marR="2194" marT="2194" marB="0" anchor="b">
                    <a:solidFill>
                      <a:schemeClr val="accent5">
                        <a:lumMod val="20000"/>
                        <a:lumOff val="80000"/>
                      </a:schemeClr>
                    </a:solidFill>
                  </a:tcPr>
                </a:tc>
                <a:tc>
                  <a:txBody>
                    <a:bodyPr/>
                    <a:lstStyle/>
                    <a:p>
                      <a:pPr algn="l" fontAlgn="b"/>
                      <a:r>
                        <a:rPr lang="fr-FR" sz="1800" u="none" strike="noStrike" dirty="0">
                          <a:effectLst/>
                        </a:rPr>
                        <a:t>Etat de mise en œuvre</a:t>
                      </a:r>
                      <a:endParaRPr lang="fr-FR" sz="1800" b="1" i="0" u="none" strike="noStrike" dirty="0">
                        <a:solidFill>
                          <a:srgbClr val="FFFFFF"/>
                        </a:solidFill>
                        <a:effectLst/>
                        <a:latin typeface="Arial Narrow" panose="020B0606020202030204" pitchFamily="34" charset="0"/>
                      </a:endParaRPr>
                    </a:p>
                  </a:txBody>
                  <a:tcPr marL="2194" marR="2194" marT="2194" marB="0" anchor="b">
                    <a:solidFill>
                      <a:schemeClr val="accent5">
                        <a:lumMod val="20000"/>
                        <a:lumOff val="80000"/>
                      </a:schemeClr>
                    </a:solidFill>
                  </a:tcPr>
                </a:tc>
              </a:tr>
              <a:tr h="760469">
                <a:tc>
                  <a:txBody>
                    <a:bodyPr/>
                    <a:lstStyle/>
                    <a:p>
                      <a:pPr algn="just" fontAlgn="ctr"/>
                      <a:r>
                        <a:rPr lang="fr-FR" sz="1800" u="none" strike="noStrike" dirty="0">
                          <a:effectLst/>
                        </a:rPr>
                        <a:t>7.    Organiser des ateliers techniques d’examen des résultats des comptes nationaux de la nouvelle année de base étendu aux partenaires;</a:t>
                      </a:r>
                      <a:endParaRPr lang="fr-FR" sz="1800" b="0" i="0" u="none" strike="noStrike" dirty="0">
                        <a:solidFill>
                          <a:srgbClr val="000000"/>
                        </a:solidFill>
                        <a:effectLst/>
                        <a:latin typeface="Arial" panose="020B0604020202020204" pitchFamily="34" charset="0"/>
                      </a:endParaRPr>
                    </a:p>
                  </a:txBody>
                  <a:tcPr marL="2194" marR="2194" marT="2194" marB="0" anchor="ctr"/>
                </a:tc>
                <a:tc>
                  <a:txBody>
                    <a:bodyPr/>
                    <a:lstStyle/>
                    <a:p>
                      <a:pPr algn="l" fontAlgn="b"/>
                      <a:r>
                        <a:rPr lang="fr-FR" sz="1800" u="none" strike="noStrike" dirty="0" smtClean="0">
                          <a:effectLst/>
                        </a:rPr>
                        <a:t>Réalisée</a:t>
                      </a:r>
                      <a:endParaRPr lang="fr-FR" sz="1800" b="0" i="0" u="none" strike="noStrike" dirty="0">
                        <a:solidFill>
                          <a:srgbClr val="000000"/>
                        </a:solidFill>
                        <a:effectLst/>
                        <a:latin typeface="Calibri" panose="020F0502020204030204" pitchFamily="34" charset="0"/>
                      </a:endParaRPr>
                    </a:p>
                  </a:txBody>
                  <a:tcPr marL="2194" marR="2194" marT="2194" marB="0" anchor="b"/>
                </a:tc>
              </a:tr>
              <a:tr h="381332">
                <a:tc>
                  <a:txBody>
                    <a:bodyPr/>
                    <a:lstStyle/>
                    <a:p>
                      <a:pPr algn="just" fontAlgn="ctr"/>
                      <a:r>
                        <a:rPr lang="fr-FR" sz="1800" u="none" strike="noStrike" dirty="0">
                          <a:effectLst/>
                        </a:rPr>
                        <a:t>8.    Elaborer les documents méthodologiques de production des comptes nationaux ;</a:t>
                      </a:r>
                      <a:endParaRPr lang="fr-FR" sz="1800" b="0" i="0" u="none" strike="noStrike" dirty="0">
                        <a:solidFill>
                          <a:srgbClr val="000000"/>
                        </a:solidFill>
                        <a:effectLst/>
                        <a:latin typeface="Arial" panose="020B0604020202020204" pitchFamily="34" charset="0"/>
                      </a:endParaRPr>
                    </a:p>
                  </a:txBody>
                  <a:tcPr marL="2194" marR="2194" marT="2194" marB="0" anchor="ctr"/>
                </a:tc>
                <a:tc>
                  <a:txBody>
                    <a:bodyPr/>
                    <a:lstStyle/>
                    <a:p>
                      <a:pPr algn="l" fontAlgn="b"/>
                      <a:r>
                        <a:rPr lang="fr-FR" sz="1800" u="none" strike="noStrike" dirty="0">
                          <a:effectLst/>
                        </a:rPr>
                        <a:t>En cours</a:t>
                      </a:r>
                      <a:endParaRPr lang="fr-FR" sz="1800" b="0" i="0" u="none" strike="noStrike" dirty="0">
                        <a:solidFill>
                          <a:srgbClr val="000000"/>
                        </a:solidFill>
                        <a:effectLst/>
                        <a:latin typeface="Calibri" panose="020F0502020204030204" pitchFamily="34" charset="0"/>
                      </a:endParaRPr>
                    </a:p>
                  </a:txBody>
                  <a:tcPr marL="2194" marR="2194" marT="2194" marB="0" anchor="b"/>
                </a:tc>
              </a:tr>
              <a:tr h="1055354">
                <a:tc>
                  <a:txBody>
                    <a:bodyPr/>
                    <a:lstStyle/>
                    <a:p>
                      <a:pPr algn="just" fontAlgn="ctr"/>
                      <a:r>
                        <a:rPr lang="fr-FR" sz="1800" u="none" strike="noStrike" dirty="0">
                          <a:effectLst/>
                        </a:rPr>
                        <a:t>9.    Accélérer l’acquisition du logiciel Progress au profit des services des comptes </a:t>
                      </a:r>
                      <a:r>
                        <a:rPr lang="fr-FR" sz="1800" u="none" strike="noStrike" dirty="0" smtClean="0">
                          <a:effectLst/>
                        </a:rPr>
                        <a:t>nationaux.</a:t>
                      </a:r>
                      <a:endParaRPr lang="fr-FR" sz="1800" b="0" i="0" u="none" strike="noStrike" dirty="0">
                        <a:solidFill>
                          <a:srgbClr val="000000"/>
                        </a:solidFill>
                        <a:effectLst/>
                        <a:latin typeface="Arial" panose="020B0604020202020204" pitchFamily="34" charset="0"/>
                      </a:endParaRPr>
                    </a:p>
                  </a:txBody>
                  <a:tcPr marL="2194" marR="2194" marT="2194" marB="0" anchor="ctr"/>
                </a:tc>
                <a:tc>
                  <a:txBody>
                    <a:bodyPr/>
                    <a:lstStyle/>
                    <a:p>
                      <a:pPr algn="l" fontAlgn="b"/>
                      <a:r>
                        <a:rPr lang="fr-FR" sz="1800" u="none" strike="noStrike" dirty="0">
                          <a:effectLst/>
                        </a:rPr>
                        <a:t>En cours</a:t>
                      </a:r>
                      <a:endParaRPr lang="fr-FR" sz="1800" b="0" i="0" u="none" strike="noStrike" dirty="0">
                        <a:solidFill>
                          <a:srgbClr val="000000"/>
                        </a:solidFill>
                        <a:effectLst/>
                        <a:latin typeface="Calibri" panose="020F0502020204030204" pitchFamily="34" charset="0"/>
                      </a:endParaRPr>
                    </a:p>
                  </a:txBody>
                  <a:tcPr marL="2194" marR="2194" marT="2194" marB="0" anchor="b"/>
                </a:tc>
              </a:tr>
              <a:tr h="886848">
                <a:tc>
                  <a:txBody>
                    <a:bodyPr/>
                    <a:lstStyle/>
                    <a:p>
                      <a:pPr algn="just" fontAlgn="ctr"/>
                      <a:r>
                        <a:rPr lang="fr-FR" sz="1800" u="none" strike="noStrike" dirty="0">
                          <a:effectLst/>
                        </a:rPr>
                        <a:t>10. Transmettre les résultats des séries des comptes nationaux produits aux institutions partenaires Commission de l’UEMOA, BCEAO, AFRISTAT et AFRITAC Ouest ;</a:t>
                      </a:r>
                      <a:endParaRPr lang="fr-FR" sz="1800" b="0" i="0" u="none" strike="noStrike" dirty="0">
                        <a:solidFill>
                          <a:srgbClr val="000000"/>
                        </a:solidFill>
                        <a:effectLst/>
                        <a:latin typeface="Arial" panose="020B0604020202020204" pitchFamily="34" charset="0"/>
                      </a:endParaRPr>
                    </a:p>
                  </a:txBody>
                  <a:tcPr marL="2194" marR="2194" marT="2194" marB="0" anchor="ctr"/>
                </a:tc>
                <a:tc>
                  <a:txBody>
                    <a:bodyPr/>
                    <a:lstStyle/>
                    <a:p>
                      <a:pPr algn="l" fontAlgn="b"/>
                      <a:r>
                        <a:rPr lang="fr-FR" sz="1800" u="none" strike="noStrike" dirty="0">
                          <a:effectLst/>
                        </a:rPr>
                        <a:t>En cours</a:t>
                      </a:r>
                      <a:endParaRPr lang="fr-FR" sz="1800" b="0" i="0" u="none" strike="noStrike" dirty="0">
                        <a:solidFill>
                          <a:srgbClr val="000000"/>
                        </a:solidFill>
                        <a:effectLst/>
                        <a:latin typeface="Calibri" panose="020F0502020204030204" pitchFamily="34" charset="0"/>
                      </a:endParaRPr>
                    </a:p>
                  </a:txBody>
                  <a:tcPr marL="2194" marR="2194" marT="2194" marB="0" anchor="b"/>
                </a:tc>
              </a:tr>
              <a:tr h="760469">
                <a:tc>
                  <a:txBody>
                    <a:bodyPr/>
                    <a:lstStyle/>
                    <a:p>
                      <a:pPr algn="just" fontAlgn="ctr"/>
                      <a:r>
                        <a:rPr lang="fr-FR" sz="1800" u="none" strike="noStrike">
                          <a:effectLst/>
                        </a:rPr>
                        <a:t>11. Diffuser les publications des résultats des comptes nationaux en anglais pour une meilleure valorisation des acquis sur le plan international.</a:t>
                      </a:r>
                      <a:endParaRPr lang="fr-FR" sz="1800" b="0" i="0" u="none" strike="noStrike">
                        <a:solidFill>
                          <a:srgbClr val="000000"/>
                        </a:solidFill>
                        <a:effectLst/>
                        <a:latin typeface="Arial" panose="020B0604020202020204" pitchFamily="34" charset="0"/>
                      </a:endParaRPr>
                    </a:p>
                  </a:txBody>
                  <a:tcPr marL="2194" marR="2194" marT="2194" marB="0" anchor="ctr"/>
                </a:tc>
                <a:tc>
                  <a:txBody>
                    <a:bodyPr/>
                    <a:lstStyle/>
                    <a:p>
                      <a:pPr algn="l" fontAlgn="b"/>
                      <a:r>
                        <a:rPr lang="fr-FR" sz="1800" u="none" strike="noStrike" dirty="0">
                          <a:effectLst/>
                        </a:rPr>
                        <a:t>Non </a:t>
                      </a:r>
                      <a:r>
                        <a:rPr lang="fr-FR" sz="1800" u="none" strike="noStrike" dirty="0" smtClean="0">
                          <a:effectLst/>
                        </a:rPr>
                        <a:t>réalisée</a:t>
                      </a:r>
                      <a:endParaRPr lang="fr-FR" sz="1800" b="0" i="0" u="none" strike="noStrike" dirty="0">
                        <a:solidFill>
                          <a:srgbClr val="000000"/>
                        </a:solidFill>
                        <a:effectLst/>
                        <a:latin typeface="Calibri" panose="020F0502020204030204" pitchFamily="34" charset="0"/>
                      </a:endParaRPr>
                    </a:p>
                  </a:txBody>
                  <a:tcPr marL="2194" marR="2194" marT="2194" marB="0" anchor="b"/>
                </a:tc>
              </a:tr>
              <a:tr h="844722">
                <a:tc>
                  <a:txBody>
                    <a:bodyPr/>
                    <a:lstStyle/>
                    <a:p>
                      <a:pPr algn="just" fontAlgn="ctr"/>
                      <a:r>
                        <a:rPr lang="fr-FR" sz="1800" u="none" strike="noStrike" dirty="0">
                          <a:effectLst/>
                        </a:rPr>
                        <a:t>12. Impliquer les comptables nationaux dans la conception des opérations d’enquêtes en vue de prendre en compte les besoins spécifiques de la comptabilité nationale. </a:t>
                      </a:r>
                      <a:endParaRPr lang="fr-FR" sz="1800" b="0" i="0" u="none" strike="noStrike" dirty="0">
                        <a:solidFill>
                          <a:srgbClr val="000000"/>
                        </a:solidFill>
                        <a:effectLst/>
                        <a:latin typeface="Arial" panose="020B0604020202020204" pitchFamily="34" charset="0"/>
                      </a:endParaRPr>
                    </a:p>
                  </a:txBody>
                  <a:tcPr marL="2194" marR="2194" marT="2194" marB="0" anchor="ctr"/>
                </a:tc>
                <a:tc>
                  <a:txBody>
                    <a:bodyPr/>
                    <a:lstStyle/>
                    <a:p>
                      <a:pPr algn="l" fontAlgn="b"/>
                      <a:r>
                        <a:rPr lang="fr-FR" sz="1800" u="none" strike="noStrike" dirty="0" smtClean="0">
                          <a:solidFill>
                            <a:schemeClr val="tx1"/>
                          </a:solidFill>
                          <a:effectLst/>
                        </a:rPr>
                        <a:t>Non réalisée</a:t>
                      </a:r>
                      <a:endParaRPr lang="fr-FR" sz="1800" b="0" i="0" u="none" strike="noStrike" dirty="0">
                        <a:solidFill>
                          <a:schemeClr val="tx1"/>
                        </a:solidFill>
                        <a:effectLst/>
                        <a:latin typeface="Calibri" panose="020F0502020204030204" pitchFamily="34" charset="0"/>
                      </a:endParaRPr>
                    </a:p>
                  </a:txBody>
                  <a:tcPr marL="2194" marR="2194" marT="2194" marB="0" anchor="b"/>
                </a:tc>
              </a:tr>
            </a:tbl>
          </a:graphicData>
        </a:graphic>
      </p:graphicFrame>
      <p:sp>
        <p:nvSpPr>
          <p:cNvPr id="6" name="Titre 1"/>
          <p:cNvSpPr>
            <a:spLocks noGrp="1"/>
          </p:cNvSpPr>
          <p:nvPr>
            <p:ph type="title"/>
          </p:nvPr>
        </p:nvSpPr>
        <p:spPr>
          <a:xfrm>
            <a:off x="457200" y="152400"/>
            <a:ext cx="8229600" cy="540296"/>
          </a:xfrm>
        </p:spPr>
        <p:txBody>
          <a:bodyPr vert="horz" anchor="ctr" anchorCtr="0">
            <a:normAutofit/>
          </a:bodyPr>
          <a:lstStyle/>
          <a:p>
            <a:r>
              <a:rPr lang="fr-FR" sz="2000" dirty="0">
                <a:solidFill>
                  <a:srgbClr val="00B0F0"/>
                </a:solidFill>
              </a:rPr>
              <a:t>1. Etat de mise en ouvre des recommandations de 2018</a:t>
            </a:r>
          </a:p>
        </p:txBody>
      </p:sp>
    </p:spTree>
    <p:extLst>
      <p:ext uri="{BB962C8B-B14F-4D97-AF65-F5344CB8AC3E}">
        <p14:creationId xmlns:p14="http://schemas.microsoft.com/office/powerpoint/2010/main" val="201354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fontScale="90000"/>
          </a:bodyPr>
          <a:lstStyle/>
          <a:p>
            <a:pPr lvl="0"/>
            <a:r>
              <a:rPr lang="fr-FR" dirty="0">
                <a:solidFill>
                  <a:srgbClr val="00B0F0"/>
                </a:solidFill>
              </a:rPr>
              <a:t>2. Mise en œuvre des nomenclatures d’activités et de produits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7</a:t>
            </a:fld>
            <a:endParaRPr lang="fr-BE" dirty="0"/>
          </a:p>
        </p:txBody>
      </p:sp>
    </p:spTree>
    <p:extLst>
      <p:ext uri="{BB962C8B-B14F-4D97-AF65-F5344CB8AC3E}">
        <p14:creationId xmlns:p14="http://schemas.microsoft.com/office/powerpoint/2010/main" val="90642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vert="horz" anchor="b" anchorCtr="0">
            <a:normAutofit fontScale="90000"/>
          </a:bodyPr>
          <a:lstStyle/>
          <a:p>
            <a:r>
              <a:rPr lang="fr-FR" dirty="0">
                <a:solidFill>
                  <a:srgbClr val="00B0F0"/>
                </a:solidFill>
              </a:rPr>
              <a:t>2. Mise en œuvre des nomenclatures d’activités et de produits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8</a:t>
            </a:fld>
            <a:endParaRPr lang="fr-BE"/>
          </a:p>
        </p:txBody>
      </p:sp>
      <p:sp>
        <p:nvSpPr>
          <p:cNvPr id="4" name="Rectangle 3"/>
          <p:cNvSpPr/>
          <p:nvPr/>
        </p:nvSpPr>
        <p:spPr>
          <a:xfrm>
            <a:off x="612648" y="1240879"/>
            <a:ext cx="7991800" cy="4132337"/>
          </a:xfrm>
          <a:prstGeom prst="rect">
            <a:avLst/>
          </a:prstGeom>
        </p:spPr>
        <p:txBody>
          <a:bodyPr vert="horz">
            <a:normAutofit/>
          </a:bodyPr>
          <a:lstStyle/>
          <a:p>
            <a:pPr marL="274320" indent="-274320">
              <a:spcBef>
                <a:spcPts val="600"/>
              </a:spcBef>
              <a:buClr>
                <a:schemeClr val="accent1"/>
              </a:buClr>
              <a:buSzPct val="76000"/>
              <a:buFont typeface="Wingdings 3"/>
              <a:buChar char=""/>
            </a:pPr>
            <a:r>
              <a:rPr lang="fr-FR" sz="2600" dirty="0"/>
              <a:t>C’est le premier effet du changement de l’année de base </a:t>
            </a:r>
          </a:p>
          <a:p>
            <a:pPr marL="548640" lvl="1" indent="-274320">
              <a:spcBef>
                <a:spcPts val="500"/>
              </a:spcBef>
              <a:buClr>
                <a:schemeClr val="accent2"/>
              </a:buClr>
              <a:buSzPct val="76000"/>
              <a:buFont typeface="Wingdings 3"/>
              <a:buChar char=""/>
            </a:pPr>
            <a:r>
              <a:rPr lang="fr-FR" sz="2000" dirty="0">
                <a:solidFill>
                  <a:schemeClr val="tx2"/>
                </a:solidFill>
              </a:rPr>
              <a:t>Élaboration d’une nomenclature nationale d’activités et de produits Burkinabé (NAB et NOPB) conformes à la CITIrev4/CPC.2.1 (NAEMA/NOPEMA rev1). </a:t>
            </a:r>
          </a:p>
          <a:p>
            <a:pPr marL="274320" indent="-274320">
              <a:spcBef>
                <a:spcPts val="600"/>
              </a:spcBef>
              <a:buClr>
                <a:schemeClr val="accent1"/>
              </a:buClr>
              <a:buSzPct val="76000"/>
              <a:buFont typeface="Wingdings 3"/>
              <a:buChar char=""/>
            </a:pPr>
            <a:r>
              <a:rPr lang="fr-FR" sz="2600" dirty="0"/>
              <a:t>Partant de cela, mise en place d’une nomenclature pour la comptabilité nationale : </a:t>
            </a:r>
          </a:p>
          <a:p>
            <a:pPr marL="548640" lvl="1" indent="-274320">
              <a:spcBef>
                <a:spcPts val="500"/>
              </a:spcBef>
              <a:buClr>
                <a:schemeClr val="accent2"/>
              </a:buClr>
              <a:buSzPct val="76000"/>
              <a:buFont typeface="Wingdings 3"/>
              <a:buChar char=""/>
            </a:pPr>
            <a:r>
              <a:rPr lang="fr-FR" sz="2000" dirty="0">
                <a:solidFill>
                  <a:schemeClr val="tx2"/>
                </a:solidFill>
              </a:rPr>
              <a:t>206 produits contre 70 dans l’ancienne base;</a:t>
            </a:r>
          </a:p>
          <a:p>
            <a:pPr marL="548640" lvl="1" indent="-274320">
              <a:spcBef>
                <a:spcPts val="500"/>
              </a:spcBef>
              <a:buClr>
                <a:schemeClr val="accent2"/>
              </a:buClr>
              <a:buSzPct val="76000"/>
              <a:buFont typeface="Wingdings 3"/>
              <a:buChar char=""/>
            </a:pPr>
            <a:r>
              <a:rPr lang="fr-FR" sz="2000" dirty="0">
                <a:solidFill>
                  <a:schemeClr val="tx2"/>
                </a:solidFill>
              </a:rPr>
              <a:t>115 branches contre 42 dans l’ancienne base</a:t>
            </a:r>
          </a:p>
          <a:p>
            <a:pPr marL="548640" lvl="1" indent="-274320">
              <a:spcBef>
                <a:spcPts val="500"/>
              </a:spcBef>
              <a:buClr>
                <a:schemeClr val="accent2"/>
              </a:buClr>
              <a:buSzPct val="76000"/>
              <a:buFont typeface="Wingdings 3"/>
              <a:buChar char=""/>
            </a:pPr>
            <a:r>
              <a:rPr lang="fr-FR" sz="2000" dirty="0" smtClean="0">
                <a:solidFill>
                  <a:schemeClr val="tx2"/>
                </a:solidFill>
              </a:rPr>
              <a:t>Document </a:t>
            </a:r>
            <a:r>
              <a:rPr lang="fr-FR" sz="2000" dirty="0">
                <a:solidFill>
                  <a:schemeClr val="tx2"/>
                </a:solidFill>
              </a:rPr>
              <a:t>de nomenclature d’activité et des produits(NAB/NOPB);</a:t>
            </a:r>
          </a:p>
          <a:p>
            <a:pPr marL="548640" lvl="1" indent="-274320">
              <a:spcBef>
                <a:spcPts val="500"/>
              </a:spcBef>
              <a:buClr>
                <a:schemeClr val="accent2"/>
              </a:buClr>
              <a:buSzPct val="76000"/>
              <a:buFont typeface="Wingdings 3"/>
              <a:buChar char=""/>
            </a:pPr>
            <a:r>
              <a:rPr lang="fr-FR" sz="2000" dirty="0" smtClean="0">
                <a:solidFill>
                  <a:schemeClr val="tx2"/>
                </a:solidFill>
              </a:rPr>
              <a:t>Cérémonie </a:t>
            </a:r>
            <a:r>
              <a:rPr lang="fr-FR" sz="2000" dirty="0">
                <a:solidFill>
                  <a:schemeClr val="tx2"/>
                </a:solidFill>
              </a:rPr>
              <a:t>de publication officielle </a:t>
            </a:r>
            <a:r>
              <a:rPr lang="fr-FR" sz="2000" dirty="0" smtClean="0">
                <a:solidFill>
                  <a:schemeClr val="tx2"/>
                </a:solidFill>
              </a:rPr>
              <a:t>en novembre avec les sectorielles.</a:t>
            </a:r>
            <a:endParaRPr lang="fr-FR" sz="2000" dirty="0"/>
          </a:p>
        </p:txBody>
      </p:sp>
    </p:spTree>
    <p:extLst>
      <p:ext uri="{BB962C8B-B14F-4D97-AF65-F5344CB8AC3E}">
        <p14:creationId xmlns:p14="http://schemas.microsoft.com/office/powerpoint/2010/main" val="4060302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298576"/>
            <a:ext cx="8229600" cy="1418456"/>
          </a:xfrm>
        </p:spPr>
        <p:txBody>
          <a:bodyPr vert="horz" anchor="b" anchorCtr="0">
            <a:normAutofit fontScale="90000"/>
          </a:bodyPr>
          <a:lstStyle/>
          <a:p>
            <a:r>
              <a:rPr lang="fr-FR" dirty="0">
                <a:solidFill>
                  <a:srgbClr val="00B0F0"/>
                </a:solidFill>
              </a:rPr>
              <a:t>3. Présentation du plan de travail de </a:t>
            </a:r>
            <a:r>
              <a:rPr lang="fr-FR" dirty="0" err="1">
                <a:solidFill>
                  <a:srgbClr val="00B0F0"/>
                </a:solidFill>
              </a:rPr>
              <a:t>rebasage</a:t>
            </a:r>
            <a:r>
              <a:rPr lang="fr-FR" dirty="0">
                <a:solidFill>
                  <a:srgbClr val="00B0F0"/>
                </a:solidFill>
              </a:rPr>
              <a:t> des comptes et du passage au SCN2008 : </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9</a:t>
            </a:fld>
            <a:endParaRPr lang="fr-BE" dirty="0"/>
          </a:p>
        </p:txBody>
      </p:sp>
    </p:spTree>
    <p:extLst>
      <p:ext uri="{BB962C8B-B14F-4D97-AF65-F5344CB8AC3E}">
        <p14:creationId xmlns:p14="http://schemas.microsoft.com/office/powerpoint/2010/main" val="123825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ppt/theme/themeOverride2.xml><?xml version="1.0" encoding="utf-8"?>
<a:themeOverride xmlns:a="http://schemas.openxmlformats.org/drawingml/2006/main">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themeOverride>
</file>

<file path=docProps/app.xml><?xml version="1.0" encoding="utf-8"?>
<Properties xmlns="http://schemas.openxmlformats.org/officeDocument/2006/extended-properties" xmlns:vt="http://schemas.openxmlformats.org/officeDocument/2006/docPropsVTypes">
  <Template/>
  <TotalTime>13691</TotalTime>
  <Words>2082</Words>
  <Application>Microsoft Office PowerPoint</Application>
  <PresentationFormat>Affichage à l'écran (4:3)</PresentationFormat>
  <Paragraphs>250</Paragraphs>
  <Slides>28</Slides>
  <Notes>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28</vt:i4>
      </vt:variant>
    </vt:vector>
  </HeadingPairs>
  <TitlesOfParts>
    <vt:vector size="37" baseType="lpstr">
      <vt:lpstr>Arial</vt:lpstr>
      <vt:lpstr>Arial Narrow</vt:lpstr>
      <vt:lpstr>Bookman Old Style</vt:lpstr>
      <vt:lpstr>Calibri</vt:lpstr>
      <vt:lpstr>Gill Sans MT</vt:lpstr>
      <vt:lpstr>Times New Roman</vt:lpstr>
      <vt:lpstr>Wingdings</vt:lpstr>
      <vt:lpstr>Wingdings 3</vt:lpstr>
      <vt:lpstr>Origine</vt:lpstr>
      <vt:lpstr>Evaluation du volet Comptabilité nationale PSR-UEMOA: changement de l’année de base et passage au SCN 2008</vt:lpstr>
      <vt:lpstr>Plan de la présentation</vt:lpstr>
      <vt:lpstr> Contexte</vt:lpstr>
      <vt:lpstr>1. Etat de mise en œuvre des recommandations de 2018</vt:lpstr>
      <vt:lpstr>1. Etat de mise en œuvre des recommandations de 2018</vt:lpstr>
      <vt:lpstr>1. Etat de mise en ouvre des recommandations de 2018</vt:lpstr>
      <vt:lpstr>2. Mise en œuvre des nomenclatures d’activités et de produits</vt:lpstr>
      <vt:lpstr>2. Mise en œuvre des nomenclatures d’activités et de produits</vt:lpstr>
      <vt:lpstr>3. Présentation du plan de travail de rebasage des comptes et du passage au SCN2008 : </vt:lpstr>
      <vt:lpstr>Présentation du plan de travail de rebasage des comptes et du passage au SCN2008(1)</vt:lpstr>
      <vt:lpstr>Présentation du plan de travail de rebasage des comptes et du passage au SCN2008(2)</vt:lpstr>
      <vt:lpstr>Présentation PowerPoint</vt:lpstr>
      <vt:lpstr>Présentation PowerPoint</vt:lpstr>
      <vt:lpstr>4. Etat des travaux à ce jour : </vt:lpstr>
      <vt:lpstr>4. Etat des travaux à ce jour(1)</vt:lpstr>
      <vt:lpstr>4. Etat des travaux à ce jour(2)</vt:lpstr>
      <vt:lpstr>4. Etat des travaux à ce jour(3)</vt:lpstr>
      <vt:lpstr>4. Etat des travaux à ce jour(4)</vt:lpstr>
      <vt:lpstr>4. Etat des travaux à ce jour(5)</vt:lpstr>
      <vt:lpstr>4. Etat des travaux à ce jour(6)</vt:lpstr>
      <vt:lpstr>4. Etat des travaux à ce jour(7)</vt:lpstr>
      <vt:lpstr>5. Points sur les travaux de la rénovation restants à faire et Perspectives  </vt:lpstr>
      <vt:lpstr>5. Points sur les travaux de la rénovation restants à faire et Perspectives(1)</vt:lpstr>
      <vt:lpstr>5. Points sur les travaux de la rénovation restants à faire et Perspectives(2)</vt:lpstr>
      <vt:lpstr>5. Points sur les travaux de la rénovation restants à faire et Perspectives(3)</vt:lpstr>
      <vt:lpstr> 6. Difficultés rencontrées et solutions escomptées   </vt:lpstr>
      <vt:lpstr>6. Difficultés rencontrées et solutions escomptées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DIEUDONNE</dc:creator>
  <cp:lastModifiedBy>ZOURE</cp:lastModifiedBy>
  <cp:revision>435</cp:revision>
  <cp:lastPrinted>2014-03-26T11:02:24Z</cp:lastPrinted>
  <dcterms:created xsi:type="dcterms:W3CDTF">2013-05-22T14:51:01Z</dcterms:created>
  <dcterms:modified xsi:type="dcterms:W3CDTF">2019-10-09T11:42:02Z</dcterms:modified>
</cp:coreProperties>
</file>