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7" r:id="rId3"/>
    <p:sldId id="310" r:id="rId4"/>
    <p:sldId id="262" r:id="rId5"/>
    <p:sldId id="311" r:id="rId6"/>
    <p:sldId id="312" r:id="rId7"/>
    <p:sldId id="315" r:id="rId8"/>
    <p:sldId id="313" r:id="rId9"/>
    <p:sldId id="314" r:id="rId10"/>
    <p:sldId id="290" r:id="rId11"/>
    <p:sldId id="316" r:id="rId12"/>
    <p:sldId id="276" r:id="rId13"/>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221" autoAdjust="0"/>
    <p:restoredTop sz="94660"/>
  </p:normalViewPr>
  <p:slideViewPr>
    <p:cSldViewPr snapToGrid="0">
      <p:cViewPr varScale="1">
        <p:scale>
          <a:sx n="66" d="100"/>
          <a:sy n="66" d="100"/>
        </p:scale>
        <p:origin x="-588" y="-5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57F66E9-157E-4F9C-8C22-0AB919869419}" type="datetimeFigureOut">
              <a:rPr lang="fr-FR" smtClean="0"/>
              <a:pPr/>
              <a:t>05/09/2019</a:t>
            </a:fld>
            <a:endParaRPr lang="fr-FR"/>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F259AB1-A5E0-4E03-8D23-F65B5FD63F39}" type="slidenum">
              <a:rPr lang="fr-FR" smtClean="0"/>
              <a:pPr/>
              <a:t>‹N°›</a:t>
            </a:fld>
            <a:endParaRPr lang="fr-FR"/>
          </a:p>
        </p:txBody>
      </p:sp>
    </p:spTree>
    <p:extLst>
      <p:ext uri="{BB962C8B-B14F-4D97-AF65-F5344CB8AC3E}">
        <p14:creationId xmlns:p14="http://schemas.microsoft.com/office/powerpoint/2010/main" xmlns="" val="1447774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2B04094C-3111-40BB-9547-0D611DDD501B}" type="datetime1">
              <a:rPr lang="fr-FR" smtClean="0"/>
              <a:pPr/>
              <a:t>05/09/2019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75703A-9F47-4EE4-ABFD-2C384ED2CF90}" type="slidenum">
              <a:rPr lang="fr-FR" smtClean="0"/>
              <a:pPr/>
              <a:t>‹N°›</a:t>
            </a:fld>
            <a:endParaRPr lang="fr-FR"/>
          </a:p>
        </p:txBody>
      </p:sp>
    </p:spTree>
    <p:extLst>
      <p:ext uri="{BB962C8B-B14F-4D97-AF65-F5344CB8AC3E}">
        <p14:creationId xmlns:p14="http://schemas.microsoft.com/office/powerpoint/2010/main" xmlns="" val="3566894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D617F2A-4917-4E44-98DA-8FE18524D6E9}" type="datetime1">
              <a:rPr lang="fr-FR" smtClean="0"/>
              <a:pPr/>
              <a:t>05/09/2019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75703A-9F47-4EE4-ABFD-2C384ED2CF90}" type="slidenum">
              <a:rPr lang="fr-FR" smtClean="0"/>
              <a:pPr/>
              <a:t>‹N°›</a:t>
            </a:fld>
            <a:endParaRPr lang="fr-FR"/>
          </a:p>
        </p:txBody>
      </p:sp>
    </p:spTree>
    <p:extLst>
      <p:ext uri="{BB962C8B-B14F-4D97-AF65-F5344CB8AC3E}">
        <p14:creationId xmlns:p14="http://schemas.microsoft.com/office/powerpoint/2010/main" xmlns="" val="4149779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26438E3-3B93-4CDB-9E8D-491065942E06}" type="datetime1">
              <a:rPr lang="fr-FR" smtClean="0"/>
              <a:pPr/>
              <a:t>05/09/2019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75703A-9F47-4EE4-ABFD-2C384ED2CF90}" type="slidenum">
              <a:rPr lang="fr-FR" smtClean="0"/>
              <a:pPr/>
              <a:t>‹N°›</a:t>
            </a:fld>
            <a:endParaRPr lang="fr-FR"/>
          </a:p>
        </p:txBody>
      </p:sp>
    </p:spTree>
    <p:extLst>
      <p:ext uri="{BB962C8B-B14F-4D97-AF65-F5344CB8AC3E}">
        <p14:creationId xmlns:p14="http://schemas.microsoft.com/office/powerpoint/2010/main" xmlns="" val="2689747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3783300-C142-498A-BA66-61DB5DBDB734}" type="datetime1">
              <a:rPr lang="fr-FR" smtClean="0"/>
              <a:pPr/>
              <a:t>05/09/2019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75703A-9F47-4EE4-ABFD-2C384ED2CF90}" type="slidenum">
              <a:rPr lang="fr-FR" smtClean="0"/>
              <a:pPr/>
              <a:t>‹N°›</a:t>
            </a:fld>
            <a:endParaRPr lang="fr-FR"/>
          </a:p>
        </p:txBody>
      </p:sp>
    </p:spTree>
    <p:extLst>
      <p:ext uri="{BB962C8B-B14F-4D97-AF65-F5344CB8AC3E}">
        <p14:creationId xmlns:p14="http://schemas.microsoft.com/office/powerpoint/2010/main" xmlns="" val="415387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BA01C7F8-7CD0-4F2F-8A4C-16A829EBCB72}" type="datetime1">
              <a:rPr lang="fr-FR" smtClean="0"/>
              <a:pPr/>
              <a:t>05/09/2019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75703A-9F47-4EE4-ABFD-2C384ED2CF90}" type="slidenum">
              <a:rPr lang="fr-FR" smtClean="0"/>
              <a:pPr/>
              <a:t>‹N°›</a:t>
            </a:fld>
            <a:endParaRPr lang="fr-FR"/>
          </a:p>
        </p:txBody>
      </p:sp>
    </p:spTree>
    <p:extLst>
      <p:ext uri="{BB962C8B-B14F-4D97-AF65-F5344CB8AC3E}">
        <p14:creationId xmlns:p14="http://schemas.microsoft.com/office/powerpoint/2010/main" xmlns="" val="1441358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4AA5231-3E46-493C-A0A9-69520C49071D}" type="datetime1">
              <a:rPr lang="fr-FR" smtClean="0"/>
              <a:pPr/>
              <a:t>05/09/2019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75703A-9F47-4EE4-ABFD-2C384ED2CF90}" type="slidenum">
              <a:rPr lang="fr-FR" smtClean="0"/>
              <a:pPr/>
              <a:t>‹N°›</a:t>
            </a:fld>
            <a:endParaRPr lang="fr-FR"/>
          </a:p>
        </p:txBody>
      </p:sp>
    </p:spTree>
    <p:extLst>
      <p:ext uri="{BB962C8B-B14F-4D97-AF65-F5344CB8AC3E}">
        <p14:creationId xmlns:p14="http://schemas.microsoft.com/office/powerpoint/2010/main" xmlns="" val="4248605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A3E8B75-A79A-469C-9273-1C68F1130440}" type="datetime1">
              <a:rPr lang="fr-FR" smtClean="0"/>
              <a:pPr/>
              <a:t>05/09/2019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275703A-9F47-4EE4-ABFD-2C384ED2CF90}" type="slidenum">
              <a:rPr lang="fr-FR" smtClean="0"/>
              <a:pPr/>
              <a:t>‹N°›</a:t>
            </a:fld>
            <a:endParaRPr lang="fr-FR"/>
          </a:p>
        </p:txBody>
      </p:sp>
    </p:spTree>
    <p:extLst>
      <p:ext uri="{BB962C8B-B14F-4D97-AF65-F5344CB8AC3E}">
        <p14:creationId xmlns:p14="http://schemas.microsoft.com/office/powerpoint/2010/main" xmlns="" val="3105772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93BF244-94E5-461E-81E3-A78E33044059}" type="datetime1">
              <a:rPr lang="fr-FR" smtClean="0"/>
              <a:pPr/>
              <a:t>05/09/2019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275703A-9F47-4EE4-ABFD-2C384ED2CF90}" type="slidenum">
              <a:rPr lang="fr-FR" smtClean="0"/>
              <a:pPr/>
              <a:t>‹N°›</a:t>
            </a:fld>
            <a:endParaRPr lang="fr-FR"/>
          </a:p>
        </p:txBody>
      </p:sp>
    </p:spTree>
    <p:extLst>
      <p:ext uri="{BB962C8B-B14F-4D97-AF65-F5344CB8AC3E}">
        <p14:creationId xmlns:p14="http://schemas.microsoft.com/office/powerpoint/2010/main" xmlns="" val="117272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D3B9174-93D5-434B-9BF4-1131128E165C}" type="datetime1">
              <a:rPr lang="fr-FR" smtClean="0"/>
              <a:pPr/>
              <a:t>05/09/2019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275703A-9F47-4EE4-ABFD-2C384ED2CF90}" type="slidenum">
              <a:rPr lang="fr-FR" smtClean="0"/>
              <a:pPr/>
              <a:t>‹N°›</a:t>
            </a:fld>
            <a:endParaRPr lang="fr-FR"/>
          </a:p>
        </p:txBody>
      </p:sp>
    </p:spTree>
    <p:extLst>
      <p:ext uri="{BB962C8B-B14F-4D97-AF65-F5344CB8AC3E}">
        <p14:creationId xmlns:p14="http://schemas.microsoft.com/office/powerpoint/2010/main" xmlns="" val="2337118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D05FC85-563C-4D7A-A5B8-F9B42AC578BB}" type="datetime1">
              <a:rPr lang="fr-FR" smtClean="0"/>
              <a:pPr/>
              <a:t>05/09/2019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75703A-9F47-4EE4-ABFD-2C384ED2CF90}" type="slidenum">
              <a:rPr lang="fr-FR" smtClean="0"/>
              <a:pPr/>
              <a:t>‹N°›</a:t>
            </a:fld>
            <a:endParaRPr lang="fr-FR"/>
          </a:p>
        </p:txBody>
      </p:sp>
    </p:spTree>
    <p:extLst>
      <p:ext uri="{BB962C8B-B14F-4D97-AF65-F5344CB8AC3E}">
        <p14:creationId xmlns:p14="http://schemas.microsoft.com/office/powerpoint/2010/main" xmlns="" val="3056176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26C126B0-E0B3-4601-B20D-9BEEA1368B4F}" type="datetime1">
              <a:rPr lang="fr-FR" smtClean="0"/>
              <a:pPr/>
              <a:t>05/09/2019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75703A-9F47-4EE4-ABFD-2C384ED2CF90}" type="slidenum">
              <a:rPr lang="fr-FR" smtClean="0"/>
              <a:pPr/>
              <a:t>‹N°›</a:t>
            </a:fld>
            <a:endParaRPr lang="fr-FR"/>
          </a:p>
        </p:txBody>
      </p:sp>
    </p:spTree>
    <p:extLst>
      <p:ext uri="{BB962C8B-B14F-4D97-AF65-F5344CB8AC3E}">
        <p14:creationId xmlns:p14="http://schemas.microsoft.com/office/powerpoint/2010/main" xmlns="" val="2221282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09CE4-EC56-4C06-A92A-9A9D8F24641E}" type="datetime1">
              <a:rPr lang="fr-FR" smtClean="0"/>
              <a:pPr/>
              <a:t>05/09/2019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75703A-9F47-4EE4-ABFD-2C384ED2CF90}" type="slidenum">
              <a:rPr lang="fr-FR" smtClean="0"/>
              <a:pPr/>
              <a:t>‹N°›</a:t>
            </a:fld>
            <a:endParaRPr lang="fr-FR"/>
          </a:p>
        </p:txBody>
      </p:sp>
    </p:spTree>
    <p:extLst>
      <p:ext uri="{BB962C8B-B14F-4D97-AF65-F5344CB8AC3E}">
        <p14:creationId xmlns:p14="http://schemas.microsoft.com/office/powerpoint/2010/main" xmlns="" val="2960650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38200" y="282633"/>
            <a:ext cx="10515600" cy="1686844"/>
          </a:xfrm>
        </p:spPr>
        <p:txBody>
          <a:bodyPr>
            <a:normAutofit/>
          </a:bodyPr>
          <a:lstStyle/>
          <a:p>
            <a:pPr algn="ctr"/>
            <a:r>
              <a:rPr lang="fr-FR" sz="2400" b="1" dirty="0">
                <a:effectLst>
                  <a:outerShdw blurRad="38100" dist="38100" dir="2700000" algn="tl">
                    <a:srgbClr val="000000">
                      <a:alpha val="43137"/>
                    </a:srgbClr>
                  </a:outerShdw>
                </a:effectLst>
              </a:rPr>
              <a:t> 	</a:t>
            </a:r>
          </a:p>
        </p:txBody>
      </p:sp>
      <p:sp>
        <p:nvSpPr>
          <p:cNvPr id="5" name="Espace réservé du contenu 4"/>
          <p:cNvSpPr>
            <a:spLocks noGrp="1"/>
          </p:cNvSpPr>
          <p:nvPr>
            <p:ph idx="1"/>
          </p:nvPr>
        </p:nvSpPr>
        <p:spPr>
          <a:xfrm>
            <a:off x="1107832" y="2526411"/>
            <a:ext cx="10515600" cy="3829939"/>
          </a:xfrm>
        </p:spPr>
        <p:txBody>
          <a:bodyPr>
            <a:normAutofit fontScale="92500" lnSpcReduction="20000"/>
          </a:bodyPr>
          <a:lstStyle/>
          <a:p>
            <a:pPr marL="0" indent="0">
              <a:buNone/>
            </a:pPr>
            <a:endParaRPr lang="fr-FR" dirty="0"/>
          </a:p>
          <a:p>
            <a:pPr marL="0" indent="0">
              <a:buNone/>
            </a:pPr>
            <a:endParaRPr lang="fr-FR" dirty="0"/>
          </a:p>
          <a:p>
            <a:pPr marL="0" indent="0" algn="ctr">
              <a:lnSpc>
                <a:spcPct val="120000"/>
              </a:lnSpc>
              <a:buNone/>
            </a:pPr>
            <a:r>
              <a:rPr lang="fr-FR" sz="3300" b="1" dirty="0" smtClean="0">
                <a:solidFill>
                  <a:srgbClr val="00B050"/>
                </a:solidFill>
                <a:effectLst>
                  <a:outerShdw blurRad="38100" dist="38100" dir="2700000" algn="tl">
                    <a:srgbClr val="000000">
                      <a:alpha val="43137"/>
                    </a:srgbClr>
                  </a:outerShdw>
                </a:effectLst>
                <a:latin typeface="Arial Narrow" panose="020B0606020202030204" pitchFamily="34" charset="0"/>
              </a:rPr>
              <a:t>PROCESSUS D’INTEGRATION DES RESULTATS DES ENQUETES DE TYPE 1-2-3 DANS LE PROCESSUS DE CHANGEMENT D’ANNEE DE BASE AU NIGER</a:t>
            </a:r>
          </a:p>
          <a:p>
            <a:pPr marL="0" indent="0" algn="ctr">
              <a:buNone/>
            </a:pPr>
            <a:r>
              <a:rPr lang="fr-FR" sz="3200" dirty="0" smtClean="0">
                <a:effectLst>
                  <a:outerShdw blurRad="38100" dist="38100" dir="2700000" algn="tl">
                    <a:srgbClr val="000000">
                      <a:alpha val="43137"/>
                    </a:srgbClr>
                  </a:outerShdw>
                </a:effectLst>
              </a:rPr>
              <a:t> </a:t>
            </a:r>
            <a:endParaRPr lang="fr-FR" sz="3200" dirty="0">
              <a:effectLst>
                <a:outerShdw blurRad="38100" dist="38100" dir="2700000" algn="tl">
                  <a:srgbClr val="000000">
                    <a:alpha val="43137"/>
                  </a:srgbClr>
                </a:outerShdw>
              </a:effectLst>
            </a:endParaRPr>
          </a:p>
          <a:p>
            <a:pPr marL="0" indent="0" algn="ctr">
              <a:buNone/>
            </a:pPr>
            <a:endParaRPr lang="fr-FR" sz="2400" dirty="0">
              <a:effectLst>
                <a:outerShdw blurRad="38100" dist="38100" dir="2700000" algn="tl">
                  <a:srgbClr val="000000">
                    <a:alpha val="43137"/>
                  </a:srgbClr>
                </a:outerShdw>
              </a:effectLst>
            </a:endParaRPr>
          </a:p>
          <a:p>
            <a:pPr marL="0" indent="0" algn="ctr">
              <a:buNone/>
            </a:pPr>
            <a:endParaRPr lang="fr-FR" sz="2400" dirty="0">
              <a:effectLst>
                <a:outerShdw blurRad="38100" dist="38100" dir="2700000" algn="tl">
                  <a:srgbClr val="000000">
                    <a:alpha val="43137"/>
                  </a:srgbClr>
                </a:outerShdw>
              </a:effectLst>
            </a:endParaRPr>
          </a:p>
          <a:p>
            <a:pPr marL="0" indent="0" algn="r">
              <a:buNone/>
            </a:pPr>
            <a:r>
              <a:rPr lang="fr-FR" sz="1900" i="1" dirty="0" smtClean="0">
                <a:effectLst>
                  <a:outerShdw blurRad="38100" dist="38100" dir="2700000" algn="tl">
                    <a:srgbClr val="000000">
                      <a:alpha val="43137"/>
                    </a:srgbClr>
                  </a:outerShdw>
                </a:effectLst>
                <a:latin typeface="Arial Narrow" panose="020B0606020202030204" pitchFamily="34" charset="0"/>
              </a:rPr>
              <a:t>Mardi, 03 septembre </a:t>
            </a:r>
            <a:r>
              <a:rPr lang="fr-FR" sz="1900" i="1" dirty="0">
                <a:effectLst>
                  <a:outerShdw blurRad="38100" dist="38100" dir="2700000" algn="tl">
                    <a:srgbClr val="000000">
                      <a:alpha val="43137"/>
                    </a:srgbClr>
                  </a:outerShdw>
                </a:effectLst>
                <a:latin typeface="Arial Narrow" panose="020B0606020202030204" pitchFamily="34" charset="0"/>
              </a:rPr>
              <a:t>2019</a:t>
            </a:r>
          </a:p>
          <a:p>
            <a:pPr marL="0" indent="0">
              <a:buNone/>
            </a:pPr>
            <a:endParaRPr lang="fr-FR" dirty="0"/>
          </a:p>
        </p:txBody>
      </p:sp>
      <p:sp>
        <p:nvSpPr>
          <p:cNvPr id="3" name="Rectangle 3">
            <a:extLst>
              <a:ext uri="{FF2B5EF4-FFF2-40B4-BE49-F238E27FC236}">
                <a16:creationId xmlns:a16="http://schemas.microsoft.com/office/drawing/2014/main" xmlns="" id="{8610F519-DAD4-438A-9BB3-3BD2ECDCDF5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6" name="Rectangle 4">
            <a:extLst>
              <a:ext uri="{FF2B5EF4-FFF2-40B4-BE49-F238E27FC236}">
                <a16:creationId xmlns:a16="http://schemas.microsoft.com/office/drawing/2014/main" xmlns="" id="{33DEC0CC-C066-4BB0-B1F1-F356622F623A}"/>
              </a:ext>
            </a:extLst>
          </p:cNvPr>
          <p:cNvSpPr>
            <a:spLocks noChangeArrowheads="1"/>
          </p:cNvSpPr>
          <p:nvPr/>
        </p:nvSpPr>
        <p:spPr bwMode="auto">
          <a:xfrm>
            <a:off x="1955409" y="393413"/>
            <a:ext cx="8820444"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 name="Espace réservé du numéro de diapositive 1">
            <a:extLst>
              <a:ext uri="{FF2B5EF4-FFF2-40B4-BE49-F238E27FC236}">
                <a16:creationId xmlns:a16="http://schemas.microsoft.com/office/drawing/2014/main" xmlns="" id="{7FE310DC-5647-4B8B-B53B-22C59CBA881E}"/>
              </a:ext>
            </a:extLst>
          </p:cNvPr>
          <p:cNvSpPr>
            <a:spLocks noGrp="1"/>
          </p:cNvSpPr>
          <p:nvPr>
            <p:ph type="sldNum" sz="quarter" idx="12"/>
          </p:nvPr>
        </p:nvSpPr>
        <p:spPr/>
        <p:txBody>
          <a:bodyPr/>
          <a:lstStyle/>
          <a:p>
            <a:fld id="{1275703A-9F47-4EE4-ABFD-2C384ED2CF90}" type="slidenum">
              <a:rPr lang="fr-FR" smtClean="0"/>
              <a:pPr/>
              <a:t>1</a:t>
            </a:fld>
            <a:endParaRPr lang="fr-FR"/>
          </a:p>
        </p:txBody>
      </p:sp>
      <p:sp>
        <p:nvSpPr>
          <p:cNvPr id="8" name="Text Box 2">
            <a:extLst>
              <a:ext uri="{FF2B5EF4-FFF2-40B4-BE49-F238E27FC236}">
                <a16:creationId xmlns:a16="http://schemas.microsoft.com/office/drawing/2014/main" xmlns="" id="{EACCB777-9505-4991-88EC-25A26F5316A0}"/>
              </a:ext>
            </a:extLst>
          </p:cNvPr>
          <p:cNvSpPr txBox="1">
            <a:spLocks noChangeArrowheads="1" noChangeShapeType="1"/>
          </p:cNvSpPr>
          <p:nvPr/>
        </p:nvSpPr>
        <p:spPr bwMode="auto">
          <a:xfrm>
            <a:off x="1107832" y="531732"/>
            <a:ext cx="9668022" cy="1645846"/>
          </a:xfrm>
          <a:prstGeom prst="rect">
            <a:avLst/>
          </a:prstGeom>
          <a:solidFill>
            <a:srgbClr val="FFFFFF"/>
          </a:solidFill>
          <a:ln>
            <a:noFill/>
          </a:ln>
          <a:effectLst/>
          <a:extLst>
            <a:ext uri="{91240B29-F687-4F45-9708-019B960494DF}">
              <a14:hiddenLine xmlns:a14="http://schemas.microsoft.com/office/drawing/2010/main" xmlns="" w="0"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rgbClr val="000000"/>
                </a:solidFill>
                <a:effectLst/>
                <a:latin typeface="Arial Narrow" panose="020B0606020202030204" pitchFamily="34" charset="0"/>
                <a:ea typeface="Times New Roman" panose="02020603050405020304" pitchFamily="18" charset="0"/>
                <a:cs typeface="MV Boli" panose="02000500030200090000" pitchFamily="2" charset="0"/>
              </a:rPr>
              <a:t>REPUBLIQUE DU NIGER</a:t>
            </a:r>
            <a:endParaRPr kumimoji="0" lang="fr-FR" altLang="fr-FR" b="0" i="0" u="none" strike="noStrike" cap="none" normalizeH="0" baseline="0" dirty="0">
              <a:ln>
                <a:noFill/>
              </a:ln>
              <a:solidFill>
                <a:schemeClr val="tx1"/>
              </a:solidFill>
              <a:effectLst/>
              <a:latin typeface="Arial Narrow" panose="020B0606020202030204" pitchFamily="34" charset="0"/>
              <a:cs typeface="MV Boli" panose="0200050003020009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0" i="1" u="none" strike="noStrike" cap="none" normalizeH="0" baseline="0" dirty="0">
                <a:ln>
                  <a:noFill/>
                </a:ln>
                <a:solidFill>
                  <a:srgbClr val="000000"/>
                </a:solidFill>
                <a:effectLst/>
                <a:latin typeface="Arial Narrow" panose="020B0606020202030204" pitchFamily="34" charset="0"/>
                <a:ea typeface="Times New Roman" panose="02020603050405020304" pitchFamily="18" charset="0"/>
                <a:cs typeface="MV Boli" panose="02000500030200090000" pitchFamily="2" charset="0"/>
              </a:rPr>
              <a:t>Fraternité - Travail - Progrès</a:t>
            </a:r>
            <a:endParaRPr kumimoji="0" lang="fr-FR" altLang="fr-FR" b="0" i="0" u="none" strike="noStrike" cap="none" normalizeH="0" baseline="0" dirty="0">
              <a:ln>
                <a:noFill/>
              </a:ln>
              <a:solidFill>
                <a:schemeClr val="tx1"/>
              </a:solidFill>
              <a:effectLst/>
              <a:latin typeface="Arial Narrow" panose="020B0606020202030204" pitchFamily="34" charset="0"/>
              <a:cs typeface="MV Boli" panose="0200050003020009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rgbClr val="000000"/>
                </a:solidFill>
                <a:effectLst/>
                <a:latin typeface="Arial Narrow" panose="020B0606020202030204" pitchFamily="34" charset="0"/>
                <a:ea typeface="Times New Roman" panose="02020603050405020304" pitchFamily="18" charset="0"/>
                <a:cs typeface="MV Boli" panose="02000500030200090000" pitchFamily="2" charset="0"/>
              </a:rPr>
              <a:t>MINISTERE DU PLAN</a:t>
            </a:r>
            <a:endParaRPr kumimoji="0" lang="fr-FR" altLang="fr-FR" b="0" i="0" u="none" strike="noStrike" cap="none" normalizeH="0" baseline="0" dirty="0">
              <a:ln>
                <a:noFill/>
              </a:ln>
              <a:solidFill>
                <a:schemeClr val="tx1"/>
              </a:solidFill>
              <a:effectLst/>
              <a:latin typeface="Arial Narrow" panose="020B0606020202030204" pitchFamily="34" charset="0"/>
              <a:cs typeface="MV Boli" panose="0200050003020009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rgbClr val="000000"/>
                </a:solidFill>
                <a:effectLst/>
                <a:latin typeface="Arial Narrow" panose="020B0606020202030204" pitchFamily="34" charset="0"/>
                <a:ea typeface="Times New Roman" panose="02020603050405020304" pitchFamily="18" charset="0"/>
                <a:cs typeface="MV Boli" panose="02000500030200090000" pitchFamily="2" charset="0"/>
              </a:rPr>
              <a:t>INSTITUT NATIONAL DE LA STATISTIQUE</a:t>
            </a:r>
            <a:endParaRPr kumimoji="0" lang="fr-FR" altLang="fr-FR" b="0" i="0" u="none" strike="noStrike" cap="none" normalizeH="0" baseline="0" dirty="0">
              <a:ln>
                <a:noFill/>
              </a:ln>
              <a:solidFill>
                <a:schemeClr val="tx1"/>
              </a:solidFill>
              <a:effectLst/>
              <a:latin typeface="Arial Narrow" panose="020B0606020202030204" pitchFamily="34" charset="0"/>
              <a:cs typeface="MV Boli" panose="0200050003020009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0" i="0" u="none" strike="noStrike" cap="none" normalizeH="0" baseline="0" dirty="0">
                <a:ln>
                  <a:noFill/>
                </a:ln>
                <a:solidFill>
                  <a:srgbClr val="000000"/>
                </a:solidFill>
                <a:effectLst/>
                <a:latin typeface="Arial Narrow" panose="020B0606020202030204" pitchFamily="34" charset="0"/>
                <a:ea typeface="Times New Roman" panose="02020603050405020304" pitchFamily="18" charset="0"/>
                <a:cs typeface="MV Boli" panose="02000500030200090000" pitchFamily="2" charset="0"/>
              </a:rPr>
              <a:t>Etablissement Public à Caractère Administratif</a:t>
            </a:r>
            <a:endParaRPr kumimoji="0" lang="fr-FR" altLang="fr-FR" b="0" i="0" u="none" strike="noStrike" cap="none" normalizeH="0" baseline="0" dirty="0">
              <a:ln>
                <a:noFill/>
              </a:ln>
              <a:solidFill>
                <a:schemeClr val="tx1"/>
              </a:solidFill>
              <a:effectLst/>
              <a:latin typeface="Arial Narrow" panose="020B0606020202030204" pitchFamily="34" charset="0"/>
              <a:cs typeface="MV Boli" panose="0200050003020009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rgbClr val="000000"/>
                </a:solidFill>
                <a:effectLst/>
                <a:latin typeface="Arial Narrow" panose="020B0606020202030204" pitchFamily="34" charset="0"/>
                <a:ea typeface="Times New Roman" panose="02020603050405020304" pitchFamily="18" charset="0"/>
                <a:cs typeface="MV Boli" panose="02000500030200090000" pitchFamily="2" charset="0"/>
              </a:rPr>
              <a:t>Direction de la Comptabilité Nationale, de la Conjoncture et des Etudes Economiques</a:t>
            </a:r>
            <a:endParaRPr lang="fr-FR" altLang="fr-FR" dirty="0">
              <a:latin typeface="Arial Narrow" panose="020B0606020202030204" pitchFamily="34" charset="0"/>
              <a:cs typeface="MV Boli" panose="0200050003020009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dirty="0">
                <a:ln>
                  <a:noFill/>
                </a:ln>
                <a:solidFill>
                  <a:schemeClr val="tx1"/>
                </a:solidFill>
                <a:effectLst/>
                <a:latin typeface="Arial" panose="020B0604020202020204" pitchFamily="34" charset="0"/>
              </a:rPr>
              <a:t>___________________________________________________________________________</a:t>
            </a:r>
          </a:p>
        </p:txBody>
      </p:sp>
      <p:sp>
        <p:nvSpPr>
          <p:cNvPr id="10" name="Rectangle 3">
            <a:extLst>
              <a:ext uri="{FF2B5EF4-FFF2-40B4-BE49-F238E27FC236}">
                <a16:creationId xmlns:a16="http://schemas.microsoft.com/office/drawing/2014/main" xmlns="" id="{0121793A-3675-4685-8F15-995D24D47034}"/>
              </a:ext>
            </a:extLst>
          </p:cNvPr>
          <p:cNvSpPr>
            <a:spLocks noChangeArrowheads="1"/>
          </p:cNvSpPr>
          <p:nvPr/>
        </p:nvSpPr>
        <p:spPr bwMode="auto">
          <a:xfrm>
            <a:off x="3949148" y="74532"/>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1" name="Rectangle 4">
            <a:extLst>
              <a:ext uri="{FF2B5EF4-FFF2-40B4-BE49-F238E27FC236}">
                <a16:creationId xmlns:a16="http://schemas.microsoft.com/office/drawing/2014/main" xmlns="" id="{A814DF2E-C23E-4694-8BF9-6A18E2EC53FE}"/>
              </a:ext>
            </a:extLst>
          </p:cNvPr>
          <p:cNvSpPr>
            <a:spLocks noChangeArrowheads="1"/>
          </p:cNvSpPr>
          <p:nvPr/>
        </p:nvSpPr>
        <p:spPr bwMode="auto">
          <a:xfrm>
            <a:off x="3949148" y="531732"/>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12" name="Image 11">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CBDF956C-B823-45A9-8D48-6B882BB14CFB}"/>
              </a:ext>
            </a:extLst>
          </p:cNvPr>
          <p:cNvPicPr/>
          <p:nvPr/>
        </p:nvPicPr>
        <p:blipFill>
          <a:blip r:embed="rId2">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9028818" y="391886"/>
            <a:ext cx="1751013" cy="1985788"/>
          </a:xfrm>
          <a:prstGeom prst="rect">
            <a:avLst/>
          </a:prstGeom>
          <a:noFill/>
          <a:ln>
            <a:noFill/>
          </a:ln>
          <a:extLst>
            <a:ext uri="{909E8E84-426E-40DD-AFC4-6F175D3DCCD1}">
              <a14:hiddenFill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a:solidFill>
                  <a:srgbClr val="FFFFFF"/>
                </a:solidFill>
              </a14:hiddenFill>
            </a:ext>
            <a:ext uri="{91240B29-F687-4F45-9708-019B960494DF}">
              <a14:hiddenLin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w="9525">
                <a:solidFill>
                  <a:srgbClr val="000000"/>
                </a:solidFill>
                <a:miter lim="800000"/>
                <a:headEnd/>
                <a:tailEnd/>
              </a14:hiddenLine>
            </a:ext>
          </a:extLst>
        </p:spPr>
      </p:pic>
    </p:spTree>
    <p:extLst>
      <p:ext uri="{BB962C8B-B14F-4D97-AF65-F5344CB8AC3E}">
        <p14:creationId xmlns:p14="http://schemas.microsoft.com/office/powerpoint/2010/main" xmlns="" val="2822711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5A3AC0B-CABF-490F-84DF-A2B0645A002A}"/>
              </a:ext>
            </a:extLst>
          </p:cNvPr>
          <p:cNvSpPr>
            <a:spLocks noGrp="1"/>
          </p:cNvSpPr>
          <p:nvPr>
            <p:ph type="title"/>
          </p:nvPr>
        </p:nvSpPr>
        <p:spPr>
          <a:xfrm>
            <a:off x="838200" y="365126"/>
            <a:ext cx="10515600" cy="1088290"/>
          </a:xfrm>
        </p:spPr>
        <p:txBody>
          <a:bodyPr>
            <a:normAutofit/>
          </a:bodyPr>
          <a:lstStyle/>
          <a:p>
            <a:r>
              <a:rPr lang="fr-FR" sz="3200" b="1" dirty="0">
                <a:solidFill>
                  <a:srgbClr val="00B050"/>
                </a:solidFill>
                <a:effectLst>
                  <a:outerShdw blurRad="38100" dist="38100" dir="2700000" algn="tl">
                    <a:srgbClr val="000000">
                      <a:alpha val="43137"/>
                    </a:srgbClr>
                  </a:outerShdw>
                </a:effectLst>
                <a:latin typeface="Arial Narrow" panose="020B0606020202030204" pitchFamily="34" charset="0"/>
              </a:rPr>
              <a:t>I</a:t>
            </a:r>
            <a:r>
              <a:rPr lang="fr-FR" sz="3200" b="1" dirty="0" smtClean="0">
                <a:solidFill>
                  <a:srgbClr val="00B050"/>
                </a:solidFill>
                <a:effectLst>
                  <a:outerShdw blurRad="38100" dist="38100" dir="2700000" algn="tl">
                    <a:srgbClr val="000000">
                      <a:alpha val="43137"/>
                    </a:srgbClr>
                  </a:outerShdw>
                </a:effectLst>
                <a:latin typeface="Arial Narrow" panose="020B0606020202030204" pitchFamily="34" charset="0"/>
              </a:rPr>
              <a:t>II</a:t>
            </a:r>
            <a:r>
              <a:rPr lang="fr-FR" sz="3200" b="1" dirty="0">
                <a:solidFill>
                  <a:srgbClr val="00B050"/>
                </a:solidFill>
                <a:effectLst>
                  <a:outerShdw blurRad="38100" dist="38100" dir="2700000" algn="tl">
                    <a:srgbClr val="000000">
                      <a:alpha val="43137"/>
                    </a:srgbClr>
                  </a:outerShdw>
                </a:effectLst>
                <a:latin typeface="Arial Narrow" panose="020B0606020202030204" pitchFamily="34" charset="0"/>
              </a:rPr>
              <a:t>. PRINCIPAUX </a:t>
            </a:r>
            <a:r>
              <a:rPr lang="fr-FR" sz="3200" b="1" dirty="0" smtClean="0">
                <a:solidFill>
                  <a:srgbClr val="00B050"/>
                </a:solidFill>
                <a:effectLst>
                  <a:outerShdw blurRad="38100" dist="38100" dir="2700000" algn="tl">
                    <a:srgbClr val="000000">
                      <a:alpha val="43137"/>
                    </a:srgbClr>
                  </a:outerShdw>
                </a:effectLst>
                <a:latin typeface="Arial Narrow" panose="020B0606020202030204" pitchFamily="34" charset="0"/>
              </a:rPr>
              <a:t>RÉSULTATS</a:t>
            </a:r>
            <a:endParaRPr lang="fr-FR" sz="3200" dirty="0">
              <a:solidFill>
                <a:srgbClr val="00B050"/>
              </a:solidFill>
              <a:latin typeface="Arial Narrow" panose="020B0606020202030204" pitchFamily="34" charset="0"/>
            </a:endParaRPr>
          </a:p>
        </p:txBody>
      </p:sp>
      <p:sp>
        <p:nvSpPr>
          <p:cNvPr id="3" name="Espace réservé du contenu 2">
            <a:extLst>
              <a:ext uri="{FF2B5EF4-FFF2-40B4-BE49-F238E27FC236}">
                <a16:creationId xmlns:a16="http://schemas.microsoft.com/office/drawing/2014/main" xmlns="" id="{8D6DC66D-7634-470D-B44F-422B5C7CE4E5}"/>
              </a:ext>
            </a:extLst>
          </p:cNvPr>
          <p:cNvSpPr>
            <a:spLocks noGrp="1"/>
          </p:cNvSpPr>
          <p:nvPr>
            <p:ph idx="1"/>
          </p:nvPr>
        </p:nvSpPr>
        <p:spPr>
          <a:xfrm>
            <a:off x="770823" y="1309036"/>
            <a:ext cx="10298230" cy="914400"/>
          </a:xfrm>
        </p:spPr>
        <p:txBody>
          <a:bodyPr>
            <a:normAutofit fontScale="32500" lnSpcReduction="20000"/>
          </a:bodyPr>
          <a:lstStyle/>
          <a:p>
            <a:pPr marL="0" indent="0">
              <a:buNone/>
            </a:pPr>
            <a:endParaRPr lang="fr-FR" sz="2000" b="1" dirty="0" smtClean="0">
              <a:solidFill>
                <a:srgbClr val="0070C0"/>
              </a:solidFill>
              <a:latin typeface="Arial Narrow" panose="020B0606020202030204" pitchFamily="34" charset="0"/>
            </a:endParaRPr>
          </a:p>
          <a:p>
            <a:pPr marL="0" indent="0">
              <a:lnSpc>
                <a:spcPct val="120000"/>
              </a:lnSpc>
              <a:buNone/>
            </a:pPr>
            <a:r>
              <a:rPr lang="fr-FR" sz="6200" dirty="0" smtClean="0">
                <a:latin typeface="Arial Narrow" panose="020B0606020202030204" pitchFamily="34" charset="0"/>
              </a:rPr>
              <a:t>La valeur ajoutée du secteur informel hors agricole a été réévaluée de 20,8%. Sa part passe de 21,6% à 21,5%.</a:t>
            </a:r>
            <a:endParaRPr lang="fr-FR" sz="2000" b="1" dirty="0" smtClean="0">
              <a:solidFill>
                <a:srgbClr val="0070C0"/>
              </a:solidFill>
              <a:latin typeface="Arial Narrow" panose="020B0606020202030204" pitchFamily="34" charset="0"/>
            </a:endParaRPr>
          </a:p>
          <a:p>
            <a:pPr marL="0" indent="0">
              <a:buNone/>
            </a:pPr>
            <a:endParaRPr lang="fr-FR" sz="2400" dirty="0">
              <a:latin typeface="Arial Narrow" panose="020B0606020202030204" pitchFamily="34" charset="0"/>
            </a:endParaRPr>
          </a:p>
        </p:txBody>
      </p:sp>
      <p:sp>
        <p:nvSpPr>
          <p:cNvPr id="4" name="Espace réservé du numéro de diapositive 3">
            <a:extLst>
              <a:ext uri="{FF2B5EF4-FFF2-40B4-BE49-F238E27FC236}">
                <a16:creationId xmlns:a16="http://schemas.microsoft.com/office/drawing/2014/main" xmlns="" id="{7F55E629-5EBE-4033-8C2E-605F1E28FFAE}"/>
              </a:ext>
            </a:extLst>
          </p:cNvPr>
          <p:cNvSpPr>
            <a:spLocks noGrp="1"/>
          </p:cNvSpPr>
          <p:nvPr>
            <p:ph type="sldNum" sz="quarter" idx="12"/>
          </p:nvPr>
        </p:nvSpPr>
        <p:spPr/>
        <p:txBody>
          <a:bodyPr/>
          <a:lstStyle/>
          <a:p>
            <a:fld id="{1275703A-9F47-4EE4-ABFD-2C384ED2CF90}" type="slidenum">
              <a:rPr lang="fr-FR" smtClean="0"/>
              <a:pPr/>
              <a:t>10</a:t>
            </a:fld>
            <a:endParaRPr lang="fr-FR"/>
          </a:p>
        </p:txBody>
      </p:sp>
      <p:graphicFrame>
        <p:nvGraphicFramePr>
          <p:cNvPr id="6" name="Tableau 5"/>
          <p:cNvGraphicFramePr>
            <a:graphicFrameLocks noGrp="1"/>
          </p:cNvGraphicFramePr>
          <p:nvPr/>
        </p:nvGraphicFramePr>
        <p:xfrm>
          <a:off x="644892" y="2800951"/>
          <a:ext cx="9933272" cy="3291161"/>
        </p:xfrm>
        <a:graphic>
          <a:graphicData uri="http://schemas.openxmlformats.org/drawingml/2006/table">
            <a:tbl>
              <a:tblPr/>
              <a:tblGrid>
                <a:gridCol w="3148727"/>
                <a:gridCol w="1232277"/>
                <a:gridCol w="958225"/>
                <a:gridCol w="1096208"/>
                <a:gridCol w="960140"/>
                <a:gridCol w="1363413"/>
                <a:gridCol w="1174282"/>
              </a:tblGrid>
              <a:tr h="468139">
                <a:tc rowSpan="2">
                  <a:txBody>
                    <a:bodyPr/>
                    <a:lstStyle/>
                    <a:p>
                      <a:pPr>
                        <a:lnSpc>
                          <a:spcPct val="107000"/>
                        </a:lnSpc>
                        <a:spcAft>
                          <a:spcPts val="0"/>
                        </a:spcAft>
                      </a:pPr>
                      <a:r>
                        <a:rPr lang="fr-FR" sz="1500" i="1" dirty="0">
                          <a:solidFill>
                            <a:srgbClr val="000000"/>
                          </a:solidFill>
                          <a:latin typeface="Arial"/>
                          <a:ea typeface="Times New Roman"/>
                          <a:cs typeface="Times New Roman"/>
                        </a:rPr>
                        <a:t>En millions de FCFA courants</a:t>
                      </a:r>
                      <a:endParaRPr lang="fr-FR" sz="1500" dirty="0">
                        <a:latin typeface="Times New Roman"/>
                        <a:ea typeface="Times New Roman"/>
                        <a:cs typeface="Times New Roman"/>
                      </a:endParaRPr>
                    </a:p>
                  </a:txBody>
                  <a:tcPr marL="41542" marR="415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fr-FR" sz="1500" dirty="0">
                          <a:solidFill>
                            <a:srgbClr val="000000"/>
                          </a:solidFill>
                          <a:latin typeface="Arial"/>
                          <a:ea typeface="Times New Roman"/>
                          <a:cs typeface="Times New Roman"/>
                        </a:rPr>
                        <a:t>Nouvelle base 2015</a:t>
                      </a:r>
                      <a:endParaRPr lang="fr-FR" sz="1500" dirty="0">
                        <a:latin typeface="Times New Roman"/>
                        <a:ea typeface="Times New Roman"/>
                        <a:cs typeface="Times New Roman"/>
                      </a:endParaRPr>
                    </a:p>
                  </a:txBody>
                  <a:tcPr marL="41542" marR="415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fr-FR" sz="1500" dirty="0" smtClean="0">
                          <a:solidFill>
                            <a:srgbClr val="000000"/>
                          </a:solidFill>
                          <a:latin typeface="Arial"/>
                          <a:ea typeface="Times New Roman"/>
                          <a:cs typeface="Times New Roman"/>
                        </a:rPr>
                        <a:t>Ancienne</a:t>
                      </a:r>
                      <a:r>
                        <a:rPr lang="fr-FR" sz="1500" baseline="0" dirty="0" smtClean="0">
                          <a:solidFill>
                            <a:srgbClr val="000000"/>
                          </a:solidFill>
                          <a:latin typeface="Arial"/>
                          <a:ea typeface="Times New Roman"/>
                          <a:cs typeface="Times New Roman"/>
                        </a:rPr>
                        <a:t> b</a:t>
                      </a:r>
                      <a:r>
                        <a:rPr lang="fr-FR" sz="1500" dirty="0" smtClean="0">
                          <a:solidFill>
                            <a:srgbClr val="000000"/>
                          </a:solidFill>
                          <a:latin typeface="Arial"/>
                          <a:ea typeface="Times New Roman"/>
                          <a:cs typeface="Times New Roman"/>
                        </a:rPr>
                        <a:t>ase </a:t>
                      </a:r>
                      <a:r>
                        <a:rPr lang="fr-FR" sz="1500" dirty="0">
                          <a:solidFill>
                            <a:srgbClr val="000000"/>
                          </a:solidFill>
                          <a:latin typeface="Arial"/>
                          <a:ea typeface="Times New Roman"/>
                          <a:cs typeface="Times New Roman"/>
                        </a:rPr>
                        <a:t>2006</a:t>
                      </a:r>
                      <a:endParaRPr lang="fr-FR" sz="1500" dirty="0">
                        <a:latin typeface="Times New Roman"/>
                        <a:ea typeface="Times New Roman"/>
                        <a:cs typeface="Times New Roman"/>
                      </a:endParaRPr>
                    </a:p>
                  </a:txBody>
                  <a:tcPr marL="41542" marR="415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fr-FR" sz="1500" dirty="0">
                          <a:solidFill>
                            <a:srgbClr val="000000"/>
                          </a:solidFill>
                          <a:latin typeface="Arial"/>
                          <a:ea typeface="Times New Roman"/>
                          <a:cs typeface="Times New Roman"/>
                        </a:rPr>
                        <a:t>Ecarts en millions FCFA</a:t>
                      </a:r>
                      <a:endParaRPr lang="fr-FR" sz="1500" dirty="0">
                        <a:latin typeface="Times New Roman"/>
                        <a:ea typeface="Times New Roman"/>
                        <a:cs typeface="Times New Roman"/>
                      </a:endParaRPr>
                    </a:p>
                  </a:txBody>
                  <a:tcPr marL="41542" marR="415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fr-FR" sz="1500" dirty="0">
                          <a:solidFill>
                            <a:srgbClr val="000000"/>
                          </a:solidFill>
                          <a:latin typeface="Arial"/>
                          <a:ea typeface="Times New Roman"/>
                          <a:cs typeface="Times New Roman"/>
                        </a:rPr>
                        <a:t>Ecart en %</a:t>
                      </a:r>
                      <a:endParaRPr lang="fr-FR" sz="1500" dirty="0">
                        <a:latin typeface="Times New Roman"/>
                        <a:ea typeface="Times New Roman"/>
                        <a:cs typeface="Times New Roman"/>
                      </a:endParaRPr>
                    </a:p>
                  </a:txBody>
                  <a:tcPr marL="41542" marR="415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fr-FR" sz="1400" dirty="0">
                          <a:solidFill>
                            <a:srgbClr val="000000"/>
                          </a:solidFill>
                          <a:latin typeface="Arial"/>
                          <a:ea typeface="Times New Roman"/>
                          <a:cs typeface="Times New Roman"/>
                        </a:rPr>
                        <a:t>Poids dans le PIB selon :</a:t>
                      </a:r>
                      <a:endParaRPr lang="fr-FR" sz="14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571390">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lnSpc>
                          <a:spcPct val="107000"/>
                        </a:lnSpc>
                        <a:spcAft>
                          <a:spcPts val="0"/>
                        </a:spcAft>
                      </a:pPr>
                      <a:r>
                        <a:rPr lang="fr-FR" sz="1500" dirty="0">
                          <a:solidFill>
                            <a:srgbClr val="000000"/>
                          </a:solidFill>
                          <a:latin typeface="Arial"/>
                          <a:ea typeface="Times New Roman"/>
                          <a:cs typeface="Times New Roman"/>
                        </a:rPr>
                        <a:t>La base 2015</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500" dirty="0">
                          <a:solidFill>
                            <a:srgbClr val="000000"/>
                          </a:solidFill>
                          <a:latin typeface="Arial"/>
                          <a:ea typeface="Times New Roman"/>
                          <a:cs typeface="Times New Roman"/>
                        </a:rPr>
                        <a:t>La base 2006</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660">
                <a:tc>
                  <a:txBody>
                    <a:bodyPr/>
                    <a:lstStyle/>
                    <a:p>
                      <a:pPr>
                        <a:lnSpc>
                          <a:spcPct val="107000"/>
                        </a:lnSpc>
                        <a:spcAft>
                          <a:spcPts val="0"/>
                        </a:spcAft>
                      </a:pPr>
                      <a:r>
                        <a:rPr lang="fr-FR" sz="1500">
                          <a:solidFill>
                            <a:srgbClr val="000000"/>
                          </a:solidFill>
                          <a:latin typeface="Arial"/>
                          <a:ea typeface="Times New Roman"/>
                          <a:cs typeface="Times New Roman"/>
                        </a:rPr>
                        <a:t>Secteur moderne</a:t>
                      </a:r>
                      <a:endParaRPr lang="fr-FR" sz="150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2 252 326</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1 484 904</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767 422</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500" dirty="0">
                          <a:solidFill>
                            <a:srgbClr val="000000"/>
                          </a:solidFill>
                          <a:latin typeface="Arial"/>
                          <a:ea typeface="Times New Roman"/>
                          <a:cs typeface="Times New Roman"/>
                        </a:rPr>
                        <a:t>51,70%</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a:solidFill>
                            <a:srgbClr val="000000"/>
                          </a:solidFill>
                          <a:latin typeface="Arial"/>
                          <a:ea typeface="Times New Roman"/>
                          <a:cs typeface="Times New Roman"/>
                        </a:rPr>
                        <a:t>39,4%</a:t>
                      </a:r>
                      <a:endParaRPr lang="fr-FR" sz="150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34,6%</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195">
                <a:tc>
                  <a:txBody>
                    <a:bodyPr/>
                    <a:lstStyle/>
                    <a:p>
                      <a:pPr>
                        <a:lnSpc>
                          <a:spcPct val="107000"/>
                        </a:lnSpc>
                        <a:spcAft>
                          <a:spcPts val="0"/>
                        </a:spcAft>
                      </a:pPr>
                      <a:r>
                        <a:rPr lang="fr-FR" sz="1500" dirty="0">
                          <a:solidFill>
                            <a:srgbClr val="000000"/>
                          </a:solidFill>
                          <a:latin typeface="Arial"/>
                          <a:ea typeface="Times New Roman"/>
                          <a:cs typeface="Times New Roman"/>
                        </a:rPr>
                        <a:t>Secteur informel</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3 089 764</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2 467 498</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622 266</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500" dirty="0">
                          <a:solidFill>
                            <a:srgbClr val="000000"/>
                          </a:solidFill>
                          <a:latin typeface="Arial"/>
                          <a:ea typeface="Times New Roman"/>
                          <a:cs typeface="Times New Roman"/>
                        </a:rPr>
                        <a:t>25,20%</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54,1%</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57,5%</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692">
                <a:tc>
                  <a:txBody>
                    <a:bodyPr/>
                    <a:lstStyle/>
                    <a:p>
                      <a:pPr>
                        <a:lnSpc>
                          <a:spcPct val="107000"/>
                        </a:lnSpc>
                        <a:spcAft>
                          <a:spcPts val="0"/>
                        </a:spcAft>
                      </a:pPr>
                      <a:r>
                        <a:rPr lang="fr-FR" sz="1500" i="1" dirty="0" smtClean="0">
                          <a:latin typeface="Times New Roman"/>
                          <a:ea typeface="Times New Roman"/>
                          <a:cs typeface="Times New Roman"/>
                        </a:rPr>
                        <a:t>  </a:t>
                      </a:r>
                      <a:r>
                        <a:rPr lang="fr-FR" sz="1500" i="1" kern="1200" dirty="0" smtClean="0">
                          <a:solidFill>
                            <a:srgbClr val="000000"/>
                          </a:solidFill>
                          <a:latin typeface="Arial"/>
                          <a:ea typeface="Times New Roman"/>
                          <a:cs typeface="Times New Roman"/>
                        </a:rPr>
                        <a:t>Dont informel non agricole</a:t>
                      </a:r>
                      <a:endParaRPr lang="fr-FR" sz="1500" i="1" kern="1200" dirty="0">
                        <a:solidFill>
                          <a:srgbClr val="000000"/>
                        </a:solidFill>
                        <a:latin typeface="Arial"/>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lnSpc>
                          <a:spcPct val="107000"/>
                        </a:lnSpc>
                        <a:spcAft>
                          <a:spcPts val="0"/>
                        </a:spcAft>
                      </a:pPr>
                      <a:r>
                        <a:rPr lang="fr-FR" sz="1500" i="1" kern="1200" dirty="0" smtClean="0">
                          <a:solidFill>
                            <a:srgbClr val="000000"/>
                          </a:solidFill>
                          <a:latin typeface="Arial"/>
                          <a:ea typeface="Times New Roman"/>
                          <a:cs typeface="Times New Roman"/>
                        </a:rPr>
                        <a:t>1 862 065</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lnSpc>
                          <a:spcPct val="107000"/>
                        </a:lnSpc>
                        <a:spcAft>
                          <a:spcPts val="0"/>
                        </a:spcAft>
                      </a:pPr>
                      <a:r>
                        <a:rPr lang="fr-FR" sz="1500" i="1" kern="1200" dirty="0" smtClean="0">
                          <a:solidFill>
                            <a:srgbClr val="000000"/>
                          </a:solidFill>
                          <a:latin typeface="Arial"/>
                          <a:ea typeface="Times New Roman"/>
                          <a:cs typeface="Times New Roman"/>
                        </a:rPr>
                        <a:t>1 541 663</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lnSpc>
                          <a:spcPct val="107000"/>
                        </a:lnSpc>
                        <a:spcAft>
                          <a:spcPts val="0"/>
                        </a:spcAft>
                      </a:pPr>
                      <a:r>
                        <a:rPr lang="fr-FR" sz="1500" i="1" kern="1200" dirty="0" smtClean="0">
                          <a:solidFill>
                            <a:srgbClr val="000000"/>
                          </a:solidFill>
                          <a:latin typeface="Arial"/>
                          <a:ea typeface="Times New Roman"/>
                          <a:cs typeface="Times New Roman"/>
                        </a:rPr>
                        <a:t>320 402</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lnSpc>
                          <a:spcPct val="107000"/>
                        </a:lnSpc>
                        <a:spcAft>
                          <a:spcPts val="0"/>
                        </a:spcAft>
                      </a:pPr>
                      <a:r>
                        <a:rPr lang="fr-FR" sz="1500" i="1" kern="1200" dirty="0" smtClean="0">
                          <a:solidFill>
                            <a:srgbClr val="000000"/>
                          </a:solidFill>
                          <a:latin typeface="Arial"/>
                          <a:ea typeface="Times New Roman"/>
                          <a:cs typeface="Times New Roman"/>
                        </a:rPr>
                        <a:t>20,8%</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lnSpc>
                          <a:spcPct val="107000"/>
                        </a:lnSpc>
                        <a:spcAft>
                          <a:spcPts val="0"/>
                        </a:spcAft>
                      </a:pPr>
                      <a:r>
                        <a:rPr lang="fr-FR" sz="1500" i="1" kern="1200" dirty="0" smtClean="0">
                          <a:solidFill>
                            <a:srgbClr val="000000"/>
                          </a:solidFill>
                          <a:latin typeface="Arial"/>
                          <a:ea typeface="Times New Roman"/>
                          <a:cs typeface="Times New Roman"/>
                        </a:rPr>
                        <a:t>21,5%</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lnSpc>
                          <a:spcPct val="107000"/>
                        </a:lnSpc>
                        <a:spcAft>
                          <a:spcPts val="0"/>
                        </a:spcAft>
                      </a:pPr>
                      <a:r>
                        <a:rPr lang="fr-FR" sz="1500" i="1" kern="1200" dirty="0" smtClean="0">
                          <a:solidFill>
                            <a:srgbClr val="000000"/>
                          </a:solidFill>
                          <a:latin typeface="Arial"/>
                          <a:ea typeface="Times New Roman"/>
                          <a:cs typeface="Times New Roman"/>
                        </a:rPr>
                        <a:t>21,6%</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369">
                <a:tc>
                  <a:txBody>
                    <a:bodyPr/>
                    <a:lstStyle/>
                    <a:p>
                      <a:pPr>
                        <a:lnSpc>
                          <a:spcPct val="107000"/>
                        </a:lnSpc>
                        <a:spcAft>
                          <a:spcPts val="0"/>
                        </a:spcAft>
                      </a:pPr>
                      <a:r>
                        <a:rPr lang="fr-FR" sz="1500" dirty="0">
                          <a:solidFill>
                            <a:srgbClr val="000000"/>
                          </a:solidFill>
                          <a:latin typeface="Arial"/>
                          <a:ea typeface="Times New Roman"/>
                          <a:cs typeface="Times New Roman"/>
                        </a:rPr>
                        <a:t>Valeur ajoutée brute</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5 342 090</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a:solidFill>
                            <a:srgbClr val="000000"/>
                          </a:solidFill>
                          <a:latin typeface="Arial"/>
                          <a:ea typeface="Times New Roman"/>
                          <a:cs typeface="Times New Roman"/>
                        </a:rPr>
                        <a:t>3 952 402</a:t>
                      </a:r>
                      <a:endParaRPr lang="fr-FR" sz="150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a:solidFill>
                            <a:srgbClr val="000000"/>
                          </a:solidFill>
                          <a:latin typeface="Arial"/>
                          <a:ea typeface="Times New Roman"/>
                          <a:cs typeface="Times New Roman"/>
                        </a:rPr>
                        <a:t>1 389 688</a:t>
                      </a:r>
                      <a:endParaRPr lang="fr-FR" sz="150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500" dirty="0">
                          <a:solidFill>
                            <a:srgbClr val="000000"/>
                          </a:solidFill>
                          <a:latin typeface="Arial"/>
                          <a:ea typeface="Times New Roman"/>
                          <a:cs typeface="Times New Roman"/>
                        </a:rPr>
                        <a:t>35,20%</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93,5%</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92,2%</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207">
                <a:tc>
                  <a:txBody>
                    <a:bodyPr/>
                    <a:lstStyle/>
                    <a:p>
                      <a:pPr>
                        <a:lnSpc>
                          <a:spcPct val="107000"/>
                        </a:lnSpc>
                        <a:spcAft>
                          <a:spcPts val="0"/>
                        </a:spcAft>
                      </a:pPr>
                      <a:r>
                        <a:rPr lang="fr-FR" sz="1500" dirty="0">
                          <a:solidFill>
                            <a:srgbClr val="000000"/>
                          </a:solidFill>
                          <a:latin typeface="Arial"/>
                          <a:ea typeface="Times New Roman"/>
                          <a:cs typeface="Times New Roman"/>
                        </a:rPr>
                        <a:t>Impôts et taxes nets sur les produits</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a:solidFill>
                            <a:srgbClr val="000000"/>
                          </a:solidFill>
                          <a:latin typeface="Arial"/>
                          <a:ea typeface="Times New Roman"/>
                          <a:cs typeface="Times New Roman"/>
                        </a:rPr>
                        <a:t>372 949</a:t>
                      </a:r>
                      <a:endParaRPr lang="fr-FR" sz="150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a:solidFill>
                            <a:srgbClr val="000000"/>
                          </a:solidFill>
                          <a:latin typeface="Arial"/>
                          <a:ea typeface="Times New Roman"/>
                          <a:cs typeface="Times New Roman"/>
                        </a:rPr>
                        <a:t>336 389</a:t>
                      </a:r>
                      <a:endParaRPr lang="fr-FR" sz="150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a:solidFill>
                            <a:srgbClr val="000000"/>
                          </a:solidFill>
                          <a:latin typeface="Arial"/>
                          <a:ea typeface="Times New Roman"/>
                          <a:cs typeface="Times New Roman"/>
                        </a:rPr>
                        <a:t>36 560</a:t>
                      </a:r>
                      <a:endParaRPr lang="fr-FR" sz="150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500" dirty="0">
                          <a:solidFill>
                            <a:srgbClr val="000000"/>
                          </a:solidFill>
                          <a:latin typeface="Arial"/>
                          <a:ea typeface="Times New Roman"/>
                          <a:cs typeface="Times New Roman"/>
                        </a:rPr>
                        <a:t>10,90%</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6,5%</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dirty="0">
                          <a:solidFill>
                            <a:srgbClr val="000000"/>
                          </a:solidFill>
                          <a:latin typeface="Arial"/>
                          <a:ea typeface="Times New Roman"/>
                          <a:cs typeface="Times New Roman"/>
                        </a:rPr>
                        <a:t>7,8%</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509">
                <a:tc>
                  <a:txBody>
                    <a:bodyPr/>
                    <a:lstStyle/>
                    <a:p>
                      <a:pPr>
                        <a:lnSpc>
                          <a:spcPct val="107000"/>
                        </a:lnSpc>
                        <a:spcAft>
                          <a:spcPts val="0"/>
                        </a:spcAft>
                      </a:pPr>
                      <a:r>
                        <a:rPr lang="fr-FR" sz="1500" b="1" dirty="0">
                          <a:solidFill>
                            <a:srgbClr val="000000"/>
                          </a:solidFill>
                          <a:latin typeface="Arial"/>
                          <a:ea typeface="Times New Roman"/>
                          <a:cs typeface="Times New Roman"/>
                        </a:rPr>
                        <a:t>Produit Intérieur Brut (PIB)</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b="1" dirty="0">
                          <a:solidFill>
                            <a:srgbClr val="000000"/>
                          </a:solidFill>
                          <a:latin typeface="Arial"/>
                          <a:ea typeface="Times New Roman"/>
                          <a:cs typeface="Times New Roman"/>
                        </a:rPr>
                        <a:t>5 715 039</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b="1" dirty="0">
                          <a:solidFill>
                            <a:srgbClr val="000000"/>
                          </a:solidFill>
                          <a:latin typeface="Arial"/>
                          <a:ea typeface="Times New Roman"/>
                          <a:cs typeface="Times New Roman"/>
                        </a:rPr>
                        <a:t>4 288 791</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b="1" dirty="0">
                          <a:solidFill>
                            <a:srgbClr val="000000"/>
                          </a:solidFill>
                          <a:latin typeface="Arial"/>
                          <a:ea typeface="Times New Roman"/>
                          <a:cs typeface="Times New Roman"/>
                        </a:rPr>
                        <a:t>1 426 248</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500" b="1">
                          <a:solidFill>
                            <a:srgbClr val="000000"/>
                          </a:solidFill>
                          <a:latin typeface="Arial"/>
                          <a:ea typeface="Times New Roman"/>
                          <a:cs typeface="Times New Roman"/>
                        </a:rPr>
                        <a:t>33,30%</a:t>
                      </a:r>
                      <a:endParaRPr lang="fr-FR" sz="150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b="1">
                          <a:solidFill>
                            <a:srgbClr val="000000"/>
                          </a:solidFill>
                          <a:latin typeface="Arial"/>
                          <a:ea typeface="Times New Roman"/>
                          <a:cs typeface="Times New Roman"/>
                        </a:rPr>
                        <a:t>100,0%</a:t>
                      </a:r>
                      <a:endParaRPr lang="fr-FR" sz="150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1500" b="1" dirty="0">
                          <a:solidFill>
                            <a:srgbClr val="000000"/>
                          </a:solidFill>
                          <a:latin typeface="Arial"/>
                          <a:ea typeface="Times New Roman"/>
                          <a:cs typeface="Times New Roman"/>
                        </a:rPr>
                        <a:t>100,0%</a:t>
                      </a:r>
                      <a:endParaRPr lang="fr-FR" sz="1500" dirty="0">
                        <a:latin typeface="Times New Roman"/>
                        <a:ea typeface="Times New Roman"/>
                        <a:cs typeface="Times New Roman"/>
                      </a:endParaRPr>
                    </a:p>
                  </a:txBody>
                  <a:tcPr marL="41542" marR="415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Espace réservé du contenu 2">
            <a:extLst>
              <a:ext uri="{FF2B5EF4-FFF2-40B4-BE49-F238E27FC236}">
                <a16:creationId xmlns:a16="http://schemas.microsoft.com/office/drawing/2014/main" xmlns="" id="{8D6DC66D-7634-470D-B44F-422B5C7CE4E5}"/>
              </a:ext>
            </a:extLst>
          </p:cNvPr>
          <p:cNvSpPr txBox="1">
            <a:spLocks/>
          </p:cNvSpPr>
          <p:nvPr/>
        </p:nvSpPr>
        <p:spPr>
          <a:xfrm>
            <a:off x="701841" y="2406316"/>
            <a:ext cx="9895449" cy="423512"/>
          </a:xfrm>
          <a:prstGeom prst="rect">
            <a:avLst/>
          </a:prstGeom>
        </p:spPr>
        <p:txBody>
          <a:bodyPr vert="horz" lIns="91440" tIns="45720" rIns="91440" bIns="45720" rtlCol="0">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000" i="0" u="none" strike="noStrike" kern="1200" cap="none" spc="0" normalizeH="0" baseline="0" noProof="0" dirty="0" smtClean="0">
                <a:ln>
                  <a:noFill/>
                </a:ln>
                <a:effectLst/>
                <a:uLnTx/>
                <a:uFillTx/>
                <a:latin typeface="Arial Narrow" panose="020B0606020202030204" pitchFamily="34" charset="0"/>
                <a:ea typeface="+mn-ea"/>
                <a:cs typeface="+mn-cs"/>
              </a:rPr>
              <a:t>Tableau</a:t>
            </a:r>
            <a:r>
              <a:rPr kumimoji="0" lang="fr-FR" sz="2000" i="0" u="none" strike="noStrike" kern="1200" cap="none" spc="0" normalizeH="0" baseline="0" noProof="0" dirty="0" smtClean="0">
                <a:ln>
                  <a:noFill/>
                </a:ln>
                <a:solidFill>
                  <a:srgbClr val="0070C0"/>
                </a:solidFill>
                <a:effectLst/>
                <a:uLnTx/>
                <a:uFillTx/>
                <a:latin typeface="Arial Narrow" panose="020B0606020202030204" pitchFamily="34" charset="0"/>
                <a:ea typeface="+mn-ea"/>
                <a:cs typeface="+mn-cs"/>
              </a:rPr>
              <a:t> : </a:t>
            </a:r>
            <a:r>
              <a:rPr kumimoji="0" lang="fr-FR" sz="2000" i="0" u="none" strike="noStrike" kern="1200" cap="none" spc="0" normalizeH="0" baseline="0" noProof="0" dirty="0" smtClean="0">
                <a:ln>
                  <a:noFill/>
                </a:ln>
                <a:solidFill>
                  <a:schemeClr val="tx1"/>
                </a:solidFill>
                <a:effectLst/>
                <a:uLnTx/>
                <a:uFillTx/>
                <a:latin typeface="+mn-lt"/>
                <a:ea typeface="+mn-ea"/>
                <a:cs typeface="+mn-cs"/>
              </a:rPr>
              <a:t>résultats </a:t>
            </a:r>
            <a:r>
              <a:rPr kumimoji="0" lang="fr-FR" sz="2000" b="0" i="0" u="none" strike="noStrike" kern="1200" cap="none" spc="0" normalizeH="0" baseline="0" noProof="0" dirty="0" smtClean="0">
                <a:ln>
                  <a:noFill/>
                </a:ln>
                <a:solidFill>
                  <a:schemeClr val="tx1"/>
                </a:solidFill>
                <a:effectLst/>
                <a:uLnTx/>
                <a:uFillTx/>
                <a:latin typeface="+mn-lt"/>
                <a:ea typeface="+mn-ea"/>
                <a:cs typeface="+mn-cs"/>
              </a:rPr>
              <a:t>du PIB du Niger réévalué selon les secteurs moderne et non moderne</a:t>
            </a:r>
            <a:endParaRPr kumimoji="0" lang="fr-FR" sz="2000" b="1" i="0" u="none" strike="noStrike" kern="1200" cap="none" spc="0" normalizeH="0" baseline="0" noProof="0" dirty="0" smtClean="0">
              <a:ln>
                <a:noFill/>
              </a:ln>
              <a:solidFill>
                <a:srgbClr val="0070C0"/>
              </a:solidFill>
              <a:effectLst/>
              <a:uLnTx/>
              <a:uFillTx/>
              <a:latin typeface="Arial Narrow" panose="020B060602020203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400" b="0" i="0" u="none" strike="noStrike" kern="1200" cap="none" spc="0" normalizeH="0" baseline="0" noProof="0" dirty="0">
              <a:ln>
                <a:noFill/>
              </a:ln>
              <a:solidFill>
                <a:schemeClr val="tx1"/>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xmlns="" val="402071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5A3AC0B-CABF-490F-84DF-A2B0645A002A}"/>
              </a:ext>
            </a:extLst>
          </p:cNvPr>
          <p:cNvSpPr>
            <a:spLocks noGrp="1"/>
          </p:cNvSpPr>
          <p:nvPr>
            <p:ph type="title"/>
          </p:nvPr>
        </p:nvSpPr>
        <p:spPr>
          <a:xfrm>
            <a:off x="838200" y="365126"/>
            <a:ext cx="10515600" cy="1088290"/>
          </a:xfrm>
        </p:spPr>
        <p:txBody>
          <a:bodyPr>
            <a:normAutofit/>
          </a:bodyPr>
          <a:lstStyle/>
          <a:p>
            <a:r>
              <a:rPr lang="fr-FR" sz="3200" b="1" dirty="0" smtClean="0">
                <a:solidFill>
                  <a:srgbClr val="00B050"/>
                </a:solidFill>
                <a:effectLst>
                  <a:outerShdw blurRad="38100" dist="38100" dir="2700000" algn="tl">
                    <a:srgbClr val="000000">
                      <a:alpha val="43137"/>
                    </a:srgbClr>
                  </a:outerShdw>
                </a:effectLst>
                <a:latin typeface="Arial Narrow" panose="020B0606020202030204" pitchFamily="34" charset="0"/>
              </a:rPr>
              <a:t>CONCLUSION</a:t>
            </a:r>
            <a:endParaRPr lang="fr-FR" sz="3200" dirty="0">
              <a:solidFill>
                <a:srgbClr val="00B050"/>
              </a:solidFill>
              <a:latin typeface="Arial Narrow" panose="020B0606020202030204" pitchFamily="34" charset="0"/>
            </a:endParaRPr>
          </a:p>
        </p:txBody>
      </p:sp>
      <p:sp>
        <p:nvSpPr>
          <p:cNvPr id="3" name="Espace réservé du contenu 2">
            <a:extLst>
              <a:ext uri="{FF2B5EF4-FFF2-40B4-BE49-F238E27FC236}">
                <a16:creationId xmlns:a16="http://schemas.microsoft.com/office/drawing/2014/main" xmlns="" id="{8D6DC66D-7634-470D-B44F-422B5C7CE4E5}"/>
              </a:ext>
            </a:extLst>
          </p:cNvPr>
          <p:cNvSpPr>
            <a:spLocks noGrp="1"/>
          </p:cNvSpPr>
          <p:nvPr>
            <p:ph idx="1"/>
          </p:nvPr>
        </p:nvSpPr>
        <p:spPr>
          <a:xfrm>
            <a:off x="770823" y="1309036"/>
            <a:ext cx="10298230" cy="914400"/>
          </a:xfrm>
        </p:spPr>
        <p:txBody>
          <a:bodyPr>
            <a:normAutofit/>
          </a:bodyPr>
          <a:lstStyle/>
          <a:p>
            <a:pPr marL="0" indent="0">
              <a:buNone/>
            </a:pPr>
            <a:endParaRPr lang="fr-FR" sz="2000" b="1" dirty="0" smtClean="0">
              <a:solidFill>
                <a:srgbClr val="0070C0"/>
              </a:solidFill>
              <a:latin typeface="Arial Narrow" panose="020B0606020202030204" pitchFamily="34" charset="0"/>
            </a:endParaRPr>
          </a:p>
          <a:p>
            <a:pPr marL="0" indent="0">
              <a:buNone/>
            </a:pPr>
            <a:endParaRPr lang="fr-FR" sz="2400" dirty="0">
              <a:latin typeface="Arial Narrow" panose="020B0606020202030204" pitchFamily="34" charset="0"/>
            </a:endParaRPr>
          </a:p>
        </p:txBody>
      </p:sp>
      <p:sp>
        <p:nvSpPr>
          <p:cNvPr id="4" name="Espace réservé du numéro de diapositive 3">
            <a:extLst>
              <a:ext uri="{FF2B5EF4-FFF2-40B4-BE49-F238E27FC236}">
                <a16:creationId xmlns:a16="http://schemas.microsoft.com/office/drawing/2014/main" xmlns="" id="{7F55E629-5EBE-4033-8C2E-605F1E28FFAE}"/>
              </a:ext>
            </a:extLst>
          </p:cNvPr>
          <p:cNvSpPr>
            <a:spLocks noGrp="1"/>
          </p:cNvSpPr>
          <p:nvPr>
            <p:ph type="sldNum" sz="quarter" idx="12"/>
          </p:nvPr>
        </p:nvSpPr>
        <p:spPr/>
        <p:txBody>
          <a:bodyPr/>
          <a:lstStyle/>
          <a:p>
            <a:fld id="{1275703A-9F47-4EE4-ABFD-2C384ED2CF90}" type="slidenum">
              <a:rPr lang="fr-FR" smtClean="0"/>
              <a:pPr/>
              <a:t>11</a:t>
            </a:fld>
            <a:endParaRPr lang="fr-FR"/>
          </a:p>
        </p:txBody>
      </p:sp>
      <p:sp>
        <p:nvSpPr>
          <p:cNvPr id="7" name="Titre 1">
            <a:extLst>
              <a:ext uri="{FF2B5EF4-FFF2-40B4-BE49-F238E27FC236}">
                <a16:creationId xmlns:a16="http://schemas.microsoft.com/office/drawing/2014/main" xmlns="" id="{05A3AC0B-CABF-490F-84DF-A2B0645A002A}"/>
              </a:ext>
            </a:extLst>
          </p:cNvPr>
          <p:cNvSpPr txBox="1">
            <a:spLocks/>
          </p:cNvSpPr>
          <p:nvPr/>
        </p:nvSpPr>
        <p:spPr>
          <a:xfrm>
            <a:off x="1000224" y="2885340"/>
            <a:ext cx="10515600" cy="1088290"/>
          </a:xfrm>
          <a:prstGeom prst="rect">
            <a:avLst/>
          </a:prstGeom>
        </p:spPr>
        <p:txBody>
          <a:bodyPr vert="horz" lIns="91440" tIns="45720" rIns="91440" bIns="45720" rtlCol="0" anchor="ctr">
            <a:noAutofit/>
          </a:bodyPr>
          <a:lstStyle/>
          <a:p>
            <a:pPr marL="452438" marR="0" lvl="0" indent="-452438" algn="just" fontAlgn="auto">
              <a:spcBef>
                <a:spcPts val="1200"/>
              </a:spcBef>
              <a:spcAft>
                <a:spcPts val="0"/>
              </a:spcAft>
              <a:buClrTx/>
              <a:buSzPct val="60000"/>
              <a:buFont typeface="Wingdings" pitchFamily="2" charset="2"/>
              <a:buChar char="ü"/>
              <a:tabLst/>
              <a:defRPr/>
            </a:pPr>
            <a:r>
              <a:rPr lang="fr-FR" sz="2600" dirty="0" smtClean="0">
                <a:latin typeface="Arial" pitchFamily="34" charset="0"/>
                <a:cs typeface="Arial" pitchFamily="34" charset="0"/>
              </a:rPr>
              <a:t>Les données des enquêtes de type 1-2-3 et l’enquête légère sur le secteur informel ont permis l’intégration du secteur informel dans le processus de changement d’année de base.</a:t>
            </a:r>
          </a:p>
          <a:p>
            <a:pPr marL="452438" marR="0" lvl="0" indent="-452438" algn="just" fontAlgn="auto">
              <a:spcBef>
                <a:spcPts val="1200"/>
              </a:spcBef>
              <a:spcAft>
                <a:spcPts val="0"/>
              </a:spcAft>
              <a:buClrTx/>
              <a:buSzPct val="60000"/>
              <a:buFont typeface="Wingdings" pitchFamily="2" charset="2"/>
              <a:buChar char="ü"/>
              <a:tabLst/>
              <a:defRPr/>
            </a:pPr>
            <a:endParaRPr lang="fr-FR" sz="2600" dirty="0" smtClean="0">
              <a:latin typeface="Arial" pitchFamily="34" charset="0"/>
              <a:cs typeface="Arial" pitchFamily="34" charset="0"/>
            </a:endParaRPr>
          </a:p>
          <a:p>
            <a:pPr marL="452438" marR="0" lvl="0" indent="-452438" algn="just" fontAlgn="auto">
              <a:spcBef>
                <a:spcPts val="1200"/>
              </a:spcBef>
              <a:spcAft>
                <a:spcPts val="0"/>
              </a:spcAft>
              <a:buClrTx/>
              <a:buSzPct val="60000"/>
              <a:buFont typeface="Wingdings" pitchFamily="2" charset="2"/>
              <a:buChar char="ü"/>
              <a:tabLst/>
              <a:defRPr/>
            </a:pPr>
            <a:r>
              <a:rPr lang="fr-FR" sz="2600" dirty="0" smtClean="0">
                <a:latin typeface="Arial" pitchFamily="34" charset="0"/>
                <a:cs typeface="Arial" pitchFamily="34" charset="0"/>
              </a:rPr>
              <a:t>Les nouvelles méthodes de traitement et la prise en compte de certaines sources de donnée ont permis une réévaluation de l’informel non agricole </a:t>
            </a:r>
            <a:r>
              <a:rPr lang="fr-FR" sz="2600" smtClean="0">
                <a:latin typeface="Arial" pitchFamily="34" charset="0"/>
                <a:cs typeface="Arial" pitchFamily="34" charset="0"/>
              </a:rPr>
              <a:t>de 20,8 % </a:t>
            </a:r>
            <a:r>
              <a:rPr lang="fr-FR" sz="2600" dirty="0" smtClean="0">
                <a:latin typeface="Arial" pitchFamily="34" charset="0"/>
                <a:cs typeface="Arial" pitchFamily="34" charset="0"/>
              </a:rPr>
              <a:t>par rapport à son ancien niveau.</a:t>
            </a:r>
          </a:p>
          <a:p>
            <a:pPr marL="452438" marR="0" lvl="0" indent="-452438" algn="just" fontAlgn="auto">
              <a:spcBef>
                <a:spcPts val="1200"/>
              </a:spcBef>
              <a:spcAft>
                <a:spcPts val="0"/>
              </a:spcAft>
              <a:buClrTx/>
              <a:buSzPct val="60000"/>
              <a:tabLst/>
              <a:defRPr/>
            </a:pPr>
            <a:endParaRPr lang="fr-FR" sz="2600" dirty="0" smtClean="0">
              <a:latin typeface="Arial" pitchFamily="34" charset="0"/>
              <a:cs typeface="Arial" pitchFamily="34" charset="0"/>
            </a:endParaRPr>
          </a:p>
        </p:txBody>
      </p:sp>
    </p:spTree>
    <p:extLst>
      <p:ext uri="{BB962C8B-B14F-4D97-AF65-F5344CB8AC3E}">
        <p14:creationId xmlns:p14="http://schemas.microsoft.com/office/powerpoint/2010/main" xmlns="" val="402071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EDF60517-7BDB-4A9E-BB48-0910EC3B8E44}"/>
              </a:ext>
            </a:extLst>
          </p:cNvPr>
          <p:cNvSpPr>
            <a:spLocks noGrp="1"/>
          </p:cNvSpPr>
          <p:nvPr>
            <p:ph idx="1"/>
          </p:nvPr>
        </p:nvSpPr>
        <p:spPr>
          <a:xfrm>
            <a:off x="838200" y="2202873"/>
            <a:ext cx="10515600" cy="2535382"/>
          </a:xfrm>
        </p:spPr>
        <p:txBody>
          <a:bodyPr>
            <a:normAutofit/>
          </a:bodyPr>
          <a:lstStyle/>
          <a:p>
            <a:pPr marL="0" indent="0">
              <a:buNone/>
            </a:pPr>
            <a:endParaRPr lang="fr-FR" dirty="0"/>
          </a:p>
          <a:p>
            <a:pPr marL="0" indent="0" algn="ctr">
              <a:buNone/>
            </a:pPr>
            <a:r>
              <a:rPr lang="fr-FR" sz="4400" b="1" i="1" dirty="0">
                <a:solidFill>
                  <a:srgbClr val="7030A0"/>
                </a:solidFill>
                <a:latin typeface="Monotype Corsiva" panose="03010101010201010101" pitchFamily="66" charset="0"/>
              </a:rPr>
              <a:t>MERCI POUR VOTRE AIMABLE ATTENTION</a:t>
            </a:r>
          </a:p>
        </p:txBody>
      </p:sp>
      <p:sp>
        <p:nvSpPr>
          <p:cNvPr id="4" name="Espace réservé du numéro de diapositive 3">
            <a:extLst>
              <a:ext uri="{FF2B5EF4-FFF2-40B4-BE49-F238E27FC236}">
                <a16:creationId xmlns:a16="http://schemas.microsoft.com/office/drawing/2014/main" xmlns="" id="{A5B3CEC5-A016-4AB3-AB07-1B35828D6E38}"/>
              </a:ext>
            </a:extLst>
          </p:cNvPr>
          <p:cNvSpPr>
            <a:spLocks noGrp="1"/>
          </p:cNvSpPr>
          <p:nvPr>
            <p:ph type="sldNum" sz="quarter" idx="12"/>
          </p:nvPr>
        </p:nvSpPr>
        <p:spPr/>
        <p:txBody>
          <a:bodyPr/>
          <a:lstStyle/>
          <a:p>
            <a:fld id="{1275703A-9F47-4EE4-ABFD-2C384ED2CF90}" type="slidenum">
              <a:rPr lang="fr-FR" smtClean="0"/>
              <a:pPr/>
              <a:t>12</a:t>
            </a:fld>
            <a:endParaRPr lang="fr-FR"/>
          </a:p>
        </p:txBody>
      </p:sp>
    </p:spTree>
    <p:extLst>
      <p:ext uri="{BB962C8B-B14F-4D97-AF65-F5344CB8AC3E}">
        <p14:creationId xmlns:p14="http://schemas.microsoft.com/office/powerpoint/2010/main" xmlns="" val="1420538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00B050"/>
                </a:solidFill>
                <a:effectLst>
                  <a:outerShdw blurRad="38100" dist="38100" dir="2700000" algn="tl">
                    <a:srgbClr val="000000">
                      <a:alpha val="43137"/>
                    </a:srgbClr>
                  </a:outerShdw>
                </a:effectLst>
                <a:latin typeface="Arial Narrow" panose="020B0606020202030204" pitchFamily="34" charset="0"/>
              </a:rPr>
              <a:t>PLAN DE LA PRESENTATION</a:t>
            </a:r>
          </a:p>
        </p:txBody>
      </p:sp>
      <p:sp>
        <p:nvSpPr>
          <p:cNvPr id="3" name="Espace réservé du contenu 2"/>
          <p:cNvSpPr>
            <a:spLocks noGrp="1"/>
          </p:cNvSpPr>
          <p:nvPr>
            <p:ph idx="1"/>
          </p:nvPr>
        </p:nvSpPr>
        <p:spPr>
          <a:xfrm>
            <a:off x="838200" y="1537854"/>
            <a:ext cx="10515600" cy="4818495"/>
          </a:xfrm>
        </p:spPr>
        <p:txBody>
          <a:bodyPr>
            <a:noAutofit/>
          </a:bodyPr>
          <a:lstStyle/>
          <a:p>
            <a:pPr marL="514350" indent="-514350">
              <a:lnSpc>
                <a:spcPct val="150000"/>
              </a:lnSpc>
              <a:spcBef>
                <a:spcPts val="600"/>
              </a:spcBef>
              <a:buNone/>
            </a:pPr>
            <a:r>
              <a:rPr lang="fr-FR" sz="2000" b="1" dirty="0">
                <a:latin typeface="Arial Narrow" panose="020B0606020202030204" pitchFamily="34" charset="0"/>
              </a:rPr>
              <a:t>INTRODUCTION</a:t>
            </a:r>
          </a:p>
          <a:p>
            <a:pPr marL="514350" indent="-514350">
              <a:lnSpc>
                <a:spcPct val="150000"/>
              </a:lnSpc>
              <a:spcBef>
                <a:spcPts val="600"/>
              </a:spcBef>
              <a:buAutoNum type="romanUcPeriod"/>
            </a:pPr>
            <a:r>
              <a:rPr lang="fr-FR" sz="2000" b="1" dirty="0" smtClean="0">
                <a:latin typeface="Arial Narrow" panose="020B0606020202030204" pitchFamily="34" charset="0"/>
              </a:rPr>
              <a:t>DONNEES UTILISEES POUR L’ESTIMATION DU  SECTEUR INFORMEL</a:t>
            </a:r>
          </a:p>
          <a:p>
            <a:pPr marL="514350" indent="-514350">
              <a:lnSpc>
                <a:spcPct val="150000"/>
              </a:lnSpc>
              <a:spcBef>
                <a:spcPts val="600"/>
              </a:spcBef>
              <a:buAutoNum type="romanUcPeriod"/>
            </a:pPr>
            <a:r>
              <a:rPr lang="fr-FR" sz="2000" b="1" dirty="0" smtClean="0">
                <a:latin typeface="Arial Narrow" panose="020B0606020202030204" pitchFamily="34" charset="0"/>
              </a:rPr>
              <a:t>TRAITEMENT DES DONNEES POUR L’ESTIMATION DU  SECTEUR INFORMEL</a:t>
            </a:r>
            <a:endParaRPr lang="fr-FR" sz="2000" b="1" dirty="0">
              <a:latin typeface="Arial Narrow" panose="020B0606020202030204" pitchFamily="34" charset="0"/>
            </a:endParaRPr>
          </a:p>
          <a:p>
            <a:pPr marL="514350" indent="-514350">
              <a:lnSpc>
                <a:spcPct val="150000"/>
              </a:lnSpc>
              <a:spcBef>
                <a:spcPts val="600"/>
              </a:spcBef>
              <a:buAutoNum type="romanUcPeriod"/>
            </a:pPr>
            <a:r>
              <a:rPr lang="fr-FR" sz="2000" b="1" dirty="0" smtClean="0">
                <a:latin typeface="Arial Narrow" panose="020B0606020202030204" pitchFamily="34" charset="0"/>
              </a:rPr>
              <a:t>PRINCIPAUX RESULTATS SUR LE SECTEUR INFORMEL</a:t>
            </a:r>
          </a:p>
          <a:p>
            <a:pPr marL="514350" indent="-514350">
              <a:lnSpc>
                <a:spcPct val="150000"/>
              </a:lnSpc>
              <a:spcBef>
                <a:spcPts val="600"/>
              </a:spcBef>
              <a:buNone/>
            </a:pPr>
            <a:r>
              <a:rPr lang="fr-FR" sz="2000" b="1" dirty="0" smtClean="0">
                <a:latin typeface="Arial Narrow" panose="020B0606020202030204" pitchFamily="34" charset="0"/>
              </a:rPr>
              <a:t>CONCLUSION</a:t>
            </a:r>
            <a:endParaRPr lang="fr-FR" sz="2000" b="1" dirty="0">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1275703A-9F47-4EE4-ABFD-2C384ED2CF90}" type="slidenum">
              <a:rPr lang="fr-FR" smtClean="0"/>
              <a:pPr/>
              <a:t>2</a:t>
            </a:fld>
            <a:endParaRPr lang="fr-FR"/>
          </a:p>
        </p:txBody>
      </p:sp>
    </p:spTree>
    <p:extLst>
      <p:ext uri="{BB962C8B-B14F-4D97-AF65-F5344CB8AC3E}">
        <p14:creationId xmlns:p14="http://schemas.microsoft.com/office/powerpoint/2010/main" xmlns="" val="2425937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AC823FB-98AD-4DFF-8FD6-216B72317B8A}"/>
              </a:ext>
            </a:extLst>
          </p:cNvPr>
          <p:cNvSpPr>
            <a:spLocks noGrp="1"/>
          </p:cNvSpPr>
          <p:nvPr>
            <p:ph type="title"/>
          </p:nvPr>
        </p:nvSpPr>
        <p:spPr/>
        <p:txBody>
          <a:bodyPr>
            <a:normAutofit/>
          </a:bodyPr>
          <a:lstStyle/>
          <a:p>
            <a:r>
              <a:rPr lang="fr-FR" sz="3200" b="1" dirty="0" smtClean="0">
                <a:solidFill>
                  <a:srgbClr val="00B050"/>
                </a:solidFill>
                <a:effectLst>
                  <a:outerShdw blurRad="38100" dist="38100" dir="2700000" algn="tl">
                    <a:srgbClr val="000000">
                      <a:alpha val="43137"/>
                    </a:srgbClr>
                  </a:outerShdw>
                </a:effectLst>
                <a:latin typeface="Arial Narrow" panose="020B0606020202030204" pitchFamily="34" charset="0"/>
              </a:rPr>
              <a:t>INTRODUCTION</a:t>
            </a:r>
            <a:endParaRPr lang="fr-FR" sz="3200" dirty="0"/>
          </a:p>
        </p:txBody>
      </p:sp>
      <p:sp>
        <p:nvSpPr>
          <p:cNvPr id="3" name="Espace réservé du contenu 2">
            <a:extLst>
              <a:ext uri="{FF2B5EF4-FFF2-40B4-BE49-F238E27FC236}">
                <a16:creationId xmlns:a16="http://schemas.microsoft.com/office/drawing/2014/main" xmlns="" id="{27A39184-89DB-437A-A977-ED6819C44491}"/>
              </a:ext>
            </a:extLst>
          </p:cNvPr>
          <p:cNvSpPr>
            <a:spLocks noGrp="1"/>
          </p:cNvSpPr>
          <p:nvPr>
            <p:ph idx="1"/>
          </p:nvPr>
        </p:nvSpPr>
        <p:spPr>
          <a:xfrm>
            <a:off x="838200" y="1684421"/>
            <a:ext cx="10515600" cy="4492542"/>
          </a:xfrm>
        </p:spPr>
        <p:txBody>
          <a:bodyPr>
            <a:normAutofit/>
          </a:bodyPr>
          <a:lstStyle/>
          <a:p>
            <a:pPr marL="0" indent="0" algn="just">
              <a:lnSpc>
                <a:spcPct val="100000"/>
              </a:lnSpc>
              <a:buNone/>
            </a:pPr>
            <a:r>
              <a:rPr lang="fr-FR" dirty="0">
                <a:latin typeface="Arial Narrow" panose="020B0606020202030204" pitchFamily="34" charset="0"/>
              </a:rPr>
              <a:t>Le changement d’année de base </a:t>
            </a:r>
            <a:r>
              <a:rPr lang="fr-FR" dirty="0" smtClean="0">
                <a:latin typeface="Arial Narrow" panose="020B0606020202030204" pitchFamily="34" charset="0"/>
              </a:rPr>
              <a:t>s’accompagne de l’amélioration de certaines </a:t>
            </a:r>
            <a:r>
              <a:rPr lang="fr-FR" dirty="0">
                <a:latin typeface="Arial Narrow" panose="020B0606020202030204" pitchFamily="34" charset="0"/>
              </a:rPr>
              <a:t>méthodes statistiques, les changements de concepts, de définitions et de </a:t>
            </a:r>
            <a:r>
              <a:rPr lang="fr-FR" dirty="0" smtClean="0">
                <a:latin typeface="Arial Narrow" panose="020B0606020202030204" pitchFamily="34" charset="0"/>
              </a:rPr>
              <a:t>classification, </a:t>
            </a:r>
            <a:r>
              <a:rPr lang="fr-FR" dirty="0">
                <a:latin typeface="Arial Narrow" panose="020B0606020202030204" pitchFamily="34" charset="0"/>
              </a:rPr>
              <a:t>ainsi que la disponibilité de nouvelles données issues des recensements, d’enquêtes ou d’études</a:t>
            </a:r>
            <a:r>
              <a:rPr lang="fr-FR" dirty="0" smtClean="0">
                <a:latin typeface="Arial Narrow" panose="020B0606020202030204" pitchFamily="34" charset="0"/>
              </a:rPr>
              <a:t>.</a:t>
            </a:r>
          </a:p>
          <a:p>
            <a:pPr>
              <a:buNone/>
            </a:pPr>
            <a:r>
              <a:rPr lang="fr-FR" dirty="0" smtClean="0">
                <a:latin typeface="Arial Narrow" panose="020B0606020202030204" pitchFamily="34" charset="0"/>
              </a:rPr>
              <a:t>L’année 2015 a été choisie comme année de base.</a:t>
            </a:r>
            <a:endParaRPr lang="fr-FR" dirty="0">
              <a:latin typeface="Arial Narrow" panose="020B0606020202030204" pitchFamily="34" charset="0"/>
            </a:endParaRPr>
          </a:p>
          <a:p>
            <a:pPr marL="0" indent="0">
              <a:buNone/>
            </a:pPr>
            <a:r>
              <a:rPr lang="fr-FR" dirty="0" smtClean="0">
                <a:latin typeface="Arial Narrow" panose="020B0606020202030204" pitchFamily="34" charset="0"/>
              </a:rPr>
              <a:t>Les travaux réalisés dans le cadre du processus de changement d’année de base ont débuté en août 2015 et ont concerné la production des comptes pour l’année de base 2015 et l’année courante 2016.</a:t>
            </a:r>
          </a:p>
          <a:p>
            <a:pPr marL="0" indent="0">
              <a:buNone/>
            </a:pPr>
            <a:endParaRPr lang="fr-FR" dirty="0">
              <a:latin typeface="Arial Narrow" panose="020B0606020202030204" pitchFamily="34" charset="0"/>
            </a:endParaRPr>
          </a:p>
        </p:txBody>
      </p:sp>
      <p:sp>
        <p:nvSpPr>
          <p:cNvPr id="4" name="Espace réservé du numéro de diapositive 3">
            <a:extLst>
              <a:ext uri="{FF2B5EF4-FFF2-40B4-BE49-F238E27FC236}">
                <a16:creationId xmlns:a16="http://schemas.microsoft.com/office/drawing/2014/main" xmlns="" id="{044161AE-2060-443E-8E6E-B0E1E1D69A37}"/>
              </a:ext>
            </a:extLst>
          </p:cNvPr>
          <p:cNvSpPr>
            <a:spLocks noGrp="1"/>
          </p:cNvSpPr>
          <p:nvPr>
            <p:ph type="sldNum" sz="quarter" idx="12"/>
          </p:nvPr>
        </p:nvSpPr>
        <p:spPr/>
        <p:txBody>
          <a:bodyPr/>
          <a:lstStyle/>
          <a:p>
            <a:fld id="{1275703A-9F47-4EE4-ABFD-2C384ED2CF90}" type="slidenum">
              <a:rPr lang="fr-FR" smtClean="0"/>
              <a:pPr/>
              <a:t>3</a:t>
            </a:fld>
            <a:endParaRPr lang="fr-FR"/>
          </a:p>
        </p:txBody>
      </p:sp>
    </p:spTree>
    <p:extLst>
      <p:ext uri="{BB962C8B-B14F-4D97-AF65-F5344CB8AC3E}">
        <p14:creationId xmlns:p14="http://schemas.microsoft.com/office/powerpoint/2010/main" xmlns="" val="346807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000" b="1" dirty="0" smtClean="0">
                <a:solidFill>
                  <a:srgbClr val="00B050"/>
                </a:solidFill>
                <a:effectLst>
                  <a:outerShdw blurRad="38100" dist="38100" dir="2700000" algn="tl">
                    <a:srgbClr val="000000">
                      <a:alpha val="43137"/>
                    </a:srgbClr>
                  </a:outerShdw>
                </a:effectLst>
                <a:latin typeface="Arial Narrow" panose="020B0606020202030204" pitchFamily="34" charset="0"/>
              </a:rPr>
              <a:t>II</a:t>
            </a:r>
            <a:r>
              <a:rPr lang="fr-FR" sz="3000" b="1" dirty="0">
                <a:solidFill>
                  <a:srgbClr val="00B050"/>
                </a:solidFill>
                <a:effectLst>
                  <a:outerShdw blurRad="38100" dist="38100" dir="2700000" algn="tl">
                    <a:srgbClr val="000000">
                      <a:alpha val="43137"/>
                    </a:srgbClr>
                  </a:outerShdw>
                </a:effectLst>
                <a:latin typeface="Arial Narrow" panose="020B0606020202030204" pitchFamily="34" charset="0"/>
              </a:rPr>
              <a:t>. </a:t>
            </a:r>
            <a:r>
              <a:rPr lang="fr-FR" sz="3000" b="1" dirty="0" smtClean="0">
                <a:solidFill>
                  <a:srgbClr val="00B050"/>
                </a:solidFill>
                <a:effectLst>
                  <a:outerShdw blurRad="38100" dist="38100" dir="2700000" algn="tl">
                    <a:srgbClr val="000000">
                      <a:alpha val="43137"/>
                    </a:srgbClr>
                  </a:outerShdw>
                </a:effectLst>
                <a:latin typeface="Arial Narrow" panose="020B0606020202030204" pitchFamily="34" charset="0"/>
              </a:rPr>
              <a:t>DONNEES UTILISEES POUR L’ESTIMATION DU SECTEUR INFORMEL(1/3)</a:t>
            </a:r>
            <a:br>
              <a:rPr lang="fr-FR" sz="3000" b="1" dirty="0" smtClean="0">
                <a:solidFill>
                  <a:srgbClr val="00B050"/>
                </a:solidFill>
                <a:effectLst>
                  <a:outerShdw blurRad="38100" dist="38100" dir="2700000" algn="tl">
                    <a:srgbClr val="000000">
                      <a:alpha val="43137"/>
                    </a:srgbClr>
                  </a:outerShdw>
                </a:effectLst>
                <a:latin typeface="Arial Narrow" panose="020B0606020202030204" pitchFamily="34" charset="0"/>
              </a:rPr>
            </a:br>
            <a:endParaRPr lang="fr-FR" sz="3000" b="1" dirty="0">
              <a:solidFill>
                <a:srgbClr val="00B050"/>
              </a:solidFill>
              <a:effectLst>
                <a:outerShdw blurRad="38100" dist="38100" dir="2700000" algn="tl">
                  <a:srgbClr val="000000">
                    <a:alpha val="43137"/>
                  </a:srgbClr>
                </a:outerShdw>
              </a:effectLst>
              <a:latin typeface="Arial Narrow" panose="020B0606020202030204" pitchFamily="34" charset="0"/>
            </a:endParaRPr>
          </a:p>
        </p:txBody>
      </p:sp>
      <p:sp>
        <p:nvSpPr>
          <p:cNvPr id="3" name="Espace réservé du contenu 2"/>
          <p:cNvSpPr>
            <a:spLocks noGrp="1"/>
          </p:cNvSpPr>
          <p:nvPr>
            <p:ph idx="1"/>
          </p:nvPr>
        </p:nvSpPr>
        <p:spPr>
          <a:xfrm>
            <a:off x="818950" y="1617043"/>
            <a:ext cx="10515600" cy="4184534"/>
          </a:xfrm>
        </p:spPr>
        <p:txBody>
          <a:bodyPr>
            <a:normAutofit/>
          </a:bodyPr>
          <a:lstStyle/>
          <a:p>
            <a:pPr marL="0" indent="0" algn="just">
              <a:buNone/>
            </a:pPr>
            <a:r>
              <a:rPr lang="fr-FR" b="1" dirty="0" smtClean="0"/>
              <a:t>2.1. Enquête ENESI de 2012</a:t>
            </a:r>
          </a:p>
          <a:p>
            <a:pPr marL="355600" indent="-355600" algn="just">
              <a:buNone/>
            </a:pPr>
            <a:r>
              <a:rPr lang="fr-FR" dirty="0" smtClean="0">
                <a:latin typeface="Arial Narrow" pitchFamily="34" charset="0"/>
              </a:rPr>
              <a:t>C’est l’enquête principalement utilisée. Son questionnaire est similaire à celui de l’ERI-ESI.</a:t>
            </a:r>
          </a:p>
          <a:p>
            <a:pPr marL="355600" indent="-355600" algn="just">
              <a:buNone/>
            </a:pPr>
            <a:r>
              <a:rPr lang="fr-FR" dirty="0" smtClean="0">
                <a:latin typeface="Arial Narrow" pitchFamily="34" charset="0"/>
              </a:rPr>
              <a:t>Cette enquête a permis de:</a:t>
            </a:r>
            <a:endParaRPr lang="fr-FR" dirty="0">
              <a:latin typeface="Arial Narrow" pitchFamily="34" charset="0"/>
            </a:endParaRPr>
          </a:p>
          <a:p>
            <a:pPr marL="355600" indent="-355600" algn="just">
              <a:buFont typeface="Wingdings" pitchFamily="2" charset="2"/>
              <a:buChar char="§"/>
            </a:pPr>
            <a:r>
              <a:rPr lang="fr-FR" dirty="0" smtClean="0">
                <a:latin typeface="Arial Narrow" pitchFamily="34" charset="0"/>
              </a:rPr>
              <a:t>  Déterminer les agrégats des branches d’activité du secteur informel (production, CI, valeur ajoutée, saleurs, EBE);</a:t>
            </a:r>
          </a:p>
          <a:p>
            <a:pPr marL="355600" indent="-355600" algn="just">
              <a:buFont typeface="Wingdings" pitchFamily="2" charset="2"/>
              <a:buChar char="§"/>
            </a:pPr>
            <a:r>
              <a:rPr lang="fr-FR" dirty="0" smtClean="0">
                <a:latin typeface="Arial Narrow" pitchFamily="34" charset="0"/>
              </a:rPr>
              <a:t>  Des projections ont été effectuées pour l’estimation de l’année 2015 (année de base);</a:t>
            </a:r>
          </a:p>
          <a:p>
            <a:pPr marL="355600" indent="-355600" algn="just">
              <a:buFont typeface="Wingdings" pitchFamily="2" charset="2"/>
              <a:buChar char="§"/>
            </a:pPr>
            <a:r>
              <a:rPr lang="fr-FR" dirty="0" smtClean="0">
                <a:latin typeface="Arial Narrow" pitchFamily="34" charset="0"/>
              </a:rPr>
              <a:t>Des traitement spécifiques ont réalisées pour certaines branches d’activité</a:t>
            </a:r>
          </a:p>
        </p:txBody>
      </p:sp>
      <p:sp>
        <p:nvSpPr>
          <p:cNvPr id="4" name="Espace réservé du numéro de diapositive 3"/>
          <p:cNvSpPr>
            <a:spLocks noGrp="1"/>
          </p:cNvSpPr>
          <p:nvPr>
            <p:ph type="sldNum" sz="quarter" idx="12"/>
          </p:nvPr>
        </p:nvSpPr>
        <p:spPr/>
        <p:txBody>
          <a:bodyPr/>
          <a:lstStyle/>
          <a:p>
            <a:fld id="{1275703A-9F47-4EE4-ABFD-2C384ED2CF90}" type="slidenum">
              <a:rPr lang="fr-FR" smtClean="0"/>
              <a:pPr/>
              <a:t>4</a:t>
            </a:fld>
            <a:endParaRPr lang="fr-FR"/>
          </a:p>
        </p:txBody>
      </p:sp>
    </p:spTree>
    <p:extLst>
      <p:ext uri="{BB962C8B-B14F-4D97-AF65-F5344CB8AC3E}">
        <p14:creationId xmlns:p14="http://schemas.microsoft.com/office/powerpoint/2010/main" xmlns="" val="3852918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000" b="1" dirty="0" smtClean="0">
                <a:solidFill>
                  <a:srgbClr val="00B050"/>
                </a:solidFill>
                <a:effectLst>
                  <a:outerShdw blurRad="38100" dist="38100" dir="2700000" algn="tl">
                    <a:srgbClr val="000000">
                      <a:alpha val="43137"/>
                    </a:srgbClr>
                  </a:outerShdw>
                </a:effectLst>
                <a:latin typeface="Arial Narrow" panose="020B0606020202030204" pitchFamily="34" charset="0"/>
              </a:rPr>
              <a:t>II. DONNEES UTILISEES POUR L’ESTIMATION DU SECTEUR INFORMEL(2/3) </a:t>
            </a:r>
            <a:br>
              <a:rPr lang="fr-FR" sz="3000" b="1" dirty="0" smtClean="0">
                <a:solidFill>
                  <a:srgbClr val="00B050"/>
                </a:solidFill>
                <a:effectLst>
                  <a:outerShdw blurRad="38100" dist="38100" dir="2700000" algn="tl">
                    <a:srgbClr val="000000">
                      <a:alpha val="43137"/>
                    </a:srgbClr>
                  </a:outerShdw>
                </a:effectLst>
                <a:latin typeface="Arial Narrow" panose="020B0606020202030204" pitchFamily="34" charset="0"/>
              </a:rPr>
            </a:br>
            <a:endParaRPr lang="fr-FR" sz="3000" b="1" dirty="0">
              <a:solidFill>
                <a:srgbClr val="00B050"/>
              </a:solidFill>
              <a:effectLst>
                <a:outerShdw blurRad="38100" dist="38100" dir="2700000" algn="tl">
                  <a:srgbClr val="000000">
                    <a:alpha val="43137"/>
                  </a:srgbClr>
                </a:outerShdw>
              </a:effectLst>
              <a:latin typeface="Arial Narrow" panose="020B0606020202030204" pitchFamily="34" charset="0"/>
            </a:endParaRPr>
          </a:p>
        </p:txBody>
      </p:sp>
      <p:sp>
        <p:nvSpPr>
          <p:cNvPr id="3" name="Espace réservé du contenu 2"/>
          <p:cNvSpPr>
            <a:spLocks noGrp="1"/>
          </p:cNvSpPr>
          <p:nvPr>
            <p:ph idx="1"/>
          </p:nvPr>
        </p:nvSpPr>
        <p:spPr>
          <a:xfrm>
            <a:off x="838200" y="1251284"/>
            <a:ext cx="10515600" cy="4925679"/>
          </a:xfrm>
        </p:spPr>
        <p:txBody>
          <a:bodyPr>
            <a:normAutofit/>
          </a:bodyPr>
          <a:lstStyle/>
          <a:p>
            <a:pPr marL="0" indent="0" algn="just">
              <a:buNone/>
            </a:pPr>
            <a:r>
              <a:rPr lang="fr-FR" b="1" dirty="0" smtClean="0">
                <a:latin typeface="Arial Narrow" pitchFamily="34" charset="0"/>
              </a:rPr>
              <a:t>2.2. Enquête ERI-ESI</a:t>
            </a:r>
          </a:p>
          <a:p>
            <a:pPr marL="355600" indent="-355600" algn="just">
              <a:buFont typeface="Wingdings" pitchFamily="2" charset="2"/>
              <a:buChar char="§"/>
            </a:pPr>
            <a:r>
              <a:rPr lang="fr-FR" dirty="0" smtClean="0">
                <a:latin typeface="Arial Narrow" pitchFamily="34" charset="0"/>
              </a:rPr>
              <a:t>Les travaux sur le changement d’année de base étaient déjà engagée;</a:t>
            </a:r>
          </a:p>
          <a:p>
            <a:pPr marL="355600" indent="-355600" algn="just">
              <a:buFont typeface="Wingdings" pitchFamily="2" charset="2"/>
              <a:buChar char="§"/>
            </a:pPr>
            <a:r>
              <a:rPr lang="fr-FR" dirty="0" smtClean="0">
                <a:latin typeface="Arial Narrow" pitchFamily="34" charset="0"/>
              </a:rPr>
              <a:t>Base de l’enquête ERI-ESI disponible mais tous les traitement non encore finalisés;</a:t>
            </a:r>
          </a:p>
          <a:p>
            <a:pPr marL="355600" indent="-355600" algn="just">
              <a:buFont typeface="Wingdings" pitchFamily="2" charset="2"/>
              <a:buChar char="§"/>
            </a:pPr>
            <a:r>
              <a:rPr lang="fr-FR" dirty="0" smtClean="0">
                <a:latin typeface="Arial Narrow" pitchFamily="34" charset="0"/>
              </a:rPr>
              <a:t>La nouvelle nomenclature des activités et des produits est celle utilisée;</a:t>
            </a:r>
          </a:p>
          <a:p>
            <a:pPr marL="355600" indent="-355600" algn="just">
              <a:buFont typeface="Wingdings" pitchFamily="2" charset="2"/>
              <a:buChar char="§"/>
            </a:pPr>
            <a:r>
              <a:rPr lang="fr-FR" dirty="0" smtClean="0">
                <a:latin typeface="Arial Narrow" pitchFamily="34" charset="0"/>
              </a:rPr>
              <a:t>Utilisation de certaines informations à intégrer dans le processus de changement d’année de base notamment la clé de répartition pour retrouver la nouvelle nomenclature.</a:t>
            </a:r>
          </a:p>
          <a:p>
            <a:pPr marL="0" indent="0" algn="just">
              <a:buNone/>
            </a:pPr>
            <a:endParaRPr lang="fr-FR" dirty="0" smtClean="0"/>
          </a:p>
          <a:p>
            <a:pPr marL="0" indent="0" algn="just">
              <a:buNone/>
            </a:pPr>
            <a:endParaRPr lang="fr-FR" dirty="0" smtClean="0"/>
          </a:p>
        </p:txBody>
      </p:sp>
      <p:sp>
        <p:nvSpPr>
          <p:cNvPr id="4" name="Espace réservé du numéro de diapositive 3"/>
          <p:cNvSpPr>
            <a:spLocks noGrp="1"/>
          </p:cNvSpPr>
          <p:nvPr>
            <p:ph type="sldNum" sz="quarter" idx="12"/>
          </p:nvPr>
        </p:nvSpPr>
        <p:spPr/>
        <p:txBody>
          <a:bodyPr/>
          <a:lstStyle/>
          <a:p>
            <a:fld id="{1275703A-9F47-4EE4-ABFD-2C384ED2CF90}" type="slidenum">
              <a:rPr lang="fr-FR" smtClean="0"/>
              <a:pPr/>
              <a:t>5</a:t>
            </a:fld>
            <a:endParaRPr lang="fr-FR"/>
          </a:p>
        </p:txBody>
      </p:sp>
    </p:spTree>
    <p:extLst>
      <p:ext uri="{BB962C8B-B14F-4D97-AF65-F5344CB8AC3E}">
        <p14:creationId xmlns:p14="http://schemas.microsoft.com/office/powerpoint/2010/main" xmlns="" val="3852918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000" b="1" dirty="0" smtClean="0">
                <a:solidFill>
                  <a:srgbClr val="00B050"/>
                </a:solidFill>
                <a:effectLst>
                  <a:outerShdw blurRad="38100" dist="38100" dir="2700000" algn="tl">
                    <a:srgbClr val="000000">
                      <a:alpha val="43137"/>
                    </a:srgbClr>
                  </a:outerShdw>
                </a:effectLst>
                <a:latin typeface="Arial Narrow" panose="020B0606020202030204" pitchFamily="34" charset="0"/>
              </a:rPr>
              <a:t>II. DONNEES UTILISEES POUR L’ESTIMATION DU SECTEUR INFORMEL(3/3) </a:t>
            </a:r>
            <a:br>
              <a:rPr lang="fr-FR" sz="3000" b="1" dirty="0" smtClean="0">
                <a:solidFill>
                  <a:srgbClr val="00B050"/>
                </a:solidFill>
                <a:effectLst>
                  <a:outerShdw blurRad="38100" dist="38100" dir="2700000" algn="tl">
                    <a:srgbClr val="000000">
                      <a:alpha val="43137"/>
                    </a:srgbClr>
                  </a:outerShdw>
                </a:effectLst>
                <a:latin typeface="Arial Narrow" panose="020B0606020202030204" pitchFamily="34" charset="0"/>
              </a:rPr>
            </a:br>
            <a:endParaRPr lang="fr-FR" sz="3000" b="1" dirty="0">
              <a:solidFill>
                <a:srgbClr val="00B050"/>
              </a:solidFill>
              <a:effectLst>
                <a:outerShdw blurRad="38100" dist="38100" dir="2700000" algn="tl">
                  <a:srgbClr val="000000">
                    <a:alpha val="43137"/>
                  </a:srgbClr>
                </a:outerShdw>
              </a:effectLst>
              <a:latin typeface="Arial Narrow" panose="020B0606020202030204" pitchFamily="34" charset="0"/>
            </a:endParaRPr>
          </a:p>
        </p:txBody>
      </p:sp>
      <p:sp>
        <p:nvSpPr>
          <p:cNvPr id="3" name="Espace réservé du contenu 2"/>
          <p:cNvSpPr>
            <a:spLocks noGrp="1"/>
          </p:cNvSpPr>
          <p:nvPr>
            <p:ph idx="1"/>
          </p:nvPr>
        </p:nvSpPr>
        <p:spPr>
          <a:xfrm>
            <a:off x="838199" y="1328286"/>
            <a:ext cx="10644739" cy="5274645"/>
          </a:xfrm>
        </p:spPr>
        <p:txBody>
          <a:bodyPr>
            <a:normAutofit fontScale="32500" lnSpcReduction="20000"/>
          </a:bodyPr>
          <a:lstStyle/>
          <a:p>
            <a:pPr marL="0" indent="0" algn="just">
              <a:buNone/>
            </a:pPr>
            <a:r>
              <a:rPr lang="fr-FR" sz="6500" b="1" dirty="0" smtClean="0">
                <a:latin typeface="Arial Narrow" pitchFamily="34" charset="0"/>
              </a:rPr>
              <a:t>2.3.  Enquête monographique sur le secteur informel</a:t>
            </a:r>
          </a:p>
          <a:p>
            <a:pPr marL="0" indent="0" algn="just">
              <a:buNone/>
            </a:pPr>
            <a:endParaRPr lang="fr-FR" sz="2600" b="1" dirty="0" smtClean="0">
              <a:latin typeface="Arial Narrow" pitchFamily="34" charset="0"/>
            </a:endParaRPr>
          </a:p>
          <a:p>
            <a:pPr marL="0" indent="0" algn="just">
              <a:buNone/>
            </a:pPr>
            <a:r>
              <a:rPr lang="fr-FR" sz="7400" dirty="0" smtClean="0">
                <a:latin typeface="Arial Narrow" pitchFamily="34" charset="0"/>
              </a:rPr>
              <a:t>L’objectif  de cette enquête légère est de procéder à des corrections des sources de données existantes.</a:t>
            </a:r>
          </a:p>
          <a:p>
            <a:pPr>
              <a:lnSpc>
                <a:spcPct val="150000"/>
              </a:lnSpc>
              <a:buNone/>
            </a:pPr>
            <a:r>
              <a:rPr lang="fr-FR" altLang="fr-FR" sz="7400" dirty="0" smtClean="0">
                <a:latin typeface="Arial Narrow" pitchFamily="34" charset="0"/>
                <a:cs typeface="Tahoma" pitchFamily="34" charset="0"/>
              </a:rPr>
              <a:t>L’enquête a permis d’actualiser les informations suivantes:</a:t>
            </a:r>
          </a:p>
          <a:p>
            <a:pPr>
              <a:lnSpc>
                <a:spcPct val="150000"/>
              </a:lnSpc>
            </a:pPr>
            <a:r>
              <a:rPr lang="fr-FR" altLang="fr-FR" sz="7400" dirty="0" smtClean="0">
                <a:latin typeface="Arial Narrow" pitchFamily="34" charset="0"/>
                <a:cs typeface="Tahoma" pitchFamily="34" charset="0"/>
              </a:rPr>
              <a:t>La production par UPI suivant les branches d’activité;</a:t>
            </a:r>
          </a:p>
          <a:p>
            <a:pPr>
              <a:lnSpc>
                <a:spcPct val="150000"/>
              </a:lnSpc>
            </a:pPr>
            <a:r>
              <a:rPr lang="fr-FR" altLang="fr-FR" sz="7400" dirty="0" smtClean="0">
                <a:latin typeface="Arial Narrow" pitchFamily="34" charset="0"/>
                <a:cs typeface="Tahoma" pitchFamily="34" charset="0"/>
              </a:rPr>
              <a:t>Les coefficients techniques par branches d’activités;</a:t>
            </a:r>
          </a:p>
          <a:p>
            <a:pPr>
              <a:lnSpc>
                <a:spcPct val="150000"/>
              </a:lnSpc>
            </a:pPr>
            <a:r>
              <a:rPr lang="fr-FR" altLang="fr-FR" sz="7400" dirty="0" smtClean="0">
                <a:latin typeface="Arial Narrow" pitchFamily="34" charset="0"/>
                <a:cs typeface="Tahoma" pitchFamily="34" charset="0"/>
              </a:rPr>
              <a:t>La décomposition de la VA par branches d’activités (en salaires, impôts et EBE);</a:t>
            </a:r>
          </a:p>
          <a:p>
            <a:pPr>
              <a:lnSpc>
                <a:spcPct val="150000"/>
              </a:lnSpc>
            </a:pPr>
            <a:r>
              <a:rPr lang="fr-FR" altLang="fr-FR" sz="7400" dirty="0" smtClean="0">
                <a:latin typeface="Arial Narrow" pitchFamily="34" charset="0"/>
                <a:cs typeface="Tahoma" pitchFamily="34" charset="0"/>
              </a:rPr>
              <a:t>La structure des investissement réalisés par les UPI.</a:t>
            </a:r>
          </a:p>
          <a:p>
            <a:pPr>
              <a:lnSpc>
                <a:spcPct val="150000"/>
              </a:lnSpc>
            </a:pPr>
            <a:r>
              <a:rPr lang="fr-FR" sz="7400" dirty="0" smtClean="0">
                <a:latin typeface="Arial Narrow" pitchFamily="34" charset="0"/>
              </a:rPr>
              <a:t>Retrouver de manière plus détaillée la structure des consommations intermédiaires des branches d’activités.</a:t>
            </a:r>
            <a:endParaRPr lang="fr-FR" altLang="fr-FR" sz="7400" dirty="0" smtClean="0">
              <a:latin typeface="Arial Narrow" pitchFamily="34" charset="0"/>
              <a:cs typeface="Tahoma" pitchFamily="34" charset="0"/>
            </a:endParaRPr>
          </a:p>
        </p:txBody>
      </p:sp>
      <p:sp>
        <p:nvSpPr>
          <p:cNvPr id="4" name="Espace réservé du numéro de diapositive 3"/>
          <p:cNvSpPr>
            <a:spLocks noGrp="1"/>
          </p:cNvSpPr>
          <p:nvPr>
            <p:ph type="sldNum" sz="quarter" idx="12"/>
          </p:nvPr>
        </p:nvSpPr>
        <p:spPr/>
        <p:txBody>
          <a:bodyPr/>
          <a:lstStyle/>
          <a:p>
            <a:fld id="{1275703A-9F47-4EE4-ABFD-2C384ED2CF90}" type="slidenum">
              <a:rPr lang="fr-FR" smtClean="0"/>
              <a:pPr/>
              <a:t>6</a:t>
            </a:fld>
            <a:endParaRPr lang="fr-FR"/>
          </a:p>
        </p:txBody>
      </p:sp>
    </p:spTree>
    <p:extLst>
      <p:ext uri="{BB962C8B-B14F-4D97-AF65-F5344CB8AC3E}">
        <p14:creationId xmlns:p14="http://schemas.microsoft.com/office/powerpoint/2010/main" xmlns="" val="3852918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000" b="1" dirty="0" smtClean="0">
                <a:solidFill>
                  <a:srgbClr val="00B050"/>
                </a:solidFill>
                <a:effectLst>
                  <a:outerShdw blurRad="38100" dist="38100" dir="2700000" algn="tl">
                    <a:srgbClr val="000000">
                      <a:alpha val="43137"/>
                    </a:srgbClr>
                  </a:outerShdw>
                </a:effectLst>
                <a:latin typeface="Arial Narrow" panose="020B0606020202030204" pitchFamily="34" charset="0"/>
              </a:rPr>
              <a:t>II. DONNEES UTILISEES POUR L’ESTIMATION DU SECTEUR INFORMEL(3/3) </a:t>
            </a:r>
            <a:br>
              <a:rPr lang="fr-FR" sz="3000" b="1" dirty="0" smtClean="0">
                <a:solidFill>
                  <a:srgbClr val="00B050"/>
                </a:solidFill>
                <a:effectLst>
                  <a:outerShdw blurRad="38100" dist="38100" dir="2700000" algn="tl">
                    <a:srgbClr val="000000">
                      <a:alpha val="43137"/>
                    </a:srgbClr>
                  </a:outerShdw>
                </a:effectLst>
                <a:latin typeface="Arial Narrow" panose="020B0606020202030204" pitchFamily="34" charset="0"/>
              </a:rPr>
            </a:br>
            <a:endParaRPr lang="fr-FR" sz="3000" b="1" dirty="0">
              <a:solidFill>
                <a:srgbClr val="00B050"/>
              </a:solidFill>
              <a:effectLst>
                <a:outerShdw blurRad="38100" dist="38100" dir="2700000" algn="tl">
                  <a:srgbClr val="000000">
                    <a:alpha val="43137"/>
                  </a:srgbClr>
                </a:outerShdw>
              </a:effectLst>
              <a:latin typeface="Arial Narrow" panose="020B0606020202030204" pitchFamily="34" charset="0"/>
            </a:endParaRPr>
          </a:p>
        </p:txBody>
      </p:sp>
      <p:sp>
        <p:nvSpPr>
          <p:cNvPr id="3" name="Espace réservé du contenu 2"/>
          <p:cNvSpPr>
            <a:spLocks noGrp="1"/>
          </p:cNvSpPr>
          <p:nvPr>
            <p:ph idx="1"/>
          </p:nvPr>
        </p:nvSpPr>
        <p:spPr>
          <a:xfrm>
            <a:off x="838200" y="1463040"/>
            <a:ext cx="10515600" cy="4713923"/>
          </a:xfrm>
        </p:spPr>
        <p:txBody>
          <a:bodyPr>
            <a:normAutofit/>
          </a:bodyPr>
          <a:lstStyle/>
          <a:p>
            <a:pPr marL="269875" indent="-269875" algn="just">
              <a:buNone/>
            </a:pPr>
            <a:endParaRPr lang="fr-FR" sz="2600" dirty="0" smtClean="0">
              <a:latin typeface="Arial Narrow" pitchFamily="34" charset="0"/>
            </a:endParaRPr>
          </a:p>
          <a:p>
            <a:pPr marL="0" indent="0" algn="just">
              <a:buNone/>
            </a:pPr>
            <a:r>
              <a:rPr lang="fr-FR" b="1" dirty="0" smtClean="0">
                <a:latin typeface="Arial Narrow" pitchFamily="34" charset="0"/>
              </a:rPr>
              <a:t>2.4. Enquêtes spécifiques au niveau de certaines branches d’activités du secteur informel</a:t>
            </a:r>
          </a:p>
          <a:p>
            <a:pPr marL="355600" indent="-355600" algn="just"/>
            <a:r>
              <a:rPr lang="fr-FR" sz="2600" dirty="0" smtClean="0">
                <a:latin typeface="Arial Narrow" pitchFamily="34" charset="0"/>
              </a:rPr>
              <a:t>Enquête sur l’orpaillage</a:t>
            </a:r>
          </a:p>
          <a:p>
            <a:pPr marL="355600" indent="-355600" algn="just"/>
            <a:r>
              <a:rPr lang="fr-FR" sz="2600" dirty="0" smtClean="0">
                <a:latin typeface="Arial Narrow" pitchFamily="34" charset="0"/>
              </a:rPr>
              <a:t>Enquête sur les services domestiques</a:t>
            </a:r>
          </a:p>
          <a:p>
            <a:pPr marL="355600" indent="-355600" algn="just"/>
            <a:r>
              <a:rPr lang="fr-FR" sz="2600" dirty="0" smtClean="0">
                <a:latin typeface="Arial Narrow" pitchFamily="34" charset="0"/>
              </a:rPr>
              <a:t>Enquête auprès des professionnelles de sexe</a:t>
            </a:r>
          </a:p>
          <a:p>
            <a:pPr marL="0" indent="0" algn="just">
              <a:buNone/>
            </a:pPr>
            <a:endParaRPr lang="fr-FR" dirty="0" smtClean="0"/>
          </a:p>
        </p:txBody>
      </p:sp>
      <p:sp>
        <p:nvSpPr>
          <p:cNvPr id="4" name="Espace réservé du numéro de diapositive 3"/>
          <p:cNvSpPr>
            <a:spLocks noGrp="1"/>
          </p:cNvSpPr>
          <p:nvPr>
            <p:ph type="sldNum" sz="quarter" idx="12"/>
          </p:nvPr>
        </p:nvSpPr>
        <p:spPr/>
        <p:txBody>
          <a:bodyPr/>
          <a:lstStyle/>
          <a:p>
            <a:fld id="{1275703A-9F47-4EE4-ABFD-2C384ED2CF90}" type="slidenum">
              <a:rPr lang="fr-FR" smtClean="0"/>
              <a:pPr/>
              <a:t>7</a:t>
            </a:fld>
            <a:endParaRPr lang="fr-FR"/>
          </a:p>
        </p:txBody>
      </p:sp>
    </p:spTree>
    <p:extLst>
      <p:ext uri="{BB962C8B-B14F-4D97-AF65-F5344CB8AC3E}">
        <p14:creationId xmlns:p14="http://schemas.microsoft.com/office/powerpoint/2010/main" xmlns="" val="3852918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000" b="1" dirty="0" smtClean="0">
                <a:solidFill>
                  <a:srgbClr val="00B050"/>
                </a:solidFill>
                <a:effectLst>
                  <a:outerShdw blurRad="38100" dist="38100" dir="2700000" algn="tl">
                    <a:srgbClr val="000000">
                      <a:alpha val="43137"/>
                    </a:srgbClr>
                  </a:outerShdw>
                </a:effectLst>
                <a:latin typeface="Arial Narrow" panose="020B0606020202030204" pitchFamily="34" charset="0"/>
              </a:rPr>
              <a:t>II. TRAITEMENT DES DONNEES DU SECTEUR INFORMEL(1/2) </a:t>
            </a:r>
            <a:br>
              <a:rPr lang="fr-FR" sz="3000" b="1" dirty="0" smtClean="0">
                <a:solidFill>
                  <a:srgbClr val="00B050"/>
                </a:solidFill>
                <a:effectLst>
                  <a:outerShdw blurRad="38100" dist="38100" dir="2700000" algn="tl">
                    <a:srgbClr val="000000">
                      <a:alpha val="43137"/>
                    </a:srgbClr>
                  </a:outerShdw>
                </a:effectLst>
                <a:latin typeface="Arial Narrow" panose="020B0606020202030204" pitchFamily="34" charset="0"/>
              </a:rPr>
            </a:br>
            <a:endParaRPr lang="fr-FR" sz="3000" b="1" dirty="0">
              <a:solidFill>
                <a:srgbClr val="00B050"/>
              </a:solidFill>
              <a:effectLst>
                <a:outerShdw blurRad="38100" dist="38100" dir="2700000" algn="tl">
                  <a:srgbClr val="000000">
                    <a:alpha val="43137"/>
                  </a:srgbClr>
                </a:outerShdw>
              </a:effectLst>
              <a:latin typeface="Arial Narrow" panose="020B0606020202030204" pitchFamily="34" charset="0"/>
            </a:endParaRPr>
          </a:p>
        </p:txBody>
      </p:sp>
      <p:sp>
        <p:nvSpPr>
          <p:cNvPr id="3" name="Espace réservé du contenu 2"/>
          <p:cNvSpPr>
            <a:spLocks noGrp="1"/>
          </p:cNvSpPr>
          <p:nvPr>
            <p:ph idx="1"/>
          </p:nvPr>
        </p:nvSpPr>
        <p:spPr>
          <a:xfrm>
            <a:off x="838200" y="1463040"/>
            <a:ext cx="10515600" cy="4713923"/>
          </a:xfrm>
        </p:spPr>
        <p:txBody>
          <a:bodyPr>
            <a:normAutofit fontScale="92500" lnSpcReduction="10000"/>
          </a:bodyPr>
          <a:lstStyle/>
          <a:p>
            <a:pPr algn="just">
              <a:spcBef>
                <a:spcPts val="1200"/>
              </a:spcBef>
              <a:buClr>
                <a:schemeClr val="accent2"/>
              </a:buClr>
              <a:buSzPct val="60000"/>
              <a:buNone/>
            </a:pPr>
            <a:r>
              <a:rPr lang="fr-FR" dirty="0" smtClean="0">
                <a:latin typeface="Arial" pitchFamily="34" charset="0"/>
                <a:cs typeface="Arial" pitchFamily="34" charset="0"/>
              </a:rPr>
              <a:t>Pour chaque branche d’activité les données suivantes ont été calculées au niveau de l’enquête ENESI:</a:t>
            </a:r>
          </a:p>
          <a:p>
            <a:pPr marL="452438" indent="-452438" algn="just">
              <a:spcBef>
                <a:spcPts val="1200"/>
              </a:spcBef>
              <a:buSzPct val="60000"/>
              <a:buFont typeface="Wingdings" pitchFamily="2" charset="2"/>
              <a:buChar char="ü"/>
            </a:pPr>
            <a:r>
              <a:rPr lang="fr-FR" dirty="0" smtClean="0">
                <a:latin typeface="Arial" pitchFamily="34" charset="0"/>
                <a:cs typeface="Arial" pitchFamily="34" charset="0"/>
              </a:rPr>
              <a:t>La production:</a:t>
            </a:r>
          </a:p>
          <a:p>
            <a:pPr marL="452438" indent="-452438" algn="just">
              <a:spcBef>
                <a:spcPts val="1200"/>
              </a:spcBef>
              <a:buSzPct val="60000"/>
              <a:buFont typeface="Wingdings" pitchFamily="2" charset="2"/>
              <a:buChar char="ü"/>
            </a:pPr>
            <a:r>
              <a:rPr lang="fr-FR" dirty="0" smtClean="0">
                <a:latin typeface="Arial" pitchFamily="34" charset="0"/>
                <a:cs typeface="Arial" pitchFamily="34" charset="0"/>
              </a:rPr>
              <a:t>La consommation intermédiaire ventilée en différents produits;</a:t>
            </a:r>
          </a:p>
          <a:p>
            <a:pPr marL="452438" indent="-452438" algn="just">
              <a:spcBef>
                <a:spcPts val="1200"/>
              </a:spcBef>
              <a:buSzPct val="60000"/>
              <a:buFont typeface="Wingdings" pitchFamily="2" charset="2"/>
              <a:buChar char="ü"/>
            </a:pPr>
            <a:r>
              <a:rPr lang="fr-FR" dirty="0" smtClean="0">
                <a:latin typeface="Arial" pitchFamily="34" charset="0"/>
                <a:cs typeface="Arial" pitchFamily="34" charset="0"/>
              </a:rPr>
              <a:t>La valeur ajoutée obtenue par solde;</a:t>
            </a:r>
          </a:p>
          <a:p>
            <a:pPr marL="452438" indent="-452438" algn="just">
              <a:spcBef>
                <a:spcPts val="1200"/>
              </a:spcBef>
              <a:buSzPct val="60000"/>
              <a:buFont typeface="Wingdings" pitchFamily="2" charset="2"/>
              <a:buChar char="ü"/>
            </a:pPr>
            <a:r>
              <a:rPr lang="fr-FR" dirty="0" smtClean="0">
                <a:latin typeface="Arial" pitchFamily="34" charset="0"/>
                <a:cs typeface="Arial" pitchFamily="34" charset="0"/>
              </a:rPr>
              <a:t>La rémunération des salariés;</a:t>
            </a:r>
          </a:p>
          <a:p>
            <a:pPr marL="452438" indent="-452438" algn="just">
              <a:spcBef>
                <a:spcPts val="1200"/>
              </a:spcBef>
              <a:buSzPct val="60000"/>
              <a:buFont typeface="Wingdings" pitchFamily="2" charset="2"/>
              <a:buChar char="ü"/>
            </a:pPr>
            <a:r>
              <a:rPr lang="fr-FR" dirty="0" smtClean="0">
                <a:latin typeface="Arial" pitchFamily="34" charset="0"/>
                <a:cs typeface="Arial" pitchFamily="34" charset="0"/>
              </a:rPr>
              <a:t>L’impôt sur la production;</a:t>
            </a:r>
          </a:p>
          <a:p>
            <a:pPr marL="452438" indent="-452438" algn="just">
              <a:spcBef>
                <a:spcPts val="1200"/>
              </a:spcBef>
              <a:buSzPct val="60000"/>
              <a:buFont typeface="Wingdings" pitchFamily="2" charset="2"/>
              <a:buChar char="ü"/>
            </a:pPr>
            <a:r>
              <a:rPr lang="fr-FR" dirty="0" smtClean="0">
                <a:latin typeface="Arial" pitchFamily="34" charset="0"/>
                <a:cs typeface="Arial" pitchFamily="34" charset="0"/>
              </a:rPr>
              <a:t>L’EBE obtenu par solde;</a:t>
            </a:r>
          </a:p>
          <a:p>
            <a:pPr marL="452438" indent="-452438" algn="just">
              <a:spcBef>
                <a:spcPts val="1200"/>
              </a:spcBef>
              <a:buSzPct val="60000"/>
              <a:buFont typeface="Wingdings" pitchFamily="2" charset="2"/>
              <a:buChar char="ü"/>
            </a:pPr>
            <a:r>
              <a:rPr lang="fr-FR" dirty="0" smtClean="0">
                <a:latin typeface="Arial" pitchFamily="34" charset="0"/>
                <a:cs typeface="Arial" pitchFamily="34" charset="0"/>
              </a:rPr>
              <a:t>Les effectifs.</a:t>
            </a:r>
          </a:p>
          <a:p>
            <a:pPr marL="452438" indent="-452438" algn="just">
              <a:spcBef>
                <a:spcPts val="1200"/>
              </a:spcBef>
              <a:buSzPct val="60000"/>
              <a:buFont typeface="Wingdings" pitchFamily="2" charset="2"/>
              <a:buChar char="ü"/>
            </a:pPr>
            <a:r>
              <a:rPr lang="fr-FR" dirty="0" smtClean="0">
                <a:latin typeface="Arial" pitchFamily="34" charset="0"/>
                <a:cs typeface="Arial" pitchFamily="34" charset="0"/>
              </a:rPr>
              <a:t>La Formation brute de Capital Fixe</a:t>
            </a:r>
          </a:p>
          <a:p>
            <a:pPr marL="0" indent="0" algn="just">
              <a:buNone/>
            </a:pPr>
            <a:endParaRPr lang="fr-FR" dirty="0" smtClean="0"/>
          </a:p>
        </p:txBody>
      </p:sp>
      <p:sp>
        <p:nvSpPr>
          <p:cNvPr id="4" name="Espace réservé du numéro de diapositive 3"/>
          <p:cNvSpPr>
            <a:spLocks noGrp="1"/>
          </p:cNvSpPr>
          <p:nvPr>
            <p:ph type="sldNum" sz="quarter" idx="12"/>
          </p:nvPr>
        </p:nvSpPr>
        <p:spPr/>
        <p:txBody>
          <a:bodyPr/>
          <a:lstStyle/>
          <a:p>
            <a:fld id="{1275703A-9F47-4EE4-ABFD-2C384ED2CF90}" type="slidenum">
              <a:rPr lang="fr-FR" smtClean="0"/>
              <a:pPr/>
              <a:t>8</a:t>
            </a:fld>
            <a:endParaRPr lang="fr-FR"/>
          </a:p>
        </p:txBody>
      </p:sp>
    </p:spTree>
    <p:extLst>
      <p:ext uri="{BB962C8B-B14F-4D97-AF65-F5344CB8AC3E}">
        <p14:creationId xmlns:p14="http://schemas.microsoft.com/office/powerpoint/2010/main" xmlns="" val="3852918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000" b="1" dirty="0" smtClean="0">
                <a:solidFill>
                  <a:srgbClr val="00B050"/>
                </a:solidFill>
                <a:effectLst>
                  <a:outerShdw blurRad="38100" dist="38100" dir="2700000" algn="tl">
                    <a:srgbClr val="000000">
                      <a:alpha val="43137"/>
                    </a:srgbClr>
                  </a:outerShdw>
                </a:effectLst>
                <a:latin typeface="Arial Narrow" panose="020B0606020202030204" pitchFamily="34" charset="0"/>
              </a:rPr>
              <a:t>II. TRAITEMENT DES DONNEES DU SECTEUR INFORMEL(2/2) </a:t>
            </a:r>
            <a:br>
              <a:rPr lang="fr-FR" sz="3000" b="1" dirty="0" smtClean="0">
                <a:solidFill>
                  <a:srgbClr val="00B050"/>
                </a:solidFill>
                <a:effectLst>
                  <a:outerShdw blurRad="38100" dist="38100" dir="2700000" algn="tl">
                    <a:srgbClr val="000000">
                      <a:alpha val="43137"/>
                    </a:srgbClr>
                  </a:outerShdw>
                </a:effectLst>
                <a:latin typeface="Arial Narrow" panose="020B0606020202030204" pitchFamily="34" charset="0"/>
              </a:rPr>
            </a:br>
            <a:endParaRPr lang="fr-FR" sz="3000" b="1" dirty="0">
              <a:solidFill>
                <a:srgbClr val="00B050"/>
              </a:solidFill>
              <a:effectLst>
                <a:outerShdw blurRad="38100" dist="38100" dir="2700000" algn="tl">
                  <a:srgbClr val="000000">
                    <a:alpha val="43137"/>
                  </a:srgbClr>
                </a:outerShdw>
              </a:effectLst>
              <a:latin typeface="Arial Narrow" panose="020B0606020202030204" pitchFamily="34" charset="0"/>
            </a:endParaRPr>
          </a:p>
        </p:txBody>
      </p:sp>
      <p:sp>
        <p:nvSpPr>
          <p:cNvPr id="3" name="Espace réservé du contenu 2"/>
          <p:cNvSpPr>
            <a:spLocks noGrp="1"/>
          </p:cNvSpPr>
          <p:nvPr>
            <p:ph idx="1"/>
          </p:nvPr>
        </p:nvSpPr>
        <p:spPr>
          <a:xfrm>
            <a:off x="838200" y="1463040"/>
            <a:ext cx="10515600" cy="4713923"/>
          </a:xfrm>
        </p:spPr>
        <p:txBody>
          <a:bodyPr>
            <a:normAutofit/>
          </a:bodyPr>
          <a:lstStyle/>
          <a:p>
            <a:pPr algn="just">
              <a:buNone/>
              <a:defRPr/>
            </a:pPr>
            <a:r>
              <a:rPr lang="fr-FR" altLang="fr-FR" dirty="0" smtClean="0">
                <a:latin typeface="Arial Narrow" panose="020B0606020202030204" pitchFamily="34" charset="0"/>
              </a:rPr>
              <a:t>Les estimations des agrégats se font en fonction des branches d’activité:</a:t>
            </a:r>
          </a:p>
          <a:p>
            <a:pPr algn="just">
              <a:buFont typeface="Wingdings" panose="05000000000000000000" pitchFamily="2" charset="2"/>
              <a:buChar char="Ø"/>
              <a:defRPr/>
            </a:pPr>
            <a:r>
              <a:rPr lang="fr-FR" altLang="fr-FR" dirty="0" smtClean="0">
                <a:latin typeface="Arial Narrow" panose="020B0606020202030204" pitchFamily="34" charset="0"/>
              </a:rPr>
              <a:t>Production globale de l’année N = Production par UPI de l’année N * Nombre d’UPI de l’année N estimée.</a:t>
            </a:r>
          </a:p>
          <a:p>
            <a:pPr algn="just">
              <a:buFont typeface="Wingdings" panose="05000000000000000000" pitchFamily="2" charset="2"/>
              <a:buChar char="Ø"/>
              <a:defRPr/>
            </a:pPr>
            <a:r>
              <a:rPr lang="fr-FR" altLang="fr-FR" dirty="0" smtClean="0">
                <a:latin typeface="Arial Narrow" panose="020B0606020202030204" pitchFamily="34" charset="0"/>
              </a:rPr>
              <a:t>CI globale obtenue en multipliant la production correspondante par le taux de CI;</a:t>
            </a:r>
          </a:p>
          <a:p>
            <a:pPr algn="just">
              <a:buFont typeface="Wingdings" panose="05000000000000000000" pitchFamily="2" charset="2"/>
              <a:buChar char="Ø"/>
              <a:defRPr/>
            </a:pPr>
            <a:r>
              <a:rPr lang="fr-FR" altLang="fr-FR" dirty="0" smtClean="0">
                <a:latin typeface="Arial Narrow" panose="020B0606020202030204" pitchFamily="34" charset="0"/>
              </a:rPr>
              <a:t>La valeur ajoutée qui est le solde de la production moins la CI;</a:t>
            </a:r>
          </a:p>
          <a:p>
            <a:pPr algn="just">
              <a:buFont typeface="Wingdings" panose="05000000000000000000" pitchFamily="2" charset="2"/>
              <a:buChar char="Ø"/>
              <a:defRPr/>
            </a:pPr>
            <a:r>
              <a:rPr lang="fr-FR" altLang="fr-FR" dirty="0" smtClean="0">
                <a:latin typeface="Arial Narrow" panose="020B0606020202030204" pitchFamily="34" charset="0"/>
              </a:rPr>
              <a:t>salaires obtenus  en appliquant la structure de l’enquête monographique</a:t>
            </a:r>
          </a:p>
          <a:p>
            <a:pPr algn="just">
              <a:buFont typeface="Wingdings" panose="05000000000000000000" pitchFamily="2" charset="2"/>
              <a:buChar char="Ø"/>
              <a:defRPr/>
            </a:pPr>
            <a:r>
              <a:rPr lang="fr-FR" altLang="fr-FR" dirty="0" smtClean="0">
                <a:latin typeface="Arial Narrow" panose="020B0606020202030204" pitchFamily="34" charset="0"/>
              </a:rPr>
              <a:t>Impôts obtenus en appliquant la structure de l’enquête </a:t>
            </a:r>
            <a:r>
              <a:rPr lang="fr-FR" altLang="fr-FR" dirty="0" err="1" smtClean="0">
                <a:latin typeface="Arial Narrow" panose="020B0606020202030204" pitchFamily="34" charset="0"/>
              </a:rPr>
              <a:t>l’enquête</a:t>
            </a:r>
            <a:r>
              <a:rPr lang="fr-FR" altLang="fr-FR" dirty="0" smtClean="0">
                <a:latin typeface="Arial Narrow" panose="020B0606020202030204" pitchFamily="34" charset="0"/>
              </a:rPr>
              <a:t> monographique</a:t>
            </a:r>
          </a:p>
          <a:p>
            <a:pPr algn="just">
              <a:buFont typeface="Wingdings" panose="05000000000000000000" pitchFamily="2" charset="2"/>
              <a:buChar char="Ø"/>
              <a:defRPr/>
            </a:pPr>
            <a:r>
              <a:rPr lang="fr-FR" altLang="fr-FR" dirty="0" smtClean="0">
                <a:latin typeface="Arial Narrow" panose="020B0606020202030204" pitchFamily="34" charset="0"/>
              </a:rPr>
              <a:t>Impôts obtenus en appliquant .</a:t>
            </a:r>
          </a:p>
          <a:p>
            <a:pPr marL="0" indent="0" algn="just">
              <a:buNone/>
            </a:pPr>
            <a:endParaRPr lang="fr-FR" dirty="0" smtClean="0"/>
          </a:p>
        </p:txBody>
      </p:sp>
      <p:sp>
        <p:nvSpPr>
          <p:cNvPr id="4" name="Espace réservé du numéro de diapositive 3"/>
          <p:cNvSpPr>
            <a:spLocks noGrp="1"/>
          </p:cNvSpPr>
          <p:nvPr>
            <p:ph type="sldNum" sz="quarter" idx="12"/>
          </p:nvPr>
        </p:nvSpPr>
        <p:spPr/>
        <p:txBody>
          <a:bodyPr/>
          <a:lstStyle/>
          <a:p>
            <a:fld id="{1275703A-9F47-4EE4-ABFD-2C384ED2CF90}" type="slidenum">
              <a:rPr lang="fr-FR" smtClean="0"/>
              <a:pPr/>
              <a:t>9</a:t>
            </a:fld>
            <a:endParaRPr lang="fr-FR"/>
          </a:p>
        </p:txBody>
      </p:sp>
    </p:spTree>
    <p:extLst>
      <p:ext uri="{BB962C8B-B14F-4D97-AF65-F5344CB8AC3E}">
        <p14:creationId xmlns:p14="http://schemas.microsoft.com/office/powerpoint/2010/main" xmlns="" val="385291811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5509</TotalTime>
  <Words>887</Words>
  <Application>Microsoft Office PowerPoint</Application>
  <PresentationFormat>Personnalisé</PresentationFormat>
  <Paragraphs>144</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  </vt:lpstr>
      <vt:lpstr>PLAN DE LA PRESENTATION</vt:lpstr>
      <vt:lpstr>INTRODUCTION</vt:lpstr>
      <vt:lpstr>II. DONNEES UTILISEES POUR L’ESTIMATION DU SECTEUR INFORMEL(1/3) </vt:lpstr>
      <vt:lpstr>II. DONNEES UTILISEES POUR L’ESTIMATION DU SECTEUR INFORMEL(2/3)  </vt:lpstr>
      <vt:lpstr>II. DONNEES UTILISEES POUR L’ESTIMATION DU SECTEUR INFORMEL(3/3)  </vt:lpstr>
      <vt:lpstr>II. DONNEES UTILISEES POUR L’ESTIMATION DU SECTEUR INFORMEL(3/3)  </vt:lpstr>
      <vt:lpstr>II. TRAITEMENT DES DONNEES DU SECTEUR INFORMEL(1/2)  </vt:lpstr>
      <vt:lpstr>II. TRAITEMENT DES DONNEES DU SECTEUR INFORMEL(2/2)  </vt:lpstr>
      <vt:lpstr>III. PRINCIPAUX RÉSULTATS</vt:lpstr>
      <vt:lpstr>CONCLUSION</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COMITE THEMATIQUE CHARGE DU CADRAGE MACROECONOMIQUE ET BUDGETAIRE</dc:title>
  <dc:creator>Tassiou ALMADJIR</dc:creator>
  <cp:lastModifiedBy>Laouali Chaibou</cp:lastModifiedBy>
  <cp:revision>395</cp:revision>
  <cp:lastPrinted>2019-07-22T16:05:19Z</cp:lastPrinted>
  <dcterms:created xsi:type="dcterms:W3CDTF">2017-04-16T09:53:49Z</dcterms:created>
  <dcterms:modified xsi:type="dcterms:W3CDTF">2019-09-05T11:27:08Z</dcterms:modified>
</cp:coreProperties>
</file>