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6"/>
  </p:notesMasterIdLst>
  <p:handoutMasterIdLst>
    <p:handoutMasterId r:id="rId17"/>
  </p:handoutMasterIdLst>
  <p:sldIdLst>
    <p:sldId id="256" r:id="rId2"/>
    <p:sldId id="270" r:id="rId3"/>
    <p:sldId id="287" r:id="rId4"/>
    <p:sldId id="257" r:id="rId5"/>
    <p:sldId id="385" r:id="rId6"/>
    <p:sldId id="375" r:id="rId7"/>
    <p:sldId id="386" r:id="rId8"/>
    <p:sldId id="376" r:id="rId9"/>
    <p:sldId id="377" r:id="rId10"/>
    <p:sldId id="387" r:id="rId11"/>
    <p:sldId id="384" r:id="rId12"/>
    <p:sldId id="388" r:id="rId13"/>
    <p:sldId id="322" r:id="rId14"/>
    <p:sldId id="267" r:id="rId15"/>
  </p:sldIdLst>
  <p:sldSz cx="9144000" cy="6858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0"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A488322-F2BA-4B5B-9748-0D474271808F}" styleName="Style moyen 3 - Accentuation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65" autoAdjust="0"/>
    <p:restoredTop sz="83109" autoAdjust="0"/>
  </p:normalViewPr>
  <p:slideViewPr>
    <p:cSldViewPr>
      <p:cViewPr varScale="1">
        <p:scale>
          <a:sx n="93" d="100"/>
          <a:sy n="93" d="100"/>
        </p:scale>
        <p:origin x="2280" y="84"/>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948"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41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412"/>
          </a:xfrm>
          <a:prstGeom prst="rect">
            <a:avLst/>
          </a:prstGeom>
        </p:spPr>
        <p:txBody>
          <a:bodyPr vert="horz" lIns="91440" tIns="45720" rIns="91440" bIns="45720" rtlCol="0"/>
          <a:lstStyle>
            <a:lvl1pPr algn="r">
              <a:defRPr sz="1200"/>
            </a:lvl1pPr>
          </a:lstStyle>
          <a:p>
            <a:fld id="{C110EA52-AFCB-4178-B524-D5D9F591D22F}" type="datetimeFigureOut">
              <a:rPr lang="fr-FR" smtClean="0"/>
              <a:pPr/>
              <a:t>12/11/2019</a:t>
            </a:fld>
            <a:endParaRPr lang="fr-FR"/>
          </a:p>
        </p:txBody>
      </p:sp>
      <p:sp>
        <p:nvSpPr>
          <p:cNvPr id="4" name="Espace réservé du pied de page 3"/>
          <p:cNvSpPr>
            <a:spLocks noGrp="1"/>
          </p:cNvSpPr>
          <p:nvPr>
            <p:ph type="ftr" sz="quarter" idx="2"/>
          </p:nvPr>
        </p:nvSpPr>
        <p:spPr>
          <a:xfrm>
            <a:off x="0" y="9430218"/>
            <a:ext cx="2946400" cy="49641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30218"/>
            <a:ext cx="2946400" cy="496412"/>
          </a:xfrm>
          <a:prstGeom prst="rect">
            <a:avLst/>
          </a:prstGeom>
        </p:spPr>
        <p:txBody>
          <a:bodyPr vert="horz" lIns="91440" tIns="45720" rIns="91440" bIns="45720" rtlCol="0" anchor="b"/>
          <a:lstStyle>
            <a:lvl1pPr algn="r">
              <a:defRPr sz="1200"/>
            </a:lvl1pPr>
          </a:lstStyle>
          <a:p>
            <a:fld id="{64D7D970-3B7F-4169-8A39-6221694E8528}" type="slidenum">
              <a:rPr lang="fr-FR" smtClean="0"/>
              <a:pPr/>
              <a:t>‹N°›</a:t>
            </a:fld>
            <a:endParaRPr lang="fr-FR"/>
          </a:p>
        </p:txBody>
      </p:sp>
    </p:spTree>
    <p:extLst>
      <p:ext uri="{BB962C8B-B14F-4D97-AF65-F5344CB8AC3E}">
        <p14:creationId xmlns:p14="http://schemas.microsoft.com/office/powerpoint/2010/main" val="2576186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41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412"/>
          </a:xfrm>
          <a:prstGeom prst="rect">
            <a:avLst/>
          </a:prstGeom>
        </p:spPr>
        <p:txBody>
          <a:bodyPr vert="horz" lIns="91440" tIns="45720" rIns="91440" bIns="45720" rtlCol="0"/>
          <a:lstStyle>
            <a:lvl1pPr algn="r">
              <a:defRPr sz="1200"/>
            </a:lvl1pPr>
          </a:lstStyle>
          <a:p>
            <a:fld id="{3BA411DB-170A-4A9A-A17E-675BC889AB75}" type="datetimeFigureOut">
              <a:rPr lang="fr-FR" smtClean="0"/>
              <a:pPr/>
              <a:t>12/11/2019</a:t>
            </a:fld>
            <a:endParaRPr lang="fr-FR"/>
          </a:p>
        </p:txBody>
      </p:sp>
      <p:sp>
        <p:nvSpPr>
          <p:cNvPr id="4" name="Espace réservé de l'image des diapositives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450" y="4716705"/>
            <a:ext cx="5438775" cy="4467701"/>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0218"/>
            <a:ext cx="2946400" cy="4964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30218"/>
            <a:ext cx="2946400" cy="496412"/>
          </a:xfrm>
          <a:prstGeom prst="rect">
            <a:avLst/>
          </a:prstGeom>
        </p:spPr>
        <p:txBody>
          <a:bodyPr vert="horz" lIns="91440" tIns="45720" rIns="91440" bIns="45720" rtlCol="0" anchor="b"/>
          <a:lstStyle>
            <a:lvl1pPr algn="r">
              <a:defRPr sz="1200"/>
            </a:lvl1pPr>
          </a:lstStyle>
          <a:p>
            <a:fld id="{652A6695-3744-4B39-B17C-0A5275FEDB37}" type="slidenum">
              <a:rPr lang="fr-FR" smtClean="0"/>
              <a:pPr/>
              <a:t>‹N°›</a:t>
            </a:fld>
            <a:endParaRPr lang="fr-FR"/>
          </a:p>
        </p:txBody>
      </p:sp>
    </p:spTree>
    <p:extLst>
      <p:ext uri="{BB962C8B-B14F-4D97-AF65-F5344CB8AC3E}">
        <p14:creationId xmlns:p14="http://schemas.microsoft.com/office/powerpoint/2010/main" val="4199908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1</a:t>
            </a:fld>
            <a:endParaRPr lang="fr-FR"/>
          </a:p>
        </p:txBody>
      </p:sp>
    </p:spTree>
    <p:extLst>
      <p:ext uri="{BB962C8B-B14F-4D97-AF65-F5344CB8AC3E}">
        <p14:creationId xmlns:p14="http://schemas.microsoft.com/office/powerpoint/2010/main" val="35169205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L’option a été fait de ne pas corriger les</a:t>
            </a:r>
            <a:r>
              <a:rPr lang="fr-FR" baseline="0" dirty="0" smtClean="0"/>
              <a:t> chainage et de calculer des </a:t>
            </a:r>
            <a:r>
              <a:rPr lang="fr-FR" baseline="0" dirty="0" err="1" smtClean="0"/>
              <a:t>ecarts</a:t>
            </a:r>
            <a:r>
              <a:rPr lang="fr-FR" baseline="0" dirty="0" smtClean="0"/>
              <a:t> de chainage,</a:t>
            </a:r>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13</a:t>
            </a:fld>
            <a:endParaRPr lang="fr-FR"/>
          </a:p>
        </p:txBody>
      </p:sp>
    </p:spTree>
    <p:extLst>
      <p:ext uri="{BB962C8B-B14F-4D97-AF65-F5344CB8AC3E}">
        <p14:creationId xmlns:p14="http://schemas.microsoft.com/office/powerpoint/2010/main" val="249534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2</a:t>
            </a:fld>
            <a:endParaRPr lang="fr-FR"/>
          </a:p>
        </p:txBody>
      </p:sp>
    </p:spTree>
    <p:extLst>
      <p:ext uri="{BB962C8B-B14F-4D97-AF65-F5344CB8AC3E}">
        <p14:creationId xmlns:p14="http://schemas.microsoft.com/office/powerpoint/2010/main" val="1223419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Dans le modèle classique le taux de marge de N de la nouvelle base est utilisé</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smtClean="0">
                <a:solidFill>
                  <a:srgbClr val="00B0F0"/>
                </a:solidFill>
                <a:cs typeface="Calibri" panose="020F0502020204030204" pitchFamily="34" charset="0"/>
              </a:rPr>
              <a:t>Par exemple pour l’ERE des produits pétrolier:  </a:t>
            </a:r>
            <a:r>
              <a:rPr lang="fr-FR" sz="1200" b="1" dirty="0" smtClean="0">
                <a:solidFill>
                  <a:schemeClr val="dk1"/>
                </a:solidFill>
              </a:rPr>
              <a:t>le taux de marge de N-1 valeur l'ancienne base est appliquée à N-1 </a:t>
            </a:r>
            <a:r>
              <a:rPr lang="fr-FR" sz="1200" b="1" dirty="0" err="1" smtClean="0">
                <a:solidFill>
                  <a:schemeClr val="dk1"/>
                </a:solidFill>
              </a:rPr>
              <a:t>rétropolée</a:t>
            </a:r>
            <a:r>
              <a:rPr lang="fr-FR" sz="1200" b="1" dirty="0" smtClean="0">
                <a:solidFill>
                  <a:schemeClr val="dk1"/>
                </a:solidFill>
              </a:rPr>
              <a:t>, car les marges de la SONABHY varie selon le système de fixation des prix à la pompe.</a:t>
            </a:r>
          </a:p>
          <a:p>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5</a:t>
            </a:fld>
            <a:endParaRPr lang="fr-FR"/>
          </a:p>
        </p:txBody>
      </p:sp>
    </p:spTree>
    <p:extLst>
      <p:ext uri="{BB962C8B-B14F-4D97-AF65-F5344CB8AC3E}">
        <p14:creationId xmlns:p14="http://schemas.microsoft.com/office/powerpoint/2010/main" val="3163497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Ce produit contient de</a:t>
            </a:r>
          </a:p>
          <a:p>
            <a:r>
              <a:rPr lang="fr-FR" dirty="0" smtClean="0"/>
              <a:t>s</a:t>
            </a:r>
            <a:r>
              <a:rPr lang="fr-FR" baseline="0" dirty="0" smtClean="0"/>
              <a:t> importations et des exportations de services industriels qui n’ont pas pu être ventilés</a:t>
            </a:r>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6</a:t>
            </a:fld>
            <a:endParaRPr lang="fr-FR"/>
          </a:p>
        </p:txBody>
      </p:sp>
    </p:spTree>
    <p:extLst>
      <p:ext uri="{BB962C8B-B14F-4D97-AF65-F5344CB8AC3E}">
        <p14:creationId xmlns:p14="http://schemas.microsoft.com/office/powerpoint/2010/main" val="847847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Ce produit contient des</a:t>
            </a:r>
            <a:r>
              <a:rPr lang="fr-FR" baseline="0" dirty="0" smtClean="0"/>
              <a:t> importations et des exportations de services industriels qui n’ont pas pu être ventilés</a:t>
            </a:r>
          </a:p>
          <a:p>
            <a:r>
              <a:rPr lang="fr-FR" dirty="0" smtClean="0"/>
              <a:t>[produit</a:t>
            </a:r>
            <a:r>
              <a:rPr lang="fr-FR" baseline="0" dirty="0" smtClean="0"/>
              <a:t> commerce] idem </a:t>
            </a:r>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7</a:t>
            </a:fld>
            <a:endParaRPr lang="fr-FR"/>
          </a:p>
        </p:txBody>
      </p:sp>
    </p:spTree>
    <p:extLst>
      <p:ext uri="{BB962C8B-B14F-4D97-AF65-F5344CB8AC3E}">
        <p14:creationId xmlns:p14="http://schemas.microsoft.com/office/powerpoint/2010/main" val="3736654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Dans le modèle classique le taux de marge de N de la nouvelle base est utilisé</a:t>
            </a:r>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8</a:t>
            </a:fld>
            <a:endParaRPr lang="fr-FR"/>
          </a:p>
        </p:txBody>
      </p:sp>
    </p:spTree>
    <p:extLst>
      <p:ext uri="{BB962C8B-B14F-4D97-AF65-F5344CB8AC3E}">
        <p14:creationId xmlns:p14="http://schemas.microsoft.com/office/powerpoint/2010/main" val="4015342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Dans le modèle classique le taux de marge de N de la nouvelle base est utilisé</a:t>
            </a:r>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9</a:t>
            </a:fld>
            <a:endParaRPr lang="fr-FR"/>
          </a:p>
        </p:txBody>
      </p:sp>
    </p:spTree>
    <p:extLst>
      <p:ext uri="{BB962C8B-B14F-4D97-AF65-F5344CB8AC3E}">
        <p14:creationId xmlns:p14="http://schemas.microsoft.com/office/powerpoint/2010/main" val="9092610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Ce produit contient des</a:t>
            </a:r>
            <a:r>
              <a:rPr lang="fr-FR" baseline="0" dirty="0" smtClean="0"/>
              <a:t> importations et des exportations de services industriels qui n’ont pas pu être ventilés</a:t>
            </a:r>
          </a:p>
          <a:p>
            <a:r>
              <a:rPr lang="fr-FR" dirty="0" smtClean="0"/>
              <a:t>[produit</a:t>
            </a:r>
            <a:r>
              <a:rPr lang="fr-FR" baseline="0" dirty="0" smtClean="0"/>
              <a:t> commerce] idem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Plusieurs ratios sont utilisés comme critères de validation. Il s’agit entre autre du salaire par tête, le coefficient technique, de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la  productivité, du taux de rémunération sur la Valeur ajoutée, du taux de cotisation, du taux d’imposition, du taux de profit.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Ces indicateurs sont utilisés aussi pour des ajustements afin de garder la stabilité de ces ratios sur le court terme</a:t>
            </a:r>
          </a:p>
          <a:p>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10</a:t>
            </a:fld>
            <a:endParaRPr lang="fr-FR"/>
          </a:p>
        </p:txBody>
      </p:sp>
    </p:spTree>
    <p:extLst>
      <p:ext uri="{BB962C8B-B14F-4D97-AF65-F5344CB8AC3E}">
        <p14:creationId xmlns:p14="http://schemas.microsoft.com/office/powerpoint/2010/main" val="23645222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Ce produit contient des</a:t>
            </a:r>
            <a:r>
              <a:rPr lang="fr-FR" baseline="0" dirty="0" smtClean="0"/>
              <a:t> importations et des exportations de services industriels qui n’ont pas pu être ventilés</a:t>
            </a:r>
          </a:p>
          <a:p>
            <a:r>
              <a:rPr lang="fr-FR" dirty="0" smtClean="0"/>
              <a:t>[produit</a:t>
            </a:r>
            <a:r>
              <a:rPr lang="fr-FR" baseline="0" dirty="0" smtClean="0"/>
              <a:t> commerce] idem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Plusieurs ratios sont utilisés comme critères de validation. Il s’agit entre autre du salaire par tête, le coefficient technique, de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la  productivité, du taux de rémunération sur la Valeur ajoutée, du taux de cotisation, du taux d’imposition, du taux de profit.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Ces indicateurs sont utilisés aussi pour des ajustements afin de garder la stabilité de ces ratios sur le court terme</a:t>
            </a:r>
          </a:p>
          <a:p>
            <a:r>
              <a:rPr lang="fr-FR" dirty="0" smtClean="0"/>
              <a:t> sur un taux de </a:t>
            </a:r>
            <a:r>
              <a:rPr lang="fr-FR" dirty="0" err="1" smtClean="0"/>
              <a:t>revaloriastion</a:t>
            </a:r>
            <a:r>
              <a:rPr lang="fr-FR" dirty="0" smtClean="0"/>
              <a:t> 13,5% 11,8 est de l ouvre de l informel</a:t>
            </a:r>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12</a:t>
            </a:fld>
            <a:endParaRPr lang="fr-FR"/>
          </a:p>
        </p:txBody>
      </p:sp>
    </p:spTree>
    <p:extLst>
      <p:ext uri="{BB962C8B-B14F-4D97-AF65-F5344CB8AC3E}">
        <p14:creationId xmlns:p14="http://schemas.microsoft.com/office/powerpoint/2010/main" val="2744926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fr-FR"/>
              <a:t>Modifiez le style du titre</a:t>
            </a:r>
            <a:endParaRPr kumimoji="0" lang="en-US"/>
          </a:p>
        </p:txBody>
      </p:sp>
      <p:sp>
        <p:nvSpPr>
          <p:cNvPr id="9" name="Sous-titr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Modifiez le style des sous-titres du masque</a:t>
            </a:r>
            <a:endParaRPr kumimoji="0" lang="en-US"/>
          </a:p>
        </p:txBody>
      </p:sp>
      <p:sp>
        <p:nvSpPr>
          <p:cNvPr id="28" name="Espace réservé de la date 27"/>
          <p:cNvSpPr>
            <a:spLocks noGrp="1"/>
          </p:cNvSpPr>
          <p:nvPr>
            <p:ph type="dt" sz="half" idx="10"/>
          </p:nvPr>
        </p:nvSpPr>
        <p:spPr>
          <a:xfrm>
            <a:off x="6400800" y="6355080"/>
            <a:ext cx="2286000" cy="365760"/>
          </a:xfrm>
        </p:spPr>
        <p:txBody>
          <a:bodyPr/>
          <a:lstStyle>
            <a:lvl1pPr>
              <a:defRPr sz="1400"/>
            </a:lvl1pPr>
          </a:lstStyle>
          <a:p>
            <a:fld id="{D500CBEA-550F-4251-B707-0A1311D36B8E}" type="datetime1">
              <a:rPr lang="fr-FR" smtClean="0"/>
              <a:pPr/>
              <a:t>12/11/2019</a:t>
            </a:fld>
            <a:endParaRPr lang="fr-BE"/>
          </a:p>
        </p:txBody>
      </p:sp>
      <p:sp>
        <p:nvSpPr>
          <p:cNvPr id="17" name="Espace réservé du pied de page 16"/>
          <p:cNvSpPr>
            <a:spLocks noGrp="1"/>
          </p:cNvSpPr>
          <p:nvPr>
            <p:ph type="ftr" sz="quarter" idx="11"/>
          </p:nvPr>
        </p:nvSpPr>
        <p:spPr>
          <a:xfrm>
            <a:off x="2898648" y="6355080"/>
            <a:ext cx="3474720" cy="365760"/>
          </a:xfrm>
        </p:spPr>
        <p:txBody>
          <a:bodyPr/>
          <a:lstStyle/>
          <a:p>
            <a:endParaRPr lang="fr-BE"/>
          </a:p>
        </p:txBody>
      </p:sp>
      <p:sp>
        <p:nvSpPr>
          <p:cNvPr id="29" name="Espace réservé du numéro de diapositive 28"/>
          <p:cNvSpPr>
            <a:spLocks noGrp="1"/>
          </p:cNvSpPr>
          <p:nvPr>
            <p:ph type="sldNum" sz="quarter" idx="12"/>
          </p:nvPr>
        </p:nvSpPr>
        <p:spPr>
          <a:xfrm>
            <a:off x="1216152" y="6355080"/>
            <a:ext cx="1219200" cy="365760"/>
          </a:xfrm>
        </p:spPr>
        <p:txBody>
          <a:bodyPr/>
          <a:lstStyle/>
          <a:p>
            <a:fld id="{CF4668DC-857F-487D-BFFA-8C0CA5037977}" type="slidenum">
              <a:rPr lang="fr-BE" smtClean="0"/>
              <a:pPr/>
              <a:t>‹N°›</a:t>
            </a:fld>
            <a:endParaRPr lang="fr-BE"/>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2" name="Imag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42325" y="260649"/>
            <a:ext cx="2459350" cy="129614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9B0B8815-1444-492A-A3D3-3D22D97ECC15}" type="datetime1">
              <a:rPr lang="fr-FR" smtClean="0"/>
              <a:pPr/>
              <a:t>12/11/2019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3E123C83-805E-4EFB-BCB4-7B65658949B4}" type="datetime1">
              <a:rPr lang="fr-FR" smtClean="0"/>
              <a:pPr/>
              <a:t>12/11/2019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
        <p:nvSpPr>
          <p:cNvPr id="7" name="Connecteur droit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angle isocè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cteur droit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4" name="Espace réservé de la date 3"/>
          <p:cNvSpPr>
            <a:spLocks noGrp="1"/>
          </p:cNvSpPr>
          <p:nvPr>
            <p:ph type="dt" sz="half" idx="10"/>
          </p:nvPr>
        </p:nvSpPr>
        <p:spPr/>
        <p:txBody>
          <a:bodyPr/>
          <a:lstStyle/>
          <a:p>
            <a:fld id="{32E4609D-E051-4536-95AE-50E4EF3D9FA1}" type="datetime1">
              <a:rPr lang="fr-FR" smtClean="0"/>
              <a:pPr/>
              <a:t>12/11/2019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
        <p:nvSpPr>
          <p:cNvPr id="8" name="Espace réservé du contenu 7"/>
          <p:cNvSpPr>
            <a:spLocks noGrp="1"/>
          </p:cNvSpPr>
          <p:nvPr>
            <p:ph sz="quarter" idx="1"/>
          </p:nvPr>
        </p:nvSpPr>
        <p:spPr>
          <a:xfrm>
            <a:off x="457200" y="1219200"/>
            <a:ext cx="8229600" cy="493776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pic>
        <p:nvPicPr>
          <p:cNvPr id="3" name="Imag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28384" y="6309320"/>
            <a:ext cx="805492" cy="42451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fr-FR"/>
              <a:t>Modifiez le style du titre</a:t>
            </a:r>
            <a:endParaRPr kumimoji="0" lang="en-US"/>
          </a:p>
        </p:txBody>
      </p:sp>
      <p:sp>
        <p:nvSpPr>
          <p:cNvPr id="3" name="Espace réservé du texte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Modifiez les styles du texte du masque</a:t>
            </a:r>
          </a:p>
        </p:txBody>
      </p:sp>
      <p:sp>
        <p:nvSpPr>
          <p:cNvPr id="4" name="Espace réservé de la date 3"/>
          <p:cNvSpPr>
            <a:spLocks noGrp="1"/>
          </p:cNvSpPr>
          <p:nvPr>
            <p:ph type="dt" sz="half" idx="10"/>
          </p:nvPr>
        </p:nvSpPr>
        <p:spPr>
          <a:xfrm>
            <a:off x="6400800" y="6355080"/>
            <a:ext cx="2286000" cy="365760"/>
          </a:xfrm>
        </p:spPr>
        <p:txBody>
          <a:bodyPr/>
          <a:lstStyle/>
          <a:p>
            <a:fld id="{75B51744-AEC2-4704-9B69-09D9000339AB}" type="datetime1">
              <a:rPr lang="fr-FR" smtClean="0"/>
              <a:pPr/>
              <a:t>12/11/2019</a:t>
            </a:fld>
            <a:endParaRPr lang="fr-BE"/>
          </a:p>
        </p:txBody>
      </p:sp>
      <p:sp>
        <p:nvSpPr>
          <p:cNvPr id="5" name="Espace réservé du pied de page 4"/>
          <p:cNvSpPr>
            <a:spLocks noGrp="1"/>
          </p:cNvSpPr>
          <p:nvPr>
            <p:ph type="ftr" sz="quarter" idx="11"/>
          </p:nvPr>
        </p:nvSpPr>
        <p:spPr>
          <a:xfrm>
            <a:off x="2898648" y="6355080"/>
            <a:ext cx="3474720" cy="365760"/>
          </a:xfrm>
        </p:spPr>
        <p:txBody>
          <a:bodyPr/>
          <a:lstStyle/>
          <a:p>
            <a:endParaRPr lang="fr-BE"/>
          </a:p>
        </p:txBody>
      </p:sp>
      <p:sp>
        <p:nvSpPr>
          <p:cNvPr id="6" name="Espace réservé du numéro de diapositive 5"/>
          <p:cNvSpPr>
            <a:spLocks noGrp="1"/>
          </p:cNvSpPr>
          <p:nvPr>
            <p:ph type="sldNum" sz="quarter" idx="12"/>
          </p:nvPr>
        </p:nvSpPr>
        <p:spPr>
          <a:xfrm>
            <a:off x="1069848" y="6355080"/>
            <a:ext cx="1520952" cy="365760"/>
          </a:xfrm>
        </p:spPr>
        <p:txBody>
          <a:bodyPr/>
          <a:lstStyle/>
          <a:p>
            <a:fld id="{CF4668DC-857F-487D-BFFA-8C0CA5037977}" type="slidenum">
              <a:rPr lang="fr-BE" smtClean="0"/>
              <a:pPr/>
              <a:t>‹N°›</a:t>
            </a:fld>
            <a:endParaRPr lang="fr-BE"/>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a:t>Modifiez le style du titre</a:t>
            </a:r>
            <a:endParaRPr kumimoji="0" lang="en-US"/>
          </a:p>
        </p:txBody>
      </p:sp>
      <p:sp>
        <p:nvSpPr>
          <p:cNvPr id="5" name="Espace réservé de la date 4"/>
          <p:cNvSpPr>
            <a:spLocks noGrp="1"/>
          </p:cNvSpPr>
          <p:nvPr>
            <p:ph type="dt" sz="half" idx="10"/>
          </p:nvPr>
        </p:nvSpPr>
        <p:spPr/>
        <p:txBody>
          <a:bodyPr/>
          <a:lstStyle/>
          <a:p>
            <a:fld id="{0434978C-8792-4063-A338-E43913D9F319}" type="datetime1">
              <a:rPr lang="fr-FR" smtClean="0"/>
              <a:pPr/>
              <a:t>12/11/2019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9" name="Espace réservé du contenu 8"/>
          <p:cNvSpPr>
            <a:spLocks noGrp="1"/>
          </p:cNvSpPr>
          <p:nvPr>
            <p:ph sz="quarter" idx="1"/>
          </p:nvPr>
        </p:nvSpPr>
        <p:spPr>
          <a:xfrm>
            <a:off x="457200" y="1219200"/>
            <a:ext cx="4041648" cy="493776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4632198" y="1216152"/>
            <a:ext cx="4041648" cy="493776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nchor="ctr"/>
          <a:lstStyle>
            <a:lvl1pPr>
              <a:defRPr/>
            </a:lvl1pPr>
          </a:lstStyle>
          <a:p>
            <a:r>
              <a:rPr kumimoji="0" lang="fr-FR"/>
              <a:t>Modifiez le style du titre</a:t>
            </a:r>
            <a:endParaRPr kumimoji="0" lang="en-US"/>
          </a:p>
        </p:txBody>
      </p:sp>
      <p:sp>
        <p:nvSpPr>
          <p:cNvPr id="3" name="Espace réservé du texte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4" name="Espace réservé du texte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7" name="Espace réservé de la date 6"/>
          <p:cNvSpPr>
            <a:spLocks noGrp="1"/>
          </p:cNvSpPr>
          <p:nvPr>
            <p:ph type="dt" sz="half" idx="10"/>
          </p:nvPr>
        </p:nvSpPr>
        <p:spPr/>
        <p:txBody>
          <a:bodyPr/>
          <a:lstStyle/>
          <a:p>
            <a:fld id="{E142E0F9-7C0F-4A89-8D43-197119B03ADA}" type="datetime1">
              <a:rPr lang="fr-FR" smtClean="0"/>
              <a:pPr/>
              <a:t>12/11/2019</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quarter" idx="2"/>
          </p:nvPr>
        </p:nvSpPr>
        <p:spPr>
          <a:xfrm>
            <a:off x="457200" y="2133600"/>
            <a:ext cx="4038600" cy="40386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quarter" idx="4"/>
          </p:nvPr>
        </p:nvSpPr>
        <p:spPr>
          <a:xfrm>
            <a:off x="4648200" y="2133600"/>
            <a:ext cx="4038600" cy="40386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a:t>Modifiez le style du titre</a:t>
            </a:r>
            <a:endParaRPr kumimoji="0" lang="en-US"/>
          </a:p>
        </p:txBody>
      </p:sp>
      <p:sp>
        <p:nvSpPr>
          <p:cNvPr id="3" name="Espace réservé de la date 2"/>
          <p:cNvSpPr>
            <a:spLocks noGrp="1"/>
          </p:cNvSpPr>
          <p:nvPr>
            <p:ph type="dt" sz="half" idx="10"/>
          </p:nvPr>
        </p:nvSpPr>
        <p:spPr/>
        <p:txBody>
          <a:bodyPr/>
          <a:lstStyle/>
          <a:p>
            <a:fld id="{F122ECD7-B278-4C3F-9AB2-F05AE80BA61D}" type="datetime1">
              <a:rPr lang="fr-FR" smtClean="0"/>
              <a:pPr/>
              <a:t>12/11/2019</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8FE4180-AF1A-4BA0-A04C-B5E246BF7AFA}" type="datetime1">
              <a:rPr lang="fr-FR" smtClean="0"/>
              <a:pPr/>
              <a:t>12/11/2019</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
        <p:nvSpPr>
          <p:cNvPr id="5" name="Connecteur droit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fr-FR"/>
              <a:t>Modifiez le style du titre</a:t>
            </a:r>
            <a:endParaRPr kumimoji="0" lang="en-US"/>
          </a:p>
        </p:txBody>
      </p:sp>
      <p:sp>
        <p:nvSpPr>
          <p:cNvPr id="3"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a:t>Modifiez les styles du texte du masque</a:t>
            </a:r>
          </a:p>
        </p:txBody>
      </p:sp>
      <p:sp>
        <p:nvSpPr>
          <p:cNvPr id="5" name="Espace réservé de la date 4"/>
          <p:cNvSpPr>
            <a:spLocks noGrp="1"/>
          </p:cNvSpPr>
          <p:nvPr>
            <p:ph type="dt" sz="half" idx="10"/>
          </p:nvPr>
        </p:nvSpPr>
        <p:spPr/>
        <p:txBody>
          <a:bodyPr/>
          <a:lstStyle/>
          <a:p>
            <a:fld id="{CD670E69-3C6A-4703-B95E-021EC95A3619}" type="datetime1">
              <a:rPr lang="fr-FR" smtClean="0"/>
              <a:pPr/>
              <a:t>12/11/2019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necteur droit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u contenu 11"/>
          <p:cNvSpPr>
            <a:spLocks noGrp="1"/>
          </p:cNvSpPr>
          <p:nvPr>
            <p:ph sz="quarter" idx="1"/>
          </p:nvPr>
        </p:nvSpPr>
        <p:spPr>
          <a:xfrm>
            <a:off x="304800" y="304800"/>
            <a:ext cx="5715000" cy="57150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fr-FR"/>
              <a:t>Modifiez le style du titre</a:t>
            </a:r>
            <a:endParaRPr kumimoji="0" lang="en-US"/>
          </a:p>
        </p:txBody>
      </p:sp>
      <p:sp>
        <p:nvSpPr>
          <p:cNvPr id="3"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fr-FR"/>
              <a:t>Modifiez les styles du texte du masque</a:t>
            </a:r>
          </a:p>
        </p:txBody>
      </p:sp>
      <p:sp>
        <p:nvSpPr>
          <p:cNvPr id="5" name="Espace réservé de la date 4"/>
          <p:cNvSpPr>
            <a:spLocks noGrp="1"/>
          </p:cNvSpPr>
          <p:nvPr>
            <p:ph type="dt" sz="half" idx="10"/>
          </p:nvPr>
        </p:nvSpPr>
        <p:spPr/>
        <p:txBody>
          <a:bodyPr/>
          <a:lstStyle/>
          <a:p>
            <a:fld id="{CC2C9594-5F66-4737-B7A4-03FE8BDFD7BC}" type="datetime1">
              <a:rPr lang="fr-FR" smtClean="0"/>
              <a:pPr/>
              <a:t>12/11/2019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152400"/>
            <a:ext cx="8229600" cy="990600"/>
          </a:xfrm>
          <a:prstGeom prst="rect">
            <a:avLst/>
          </a:prstGeom>
        </p:spPr>
        <p:txBody>
          <a:bodyPr vert="horz" anchor="b" anchorCtr="0">
            <a:normAutofit/>
          </a:bodyPr>
          <a:lstStyle/>
          <a:p>
            <a:r>
              <a:rPr kumimoji="0" lang="fr-FR"/>
              <a:t>Modifiez le style du titre</a:t>
            </a:r>
            <a:endParaRPr kumimoji="0" lang="en-US"/>
          </a:p>
        </p:txBody>
      </p:sp>
      <p:sp>
        <p:nvSpPr>
          <p:cNvPr id="13" name="Espace réservé du texte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fr-FR"/>
              <a:t>Modifiez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83A52940-C81A-47C2-8C7D-F9B760A7AEB2}" type="datetime1">
              <a:rPr lang="fr-FR" smtClean="0"/>
              <a:pPr/>
              <a:t>12/11/2019</a:t>
            </a:fld>
            <a:endParaRPr lang="fr-BE"/>
          </a:p>
        </p:txBody>
      </p:sp>
      <p:sp>
        <p:nvSpPr>
          <p:cNvPr id="3" name="Espace réservé du pied de page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fr-BE"/>
          </a:p>
        </p:txBody>
      </p:sp>
      <p:sp>
        <p:nvSpPr>
          <p:cNvPr id="23" name="Espace réservé du numéro de diapositive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CF4668DC-857F-487D-BFFA-8C0CA5037977}" type="slidenum">
              <a:rPr lang="fr-BE" smtClean="0"/>
              <a:pPr/>
              <a:t>‹N°›</a:t>
            </a:fld>
            <a:endParaRPr lang="fr-BE"/>
          </a:p>
        </p:txBody>
      </p:sp>
      <p:sp>
        <p:nvSpPr>
          <p:cNvPr id="28" name="Connecteur droit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necteur droit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isocè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19200" y="3717032"/>
            <a:ext cx="7097216" cy="1159768"/>
          </a:xfrm>
        </p:spPr>
        <p:txBody>
          <a:bodyPr>
            <a:noAutofit/>
          </a:bodyPr>
          <a:lstStyle/>
          <a:p>
            <a:pPr algn="l"/>
            <a:r>
              <a:rPr lang="fr-FR" sz="2800" dirty="0" smtClean="0"/>
              <a:t>Spécificités de la </a:t>
            </a:r>
            <a:r>
              <a:rPr lang="fr-FR" sz="2800" dirty="0" err="1" smtClean="0"/>
              <a:t>rétropolation</a:t>
            </a:r>
            <a:r>
              <a:rPr lang="fr-FR" sz="2800" dirty="0" smtClean="0"/>
              <a:t> : Cas pratique du </a:t>
            </a:r>
            <a:r>
              <a:rPr lang="fr-FR" sz="2800" dirty="0" err="1" smtClean="0"/>
              <a:t>Bukina</a:t>
            </a:r>
            <a:r>
              <a:rPr lang="fr-FR" sz="2800" dirty="0" smtClean="0"/>
              <a:t> Faso</a:t>
            </a:r>
            <a:endParaRPr lang="fr-FR" sz="2800" dirty="0"/>
          </a:p>
        </p:txBody>
      </p:sp>
      <p:sp>
        <p:nvSpPr>
          <p:cNvPr id="3" name="Sous-titre 2"/>
          <p:cNvSpPr>
            <a:spLocks noGrp="1"/>
          </p:cNvSpPr>
          <p:nvPr>
            <p:ph type="subTitle" idx="1"/>
          </p:nvPr>
        </p:nvSpPr>
        <p:spPr>
          <a:xfrm>
            <a:off x="1187624" y="5085184"/>
            <a:ext cx="6858000" cy="605408"/>
          </a:xfrm>
        </p:spPr>
        <p:txBody>
          <a:bodyPr>
            <a:normAutofit/>
          </a:bodyPr>
          <a:lstStyle/>
          <a:p>
            <a:pPr lvl="1" algn="r"/>
            <a:r>
              <a:rPr lang="fr-FR" dirty="0" smtClean="0"/>
              <a:t>Novembre 2019</a:t>
            </a: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a:t>
            </a:fld>
            <a:endParaRPr lang="fr-BE" dirty="0"/>
          </a:p>
        </p:txBody>
      </p:sp>
      <p:sp>
        <p:nvSpPr>
          <p:cNvPr id="10" name="Sous-titre 2"/>
          <p:cNvSpPr txBox="1">
            <a:spLocks/>
          </p:cNvSpPr>
          <p:nvPr/>
        </p:nvSpPr>
        <p:spPr>
          <a:xfrm>
            <a:off x="718414" y="1676752"/>
            <a:ext cx="8064896" cy="605408"/>
          </a:xfrm>
          <a:prstGeom prst="rect">
            <a:avLst/>
          </a:prstGeom>
        </p:spPr>
        <p:txBody>
          <a:bodyPr vert="horz">
            <a:normAutofit fontScale="77500" lnSpcReduction="20000"/>
          </a:bodyPr>
          <a:lstStyle>
            <a:lvl1pPr marL="0" indent="0" algn="r" rtl="0" eaLnBrk="1" latinLnBrk="0" hangingPunct="1">
              <a:spcBef>
                <a:spcPts val="600"/>
              </a:spcBef>
              <a:buClr>
                <a:schemeClr val="accent1"/>
              </a:buClr>
              <a:buSzPct val="76000"/>
              <a:buFont typeface="Wingdings 3"/>
              <a:buNone/>
              <a:defRPr kumimoji="0"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0"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0"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0"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0"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lvl="1"/>
            <a:r>
              <a:rPr lang="fr-FR" dirty="0"/>
              <a:t>Direction des statistiques et des synthèses économiques (DSSE)</a:t>
            </a:r>
          </a:p>
          <a:p>
            <a:pPr lvl="1"/>
            <a:r>
              <a:rPr lang="fr-FR" dirty="0"/>
              <a:t>Service des comptes économiques et des analyses macroéconomiques (SCEAM)</a:t>
            </a:r>
          </a:p>
        </p:txBody>
      </p:sp>
      <p:sp>
        <p:nvSpPr>
          <p:cNvPr id="11" name="Sous-titre 2"/>
          <p:cNvSpPr txBox="1">
            <a:spLocks/>
          </p:cNvSpPr>
          <p:nvPr/>
        </p:nvSpPr>
        <p:spPr>
          <a:xfrm>
            <a:off x="735360" y="2342730"/>
            <a:ext cx="8064896" cy="1086270"/>
          </a:xfrm>
          <a:prstGeom prst="rect">
            <a:avLst/>
          </a:prstGeom>
        </p:spPr>
        <p:txBody>
          <a:bodyPr vert="horz">
            <a:normAutofit fontScale="92500" lnSpcReduction="20000"/>
          </a:bodyPr>
          <a:lstStyle>
            <a:lvl1pPr marL="0" indent="0" algn="r" rtl="0" eaLnBrk="1" latinLnBrk="0" hangingPunct="1">
              <a:spcBef>
                <a:spcPts val="600"/>
              </a:spcBef>
              <a:buClr>
                <a:schemeClr val="accent1"/>
              </a:buClr>
              <a:buSzPct val="76000"/>
              <a:buFont typeface="Wingdings 3"/>
              <a:buNone/>
              <a:defRPr kumimoji="0"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0"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0"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0"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0"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algn="ctr"/>
            <a:r>
              <a:rPr lang="fr-FR" sz="2800" b="1" dirty="0"/>
              <a:t>Partage d’expériences dans la </a:t>
            </a:r>
            <a:r>
              <a:rPr lang="fr-FR" sz="2800" b="1" dirty="0" err="1"/>
              <a:t>retropolation</a:t>
            </a:r>
            <a:r>
              <a:rPr lang="fr-FR" sz="2800" b="1" dirty="0"/>
              <a:t> des comptes nationaux.</a:t>
            </a:r>
            <a:r>
              <a:rPr lang="fr-FR" b="1" dirty="0"/>
              <a:t>  </a:t>
            </a:r>
            <a:endParaRPr lang="fr-FR" dirty="0"/>
          </a:p>
          <a:p>
            <a:pPr algn="ctr"/>
            <a:r>
              <a:rPr lang="fr-FR" b="1" dirty="0"/>
              <a:t>Dakar, du 11 au 15 novembre 2019</a:t>
            </a:r>
            <a:endParaRPr lang="fr-FR" dirty="0"/>
          </a:p>
        </p:txBody>
      </p:sp>
    </p:spTree>
    <p:extLst>
      <p:ext uri="{BB962C8B-B14F-4D97-AF65-F5344CB8AC3E}">
        <p14:creationId xmlns:p14="http://schemas.microsoft.com/office/powerpoint/2010/main" val="181912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0">
                                            <p:txEl>
                                              <p:pRg st="0" end="0"/>
                                            </p:txEl>
                                          </p:spTgt>
                                        </p:tgtEl>
                                        <p:attrNameLst>
                                          <p:attrName>style.visibility</p:attrName>
                                        </p:attrNameLst>
                                      </p:cBhvr>
                                      <p:to>
                                        <p:strVal val="visible"/>
                                      </p:to>
                                    </p:set>
                                    <p:anim calcmode="lin" valueType="num">
                                      <p:cBhvr additive="base">
                                        <p:cTn id="18"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0">
                                            <p:txEl>
                                              <p:pRg st="1" end="1"/>
                                            </p:txEl>
                                          </p:spTgt>
                                        </p:tgtEl>
                                        <p:attrNameLst>
                                          <p:attrName>style.visibility</p:attrName>
                                        </p:attrNameLst>
                                      </p:cBhvr>
                                      <p:to>
                                        <p:strVal val="visible"/>
                                      </p:to>
                                    </p:set>
                                    <p:anim calcmode="lin" valueType="num">
                                      <p:cBhvr additive="base">
                                        <p:cTn id="24"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1">
                                            <p:txEl>
                                              <p:pRg st="0" end="0"/>
                                            </p:txEl>
                                          </p:spTgt>
                                        </p:tgtEl>
                                        <p:attrNameLst>
                                          <p:attrName>style.visibility</p:attrName>
                                        </p:attrNameLst>
                                      </p:cBhvr>
                                      <p:to>
                                        <p:strVal val="visible"/>
                                      </p:to>
                                    </p:set>
                                    <p:anim calcmode="lin" valueType="num">
                                      <p:cBhvr additive="base">
                                        <p:cTn id="30"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1">
                                            <p:txEl>
                                              <p:pRg st="1" end="1"/>
                                            </p:txEl>
                                          </p:spTgt>
                                        </p:tgtEl>
                                        <p:attrNameLst>
                                          <p:attrName>style.visibility</p:attrName>
                                        </p:attrNameLst>
                                      </p:cBhvr>
                                      <p:to>
                                        <p:strVal val="visible"/>
                                      </p:to>
                                    </p:set>
                                    <p:anim calcmode="lin" valueType="num">
                                      <p:cBhvr additive="base">
                                        <p:cTn id="36"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0" grpId="0" build="p"/>
      <p:bldP spid="1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990600"/>
          </a:xfrm>
        </p:spPr>
        <p:txBody>
          <a:bodyPr anchor="ctr" anchorCtr="0">
            <a:normAutofit/>
          </a:bodyPr>
          <a:lstStyle/>
          <a:p>
            <a:pPr lvl="1" algn="just" rtl="0">
              <a:lnSpc>
                <a:spcPct val="87000"/>
              </a:lnSpc>
              <a:spcBef>
                <a:spcPts val="600"/>
              </a:spcBef>
              <a:spcAft>
                <a:spcPts val="800"/>
              </a:spcAft>
              <a:buClr>
                <a:schemeClr val="accent1"/>
              </a:buClr>
              <a:buSzPct val="76000"/>
            </a:pPr>
            <a:r>
              <a:rPr lang="fr-FR" sz="2000" i="1" kern="1200" dirty="0">
                <a:solidFill>
                  <a:srgbClr val="00B0F0"/>
                </a:solidFill>
              </a:rPr>
              <a:t>2</a:t>
            </a:r>
            <a:r>
              <a:rPr lang="fr-FR" sz="2000" i="1" kern="1200" dirty="0" smtClean="0">
                <a:solidFill>
                  <a:srgbClr val="00B0F0"/>
                </a:solidFill>
              </a:rPr>
              <a:t>.Specificités de la </a:t>
            </a:r>
            <a:r>
              <a:rPr lang="fr-FR" sz="2000" i="1" kern="1200" dirty="0" err="1" smtClean="0">
                <a:solidFill>
                  <a:srgbClr val="00B0F0"/>
                </a:solidFill>
              </a:rPr>
              <a:t>rétropolation</a:t>
            </a:r>
            <a:r>
              <a:rPr lang="fr-FR" sz="2000" i="1" kern="1200" dirty="0" smtClean="0">
                <a:solidFill>
                  <a:srgbClr val="00B0F0"/>
                </a:solidFill>
              </a:rPr>
              <a:t> de l’offre</a:t>
            </a:r>
          </a:p>
        </p:txBody>
      </p:sp>
      <p:sp>
        <p:nvSpPr>
          <p:cNvPr id="3" name="Espace réservé du contenu 2"/>
          <p:cNvSpPr>
            <a:spLocks noGrp="1"/>
          </p:cNvSpPr>
          <p:nvPr>
            <p:ph sz="quarter" idx="1"/>
          </p:nvPr>
        </p:nvSpPr>
        <p:spPr>
          <a:xfrm>
            <a:off x="534380" y="1441760"/>
            <a:ext cx="8075240" cy="4615830"/>
          </a:xfrm>
        </p:spPr>
        <p:txBody>
          <a:bodyPr>
            <a:normAutofit lnSpcReduction="10000"/>
          </a:bodyPr>
          <a:lstStyle/>
          <a:p>
            <a:pPr lvl="1">
              <a:buClr>
                <a:schemeClr val="accent1"/>
              </a:buClr>
              <a:buFont typeface="Wingdings" panose="05000000000000000000" pitchFamily="2" charset="2"/>
              <a:buChar char="§"/>
            </a:pPr>
            <a:r>
              <a:rPr lang="fr-FR" sz="1600" b="1" dirty="0">
                <a:solidFill>
                  <a:srgbClr val="7030A0"/>
                </a:solidFill>
              </a:rPr>
              <a:t>Le cas des nouveaux modes de production </a:t>
            </a:r>
          </a:p>
          <a:p>
            <a:pPr marL="0" indent="0" algn="just">
              <a:lnSpc>
                <a:spcPct val="107000"/>
              </a:lnSpc>
              <a:spcAft>
                <a:spcPts val="800"/>
              </a:spcAft>
              <a:buNone/>
            </a:pPr>
            <a:r>
              <a:rPr lang="fr-FR" sz="1600" dirty="0"/>
              <a:t>Un modèle </a:t>
            </a:r>
            <a:r>
              <a:rPr lang="fr-FR" sz="1600" b="1" dirty="0"/>
              <a:t>classique</a:t>
            </a:r>
            <a:r>
              <a:rPr lang="fr-FR" sz="1600" dirty="0"/>
              <a:t> utilisant les anciens indices de valeurs et de prix pour la </a:t>
            </a:r>
            <a:r>
              <a:rPr lang="fr-FR" sz="1600" dirty="0" err="1"/>
              <a:t>rétropolation</a:t>
            </a:r>
            <a:r>
              <a:rPr lang="fr-FR" sz="1600" dirty="0"/>
              <a:t> est implémenté à priori sur toutes les branches. Cependant, comme dans l’optique demande, le modèle classique ne marche pas toujours avec certaines branches ou pour certaines années. C‘est le cas des modes </a:t>
            </a:r>
            <a:r>
              <a:rPr lang="fr-FR" sz="1600" dirty="0" smtClean="0"/>
              <a:t>de production </a:t>
            </a:r>
            <a:r>
              <a:rPr lang="fr-FR" sz="1600" dirty="0"/>
              <a:t>qui n’existaient pas dans l’’ancienne base et dont les indices sont inexistants. C’est notamment le cas du mode 7 (ISBL) et 8 (EPE marchand) qui n’étaient pas distingué dans l’ancienne base. Pour le mode 7 (ISBL) et le mode 8 (EPE marchand), les indices d’évolution du </a:t>
            </a:r>
            <a:r>
              <a:rPr lang="fr-FR" sz="1600" dirty="0" smtClean="0"/>
              <a:t>mode </a:t>
            </a:r>
            <a:r>
              <a:rPr lang="fr-FR" sz="1600" dirty="0"/>
              <a:t>1 (APU) </a:t>
            </a:r>
            <a:r>
              <a:rPr lang="fr-FR" sz="1600" dirty="0" smtClean="0"/>
              <a:t>sont </a:t>
            </a:r>
            <a:r>
              <a:rPr lang="fr-FR" sz="1600" dirty="0"/>
              <a:t>très souvent utilisés</a:t>
            </a:r>
            <a:r>
              <a:rPr lang="fr-FR" sz="1600" dirty="0" smtClean="0"/>
              <a:t>.</a:t>
            </a:r>
          </a:p>
          <a:p>
            <a:pPr lvl="1">
              <a:lnSpc>
                <a:spcPct val="107000"/>
              </a:lnSpc>
              <a:spcAft>
                <a:spcPts val="800"/>
              </a:spcAft>
              <a:buClr>
                <a:schemeClr val="accent1"/>
              </a:buClr>
              <a:buFont typeface="Wingdings" panose="05000000000000000000" pitchFamily="2" charset="2"/>
              <a:buChar char="§"/>
            </a:pPr>
            <a:r>
              <a:rPr lang="fr-FR" sz="1600" b="1" dirty="0">
                <a:solidFill>
                  <a:srgbClr val="7030A0"/>
                </a:solidFill>
              </a:rPr>
              <a:t>Le cas des indices d’évolution conservés</a:t>
            </a:r>
          </a:p>
          <a:p>
            <a:pPr marL="0" indent="0" algn="just">
              <a:lnSpc>
                <a:spcPct val="107000"/>
              </a:lnSpc>
              <a:spcAft>
                <a:spcPts val="800"/>
              </a:spcAft>
              <a:buNone/>
            </a:pPr>
            <a:r>
              <a:rPr lang="fr-FR" sz="1600" dirty="0"/>
              <a:t>En </a:t>
            </a:r>
            <a:r>
              <a:rPr lang="fr-FR" sz="1600" dirty="0" smtClean="0"/>
              <a:t>général, </a:t>
            </a:r>
            <a:r>
              <a:rPr lang="fr-FR" sz="1600" dirty="0"/>
              <a:t>les indices d’évolution du mode </a:t>
            </a:r>
            <a:r>
              <a:rPr lang="fr-FR" sz="1600" dirty="0" smtClean="0"/>
              <a:t>2 (</a:t>
            </a:r>
            <a:r>
              <a:rPr lang="fr-FR" sz="1600" dirty="0" smtClean="0"/>
              <a:t>DSF) </a:t>
            </a:r>
            <a:r>
              <a:rPr lang="fr-FR" sz="1600" dirty="0"/>
              <a:t>et du mode </a:t>
            </a:r>
            <a:r>
              <a:rPr lang="fr-FR" sz="1600" dirty="0" smtClean="0"/>
              <a:t>1(APU) </a:t>
            </a:r>
            <a:r>
              <a:rPr lang="fr-FR" sz="1600" dirty="0"/>
              <a:t>sont conservés car on suppose que ces modes ont bien été estimés dans l’ancienne base. Cependant si certains indices sont trop aberrants et donc </a:t>
            </a:r>
            <a:r>
              <a:rPr lang="fr-FR" sz="1600" dirty="0" smtClean="0"/>
              <a:t>perturbent </a:t>
            </a:r>
            <a:r>
              <a:rPr lang="fr-FR" sz="1600" dirty="0" smtClean="0"/>
              <a:t>l’évolution </a:t>
            </a:r>
            <a:r>
              <a:rPr lang="fr-FR" sz="1600" dirty="0"/>
              <a:t>des critères de validation cités ci-haut, alors on utilise ces critères pour les estimer. C’est le cas notamment des consommations </a:t>
            </a:r>
            <a:r>
              <a:rPr lang="fr-FR" sz="1600" dirty="0" smtClean="0"/>
              <a:t>intermédiaires </a:t>
            </a:r>
            <a:r>
              <a:rPr lang="fr-FR" sz="1600" dirty="0"/>
              <a:t>dont on utilise souvent le coefficient technique de l’année n pour </a:t>
            </a:r>
            <a:r>
              <a:rPr lang="fr-FR" sz="1600" dirty="0" smtClean="0"/>
              <a:t>corriger l’indice </a:t>
            </a:r>
            <a:r>
              <a:rPr lang="fr-FR" sz="1600" dirty="0"/>
              <a:t>de valeur de la CI. Ceci permet donc de conserver un même coefficient technique sur le court terme. </a:t>
            </a:r>
          </a:p>
          <a:p>
            <a:pPr marL="0" indent="0" algn="just">
              <a:lnSpc>
                <a:spcPct val="107000"/>
              </a:lnSpc>
              <a:spcAft>
                <a:spcPts val="800"/>
              </a:spcAft>
              <a:buNone/>
            </a:pPr>
            <a:endParaRPr lang="fr-FR" sz="1600" dirty="0" smtClean="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10</a:t>
            </a:fld>
            <a:endParaRPr lang="fr-BE" dirty="0"/>
          </a:p>
        </p:txBody>
      </p:sp>
    </p:spTree>
    <p:extLst>
      <p:ext uri="{BB962C8B-B14F-4D97-AF65-F5344CB8AC3E}">
        <p14:creationId xmlns:p14="http://schemas.microsoft.com/office/powerpoint/2010/main" val="2493255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CF4668DC-857F-487D-BFFA-8C0CA5037977}" type="slidenum">
              <a:rPr lang="fr-BE" smtClean="0"/>
              <a:pPr/>
              <a:t>11</a:t>
            </a:fld>
            <a:endParaRPr lang="fr-BE" dirty="0"/>
          </a:p>
        </p:txBody>
      </p:sp>
      <p:sp>
        <p:nvSpPr>
          <p:cNvPr id="5" name="Titre 1"/>
          <p:cNvSpPr txBox="1">
            <a:spLocks/>
          </p:cNvSpPr>
          <p:nvPr/>
        </p:nvSpPr>
        <p:spPr>
          <a:xfrm>
            <a:off x="457200" y="358293"/>
            <a:ext cx="8219256" cy="684312"/>
          </a:xfrm>
          <a:prstGeom prst="rect">
            <a:avLst/>
          </a:prstGeom>
        </p:spPr>
        <p:txBody>
          <a:bodyPr vert="horz" anchor="ctr" anchorCtr="0">
            <a:normAutofit/>
          </a:bodyPr>
          <a:lstStyle>
            <a:lvl1pPr algn="l" rtl="0" eaLnBrk="1" latinLnBrk="0" hangingPunct="1">
              <a:spcBef>
                <a:spcPct val="0"/>
              </a:spcBef>
              <a:buNone/>
              <a:defRPr kumimoji="0" sz="3200" kern="1200">
                <a:solidFill>
                  <a:schemeClr val="tx2"/>
                </a:solidFill>
                <a:latin typeface="+mj-lt"/>
                <a:ea typeface="+mj-ea"/>
                <a:cs typeface="+mj-cs"/>
              </a:defRPr>
            </a:lvl1pPr>
          </a:lstStyle>
          <a:p>
            <a:pPr marL="548640" lvl="1" indent="-274320">
              <a:lnSpc>
                <a:spcPct val="107000"/>
              </a:lnSpc>
              <a:spcBef>
                <a:spcPts val="500"/>
              </a:spcBef>
              <a:spcAft>
                <a:spcPts val="800"/>
              </a:spcAft>
              <a:buClr>
                <a:schemeClr val="accent1"/>
              </a:buClr>
              <a:buSzPct val="76000"/>
              <a:buFont typeface="Wingdings" panose="05000000000000000000" pitchFamily="2" charset="2"/>
              <a:buChar char="§"/>
            </a:pPr>
            <a:r>
              <a:rPr lang="fr-FR" sz="1600" b="1" dirty="0" smtClean="0">
                <a:solidFill>
                  <a:srgbClr val="7030A0"/>
                </a:solidFill>
              </a:rPr>
              <a:t>Modèle de </a:t>
            </a:r>
            <a:r>
              <a:rPr lang="fr-FR" sz="1600" b="1" dirty="0" err="1" smtClean="0">
                <a:solidFill>
                  <a:srgbClr val="7030A0"/>
                </a:solidFill>
              </a:rPr>
              <a:t>rétropolation</a:t>
            </a:r>
            <a:r>
              <a:rPr lang="fr-FR" sz="1600" b="1" dirty="0" smtClean="0">
                <a:solidFill>
                  <a:srgbClr val="7030A0"/>
                </a:solidFill>
              </a:rPr>
              <a:t> des comptes de branches</a:t>
            </a:r>
            <a:endParaRPr lang="fr-FR" sz="1600" b="1" dirty="0">
              <a:solidFill>
                <a:srgbClr val="7030A0"/>
              </a:solidFill>
            </a:endParaRPr>
          </a:p>
        </p:txBody>
      </p:sp>
      <p:pic>
        <p:nvPicPr>
          <p:cNvPr id="4" name="Image 3"/>
          <p:cNvPicPr>
            <a:picLocks noChangeAspect="1"/>
          </p:cNvPicPr>
          <p:nvPr/>
        </p:nvPicPr>
        <p:blipFill rotWithShape="1">
          <a:blip r:embed="rId2"/>
          <a:srcRect l="904" t="11200" r="48814" b="3401"/>
          <a:stretch/>
        </p:blipFill>
        <p:spPr>
          <a:xfrm>
            <a:off x="612648" y="1042606"/>
            <a:ext cx="8279831" cy="5073228"/>
          </a:xfrm>
          <a:prstGeom prst="rect">
            <a:avLst/>
          </a:prstGeom>
        </p:spPr>
      </p:pic>
    </p:spTree>
    <p:extLst>
      <p:ext uri="{BB962C8B-B14F-4D97-AF65-F5344CB8AC3E}">
        <p14:creationId xmlns:p14="http://schemas.microsoft.com/office/powerpoint/2010/main" val="2597289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990600"/>
          </a:xfrm>
        </p:spPr>
        <p:txBody>
          <a:bodyPr anchor="ctr" anchorCtr="0">
            <a:normAutofit/>
          </a:bodyPr>
          <a:lstStyle/>
          <a:p>
            <a:pPr lvl="1" algn="just" rtl="0">
              <a:lnSpc>
                <a:spcPct val="87000"/>
              </a:lnSpc>
              <a:spcBef>
                <a:spcPts val="600"/>
              </a:spcBef>
              <a:spcAft>
                <a:spcPts val="800"/>
              </a:spcAft>
              <a:buClr>
                <a:schemeClr val="accent1"/>
              </a:buClr>
              <a:buSzPct val="76000"/>
            </a:pPr>
            <a:r>
              <a:rPr lang="fr-FR" i="1" kern="1200" dirty="0">
                <a:solidFill>
                  <a:srgbClr val="00B0F0"/>
                </a:solidFill>
              </a:rPr>
              <a:t>2</a:t>
            </a:r>
            <a:r>
              <a:rPr lang="fr-FR" i="1" kern="1200" dirty="0" smtClean="0">
                <a:solidFill>
                  <a:srgbClr val="00B0F0"/>
                </a:solidFill>
              </a:rPr>
              <a:t>.Specificités de la </a:t>
            </a:r>
            <a:r>
              <a:rPr lang="fr-FR" i="1" kern="1200" dirty="0" err="1" smtClean="0">
                <a:solidFill>
                  <a:srgbClr val="00B0F0"/>
                </a:solidFill>
              </a:rPr>
              <a:t>rétropolation</a:t>
            </a:r>
            <a:r>
              <a:rPr lang="fr-FR" i="1" kern="1200" dirty="0" smtClean="0">
                <a:solidFill>
                  <a:srgbClr val="00B0F0"/>
                </a:solidFill>
              </a:rPr>
              <a:t> de l’offre</a:t>
            </a:r>
          </a:p>
        </p:txBody>
      </p:sp>
      <p:sp>
        <p:nvSpPr>
          <p:cNvPr id="3" name="Espace réservé du contenu 2"/>
          <p:cNvSpPr>
            <a:spLocks noGrp="1"/>
          </p:cNvSpPr>
          <p:nvPr>
            <p:ph sz="quarter" idx="1"/>
          </p:nvPr>
        </p:nvSpPr>
        <p:spPr>
          <a:xfrm>
            <a:off x="457200" y="1268760"/>
            <a:ext cx="8075240" cy="4615830"/>
          </a:xfrm>
        </p:spPr>
        <p:txBody>
          <a:bodyPr>
            <a:normAutofit/>
          </a:bodyPr>
          <a:lstStyle/>
          <a:p>
            <a:pPr lvl="1">
              <a:buClr>
                <a:schemeClr val="accent1"/>
              </a:buClr>
              <a:buFont typeface="Wingdings" panose="05000000000000000000" pitchFamily="2" charset="2"/>
              <a:buChar char="§"/>
            </a:pPr>
            <a:r>
              <a:rPr lang="fr-FR" sz="1600" b="1" dirty="0" smtClean="0">
                <a:solidFill>
                  <a:srgbClr val="7030A0"/>
                </a:solidFill>
              </a:rPr>
              <a:t>Réconciliation des deux optiques de </a:t>
            </a:r>
            <a:r>
              <a:rPr lang="fr-FR" sz="1600" b="1" dirty="0" err="1" smtClean="0">
                <a:solidFill>
                  <a:srgbClr val="7030A0"/>
                </a:solidFill>
              </a:rPr>
              <a:t>rétropolation</a:t>
            </a:r>
            <a:endParaRPr lang="fr-FR" sz="1600" dirty="0">
              <a:solidFill>
                <a:srgbClr val="7030A0"/>
              </a:solidFill>
            </a:endParaRPr>
          </a:p>
          <a:p>
            <a:pPr marL="0" indent="0" algn="just">
              <a:lnSpc>
                <a:spcPct val="107000"/>
              </a:lnSpc>
              <a:spcAft>
                <a:spcPts val="800"/>
              </a:spcAft>
              <a:buNone/>
            </a:pPr>
            <a:r>
              <a:rPr lang="fr-FR" sz="1600" dirty="0" smtClean="0"/>
              <a:t>L’optique offre est </a:t>
            </a:r>
            <a:r>
              <a:rPr lang="fr-FR" sz="1600" dirty="0" err="1" smtClean="0"/>
              <a:t>rétropolée</a:t>
            </a:r>
            <a:r>
              <a:rPr lang="fr-FR" sz="1600" dirty="0" smtClean="0"/>
              <a:t> indépendamment de l‘optique demande.  Par la suite un rapprochement de la production et de la CI est fait avec l’optique demande. L’</a:t>
            </a:r>
            <a:r>
              <a:rPr lang="fr-FR" sz="1600" dirty="0"/>
              <a:t>é</a:t>
            </a:r>
            <a:r>
              <a:rPr lang="fr-FR" sz="1600" dirty="0" smtClean="0"/>
              <a:t>quilibre global est recherché au niveau de la production et de la CI en </a:t>
            </a:r>
            <a:r>
              <a:rPr lang="fr-FR" sz="1600" dirty="0" err="1" smtClean="0"/>
              <a:t>réventilant</a:t>
            </a:r>
            <a:r>
              <a:rPr lang="fr-FR" sz="1600" dirty="0" smtClean="0"/>
              <a:t> </a:t>
            </a:r>
            <a:r>
              <a:rPr lang="fr-FR" sz="1600" dirty="0" smtClean="0"/>
              <a:t>l’écart sur le mode de production informel. </a:t>
            </a:r>
            <a:endParaRPr lang="fr-FR" sz="1600"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12</a:t>
            </a:fld>
            <a:endParaRPr lang="fr-BE" dirty="0"/>
          </a:p>
        </p:txBody>
      </p:sp>
    </p:spTree>
    <p:extLst>
      <p:ext uri="{BB962C8B-B14F-4D97-AF65-F5344CB8AC3E}">
        <p14:creationId xmlns:p14="http://schemas.microsoft.com/office/powerpoint/2010/main" val="2639945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Conclusions et perspectives</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13</a:t>
            </a:fld>
            <a:endParaRPr lang="fr-BE" dirty="0"/>
          </a:p>
        </p:txBody>
      </p:sp>
      <p:sp>
        <p:nvSpPr>
          <p:cNvPr id="4" name="Espace réservé du contenu 3"/>
          <p:cNvSpPr>
            <a:spLocks noGrp="1"/>
          </p:cNvSpPr>
          <p:nvPr>
            <p:ph sz="quarter" idx="1"/>
          </p:nvPr>
        </p:nvSpPr>
        <p:spPr/>
        <p:txBody>
          <a:bodyPr>
            <a:normAutofit fontScale="92500" lnSpcReduction="20000"/>
          </a:bodyPr>
          <a:lstStyle/>
          <a:p>
            <a:pPr marL="274320" lvl="1" indent="0" algn="just">
              <a:buNone/>
            </a:pPr>
            <a:endParaRPr lang="fr-FR" dirty="0" smtClean="0"/>
          </a:p>
          <a:p>
            <a:pPr lvl="1" algn="just"/>
            <a:r>
              <a:rPr lang="fr-FR" dirty="0" smtClean="0"/>
              <a:t>La </a:t>
            </a:r>
            <a:r>
              <a:rPr lang="fr-FR" dirty="0" err="1" smtClean="0"/>
              <a:t>rétropolation</a:t>
            </a:r>
            <a:r>
              <a:rPr lang="fr-FR" dirty="0" smtClean="0"/>
              <a:t> optique offre et demande de la serie 1999-2014 des comptes à permis de disposer des séries </a:t>
            </a:r>
            <a:r>
              <a:rPr lang="fr-FR" dirty="0" err="1" smtClean="0"/>
              <a:t>rétropolées</a:t>
            </a:r>
            <a:r>
              <a:rPr lang="fr-FR" dirty="0" smtClean="0"/>
              <a:t> du PIB , du taux de croissance selon les </a:t>
            </a:r>
            <a:r>
              <a:rPr lang="fr-FR" dirty="0" smtClean="0">
                <a:solidFill>
                  <a:srgbClr val="00B0F0"/>
                </a:solidFill>
              </a:rPr>
              <a:t>deux</a:t>
            </a:r>
            <a:r>
              <a:rPr lang="fr-FR" dirty="0" smtClean="0"/>
              <a:t> optiques ainsi que les principaux agrégats en </a:t>
            </a:r>
            <a:r>
              <a:rPr lang="fr-FR" dirty="0" smtClean="0"/>
              <a:t>valeur.</a:t>
            </a:r>
            <a:endParaRPr lang="fr-FR" dirty="0" smtClean="0"/>
          </a:p>
          <a:p>
            <a:pPr lvl="1" algn="just"/>
            <a:r>
              <a:rPr lang="fr-FR" dirty="0" smtClean="0"/>
              <a:t>Les indices </a:t>
            </a:r>
            <a:r>
              <a:rPr lang="fr-FR" dirty="0" smtClean="0"/>
              <a:t>de </a:t>
            </a:r>
            <a:r>
              <a:rPr lang="fr-FR" dirty="0" smtClean="0"/>
              <a:t>volumes issus de la </a:t>
            </a:r>
            <a:r>
              <a:rPr lang="fr-FR" dirty="0" err="1" smtClean="0"/>
              <a:t>rétropolation</a:t>
            </a:r>
            <a:r>
              <a:rPr lang="fr-FR" dirty="0" smtClean="0"/>
              <a:t> ont permis de faire le chainage des agrégats et du PIB afin de disposer de séries en volume base 2015.</a:t>
            </a:r>
          </a:p>
          <a:p>
            <a:pPr lvl="1" algn="just"/>
            <a:r>
              <a:rPr lang="fr-FR" dirty="0" smtClean="0"/>
              <a:t>La série </a:t>
            </a:r>
            <a:r>
              <a:rPr lang="fr-FR" dirty="0" err="1" smtClean="0"/>
              <a:t>rétropolée</a:t>
            </a:r>
            <a:r>
              <a:rPr lang="fr-FR" dirty="0" smtClean="0"/>
              <a:t> 1999 à 2017 selon le SCN 2008 a été publiée.</a:t>
            </a:r>
          </a:p>
          <a:p>
            <a:pPr lvl="1" algn="just"/>
            <a:endParaRPr lang="fr-FR" dirty="0" smtClean="0"/>
          </a:p>
          <a:p>
            <a:pPr marL="274320" lvl="1" indent="0" algn="just">
              <a:buNone/>
            </a:pPr>
            <a:r>
              <a:rPr lang="fr-FR" dirty="0" smtClean="0"/>
              <a:t>En termes de perspectives:</a:t>
            </a:r>
          </a:p>
          <a:p>
            <a:pPr lvl="1" algn="just"/>
            <a:endParaRPr lang="fr-FR" dirty="0" smtClean="0"/>
          </a:p>
          <a:p>
            <a:pPr lvl="1" algn="just"/>
            <a:r>
              <a:rPr lang="fr-FR" dirty="0" err="1" smtClean="0"/>
              <a:t>Rétropolation</a:t>
            </a:r>
            <a:r>
              <a:rPr lang="fr-FR" dirty="0" smtClean="0"/>
              <a:t> </a:t>
            </a:r>
            <a:r>
              <a:rPr lang="fr-FR" dirty="0"/>
              <a:t>sur les années antérieures à 1999 ;</a:t>
            </a:r>
          </a:p>
          <a:p>
            <a:pPr lvl="1" algn="just"/>
            <a:r>
              <a:rPr lang="fr-FR" dirty="0" err="1" smtClean="0"/>
              <a:t>Rétropolation</a:t>
            </a:r>
            <a:r>
              <a:rPr lang="fr-FR" dirty="0" smtClean="0"/>
              <a:t> des </a:t>
            </a:r>
            <a:r>
              <a:rPr lang="fr-FR" dirty="0"/>
              <a:t>TRE ;</a:t>
            </a:r>
          </a:p>
          <a:p>
            <a:pPr lvl="1" algn="just"/>
            <a:r>
              <a:rPr lang="fr-FR" dirty="0"/>
              <a:t>Extension de la </a:t>
            </a:r>
            <a:r>
              <a:rPr lang="fr-FR" dirty="0" err="1"/>
              <a:t>rétropolation</a:t>
            </a:r>
            <a:r>
              <a:rPr lang="fr-FR" dirty="0"/>
              <a:t> aux </a:t>
            </a:r>
            <a:r>
              <a:rPr lang="fr-FR" dirty="0" smtClean="0"/>
              <a:t>TCEI.</a:t>
            </a:r>
            <a:endParaRPr lang="fr-FR" dirty="0"/>
          </a:p>
        </p:txBody>
      </p:sp>
    </p:spTree>
    <p:extLst>
      <p:ext uri="{BB962C8B-B14F-4D97-AF65-F5344CB8AC3E}">
        <p14:creationId xmlns:p14="http://schemas.microsoft.com/office/powerpoint/2010/main" val="1766928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us-titre 5"/>
          <p:cNvSpPr>
            <a:spLocks noGrp="1"/>
          </p:cNvSpPr>
          <p:nvPr>
            <p:ph type="subTitle" idx="1"/>
          </p:nvPr>
        </p:nvSpPr>
        <p:spPr>
          <a:xfrm>
            <a:off x="1212064" y="5229200"/>
            <a:ext cx="6858000" cy="533400"/>
          </a:xfrm>
        </p:spPr>
        <p:txBody>
          <a:bodyPr/>
          <a:lstStyle/>
          <a:p>
            <a:r>
              <a:rPr lang="fr-FR" dirty="0"/>
              <a:t>MERCI POUR VOTRE ATTENTION</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14</a:t>
            </a:fld>
            <a:endParaRPr lang="fr-BE" dirty="0"/>
          </a:p>
        </p:txBody>
      </p:sp>
    </p:spTree>
    <p:extLst>
      <p:ext uri="{BB962C8B-B14F-4D97-AF65-F5344CB8AC3E}">
        <p14:creationId xmlns:p14="http://schemas.microsoft.com/office/powerpoint/2010/main" val="1130802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Plan de la présentation</a:t>
            </a:r>
          </a:p>
        </p:txBody>
      </p:sp>
      <p:sp>
        <p:nvSpPr>
          <p:cNvPr id="3" name="Espace réservé du contenu 2"/>
          <p:cNvSpPr>
            <a:spLocks noGrp="1"/>
          </p:cNvSpPr>
          <p:nvPr>
            <p:ph sz="quarter" idx="1"/>
          </p:nvPr>
        </p:nvSpPr>
        <p:spPr>
          <a:xfrm>
            <a:off x="457200" y="1219200"/>
            <a:ext cx="8229600" cy="2209800"/>
          </a:xfrm>
        </p:spPr>
        <p:txBody>
          <a:bodyPr>
            <a:normAutofit/>
          </a:bodyPr>
          <a:lstStyle/>
          <a:p>
            <a:pPr marL="0" lvl="0" indent="0">
              <a:buNone/>
            </a:pPr>
            <a:r>
              <a:rPr lang="fr-FR" dirty="0"/>
              <a:t>Introduction</a:t>
            </a:r>
          </a:p>
          <a:p>
            <a:pPr marL="274320" lvl="1" indent="0">
              <a:buNone/>
            </a:pPr>
            <a:r>
              <a:rPr lang="fr-FR" i="1" dirty="0" smtClean="0"/>
              <a:t>1.Specificité de la </a:t>
            </a:r>
            <a:r>
              <a:rPr lang="fr-FR" i="1" dirty="0" err="1" smtClean="0"/>
              <a:t>rétropolation</a:t>
            </a:r>
            <a:r>
              <a:rPr lang="fr-FR" i="1" dirty="0" smtClean="0"/>
              <a:t> de la demande</a:t>
            </a:r>
            <a:endParaRPr lang="fr-FR" i="1" dirty="0"/>
          </a:p>
          <a:p>
            <a:pPr marL="274320" lvl="1" indent="0">
              <a:buNone/>
            </a:pPr>
            <a:r>
              <a:rPr lang="fr-FR" i="1" dirty="0" smtClean="0"/>
              <a:t>II. Spécificité de la </a:t>
            </a:r>
            <a:r>
              <a:rPr lang="fr-FR" i="1" dirty="0" err="1" smtClean="0"/>
              <a:t>rétropolation</a:t>
            </a:r>
            <a:r>
              <a:rPr lang="fr-FR" i="1" dirty="0" smtClean="0"/>
              <a:t> </a:t>
            </a:r>
            <a:r>
              <a:rPr lang="fr-FR" i="1" dirty="0" smtClean="0"/>
              <a:t>de l’offre</a:t>
            </a:r>
          </a:p>
          <a:p>
            <a:pPr marL="0" lvl="0" indent="0">
              <a:buNone/>
            </a:pPr>
            <a:r>
              <a:rPr lang="fr-FR" dirty="0" smtClean="0"/>
              <a:t>Conclusion </a:t>
            </a:r>
            <a:r>
              <a:rPr lang="fr-FR" dirty="0"/>
              <a:t>et perspectives</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2</a:t>
            </a:fld>
            <a:endParaRPr lang="fr-BE" dirty="0"/>
          </a:p>
        </p:txBody>
      </p:sp>
    </p:spTree>
    <p:extLst>
      <p:ext uri="{BB962C8B-B14F-4D97-AF65-F5344CB8AC3E}">
        <p14:creationId xmlns:p14="http://schemas.microsoft.com/office/powerpoint/2010/main" val="707737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611560" y="2636912"/>
            <a:ext cx="8229600" cy="914400"/>
          </a:xfrm>
        </p:spPr>
        <p:txBody>
          <a:bodyPr>
            <a:normAutofit/>
          </a:bodyPr>
          <a:lstStyle/>
          <a:p>
            <a:pPr algn="ctr"/>
            <a:r>
              <a:rPr lang="fr-FR" dirty="0" smtClean="0"/>
              <a:t>INTRODUCTION</a:t>
            </a: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3</a:t>
            </a:fld>
            <a:endParaRPr lang="fr-BE" dirty="0"/>
          </a:p>
        </p:txBody>
      </p:sp>
    </p:spTree>
    <p:extLst>
      <p:ext uri="{BB962C8B-B14F-4D97-AF65-F5344CB8AC3E}">
        <p14:creationId xmlns:p14="http://schemas.microsoft.com/office/powerpoint/2010/main" val="1441129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sz="quarter" idx="1"/>
          </p:nvPr>
        </p:nvSpPr>
        <p:spPr/>
        <p:txBody>
          <a:bodyPr>
            <a:normAutofit/>
          </a:bodyPr>
          <a:lstStyle/>
          <a:p>
            <a:pPr algn="just">
              <a:lnSpc>
                <a:spcPct val="107000"/>
              </a:lnSpc>
              <a:spcAft>
                <a:spcPts val="800"/>
              </a:spcAft>
              <a:buFont typeface="Wingdings" panose="05000000000000000000" pitchFamily="2" charset="2"/>
              <a:buChar char="Ø"/>
            </a:pPr>
            <a:r>
              <a:rPr lang="fr-FR" dirty="0" err="1" smtClean="0"/>
              <a:t>Rétropolation</a:t>
            </a:r>
            <a:r>
              <a:rPr lang="fr-FR" dirty="0" smtClean="0"/>
              <a:t> faite selon l’optique offre et demande</a:t>
            </a:r>
          </a:p>
          <a:p>
            <a:pPr algn="just">
              <a:lnSpc>
                <a:spcPct val="107000"/>
              </a:lnSpc>
              <a:spcAft>
                <a:spcPts val="800"/>
              </a:spcAft>
              <a:buFont typeface="Wingdings" panose="05000000000000000000" pitchFamily="2" charset="2"/>
              <a:buChar char="Ø"/>
            </a:pPr>
            <a:r>
              <a:rPr lang="fr-FR" dirty="0" smtClean="0"/>
              <a:t>Méthode de travail utilisée similaire à celle de l’année courante: </a:t>
            </a:r>
            <a:r>
              <a:rPr lang="fr-FR" dirty="0"/>
              <a:t>é</a:t>
            </a:r>
            <a:r>
              <a:rPr lang="fr-FR" dirty="0" smtClean="0"/>
              <a:t>quilibrage des ERE avant de passer aux CB.</a:t>
            </a:r>
          </a:p>
          <a:p>
            <a:pPr algn="just">
              <a:lnSpc>
                <a:spcPct val="107000"/>
              </a:lnSpc>
              <a:spcAft>
                <a:spcPts val="800"/>
              </a:spcAft>
              <a:buFont typeface="Wingdings" panose="05000000000000000000" pitchFamily="2" charset="2"/>
              <a:buChar char="Ø"/>
            </a:pPr>
            <a:r>
              <a:rPr lang="fr-FR" dirty="0" smtClean="0"/>
              <a:t>Développement </a:t>
            </a:r>
            <a:r>
              <a:rPr lang="fr-FR" dirty="0"/>
              <a:t>de </a:t>
            </a:r>
            <a:r>
              <a:rPr lang="fr-FR" dirty="0" smtClean="0"/>
              <a:t>modèles spécifiques à chaque ERE et chaque CB et pour chaque </a:t>
            </a:r>
            <a:r>
              <a:rPr lang="fr-FR" dirty="0" smtClean="0"/>
              <a:t>année des comptes.</a:t>
            </a:r>
            <a:endParaRPr lang="fr-FR" dirty="0"/>
          </a:p>
          <a:p>
            <a:pPr algn="just">
              <a:lnSpc>
                <a:spcPct val="107000"/>
              </a:lnSpc>
              <a:spcAft>
                <a:spcPts val="800"/>
              </a:spcAft>
              <a:buFont typeface="Wingdings" panose="05000000000000000000" pitchFamily="2" charset="2"/>
              <a:buChar char="Ø"/>
            </a:pPr>
            <a:r>
              <a:rPr lang="fr-FR" dirty="0" smtClean="0"/>
              <a:t>Développement d’un outil Excel pour chacune </a:t>
            </a:r>
            <a:r>
              <a:rPr lang="fr-FR" dirty="0"/>
              <a:t>d</a:t>
            </a:r>
            <a:r>
              <a:rPr lang="fr-FR" dirty="0" smtClean="0"/>
              <a:t>es deux optiques en vue d’automatiser les tâches répétitives.</a:t>
            </a:r>
          </a:p>
          <a:p>
            <a:pPr algn="just">
              <a:lnSpc>
                <a:spcPct val="107000"/>
              </a:lnSpc>
              <a:spcAft>
                <a:spcPts val="800"/>
              </a:spcAft>
              <a:buFont typeface="Wingdings" panose="05000000000000000000" pitchFamily="2" charset="2"/>
              <a:buChar char="Ø"/>
            </a:pPr>
            <a:r>
              <a:rPr lang="fr-FR" dirty="0" smtClean="0"/>
              <a:t>Réconciliation des deux optiques à travers la production et les </a:t>
            </a:r>
            <a:r>
              <a:rPr lang="fr-FR" dirty="0" smtClean="0"/>
              <a:t>CI.</a:t>
            </a:r>
            <a:endParaRPr lang="fr-FR" dirty="0" smtClean="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4</a:t>
            </a:fld>
            <a:endParaRPr lang="fr-BE" dirty="0"/>
          </a:p>
        </p:txBody>
      </p:sp>
    </p:spTree>
    <p:extLst>
      <p:ext uri="{BB962C8B-B14F-4D97-AF65-F5344CB8AC3E}">
        <p14:creationId xmlns:p14="http://schemas.microsoft.com/office/powerpoint/2010/main" val="707737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990600"/>
          </a:xfrm>
        </p:spPr>
        <p:txBody>
          <a:bodyPr anchor="ctr" anchorCtr="0">
            <a:normAutofit/>
          </a:bodyPr>
          <a:lstStyle/>
          <a:p>
            <a:pPr lvl="1" algn="just" rtl="0">
              <a:lnSpc>
                <a:spcPct val="87000"/>
              </a:lnSpc>
              <a:spcBef>
                <a:spcPts val="600"/>
              </a:spcBef>
              <a:spcAft>
                <a:spcPts val="800"/>
              </a:spcAft>
              <a:buClr>
                <a:schemeClr val="accent1"/>
              </a:buClr>
              <a:buSzPct val="76000"/>
            </a:pPr>
            <a:r>
              <a:rPr lang="fr-FR" sz="1400" i="1" kern="1200" dirty="0" smtClean="0">
                <a:solidFill>
                  <a:srgbClr val="00B0F0"/>
                </a:solidFill>
              </a:rPr>
              <a:t>1.Specificité de la </a:t>
            </a:r>
            <a:r>
              <a:rPr lang="fr-FR" sz="1400" i="1" kern="1200" dirty="0" err="1" smtClean="0">
                <a:solidFill>
                  <a:srgbClr val="00B0F0"/>
                </a:solidFill>
              </a:rPr>
              <a:t>rétropolation</a:t>
            </a:r>
            <a:r>
              <a:rPr lang="fr-FR" sz="1400" i="1" kern="1200" dirty="0" smtClean="0">
                <a:solidFill>
                  <a:srgbClr val="00B0F0"/>
                </a:solidFill>
              </a:rPr>
              <a:t> de la demande</a:t>
            </a:r>
          </a:p>
        </p:txBody>
      </p:sp>
      <p:sp>
        <p:nvSpPr>
          <p:cNvPr id="3" name="Espace réservé du contenu 2"/>
          <p:cNvSpPr>
            <a:spLocks noGrp="1"/>
          </p:cNvSpPr>
          <p:nvPr>
            <p:ph sz="quarter" idx="1"/>
          </p:nvPr>
        </p:nvSpPr>
        <p:spPr>
          <a:xfrm>
            <a:off x="457200" y="836712"/>
            <a:ext cx="3682752" cy="5047878"/>
          </a:xfrm>
        </p:spPr>
        <p:txBody>
          <a:bodyPr>
            <a:normAutofit/>
          </a:bodyPr>
          <a:lstStyle/>
          <a:p>
            <a:pPr marL="0" indent="0" algn="just">
              <a:lnSpc>
                <a:spcPct val="107000"/>
              </a:lnSpc>
              <a:spcAft>
                <a:spcPts val="800"/>
              </a:spcAft>
              <a:buNone/>
            </a:pPr>
            <a:r>
              <a:rPr lang="fr-FR" sz="1800" dirty="0" smtClean="0">
                <a:solidFill>
                  <a:srgbClr val="7030A0"/>
                </a:solidFill>
                <a:ea typeface="Calibri" panose="020F0502020204030204" pitchFamily="34" charset="0"/>
                <a:cs typeface="Calibri" panose="020F0502020204030204" pitchFamily="34" charset="0"/>
              </a:rPr>
              <a:t>Analyse et réadaptation des modèles : </a:t>
            </a:r>
          </a:p>
          <a:p>
            <a:pPr marL="0" indent="0" algn="just">
              <a:lnSpc>
                <a:spcPct val="107000"/>
              </a:lnSpc>
              <a:spcAft>
                <a:spcPts val="800"/>
              </a:spcAft>
              <a:buNone/>
            </a:pPr>
            <a:r>
              <a:rPr lang="fr-FR" sz="1800" dirty="0" smtClean="0">
                <a:solidFill>
                  <a:schemeClr val="tx2"/>
                </a:solidFill>
                <a:cs typeface="Calibri" panose="020F0502020204030204" pitchFamily="34" charset="0"/>
              </a:rPr>
              <a:t>Un premier modèle appelé « modèle classique » est construit sur Excel  en tenant compte des approches macro et micro et en se basant sur le format des ERE présenté dans ERETES.</a:t>
            </a:r>
          </a:p>
          <a:p>
            <a:pPr marL="0" indent="0" algn="just">
              <a:lnSpc>
                <a:spcPct val="107000"/>
              </a:lnSpc>
              <a:spcAft>
                <a:spcPts val="800"/>
              </a:spcAft>
              <a:buNone/>
            </a:pPr>
            <a:r>
              <a:rPr lang="fr-FR" sz="1800" dirty="0" smtClean="0">
                <a:solidFill>
                  <a:schemeClr val="tx2"/>
                </a:solidFill>
                <a:cs typeface="Calibri" panose="020F0502020204030204" pitchFamily="34" charset="0"/>
              </a:rPr>
              <a:t>Tous les ERE sont </a:t>
            </a:r>
            <a:r>
              <a:rPr lang="fr-FR" sz="1800" dirty="0" smtClean="0">
                <a:solidFill>
                  <a:schemeClr val="tx2"/>
                </a:solidFill>
                <a:cs typeface="Calibri" panose="020F0502020204030204" pitchFamily="34" charset="0"/>
              </a:rPr>
              <a:t>passés </a:t>
            </a:r>
            <a:r>
              <a:rPr lang="fr-FR" sz="1800" dirty="0" smtClean="0">
                <a:solidFill>
                  <a:schemeClr val="tx2"/>
                </a:solidFill>
                <a:cs typeface="Calibri" panose="020F0502020204030204" pitchFamily="34" charset="0"/>
              </a:rPr>
              <a:t>en </a:t>
            </a:r>
            <a:r>
              <a:rPr lang="fr-FR" sz="1800" dirty="0" smtClean="0">
                <a:solidFill>
                  <a:schemeClr val="tx2"/>
                </a:solidFill>
                <a:cs typeface="Calibri" panose="020F0502020204030204" pitchFamily="34" charset="0"/>
              </a:rPr>
              <a:t>revue </a:t>
            </a:r>
            <a:r>
              <a:rPr lang="fr-FR" sz="1800" dirty="0">
                <a:solidFill>
                  <a:schemeClr val="tx2"/>
                </a:solidFill>
                <a:cs typeface="Calibri" panose="020F0502020204030204" pitchFamily="34" charset="0"/>
              </a:rPr>
              <a:t>à</a:t>
            </a:r>
            <a:r>
              <a:rPr lang="fr-FR" sz="1800" dirty="0" smtClean="0">
                <a:solidFill>
                  <a:schemeClr val="tx2"/>
                </a:solidFill>
                <a:cs typeface="Calibri" panose="020F0502020204030204" pitchFamily="34" charset="0"/>
              </a:rPr>
              <a:t> </a:t>
            </a:r>
            <a:r>
              <a:rPr lang="fr-FR" sz="1800" dirty="0" smtClean="0">
                <a:solidFill>
                  <a:schemeClr val="tx2"/>
                </a:solidFill>
                <a:cs typeface="Calibri" panose="020F0502020204030204" pitchFamily="34" charset="0"/>
              </a:rPr>
              <a:t>travers ce modèle et les indices sont analysés. Un autre modèle est proposé au cas où le modèle classique n’est pas adapté.</a:t>
            </a:r>
          </a:p>
          <a:p>
            <a:pPr marL="0" indent="0" algn="just">
              <a:lnSpc>
                <a:spcPct val="107000"/>
              </a:lnSpc>
              <a:spcAft>
                <a:spcPts val="800"/>
              </a:spcAft>
              <a:buNone/>
            </a:pPr>
            <a:endParaRPr lang="fr-FR" sz="1800"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5</a:t>
            </a:fld>
            <a:endParaRPr lang="fr-BE" dirty="0"/>
          </a:p>
        </p:txBody>
      </p:sp>
      <p:pic>
        <p:nvPicPr>
          <p:cNvPr id="4" name="Image 3"/>
          <p:cNvPicPr>
            <a:picLocks noChangeAspect="1"/>
          </p:cNvPicPr>
          <p:nvPr/>
        </p:nvPicPr>
        <p:blipFill rotWithShape="1">
          <a:blip r:embed="rId3"/>
          <a:srcRect t="10934" r="33654" b="5067"/>
          <a:stretch/>
        </p:blipFill>
        <p:spPr>
          <a:xfrm>
            <a:off x="4211960" y="764704"/>
            <a:ext cx="4752528" cy="5591646"/>
          </a:xfrm>
          <a:prstGeom prst="rect">
            <a:avLst/>
          </a:prstGeom>
        </p:spPr>
      </p:pic>
    </p:spTree>
    <p:extLst>
      <p:ext uri="{BB962C8B-B14F-4D97-AF65-F5344CB8AC3E}">
        <p14:creationId xmlns:p14="http://schemas.microsoft.com/office/powerpoint/2010/main" val="3589108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990600"/>
          </a:xfrm>
        </p:spPr>
        <p:txBody>
          <a:bodyPr anchor="ctr" anchorCtr="0">
            <a:normAutofit/>
          </a:bodyPr>
          <a:lstStyle/>
          <a:p>
            <a:pPr lvl="1" algn="just" rtl="0">
              <a:lnSpc>
                <a:spcPct val="87000"/>
              </a:lnSpc>
              <a:spcBef>
                <a:spcPts val="600"/>
              </a:spcBef>
              <a:spcAft>
                <a:spcPts val="800"/>
              </a:spcAft>
              <a:buClr>
                <a:schemeClr val="accent1"/>
              </a:buClr>
              <a:buSzPct val="76000"/>
            </a:pPr>
            <a:r>
              <a:rPr lang="fr-FR" i="1" kern="1200" dirty="0" smtClean="0">
                <a:solidFill>
                  <a:srgbClr val="00B0F0"/>
                </a:solidFill>
              </a:rPr>
              <a:t>1.Specificité de la </a:t>
            </a:r>
            <a:r>
              <a:rPr lang="fr-FR" i="1" kern="1200" dirty="0" err="1" smtClean="0">
                <a:solidFill>
                  <a:srgbClr val="00B0F0"/>
                </a:solidFill>
              </a:rPr>
              <a:t>rétropolation</a:t>
            </a:r>
            <a:r>
              <a:rPr lang="fr-FR" i="1" kern="1200" dirty="0" smtClean="0">
                <a:solidFill>
                  <a:srgbClr val="00B0F0"/>
                </a:solidFill>
              </a:rPr>
              <a:t> de la demande</a:t>
            </a:r>
          </a:p>
        </p:txBody>
      </p:sp>
      <p:sp>
        <p:nvSpPr>
          <p:cNvPr id="3" name="Espace réservé du contenu 2"/>
          <p:cNvSpPr>
            <a:spLocks noGrp="1"/>
          </p:cNvSpPr>
          <p:nvPr>
            <p:ph sz="quarter" idx="1"/>
          </p:nvPr>
        </p:nvSpPr>
        <p:spPr>
          <a:xfrm>
            <a:off x="457200" y="1268760"/>
            <a:ext cx="8075240" cy="4615830"/>
          </a:xfrm>
        </p:spPr>
        <p:txBody>
          <a:bodyPr>
            <a:normAutofit fontScale="92500" lnSpcReduction="10000"/>
          </a:bodyPr>
          <a:lstStyle/>
          <a:p>
            <a:pPr lvl="1" algn="just">
              <a:buClr>
                <a:schemeClr val="accent1"/>
              </a:buClr>
              <a:buFont typeface="Wingdings" panose="05000000000000000000" pitchFamily="2" charset="2"/>
              <a:buChar char="§"/>
            </a:pPr>
            <a:r>
              <a:rPr lang="fr-FR" sz="1700" b="1" dirty="0">
                <a:solidFill>
                  <a:srgbClr val="7030A0"/>
                </a:solidFill>
              </a:rPr>
              <a:t>Le cas des nouveaux produits </a:t>
            </a:r>
          </a:p>
          <a:p>
            <a:pPr marL="0" indent="0" algn="just">
              <a:lnSpc>
                <a:spcPct val="107000"/>
              </a:lnSpc>
              <a:spcAft>
                <a:spcPts val="800"/>
              </a:spcAft>
              <a:buNone/>
            </a:pPr>
            <a:r>
              <a:rPr lang="fr-FR" sz="1800" dirty="0"/>
              <a:t>Dans cette situation, il n’existe aucun indice de l’AB permettant de faire la </a:t>
            </a:r>
            <a:r>
              <a:rPr lang="fr-FR" sz="1800" dirty="0" err="1"/>
              <a:t>rétropolation</a:t>
            </a:r>
            <a:r>
              <a:rPr lang="fr-FR" sz="1800" dirty="0"/>
              <a:t> pour ce produit. Ainsi, dans ce cas, il a nécessité de chercher des indices d’évolution en exploitant certaines sources </a:t>
            </a:r>
            <a:r>
              <a:rPr lang="fr-FR" sz="1800" dirty="0" smtClean="0"/>
              <a:t>de </a:t>
            </a:r>
            <a:r>
              <a:rPr lang="fr-FR" sz="1800" dirty="0" smtClean="0"/>
              <a:t>données.</a:t>
            </a:r>
          </a:p>
          <a:p>
            <a:pPr marL="274320" lvl="1" indent="0" algn="just">
              <a:lnSpc>
                <a:spcPct val="107000"/>
              </a:lnSpc>
              <a:spcAft>
                <a:spcPts val="800"/>
              </a:spcAft>
              <a:buNone/>
            </a:pPr>
            <a:r>
              <a:rPr lang="fr-FR" sz="1800" dirty="0" smtClean="0">
                <a:solidFill>
                  <a:schemeClr val="tx1"/>
                </a:solidFill>
              </a:rPr>
              <a:t>Exemple1: Le </a:t>
            </a:r>
            <a:r>
              <a:rPr lang="fr-FR" sz="1800" dirty="0">
                <a:solidFill>
                  <a:schemeClr val="tx1"/>
                </a:solidFill>
              </a:rPr>
              <a:t>cas du produit travail </a:t>
            </a:r>
            <a:r>
              <a:rPr lang="fr-FR" sz="1800" dirty="0" smtClean="0">
                <a:solidFill>
                  <a:schemeClr val="tx1"/>
                </a:solidFill>
              </a:rPr>
              <a:t>à </a:t>
            </a:r>
            <a:r>
              <a:rPr lang="fr-FR" sz="1800" dirty="0">
                <a:solidFill>
                  <a:schemeClr val="tx1"/>
                </a:solidFill>
              </a:rPr>
              <a:t>façon non </a:t>
            </a:r>
            <a:r>
              <a:rPr lang="fr-FR" sz="1800" dirty="0" smtClean="0">
                <a:solidFill>
                  <a:schemeClr val="tx1"/>
                </a:solidFill>
              </a:rPr>
              <a:t>ventilé a nécessité de rechercher des exogènes dans la BDP</a:t>
            </a:r>
          </a:p>
          <a:p>
            <a:pPr marL="274320" lvl="1" indent="0" algn="just">
              <a:lnSpc>
                <a:spcPct val="107000"/>
              </a:lnSpc>
              <a:spcAft>
                <a:spcPts val="800"/>
              </a:spcAft>
              <a:buNone/>
            </a:pPr>
            <a:r>
              <a:rPr lang="fr-FR" sz="1800" dirty="0" smtClean="0">
                <a:solidFill>
                  <a:schemeClr val="tx1"/>
                </a:solidFill>
              </a:rPr>
              <a:t>Exemple 2: Le produit « services bancaires » inclut la banque centrale dont la production n’était pas prise en compte dans les anciens comptes. Dans ce cas, il a fallu traiter en exogènes la production de la banque centrale.  </a:t>
            </a:r>
            <a:endParaRPr lang="fr-FR" sz="1800" dirty="0">
              <a:solidFill>
                <a:schemeClr val="tx1"/>
              </a:solidFill>
            </a:endParaRPr>
          </a:p>
          <a:p>
            <a:pPr lvl="1" algn="just">
              <a:lnSpc>
                <a:spcPct val="107000"/>
              </a:lnSpc>
              <a:spcAft>
                <a:spcPts val="800"/>
              </a:spcAft>
              <a:buClr>
                <a:schemeClr val="accent1"/>
              </a:buClr>
              <a:buFont typeface="Wingdings" panose="05000000000000000000" pitchFamily="2" charset="2"/>
              <a:buChar char="§"/>
            </a:pPr>
            <a:r>
              <a:rPr lang="fr-FR" sz="1700" b="1" dirty="0">
                <a:solidFill>
                  <a:srgbClr val="7030A0"/>
                </a:solidFill>
              </a:rPr>
              <a:t>Cas des produits scindés en plusieurs sous-produits </a:t>
            </a:r>
          </a:p>
          <a:p>
            <a:pPr algn="just"/>
            <a:r>
              <a:rPr lang="fr-FR" sz="1800" dirty="0"/>
              <a:t>Dans ce cas de figure, les anciens indices peuvent être utilisés pour certains produits et des exogènes peuvent être </a:t>
            </a:r>
            <a:r>
              <a:rPr lang="fr-FR" sz="1800" dirty="0" smtClean="0"/>
              <a:t>utilisées </a:t>
            </a:r>
            <a:r>
              <a:rPr lang="fr-FR" sz="1800" dirty="0"/>
              <a:t>pour d’autres.</a:t>
            </a:r>
          </a:p>
          <a:p>
            <a:pPr marL="0" indent="0" algn="just">
              <a:lnSpc>
                <a:spcPct val="107000"/>
              </a:lnSpc>
              <a:spcAft>
                <a:spcPts val="800"/>
              </a:spcAft>
              <a:buNone/>
            </a:pPr>
            <a:r>
              <a:rPr lang="fr-FR" sz="1800" dirty="0" smtClean="0">
                <a:solidFill>
                  <a:schemeClr val="tx2"/>
                </a:solidFill>
                <a:cs typeface="Calibri" panose="020F0502020204030204" pitchFamily="34" charset="0"/>
              </a:rPr>
              <a:t>  Exemple: la recherche minière était </a:t>
            </a:r>
            <a:r>
              <a:rPr lang="fr-FR" sz="1800" dirty="0" smtClean="0">
                <a:solidFill>
                  <a:schemeClr val="tx2"/>
                </a:solidFill>
                <a:cs typeface="Calibri" panose="020F0502020204030204" pitchFamily="34" charset="0"/>
              </a:rPr>
              <a:t>inclue </a:t>
            </a:r>
            <a:r>
              <a:rPr lang="fr-FR" sz="1800" dirty="0" smtClean="0">
                <a:solidFill>
                  <a:schemeClr val="tx2"/>
                </a:solidFill>
                <a:cs typeface="Calibri" panose="020F0502020204030204" pitchFamily="34" charset="0"/>
              </a:rPr>
              <a:t>dans les autres services fournis aux entreprises, les bases DSF ont été retraitées pour constituer la série des exogènes</a:t>
            </a:r>
            <a:endParaRPr lang="fr-FR" sz="1800" dirty="0">
              <a:solidFill>
                <a:schemeClr val="tx2"/>
              </a:solidFill>
              <a:cs typeface="Calibri" panose="020F0502020204030204" pitchFamily="34" charset="0"/>
            </a:endParaRPr>
          </a:p>
          <a:p>
            <a:pPr marL="0" indent="0" algn="just">
              <a:lnSpc>
                <a:spcPct val="107000"/>
              </a:lnSpc>
              <a:spcAft>
                <a:spcPts val="800"/>
              </a:spcAft>
              <a:buNone/>
            </a:pPr>
            <a:endParaRPr lang="fr-FR" sz="1800" dirty="0" smtClean="0">
              <a:solidFill>
                <a:schemeClr val="tx2"/>
              </a:solidFill>
              <a:cs typeface="Calibri" panose="020F0502020204030204" pitchFamily="34" charset="0"/>
            </a:endParaRPr>
          </a:p>
          <a:p>
            <a:pPr marL="0" indent="0" algn="just">
              <a:lnSpc>
                <a:spcPct val="107000"/>
              </a:lnSpc>
              <a:spcAft>
                <a:spcPts val="800"/>
              </a:spcAft>
              <a:buNone/>
            </a:pPr>
            <a:endParaRPr lang="fr-FR" sz="1800"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6</a:t>
            </a:fld>
            <a:endParaRPr lang="fr-BE" dirty="0"/>
          </a:p>
        </p:txBody>
      </p:sp>
    </p:spTree>
    <p:extLst>
      <p:ext uri="{BB962C8B-B14F-4D97-AF65-F5344CB8AC3E}">
        <p14:creationId xmlns:p14="http://schemas.microsoft.com/office/powerpoint/2010/main" val="1012400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06152"/>
            <a:ext cx="8229600" cy="990600"/>
          </a:xfrm>
        </p:spPr>
        <p:txBody>
          <a:bodyPr anchor="ctr" anchorCtr="0">
            <a:normAutofit/>
          </a:bodyPr>
          <a:lstStyle/>
          <a:p>
            <a:pPr lvl="1" algn="just" rtl="0">
              <a:lnSpc>
                <a:spcPct val="87000"/>
              </a:lnSpc>
              <a:spcBef>
                <a:spcPts val="600"/>
              </a:spcBef>
              <a:spcAft>
                <a:spcPts val="800"/>
              </a:spcAft>
              <a:buClr>
                <a:schemeClr val="accent1"/>
              </a:buClr>
              <a:buSzPct val="76000"/>
            </a:pPr>
            <a:r>
              <a:rPr lang="fr-FR" sz="2400" i="1" kern="1200" dirty="0" smtClean="0">
                <a:solidFill>
                  <a:srgbClr val="00B0F0"/>
                </a:solidFill>
              </a:rPr>
              <a:t>1.Specificité de la </a:t>
            </a:r>
            <a:r>
              <a:rPr lang="fr-FR" sz="2400" i="1" kern="1200" dirty="0" err="1" smtClean="0">
                <a:solidFill>
                  <a:srgbClr val="00B0F0"/>
                </a:solidFill>
              </a:rPr>
              <a:t>rétropolation</a:t>
            </a:r>
            <a:r>
              <a:rPr lang="fr-FR" sz="2400" i="1" kern="1200" dirty="0" smtClean="0">
                <a:solidFill>
                  <a:srgbClr val="00B0F0"/>
                </a:solidFill>
              </a:rPr>
              <a:t> de la demande</a:t>
            </a:r>
          </a:p>
        </p:txBody>
      </p:sp>
      <p:sp>
        <p:nvSpPr>
          <p:cNvPr id="3" name="Espace réservé du contenu 2"/>
          <p:cNvSpPr>
            <a:spLocks noGrp="1"/>
          </p:cNvSpPr>
          <p:nvPr>
            <p:ph sz="quarter" idx="1"/>
          </p:nvPr>
        </p:nvSpPr>
        <p:spPr>
          <a:xfrm>
            <a:off x="457200" y="1268760"/>
            <a:ext cx="8075240" cy="4615830"/>
          </a:xfrm>
        </p:spPr>
        <p:txBody>
          <a:bodyPr>
            <a:normAutofit/>
          </a:bodyPr>
          <a:lstStyle/>
          <a:p>
            <a:pPr lvl="1">
              <a:buClr>
                <a:srgbClr val="FF0000"/>
              </a:buClr>
              <a:buFont typeface="Wingdings" panose="05000000000000000000" pitchFamily="2" charset="2"/>
              <a:buChar char="§"/>
            </a:pPr>
            <a:r>
              <a:rPr lang="fr-FR" sz="1600" b="1" dirty="0">
                <a:solidFill>
                  <a:srgbClr val="7030A0"/>
                </a:solidFill>
              </a:rPr>
              <a:t>Le cas du produit transport </a:t>
            </a:r>
          </a:p>
          <a:p>
            <a:pPr marL="0" indent="0" algn="just">
              <a:lnSpc>
                <a:spcPct val="107000"/>
              </a:lnSpc>
              <a:spcAft>
                <a:spcPts val="800"/>
              </a:spcAft>
              <a:buNone/>
            </a:pPr>
            <a:r>
              <a:rPr lang="fr-FR" sz="1600" dirty="0" smtClean="0"/>
              <a:t>La production du « transport » regroupe les marges de transport et les services de transport. </a:t>
            </a:r>
            <a:r>
              <a:rPr lang="fr-FR" sz="1600" dirty="0"/>
              <a:t>Ainsi, la marge de transport du produit transport est égalisée à un signe près à la somme des marges de transport des autres produits déjà équilibrés et la production est déduite comme solde des emplois (Consommation intermédiaire, consommation marchande des ménages, exportations) sur les autres  ressources (marges de transport, TVA non déductible et importation). </a:t>
            </a:r>
            <a:endParaRPr lang="fr-FR" sz="1600" dirty="0" smtClean="0"/>
          </a:p>
          <a:p>
            <a:pPr algn="just">
              <a:lnSpc>
                <a:spcPct val="107000"/>
              </a:lnSpc>
              <a:spcAft>
                <a:spcPts val="800"/>
              </a:spcAft>
              <a:buFont typeface="Wingdings" panose="05000000000000000000" pitchFamily="2" charset="2"/>
              <a:buChar char="§"/>
            </a:pPr>
            <a:r>
              <a:rPr lang="fr-FR" sz="1600" b="1" dirty="0">
                <a:solidFill>
                  <a:srgbClr val="7030A0"/>
                </a:solidFill>
              </a:rPr>
              <a:t>Le cas des impôts et taxes  et subventions sur les produits </a:t>
            </a:r>
          </a:p>
          <a:p>
            <a:pPr marL="0" indent="0" algn="just">
              <a:lnSpc>
                <a:spcPct val="107000"/>
              </a:lnSpc>
              <a:spcAft>
                <a:spcPts val="800"/>
              </a:spcAft>
              <a:buNone/>
            </a:pPr>
            <a:r>
              <a:rPr lang="fr-FR" sz="1800" dirty="0"/>
              <a:t>Les impôts et taxes sont </a:t>
            </a:r>
            <a:r>
              <a:rPr lang="fr-FR" sz="1800" dirty="0" err="1"/>
              <a:t>rétropolés</a:t>
            </a:r>
            <a:r>
              <a:rPr lang="fr-FR" sz="1800" dirty="0"/>
              <a:t> comme les autres agrégats à la différence que le niveau global reste le même avec celui de l’ancienne base. En effet, le niveau global des impôts et taxes est supposé être bien </a:t>
            </a:r>
            <a:r>
              <a:rPr lang="fr-FR" sz="1800" dirty="0" smtClean="0"/>
              <a:t>mesuré </a:t>
            </a:r>
            <a:r>
              <a:rPr lang="fr-FR" sz="1800" dirty="0"/>
              <a:t>dans l’ancienne base et ne devrait pas changer suite à une </a:t>
            </a:r>
            <a:r>
              <a:rPr lang="fr-FR" sz="1800" dirty="0" err="1"/>
              <a:t>rétropolation</a:t>
            </a:r>
            <a:r>
              <a:rPr lang="fr-FR" sz="1800" dirty="0"/>
              <a:t>. Cependant la ventilation par produit change bien avec la structure de la nouvelle année de base. </a:t>
            </a:r>
            <a:r>
              <a:rPr lang="fr-FR" sz="1800" dirty="0" smtClean="0"/>
              <a:t>Les subventions sont prises en exogènes.</a:t>
            </a:r>
            <a:endParaRPr lang="fr-FR" sz="1800"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7</a:t>
            </a:fld>
            <a:endParaRPr lang="fr-BE" dirty="0"/>
          </a:p>
        </p:txBody>
      </p:sp>
    </p:spTree>
    <p:extLst>
      <p:ext uri="{BB962C8B-B14F-4D97-AF65-F5344CB8AC3E}">
        <p14:creationId xmlns:p14="http://schemas.microsoft.com/office/powerpoint/2010/main" val="3147572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8594" y="-638"/>
            <a:ext cx="8229600" cy="754248"/>
          </a:xfrm>
        </p:spPr>
        <p:txBody>
          <a:bodyPr anchor="ctr" anchorCtr="0">
            <a:normAutofit/>
          </a:bodyPr>
          <a:lstStyle/>
          <a:p>
            <a:pPr marL="274320" lvl="1"/>
            <a:r>
              <a:rPr lang="fr-FR" sz="2000" i="1" kern="1200" dirty="0" smtClean="0">
                <a:solidFill>
                  <a:srgbClr val="00B0F0"/>
                </a:solidFill>
              </a:rPr>
              <a:t>1.Specificité de la </a:t>
            </a:r>
            <a:r>
              <a:rPr lang="fr-FR" sz="2000" i="1" kern="1200" dirty="0" err="1" smtClean="0">
                <a:solidFill>
                  <a:srgbClr val="00B0F0"/>
                </a:solidFill>
              </a:rPr>
              <a:t>rétropolation</a:t>
            </a:r>
            <a:r>
              <a:rPr lang="fr-FR" sz="2000" i="1" kern="1200" dirty="0" smtClean="0">
                <a:solidFill>
                  <a:srgbClr val="00B0F0"/>
                </a:solidFill>
              </a:rPr>
              <a:t> de la demande</a:t>
            </a:r>
            <a:endParaRPr lang="fr-FR" sz="2000" i="1" kern="1200" dirty="0">
              <a:solidFill>
                <a:srgbClr val="00B0F0"/>
              </a:solidFill>
            </a:endParaRPr>
          </a:p>
        </p:txBody>
      </p:sp>
      <p:sp>
        <p:nvSpPr>
          <p:cNvPr id="3" name="Espace réservé du contenu 2"/>
          <p:cNvSpPr>
            <a:spLocks noGrp="1"/>
          </p:cNvSpPr>
          <p:nvPr>
            <p:ph sz="quarter" idx="1"/>
          </p:nvPr>
        </p:nvSpPr>
        <p:spPr>
          <a:xfrm>
            <a:off x="438594" y="1096132"/>
            <a:ext cx="7859216" cy="5047878"/>
          </a:xfrm>
        </p:spPr>
        <p:txBody>
          <a:bodyPr>
            <a:normAutofit/>
          </a:bodyPr>
          <a:lstStyle/>
          <a:p>
            <a:pPr marL="0" indent="0" algn="just">
              <a:lnSpc>
                <a:spcPct val="107000"/>
              </a:lnSpc>
              <a:spcAft>
                <a:spcPts val="800"/>
              </a:spcAft>
              <a:buNone/>
            </a:pPr>
            <a:r>
              <a:rPr lang="fr-FR" sz="1800" b="1" dirty="0" smtClean="0">
                <a:solidFill>
                  <a:schemeClr val="dk1"/>
                </a:solidFill>
              </a:rPr>
              <a:t>La </a:t>
            </a:r>
            <a:r>
              <a:rPr lang="fr-FR" sz="1800" b="1" dirty="0" err="1" smtClean="0">
                <a:solidFill>
                  <a:schemeClr val="dk1"/>
                </a:solidFill>
              </a:rPr>
              <a:t>rétropolation</a:t>
            </a:r>
            <a:r>
              <a:rPr lang="fr-FR" sz="1800" b="1" dirty="0" smtClean="0">
                <a:solidFill>
                  <a:schemeClr val="dk1"/>
                </a:solidFill>
              </a:rPr>
              <a:t> induit un déséquilibre entre les ressources et les emplois de l’ERE, d’où la nécessité d’un </a:t>
            </a:r>
            <a:r>
              <a:rPr lang="fr-FR" sz="1800" b="1" dirty="0" err="1" smtClean="0">
                <a:solidFill>
                  <a:schemeClr val="dk1"/>
                </a:solidFill>
              </a:rPr>
              <a:t>ré-équilibrage</a:t>
            </a:r>
            <a:r>
              <a:rPr lang="fr-FR" sz="1800" b="1" dirty="0" smtClean="0">
                <a:solidFill>
                  <a:schemeClr val="dk1"/>
                </a:solidFill>
              </a:rPr>
              <a:t>.</a:t>
            </a:r>
          </a:p>
          <a:p>
            <a:r>
              <a:rPr lang="fr-FR" sz="1800" dirty="0" smtClean="0"/>
              <a:t>Les </a:t>
            </a:r>
            <a:r>
              <a:rPr lang="fr-FR" sz="1800" dirty="0"/>
              <a:t>erreurs de </a:t>
            </a:r>
            <a:r>
              <a:rPr lang="fr-FR" sz="1800" dirty="0" err="1"/>
              <a:t>rétropolation</a:t>
            </a:r>
            <a:r>
              <a:rPr lang="fr-FR" sz="1800" dirty="0"/>
              <a:t> sont corrigées automatiquement en utilisant un coefficient </a:t>
            </a:r>
            <a:r>
              <a:rPr lang="fr-FR" sz="1800" dirty="0" smtClean="0"/>
              <a:t>k </a:t>
            </a:r>
            <a:r>
              <a:rPr lang="fr-FR" sz="1800" dirty="0"/>
              <a:t>de correction soit :</a:t>
            </a:r>
          </a:p>
          <a:p>
            <a:r>
              <a:rPr lang="fr-FR" sz="1800" dirty="0"/>
              <a:t>Soit             </a:t>
            </a:r>
            <a:r>
              <a:rPr lang="fr-FR" sz="1800" dirty="0" smtClean="0"/>
              <a:t>k= </a:t>
            </a:r>
            <a:r>
              <a:rPr lang="de-DE" sz="1800" b="1" dirty="0"/>
              <a:t>( </a:t>
            </a:r>
            <a:r>
              <a:rPr lang="fr-FR" sz="1800" b="1" dirty="0">
                <a:sym typeface="Symbol" panose="05050102010706020507" pitchFamily="18" charset="2"/>
              </a:rPr>
              <a:t></a:t>
            </a:r>
            <a:r>
              <a:rPr lang="de-DE" sz="1800" b="1" dirty="0"/>
              <a:t> R -  </a:t>
            </a:r>
            <a:r>
              <a:rPr lang="fr-FR" sz="1800" b="1" dirty="0">
                <a:sym typeface="Symbol" panose="05050102010706020507" pitchFamily="18" charset="2"/>
              </a:rPr>
              <a:t></a:t>
            </a:r>
            <a:r>
              <a:rPr lang="de-DE" sz="1800" b="1" dirty="0"/>
              <a:t> E ) / (  </a:t>
            </a:r>
            <a:r>
              <a:rPr lang="fr-FR" sz="1800" b="1" dirty="0">
                <a:sym typeface="Symbol" panose="05050102010706020507" pitchFamily="18" charset="2"/>
              </a:rPr>
              <a:t></a:t>
            </a:r>
            <a:r>
              <a:rPr lang="de-DE" sz="1800" b="1" dirty="0"/>
              <a:t> R +  </a:t>
            </a:r>
            <a:r>
              <a:rPr lang="fr-FR" sz="1800" b="1" dirty="0">
                <a:sym typeface="Symbol" panose="05050102010706020507" pitchFamily="18" charset="2"/>
              </a:rPr>
              <a:t></a:t>
            </a:r>
            <a:r>
              <a:rPr lang="de-DE" sz="1800" b="1" dirty="0"/>
              <a:t> E-(</a:t>
            </a:r>
            <a:r>
              <a:rPr lang="de-DE" sz="1800" b="1" dirty="0" err="1"/>
              <a:t>Zr+Ze</a:t>
            </a:r>
            <a:r>
              <a:rPr lang="de-DE" sz="1800" b="1" dirty="0"/>
              <a:t>))  </a:t>
            </a:r>
            <a:r>
              <a:rPr lang="de-DE" sz="1800" b="1" dirty="0" err="1"/>
              <a:t>ou</a:t>
            </a:r>
            <a:r>
              <a:rPr lang="de-DE" sz="1800" b="1" dirty="0"/>
              <a:t> </a:t>
            </a:r>
            <a:r>
              <a:rPr lang="de-DE" sz="1800" b="1" dirty="0" err="1"/>
              <a:t>Zr</a:t>
            </a:r>
            <a:r>
              <a:rPr lang="de-DE" sz="1800" b="1" dirty="0"/>
              <a:t> </a:t>
            </a:r>
            <a:r>
              <a:rPr lang="de-DE" sz="1800" b="1" dirty="0" err="1" smtClean="0"/>
              <a:t>représente</a:t>
            </a:r>
            <a:r>
              <a:rPr lang="de-DE" sz="1800" b="1" dirty="0" smtClean="0"/>
              <a:t> </a:t>
            </a:r>
            <a:r>
              <a:rPr lang="de-DE" sz="1800" dirty="0" smtClean="0"/>
              <a:t>les </a:t>
            </a:r>
            <a:r>
              <a:rPr lang="de-DE" sz="1800" dirty="0" err="1" smtClean="0"/>
              <a:t>opérations</a:t>
            </a:r>
            <a:r>
              <a:rPr lang="de-DE" sz="1800" dirty="0" smtClean="0"/>
              <a:t> </a:t>
            </a:r>
            <a:r>
              <a:rPr lang="de-DE" sz="1800" dirty="0" err="1" smtClean="0"/>
              <a:t>que</a:t>
            </a:r>
            <a:r>
              <a:rPr lang="de-DE" sz="1800" dirty="0" smtClean="0"/>
              <a:t> </a:t>
            </a:r>
            <a:r>
              <a:rPr lang="de-DE" sz="1800" dirty="0" err="1" smtClean="0"/>
              <a:t>l‘on</a:t>
            </a:r>
            <a:r>
              <a:rPr lang="de-DE" sz="1800" dirty="0" smtClean="0"/>
              <a:t> ne </a:t>
            </a:r>
            <a:r>
              <a:rPr lang="de-DE" sz="1800" dirty="0" err="1" smtClean="0"/>
              <a:t>veut</a:t>
            </a:r>
            <a:r>
              <a:rPr lang="de-DE" sz="1800" dirty="0" smtClean="0"/>
              <a:t> </a:t>
            </a:r>
            <a:r>
              <a:rPr lang="de-DE" sz="1800" dirty="0" err="1" smtClean="0"/>
              <a:t>pas</a:t>
            </a:r>
            <a:r>
              <a:rPr lang="de-DE" sz="1800" dirty="0" smtClean="0"/>
              <a:t> </a:t>
            </a:r>
            <a:r>
              <a:rPr lang="de-DE" sz="1800" dirty="0" err="1" smtClean="0"/>
              <a:t>modifier</a:t>
            </a:r>
            <a:r>
              <a:rPr lang="de-DE" sz="1800" dirty="0" smtClean="0"/>
              <a:t> en </a:t>
            </a:r>
            <a:r>
              <a:rPr lang="de-DE" sz="1800" dirty="0" err="1"/>
              <a:t>ressource</a:t>
            </a:r>
            <a:r>
              <a:rPr lang="de-DE" sz="1800" dirty="0"/>
              <a:t> et </a:t>
            </a:r>
            <a:r>
              <a:rPr lang="de-DE" sz="1800" dirty="0" err="1"/>
              <a:t>Ze</a:t>
            </a:r>
            <a:r>
              <a:rPr lang="de-DE" sz="1800" dirty="0"/>
              <a:t> </a:t>
            </a:r>
            <a:r>
              <a:rPr lang="de-DE" sz="1800" dirty="0" err="1"/>
              <a:t>celle</a:t>
            </a:r>
            <a:r>
              <a:rPr lang="de-DE" sz="1800" dirty="0"/>
              <a:t> des </a:t>
            </a:r>
            <a:r>
              <a:rPr lang="de-DE" sz="1800" dirty="0" err="1" smtClean="0"/>
              <a:t>emplois</a:t>
            </a:r>
            <a:endParaRPr lang="de-DE" sz="1800" dirty="0" smtClean="0"/>
          </a:p>
          <a:p>
            <a:r>
              <a:rPr lang="de-DE" sz="1800" dirty="0" smtClean="0"/>
              <a:t>Les </a:t>
            </a:r>
            <a:r>
              <a:rPr lang="de-DE" sz="1800" dirty="0" err="1" smtClean="0"/>
              <a:t>valeurs</a:t>
            </a:r>
            <a:r>
              <a:rPr lang="de-DE" sz="1800" dirty="0" smtClean="0"/>
              <a:t> des </a:t>
            </a:r>
            <a:r>
              <a:rPr lang="de-DE" sz="1800" dirty="0" err="1" smtClean="0"/>
              <a:t>opérations</a:t>
            </a:r>
            <a:r>
              <a:rPr lang="de-DE" sz="1800" dirty="0" smtClean="0"/>
              <a:t> </a:t>
            </a:r>
            <a:r>
              <a:rPr lang="de-DE" sz="1800" dirty="0" err="1" smtClean="0"/>
              <a:t>sur</a:t>
            </a:r>
            <a:r>
              <a:rPr lang="de-DE" sz="1800" dirty="0" smtClean="0"/>
              <a:t> </a:t>
            </a:r>
            <a:r>
              <a:rPr lang="de-DE" sz="1800" dirty="0" err="1" smtClean="0"/>
              <a:t>lequelles</a:t>
            </a:r>
            <a:r>
              <a:rPr lang="de-DE" sz="1800" dirty="0" smtClean="0"/>
              <a:t> </a:t>
            </a:r>
            <a:r>
              <a:rPr lang="de-DE" sz="1800" dirty="0" err="1" smtClean="0"/>
              <a:t>vont</a:t>
            </a:r>
            <a:r>
              <a:rPr lang="de-DE" sz="1800" dirty="0" smtClean="0"/>
              <a:t> se faire </a:t>
            </a:r>
            <a:r>
              <a:rPr lang="de-DE" sz="1800" dirty="0" err="1" smtClean="0"/>
              <a:t>l‘équilibrage</a:t>
            </a:r>
            <a:r>
              <a:rPr lang="de-DE" sz="1800" dirty="0" smtClean="0"/>
              <a:t> </a:t>
            </a:r>
            <a:r>
              <a:rPr lang="de-DE" sz="1800" dirty="0" err="1" smtClean="0"/>
              <a:t>s‘obtiennent</a:t>
            </a:r>
            <a:r>
              <a:rPr lang="de-DE" sz="1800" dirty="0" smtClean="0"/>
              <a:t>:</a:t>
            </a:r>
          </a:p>
          <a:p>
            <a:r>
              <a:rPr lang="de-DE" sz="1800" b="1" dirty="0" err="1" smtClean="0"/>
              <a:t>Wr</a:t>
            </a:r>
            <a:r>
              <a:rPr lang="de-DE" sz="1800" b="1" dirty="0" smtClean="0"/>
              <a:t>‘=(1-k)*</a:t>
            </a:r>
            <a:r>
              <a:rPr lang="de-DE" sz="1800" b="1" dirty="0" err="1" smtClean="0"/>
              <a:t>Wr</a:t>
            </a:r>
            <a:endParaRPr lang="de-DE" sz="1800" b="1" dirty="0" smtClean="0"/>
          </a:p>
          <a:p>
            <a:r>
              <a:rPr lang="de-DE" sz="1800" b="1" dirty="0" err="1" smtClean="0"/>
              <a:t>We</a:t>
            </a:r>
            <a:r>
              <a:rPr lang="de-DE" sz="1800" b="1" dirty="0" smtClean="0"/>
              <a:t>‘=(1+k</a:t>
            </a:r>
            <a:r>
              <a:rPr lang="de-DE" sz="1800" b="1" dirty="0"/>
              <a:t>)*</a:t>
            </a:r>
            <a:r>
              <a:rPr lang="de-DE" sz="1800" b="1" dirty="0" err="1" smtClean="0"/>
              <a:t>We</a:t>
            </a:r>
            <a:endParaRPr lang="de-DE" sz="1800" b="1" dirty="0" smtClean="0"/>
          </a:p>
          <a:p>
            <a:pPr marL="0" indent="0">
              <a:buNone/>
            </a:pPr>
            <a:r>
              <a:rPr lang="de-DE" sz="1800" dirty="0" err="1" smtClean="0"/>
              <a:t>Ou</a:t>
            </a:r>
            <a:r>
              <a:rPr lang="de-DE" sz="1800" dirty="0" smtClean="0"/>
              <a:t> </a:t>
            </a:r>
            <a:r>
              <a:rPr lang="de-DE" sz="1800" dirty="0" err="1" smtClean="0"/>
              <a:t>Wr</a:t>
            </a:r>
            <a:r>
              <a:rPr lang="de-DE" sz="1800" dirty="0" smtClean="0"/>
              <a:t> et </a:t>
            </a:r>
            <a:r>
              <a:rPr lang="de-DE" sz="1800" dirty="0" err="1" smtClean="0"/>
              <a:t>We</a:t>
            </a:r>
            <a:r>
              <a:rPr lang="de-DE" sz="1800" dirty="0" smtClean="0"/>
              <a:t> </a:t>
            </a:r>
            <a:r>
              <a:rPr lang="de-DE" sz="1800" dirty="0" err="1" smtClean="0"/>
              <a:t>représentent</a:t>
            </a:r>
            <a:r>
              <a:rPr lang="de-DE" sz="1800" dirty="0" smtClean="0"/>
              <a:t> les </a:t>
            </a:r>
            <a:r>
              <a:rPr lang="de-DE" sz="1800" dirty="0" err="1" smtClean="0"/>
              <a:t>valeurs</a:t>
            </a:r>
            <a:r>
              <a:rPr lang="de-DE" sz="1800" dirty="0" smtClean="0"/>
              <a:t> initiales des </a:t>
            </a:r>
            <a:r>
              <a:rPr lang="de-DE" sz="1800" dirty="0" err="1" smtClean="0"/>
              <a:t>opérations</a:t>
            </a:r>
            <a:r>
              <a:rPr lang="de-DE" sz="1800" dirty="0" smtClean="0"/>
              <a:t> en </a:t>
            </a:r>
            <a:r>
              <a:rPr lang="de-DE" sz="1800" dirty="0" err="1" smtClean="0"/>
              <a:t>ressource</a:t>
            </a:r>
            <a:r>
              <a:rPr lang="de-DE" sz="1800" dirty="0" smtClean="0"/>
              <a:t> et en </a:t>
            </a:r>
            <a:r>
              <a:rPr lang="de-DE" sz="1800" dirty="0" err="1" smtClean="0"/>
              <a:t>emplois</a:t>
            </a:r>
            <a:r>
              <a:rPr lang="de-DE" sz="1800" dirty="0" smtClean="0"/>
              <a:t> et </a:t>
            </a:r>
            <a:r>
              <a:rPr lang="de-DE" sz="1800" dirty="0" err="1" smtClean="0"/>
              <a:t>Wr</a:t>
            </a:r>
            <a:r>
              <a:rPr lang="de-DE" sz="1800" dirty="0" smtClean="0"/>
              <a:t>‘ et </a:t>
            </a:r>
            <a:r>
              <a:rPr lang="de-DE" sz="1800" dirty="0" err="1" smtClean="0"/>
              <a:t>We</a:t>
            </a:r>
            <a:r>
              <a:rPr lang="de-DE" sz="1800" dirty="0" smtClean="0"/>
              <a:t>‘ les </a:t>
            </a:r>
            <a:r>
              <a:rPr lang="de-DE" sz="1800" dirty="0" err="1" smtClean="0"/>
              <a:t>nouvelles</a:t>
            </a:r>
            <a:r>
              <a:rPr lang="de-DE" sz="1800" dirty="0" smtClean="0"/>
              <a:t> </a:t>
            </a:r>
            <a:r>
              <a:rPr lang="de-DE" sz="1800" dirty="0" err="1" smtClean="0"/>
              <a:t>valeurs</a:t>
            </a:r>
            <a:r>
              <a:rPr lang="de-DE" sz="1800" dirty="0" smtClean="0"/>
              <a:t> des </a:t>
            </a:r>
            <a:r>
              <a:rPr lang="de-DE" sz="1800" dirty="0" err="1" smtClean="0"/>
              <a:t>opérations</a:t>
            </a:r>
            <a:r>
              <a:rPr lang="de-DE" sz="1800" dirty="0" smtClean="0"/>
              <a:t> en </a:t>
            </a:r>
            <a:r>
              <a:rPr lang="de-DE" sz="1800" dirty="0" err="1" smtClean="0"/>
              <a:t>ressource</a:t>
            </a:r>
            <a:r>
              <a:rPr lang="de-DE" sz="1800" dirty="0" smtClean="0"/>
              <a:t> et en </a:t>
            </a:r>
            <a:r>
              <a:rPr lang="de-DE" sz="1800" dirty="0" err="1" smtClean="0"/>
              <a:t>emplois</a:t>
            </a:r>
            <a:r>
              <a:rPr lang="de-DE" sz="1800" dirty="0" smtClean="0"/>
              <a:t>.</a:t>
            </a:r>
          </a:p>
          <a:p>
            <a:pPr marL="0" indent="0">
              <a:buNone/>
            </a:pPr>
            <a:r>
              <a:rPr lang="de-DE" sz="1800" dirty="0" err="1" smtClean="0"/>
              <a:t>Plusieurs</a:t>
            </a:r>
            <a:r>
              <a:rPr lang="de-DE" sz="1800" dirty="0" smtClean="0"/>
              <a:t> </a:t>
            </a:r>
            <a:r>
              <a:rPr lang="de-DE" sz="1800" dirty="0" err="1" smtClean="0"/>
              <a:t>modèles</a:t>
            </a:r>
            <a:r>
              <a:rPr lang="de-DE" sz="1800" dirty="0" smtClean="0"/>
              <a:t> </a:t>
            </a:r>
            <a:r>
              <a:rPr lang="de-DE" sz="1800" dirty="0" err="1" smtClean="0"/>
              <a:t>d‘equilibrage</a:t>
            </a:r>
            <a:r>
              <a:rPr lang="de-DE" sz="1800" dirty="0" smtClean="0"/>
              <a:t> </a:t>
            </a:r>
            <a:r>
              <a:rPr lang="de-DE" sz="1800" dirty="0" err="1" smtClean="0"/>
              <a:t>sont</a:t>
            </a:r>
            <a:r>
              <a:rPr lang="de-DE" sz="1800" dirty="0" smtClean="0"/>
              <a:t> </a:t>
            </a:r>
            <a:r>
              <a:rPr lang="de-DE" sz="1800" dirty="0" err="1" smtClean="0"/>
              <a:t>développés</a:t>
            </a:r>
            <a:r>
              <a:rPr lang="de-DE" sz="1800" dirty="0" smtClean="0"/>
              <a:t> </a:t>
            </a:r>
            <a:r>
              <a:rPr lang="de-DE" sz="1800" dirty="0" err="1" smtClean="0"/>
              <a:t>pour</a:t>
            </a:r>
            <a:r>
              <a:rPr lang="de-DE" sz="1800" dirty="0" smtClean="0"/>
              <a:t> les </a:t>
            </a:r>
            <a:r>
              <a:rPr lang="de-DE" sz="1800" dirty="0" err="1" smtClean="0"/>
              <a:t>différents</a:t>
            </a:r>
            <a:r>
              <a:rPr lang="de-DE" sz="1800" dirty="0" smtClean="0"/>
              <a:t> </a:t>
            </a:r>
            <a:r>
              <a:rPr lang="de-DE" sz="1800" dirty="0" err="1" smtClean="0"/>
              <a:t>cas</a:t>
            </a:r>
            <a:r>
              <a:rPr lang="de-DE" sz="1800" dirty="0" smtClean="0"/>
              <a:t> </a:t>
            </a:r>
            <a:r>
              <a:rPr lang="de-DE" sz="1800" dirty="0" err="1" smtClean="0"/>
              <a:t>particuliers</a:t>
            </a:r>
            <a:r>
              <a:rPr lang="de-DE" sz="1800" dirty="0" smtClean="0"/>
              <a:t> des </a:t>
            </a:r>
            <a:r>
              <a:rPr lang="de-DE" sz="1800" dirty="0" smtClean="0"/>
              <a:t>ERE.</a:t>
            </a:r>
            <a:endParaRPr lang="fr-FR" sz="1800" dirty="0"/>
          </a:p>
          <a:p>
            <a:endParaRPr lang="fr-FR" sz="1800" dirty="0"/>
          </a:p>
          <a:p>
            <a:pPr marL="0" indent="0" algn="just">
              <a:lnSpc>
                <a:spcPct val="107000"/>
              </a:lnSpc>
              <a:spcAft>
                <a:spcPts val="800"/>
              </a:spcAft>
              <a:buNone/>
            </a:pPr>
            <a:endParaRPr lang="fr-FR" sz="1800" b="1" dirty="0">
              <a:solidFill>
                <a:schemeClr val="dk1"/>
              </a:solidFill>
            </a:endParaRPr>
          </a:p>
          <a:p>
            <a:pPr marL="0" indent="0" algn="just">
              <a:lnSpc>
                <a:spcPct val="107000"/>
              </a:lnSpc>
              <a:spcAft>
                <a:spcPts val="800"/>
              </a:spcAft>
              <a:buNone/>
            </a:pPr>
            <a:endParaRPr lang="fr-FR" sz="1800"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8</a:t>
            </a:fld>
            <a:endParaRPr lang="fr-BE" dirty="0"/>
          </a:p>
        </p:txBody>
      </p:sp>
      <p:sp>
        <p:nvSpPr>
          <p:cNvPr id="4" name="Rectangle 3"/>
          <p:cNvSpPr/>
          <p:nvPr/>
        </p:nvSpPr>
        <p:spPr>
          <a:xfrm>
            <a:off x="634580" y="753610"/>
            <a:ext cx="8064896" cy="369717"/>
          </a:xfrm>
          <a:prstGeom prst="rect">
            <a:avLst/>
          </a:prstGeom>
        </p:spPr>
        <p:txBody>
          <a:bodyPr wrap="square">
            <a:spAutoFit/>
          </a:bodyPr>
          <a:lstStyle/>
          <a:p>
            <a:pPr marL="742950" lvl="1" indent="-285750" algn="just">
              <a:lnSpc>
                <a:spcPct val="107000"/>
              </a:lnSpc>
              <a:spcAft>
                <a:spcPts val="800"/>
              </a:spcAft>
              <a:buFont typeface="Wingdings" panose="05000000000000000000" pitchFamily="2" charset="2"/>
              <a:buChar char="§"/>
            </a:pPr>
            <a:r>
              <a:rPr lang="fr-FR" b="1" dirty="0" smtClean="0">
                <a:solidFill>
                  <a:srgbClr val="7030A0"/>
                </a:solidFill>
              </a:rPr>
              <a:t>      Equilibrage des ERE</a:t>
            </a:r>
            <a:r>
              <a:rPr lang="fr-FR" b="1" dirty="0">
                <a:solidFill>
                  <a:srgbClr val="7030A0"/>
                </a:solidFill>
              </a:rPr>
              <a:t> </a:t>
            </a:r>
          </a:p>
        </p:txBody>
      </p:sp>
    </p:spTree>
    <p:extLst>
      <p:ext uri="{BB962C8B-B14F-4D97-AF65-F5344CB8AC3E}">
        <p14:creationId xmlns:p14="http://schemas.microsoft.com/office/powerpoint/2010/main" val="879656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82883" y="584789"/>
            <a:ext cx="8229600" cy="606416"/>
          </a:xfrm>
        </p:spPr>
        <p:txBody>
          <a:bodyPr anchor="ctr" anchorCtr="0">
            <a:normAutofit/>
          </a:bodyPr>
          <a:lstStyle/>
          <a:p>
            <a:pPr marL="560070" lvl="1" indent="-285750">
              <a:buFont typeface="Wingdings" panose="05000000000000000000" pitchFamily="2" charset="2"/>
              <a:buChar char="§"/>
            </a:pPr>
            <a:r>
              <a:rPr lang="fr-FR" sz="1600" i="1" kern="1200" dirty="0" smtClean="0">
                <a:solidFill>
                  <a:srgbClr val="7030A0"/>
                </a:solidFill>
              </a:rPr>
              <a:t>Modèle d’équilibrage du second tour: </a:t>
            </a:r>
            <a:r>
              <a:rPr lang="fr-FR" sz="1600" i="1" kern="1200" dirty="0" err="1" smtClean="0">
                <a:solidFill>
                  <a:srgbClr val="7030A0"/>
                </a:solidFill>
              </a:rPr>
              <a:t>ré-équilibrage</a:t>
            </a:r>
            <a:r>
              <a:rPr lang="fr-FR" sz="1600" i="1" kern="1200" dirty="0" smtClean="0">
                <a:solidFill>
                  <a:srgbClr val="7030A0"/>
                </a:solidFill>
              </a:rPr>
              <a:t> des </a:t>
            </a:r>
            <a:r>
              <a:rPr lang="fr-FR" sz="1600" i="1" kern="1200" dirty="0" err="1" smtClean="0">
                <a:solidFill>
                  <a:srgbClr val="7030A0"/>
                </a:solidFill>
              </a:rPr>
              <a:t>EREs</a:t>
            </a:r>
            <a:endParaRPr lang="fr-FR" sz="1600" dirty="0">
              <a:solidFill>
                <a:srgbClr val="7030A0"/>
              </a:solidFill>
            </a:endParaRPr>
          </a:p>
        </p:txBody>
      </p:sp>
      <p:sp>
        <p:nvSpPr>
          <p:cNvPr id="3" name="Espace réservé du contenu 2"/>
          <p:cNvSpPr>
            <a:spLocks noGrp="1"/>
          </p:cNvSpPr>
          <p:nvPr>
            <p:ph sz="quarter" idx="1"/>
          </p:nvPr>
        </p:nvSpPr>
        <p:spPr>
          <a:xfrm>
            <a:off x="438594" y="1107998"/>
            <a:ext cx="6995120" cy="504056"/>
          </a:xfrm>
        </p:spPr>
        <p:txBody>
          <a:bodyPr>
            <a:noAutofit/>
          </a:bodyPr>
          <a:lstStyle/>
          <a:p>
            <a:pPr marL="0" indent="0" algn="just">
              <a:lnSpc>
                <a:spcPct val="107000"/>
              </a:lnSpc>
              <a:spcAft>
                <a:spcPts val="800"/>
              </a:spcAft>
              <a:buNone/>
            </a:pPr>
            <a:r>
              <a:rPr lang="fr-FR" sz="1600" dirty="0" smtClean="0">
                <a:solidFill>
                  <a:schemeClr val="tx2"/>
                </a:solidFill>
                <a:ea typeface="Calibri" panose="020F0502020204030204" pitchFamily="34" charset="0"/>
                <a:cs typeface="Calibri" panose="020F0502020204030204" pitchFamily="34" charset="0"/>
              </a:rPr>
              <a:t>Modèles d'équilibrage sur l’ensemble des variables à l’exception des subventions et </a:t>
            </a:r>
            <a:r>
              <a:rPr lang="fr-FR" sz="1600" dirty="0" smtClean="0">
                <a:solidFill>
                  <a:schemeClr val="tx2"/>
                </a:solidFill>
                <a:ea typeface="Calibri" panose="020F0502020204030204" pitchFamily="34" charset="0"/>
                <a:cs typeface="Calibri" panose="020F0502020204030204" pitchFamily="34" charset="0"/>
              </a:rPr>
              <a:t>des variations </a:t>
            </a:r>
            <a:r>
              <a:rPr lang="fr-FR" sz="1600" dirty="0" smtClean="0">
                <a:solidFill>
                  <a:schemeClr val="tx2"/>
                </a:solidFill>
                <a:ea typeface="Calibri" panose="020F0502020204030204" pitchFamily="34" charset="0"/>
                <a:cs typeface="Calibri" panose="020F0502020204030204" pitchFamily="34" charset="0"/>
              </a:rPr>
              <a:t>des stocks : </a:t>
            </a:r>
          </a:p>
          <a:p>
            <a:pPr marL="0" indent="0" algn="just">
              <a:lnSpc>
                <a:spcPct val="107000"/>
              </a:lnSpc>
              <a:spcAft>
                <a:spcPts val="800"/>
              </a:spcAft>
              <a:buNone/>
            </a:pPr>
            <a:endParaRPr lang="fr-FR" sz="1600"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9</a:t>
            </a:fld>
            <a:endParaRPr lang="fr-BE" dirty="0"/>
          </a:p>
        </p:txBody>
      </p:sp>
      <p:pic>
        <p:nvPicPr>
          <p:cNvPr id="7" name="Image 6"/>
          <p:cNvPicPr>
            <a:picLocks noChangeAspect="1"/>
          </p:cNvPicPr>
          <p:nvPr/>
        </p:nvPicPr>
        <p:blipFill rotWithShape="1">
          <a:blip r:embed="rId3"/>
          <a:srcRect t="10800" r="22438" b="5201"/>
          <a:stretch/>
        </p:blipFill>
        <p:spPr>
          <a:xfrm>
            <a:off x="584898" y="1628800"/>
            <a:ext cx="7919792" cy="4824536"/>
          </a:xfrm>
          <a:prstGeom prst="rect">
            <a:avLst/>
          </a:prstGeom>
        </p:spPr>
      </p:pic>
      <p:sp>
        <p:nvSpPr>
          <p:cNvPr id="8" name="Titre 1"/>
          <p:cNvSpPr txBox="1">
            <a:spLocks/>
          </p:cNvSpPr>
          <p:nvPr/>
        </p:nvSpPr>
        <p:spPr>
          <a:xfrm>
            <a:off x="438594" y="-638"/>
            <a:ext cx="8229600" cy="754248"/>
          </a:xfrm>
          <a:prstGeom prst="rect">
            <a:avLst/>
          </a:prstGeom>
        </p:spPr>
        <p:txBody>
          <a:bodyPr vert="horz" anchor="ctr" anchorCtr="0">
            <a:normAutofit/>
          </a:bodyPr>
          <a:lstStyle>
            <a:lvl1pPr algn="l" rtl="0" eaLnBrk="1" latinLnBrk="0" hangingPunct="1">
              <a:spcBef>
                <a:spcPct val="0"/>
              </a:spcBef>
              <a:buNone/>
              <a:defRPr kumimoji="0" sz="3200" kern="1200">
                <a:solidFill>
                  <a:schemeClr val="tx2"/>
                </a:solidFill>
                <a:latin typeface="+mj-lt"/>
                <a:ea typeface="+mj-ea"/>
                <a:cs typeface="+mj-cs"/>
              </a:defRPr>
            </a:lvl1pPr>
          </a:lstStyle>
          <a:p>
            <a:pPr marL="274320" lvl="1"/>
            <a:r>
              <a:rPr lang="fr-FR" sz="2000" i="1" kern="1200" dirty="0" smtClean="0">
                <a:solidFill>
                  <a:srgbClr val="00B0F0"/>
                </a:solidFill>
              </a:rPr>
              <a:t>1.Specificité de la </a:t>
            </a:r>
            <a:r>
              <a:rPr lang="fr-FR" sz="2000" i="1" kern="1200" dirty="0" err="1" smtClean="0">
                <a:solidFill>
                  <a:srgbClr val="00B0F0"/>
                </a:solidFill>
              </a:rPr>
              <a:t>rétropolation</a:t>
            </a:r>
            <a:r>
              <a:rPr lang="fr-FR" sz="2000" i="1" kern="1200" dirty="0" smtClean="0">
                <a:solidFill>
                  <a:srgbClr val="00B0F0"/>
                </a:solidFill>
              </a:rPr>
              <a:t> de la demande</a:t>
            </a:r>
            <a:endParaRPr lang="fr-FR" sz="2000" i="1" kern="1200" dirty="0">
              <a:solidFill>
                <a:srgbClr val="00B0F0"/>
              </a:solidFill>
            </a:endParaRPr>
          </a:p>
        </p:txBody>
      </p:sp>
    </p:spTree>
    <p:extLst>
      <p:ext uri="{BB962C8B-B14F-4D97-AF65-F5344CB8AC3E}">
        <p14:creationId xmlns:p14="http://schemas.microsoft.com/office/powerpoint/2010/main" val="4032286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strVal val="#ppt_w*0.70"/>
                                          </p:val>
                                        </p:tav>
                                        <p:tav tm="100000">
                                          <p:val>
                                            <p:strVal val="#ppt_w"/>
                                          </p:val>
                                        </p:tav>
                                      </p:tavLst>
                                    </p:anim>
                                    <p:anim calcmode="lin" valueType="num">
                                      <p:cBhvr>
                                        <p:cTn id="15" dur="1000" fill="hold"/>
                                        <p:tgtEl>
                                          <p:spTgt spid="8"/>
                                        </p:tgtEl>
                                        <p:attrNameLst>
                                          <p:attrName>ppt_h</p:attrName>
                                        </p:attrNameLst>
                                      </p:cBhvr>
                                      <p:tavLst>
                                        <p:tav tm="0">
                                          <p:val>
                                            <p:strVal val="#ppt_h"/>
                                          </p:val>
                                        </p:tav>
                                        <p:tav tm="100000">
                                          <p:val>
                                            <p:strVal val="#ppt_h"/>
                                          </p:val>
                                        </p:tav>
                                      </p:tavLst>
                                    </p:anim>
                                    <p:animEffect transition="in" filter="fade">
                                      <p:cBhvr>
                                        <p:cTn id="16"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13205</TotalTime>
  <Words>822</Words>
  <Application>Microsoft Office PowerPoint</Application>
  <PresentationFormat>Affichage à l'écran (4:3)</PresentationFormat>
  <Paragraphs>114</Paragraphs>
  <Slides>14</Slides>
  <Notes>10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14</vt:i4>
      </vt:variant>
    </vt:vector>
  </HeadingPairs>
  <TitlesOfParts>
    <vt:vector size="21" baseType="lpstr">
      <vt:lpstr>Bookman Old Style</vt:lpstr>
      <vt:lpstr>Calibri</vt:lpstr>
      <vt:lpstr>Gill Sans MT</vt:lpstr>
      <vt:lpstr>Symbol</vt:lpstr>
      <vt:lpstr>Wingdings</vt:lpstr>
      <vt:lpstr>Wingdings 3</vt:lpstr>
      <vt:lpstr>Origine</vt:lpstr>
      <vt:lpstr>Spécificités de la rétropolation : Cas pratique du Bukina Faso</vt:lpstr>
      <vt:lpstr>Plan de la présentation</vt:lpstr>
      <vt:lpstr>INTRODUCTION</vt:lpstr>
      <vt:lpstr>INTRODUCTION</vt:lpstr>
      <vt:lpstr>1.Specificité de la rétropolation de la demande</vt:lpstr>
      <vt:lpstr>1.Specificité de la rétropolation de la demande</vt:lpstr>
      <vt:lpstr>1.Specificité de la rétropolation de la demande</vt:lpstr>
      <vt:lpstr>1.Specificité de la rétropolation de la demande</vt:lpstr>
      <vt:lpstr>Modèle d’équilibrage du second tour: ré-équilibrage des EREs</vt:lpstr>
      <vt:lpstr>2.Specificités de la rétropolation de l’offre</vt:lpstr>
      <vt:lpstr>Présentation PowerPoint</vt:lpstr>
      <vt:lpstr>2.Specificités de la rétropolation de l’offre</vt:lpstr>
      <vt:lpstr>Conclusions et perspectives</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DIEUDONNE</dc:creator>
  <cp:lastModifiedBy>User</cp:lastModifiedBy>
  <cp:revision>498</cp:revision>
  <cp:lastPrinted>2014-03-26T11:02:24Z</cp:lastPrinted>
  <dcterms:created xsi:type="dcterms:W3CDTF">2013-05-22T14:51:01Z</dcterms:created>
  <dcterms:modified xsi:type="dcterms:W3CDTF">2019-11-12T14:08:56Z</dcterms:modified>
</cp:coreProperties>
</file>