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8" r:id="rId2"/>
    <p:sldId id="319" r:id="rId3"/>
    <p:sldId id="393" r:id="rId4"/>
    <p:sldId id="336" r:id="rId5"/>
    <p:sldId id="379" r:id="rId6"/>
    <p:sldId id="380" r:id="rId7"/>
    <p:sldId id="381" r:id="rId8"/>
    <p:sldId id="382" r:id="rId9"/>
    <p:sldId id="383" r:id="rId10"/>
    <p:sldId id="384" r:id="rId11"/>
    <p:sldId id="389" r:id="rId12"/>
    <p:sldId id="385" r:id="rId13"/>
    <p:sldId id="390" r:id="rId14"/>
    <p:sldId id="386" r:id="rId15"/>
    <p:sldId id="387" r:id="rId16"/>
    <p:sldId id="388" r:id="rId17"/>
    <p:sldId id="349" r:id="rId18"/>
    <p:sldId id="391" r:id="rId19"/>
    <p:sldId id="392" r:id="rId20"/>
    <p:sldId id="394" r:id="rId21"/>
    <p:sldId id="350" r:id="rId22"/>
  </p:sldIdLst>
  <p:sldSz cx="9144000" cy="6858000" type="screen4x3"/>
  <p:notesSz cx="7102475" cy="10233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3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8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EEB9"/>
    <a:srgbClr val="FFE181"/>
    <a:srgbClr val="FFD243"/>
    <a:srgbClr val="E5E5E9"/>
    <a:srgbClr val="E6E7E8"/>
    <a:srgbClr val="C9C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1466" autoAdjust="0"/>
  </p:normalViewPr>
  <p:slideViewPr>
    <p:cSldViewPr>
      <p:cViewPr varScale="1">
        <p:scale>
          <a:sx n="78" d="100"/>
          <a:sy n="78" d="100"/>
        </p:scale>
        <p:origin x="1598" y="67"/>
      </p:cViewPr>
      <p:guideLst>
        <p:guide orient="horz" pos="2136"/>
        <p:guide pos="2880"/>
      </p:guideLst>
    </p:cSldViewPr>
  </p:slideViewPr>
  <p:outlineViewPr>
    <p:cViewPr>
      <p:scale>
        <a:sx n="33" d="100"/>
        <a:sy n="33" d="100"/>
      </p:scale>
      <p:origin x="48" y="16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874" y="90"/>
      </p:cViewPr>
      <p:guideLst>
        <p:guide orient="horz" pos="318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048" cy="510975"/>
          </a:xfrm>
          <a:prstGeom prst="rect">
            <a:avLst/>
          </a:prstGeom>
        </p:spPr>
        <p:txBody>
          <a:bodyPr vert="horz" lIns="99232" tIns="49616" rIns="99232" bIns="4961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886" y="0"/>
            <a:ext cx="3078048" cy="510975"/>
          </a:xfrm>
          <a:prstGeom prst="rect">
            <a:avLst/>
          </a:prstGeom>
        </p:spPr>
        <p:txBody>
          <a:bodyPr vert="horz" lIns="99232" tIns="49616" rIns="99232" bIns="4961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A695BBA1-8137-4A80-9A85-7D5491BF8D3E}" type="datetimeFigureOut">
              <a:rPr lang="en-US"/>
              <a:t>10/9/2019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0360"/>
            <a:ext cx="3078048" cy="510975"/>
          </a:xfrm>
          <a:prstGeom prst="rect">
            <a:avLst/>
          </a:prstGeom>
        </p:spPr>
        <p:txBody>
          <a:bodyPr vert="horz" lIns="99232" tIns="49616" rIns="99232" bIns="4961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886" y="9720360"/>
            <a:ext cx="3078048" cy="510975"/>
          </a:xfrm>
          <a:prstGeom prst="rect">
            <a:avLst/>
          </a:prstGeom>
        </p:spPr>
        <p:txBody>
          <a:bodyPr vert="horz" wrap="square" lIns="99232" tIns="49616" rIns="99232" bIns="49616" numCol="1" anchor="b" anchorCtr="0" compatLnSpc="1"/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fld id="{6D17DCB7-E934-43EE-917E-9F821D110228}" type="slidenum">
              <a:rPr lang="en-US" altLang="fr-FR"/>
              <a:t>‹N°›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048" cy="510975"/>
          </a:xfrm>
          <a:prstGeom prst="rect">
            <a:avLst/>
          </a:prstGeom>
        </p:spPr>
        <p:txBody>
          <a:bodyPr vert="horz" lIns="99232" tIns="49616" rIns="99232" bIns="4961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5175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232" tIns="49616" rIns="99232" bIns="4961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556" y="4861026"/>
            <a:ext cx="5681364" cy="4603846"/>
          </a:xfrm>
          <a:prstGeom prst="rect">
            <a:avLst/>
          </a:prstGeom>
        </p:spPr>
        <p:txBody>
          <a:bodyPr vert="horz" lIns="99232" tIns="49616" rIns="99232" bIns="4961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886" y="9720360"/>
            <a:ext cx="3078048" cy="510975"/>
          </a:xfrm>
          <a:prstGeom prst="rect">
            <a:avLst/>
          </a:prstGeom>
        </p:spPr>
        <p:txBody>
          <a:bodyPr vert="horz" wrap="square" lIns="99232" tIns="49616" rIns="99232" bIns="49616" numCol="1" anchor="b" anchorCtr="0" compatLnSpc="1"/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fld id="{2594AF05-20CF-4A8F-B9E7-1B5B266EFC2C}" type="slidenum">
              <a:rPr lang="en-US" altLang="fr-FR"/>
              <a:t>‹N°›</a:t>
            </a:fld>
            <a:endParaRPr lang="en-US" alt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"/>
          </p:nvPr>
        </p:nvSpPr>
        <p:spPr>
          <a:xfrm>
            <a:off x="1" y="9718668"/>
            <a:ext cx="3078048" cy="512667"/>
          </a:xfrm>
          <a:prstGeom prst="rect">
            <a:avLst/>
          </a:prstGeom>
        </p:spPr>
        <p:txBody>
          <a:bodyPr vert="horz" lIns="99232" tIns="49616" rIns="99232" bIns="4961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7C153A9-B076-4BF8-8DF6-EED45545037A}" type="slidenum">
              <a:rPr lang="en-US" altLang="fr-FR"/>
              <a:t>1</a:t>
            </a:fld>
            <a:endParaRPr lang="en-US" altLang="fr-F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10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5848197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11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9354693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12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7419267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13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9069724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14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4497447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15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6546440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16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9205703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17</a:t>
            </a:fld>
            <a:endParaRPr lang="en-US" alt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18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6427230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19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987782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2</a:t>
            </a:fld>
            <a:endParaRPr lang="en-US" alt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20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7153999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01862DF0-862F-4737-B908-9F65AE9F052A}" type="slidenum">
              <a:rPr lang="en-US" altLang="fr-FR"/>
              <a:t>21</a:t>
            </a:fld>
            <a:endParaRPr lang="en-US" alt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3</a:t>
            </a:fld>
            <a:endParaRPr lang="en-US" alt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4</a:t>
            </a:fld>
            <a:endParaRPr lang="en-US" alt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5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467219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6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9942202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7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147979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8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4876304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9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419444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3"/>
          <p:cNvGrpSpPr/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7" name="Rectangle 6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12" name="Group 13"/>
          <p:cNvGrpSpPr/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92D05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Rectangle 15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92D05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23" name="Image 22" descr="Logo-INSAE[2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07274"/>
            <a:ext cx="756000" cy="620713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Rectangle 6"/>
          <p:cNvSpPr/>
          <p:nvPr userDrawn="1"/>
        </p:nvSpPr>
        <p:spPr>
          <a:xfrm>
            <a:off x="1295400" y="6476999"/>
            <a:ext cx="7315200" cy="3060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fr-FR" sz="1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1" name="Rectangle 1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77000"/>
            <a:ext cx="2133600" cy="3048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27E3A26-955F-42E9-8D98-C90AB6553513}" type="slidenum">
              <a:rPr lang="en-US" altLang="fr-FR" smtClean="0"/>
              <a:t>‹N°›</a:t>
            </a:fld>
            <a:endParaRPr lang="en-US" altLang="fr-FR" dirty="0"/>
          </a:p>
        </p:txBody>
      </p:sp>
      <p:sp>
        <p:nvSpPr>
          <p:cNvPr id="33" name="Rectangle 32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Slide Number Placeholder 5"/>
          <p:cNvSpPr txBox="1"/>
          <p:nvPr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anchor="ctr"/>
          <a:lstStyle/>
          <a:p>
            <a:pPr algn="r" eaLnBrk="1" hangingPunct="1"/>
            <a:fld id="{51849FD1-D040-4172-A346-BE8BAAFD1BE6}" type="slidenum">
              <a:rPr lang="en-US" altLang="fr-FR" sz="1200" b="1">
                <a:solidFill>
                  <a:srgbClr val="009644"/>
                </a:solidFill>
                <a:latin typeface="Calibri" panose="020F0502020204030204" pitchFamily="34" charset="0"/>
              </a:rPr>
              <a:t>‹N°›</a:t>
            </a:fld>
            <a:endParaRPr lang="en-US" altLang="fr-FR" sz="1200" b="1">
              <a:solidFill>
                <a:srgbClr val="009644"/>
              </a:solidFill>
              <a:latin typeface="Calibri" panose="020F0502020204030204" pitchFamily="34" charset="0"/>
            </a:endParaRPr>
          </a:p>
        </p:txBody>
      </p:sp>
      <p:grpSp>
        <p:nvGrpSpPr>
          <p:cNvPr id="8" name="Group 13"/>
          <p:cNvGrpSpPr/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9" name="Rectangle 8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2" name="Rectangle 6"/>
          <p:cNvSpPr/>
          <p:nvPr userDrawn="1"/>
        </p:nvSpPr>
        <p:spPr>
          <a:xfrm>
            <a:off x="1151709" y="6477000"/>
            <a:ext cx="7535091" cy="28956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Atelier régional sur les comptes nationaux</a:t>
            </a:r>
            <a:r>
              <a:rPr lang="fr-FR" sz="14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Ouagadougou</a:t>
            </a:r>
            <a:r>
              <a:rPr lang="fr-FR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— Octobre 2019</a:t>
            </a:r>
          </a:p>
        </p:txBody>
      </p:sp>
      <p:sp>
        <p:nvSpPr>
          <p:cNvPr id="13" name="Slide Number Placeholder 5"/>
          <p:cNvSpPr txBox="1"/>
          <p:nvPr userDrawn="1"/>
        </p:nvSpPr>
        <p:spPr>
          <a:xfrm>
            <a:off x="6553200" y="6523037"/>
            <a:ext cx="2133600" cy="228601"/>
          </a:xfrm>
          <a:prstGeom prst="rect">
            <a:avLst/>
          </a:prstGeom>
        </p:spPr>
        <p:txBody>
          <a:bodyPr anchor="ctr"/>
          <a:lstStyle/>
          <a:p>
            <a:pPr algn="r" eaLnBrk="1" hangingPunct="1"/>
            <a:fld id="{8DF74E42-4A24-4959-9A18-2054312C7CF4}" type="slidenum">
              <a:rPr lang="en-US" altLang="fr-FR" sz="1200" b="1">
                <a:solidFill>
                  <a:schemeClr val="tx1"/>
                </a:solidFill>
                <a:latin typeface="Calibri" panose="020F0502020204030204" pitchFamily="34" charset="0"/>
              </a:rPr>
              <a:t>‹N°›</a:t>
            </a:fld>
            <a:endParaRPr lang="en-US" altLang="fr-FR" sz="1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pSp>
        <p:nvGrpSpPr>
          <p:cNvPr id="14" name="Group 13"/>
          <p:cNvGrpSpPr/>
          <p:nvPr userDrawn="1"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5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92D05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6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92D05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7" name="Date Placeholder 3"/>
          <p:cNvSpPr txBox="1"/>
          <p:nvPr userDrawn="1"/>
        </p:nvSpPr>
        <p:spPr>
          <a:xfrm>
            <a:off x="304800" y="6477000"/>
            <a:ext cx="2133600" cy="304800"/>
          </a:xfrm>
          <a:prstGeom prst="rect">
            <a:avLst/>
          </a:prstGeom>
        </p:spPr>
        <p:txBody>
          <a:bodyPr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09/10/2019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pic>
        <p:nvPicPr>
          <p:cNvPr id="20" name="Image 19" descr="Logo-INSAE[2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07274"/>
            <a:ext cx="756000" cy="6207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fr-FR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fr-FR" dirty="0"/>
              <a:t>Click to edit Master text styles</a:t>
            </a:r>
          </a:p>
          <a:p>
            <a:pPr lvl="1"/>
            <a:r>
              <a:rPr lang="en-US" altLang="fr-FR" dirty="0"/>
              <a:t>Second level</a:t>
            </a:r>
          </a:p>
          <a:p>
            <a:pPr lvl="2"/>
            <a:r>
              <a:rPr lang="en-US" altLang="fr-FR" dirty="0"/>
              <a:t>Third level</a:t>
            </a:r>
          </a:p>
          <a:p>
            <a:pPr lvl="3"/>
            <a:r>
              <a:rPr lang="en-US" altLang="fr-FR" dirty="0"/>
              <a:t>Fourth level</a:t>
            </a:r>
          </a:p>
          <a:p>
            <a:pPr lvl="4"/>
            <a:r>
              <a:rPr lang="en-US" altLang="fr-FR" dirty="0"/>
              <a:t>Fifth level</a:t>
            </a:r>
          </a:p>
        </p:txBody>
      </p:sp>
      <p:grpSp>
        <p:nvGrpSpPr>
          <p:cNvPr id="1034" name="Group 13"/>
          <p:cNvGrpSpPr/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92D05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92D05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17" name="Image 16" descr="Logo-INSAE[2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07274"/>
            <a:ext cx="756000" cy="620713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Rectangle 18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Slide Number Placeholder 5"/>
          <p:cNvSpPr txBox="1"/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anchor="ctr"/>
          <a:lstStyle/>
          <a:p>
            <a:pPr algn="r" eaLnBrk="1" hangingPunct="1"/>
            <a:fld id="{51849FD1-D040-4172-A346-BE8BAAFD1BE6}" type="slidenum">
              <a:rPr lang="en-US" altLang="fr-FR" sz="1200" b="1">
                <a:solidFill>
                  <a:srgbClr val="009644"/>
                </a:solidFill>
                <a:latin typeface="Calibri" panose="020F0502020204030204" pitchFamily="34" charset="0"/>
              </a:rPr>
              <a:t>‹N°›</a:t>
            </a:fld>
            <a:endParaRPr lang="en-US" altLang="fr-FR" sz="1200" b="1">
              <a:solidFill>
                <a:srgbClr val="009644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Rectangle 6"/>
          <p:cNvSpPr/>
          <p:nvPr userDrawn="1"/>
        </p:nvSpPr>
        <p:spPr>
          <a:xfrm>
            <a:off x="1151709" y="6477000"/>
            <a:ext cx="7535091" cy="28956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Atelier régional sur les comptes nationaux</a:t>
            </a:r>
            <a:r>
              <a:rPr lang="fr-FR" sz="14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Ouagadougou</a:t>
            </a:r>
            <a:r>
              <a:rPr lang="fr-FR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— Octobre 2019</a:t>
            </a:r>
          </a:p>
        </p:txBody>
      </p:sp>
      <p:sp>
        <p:nvSpPr>
          <p:cNvPr id="23" name="Slide Number Placeholder 5"/>
          <p:cNvSpPr txBox="1"/>
          <p:nvPr userDrawn="1"/>
        </p:nvSpPr>
        <p:spPr>
          <a:xfrm>
            <a:off x="6553200" y="6523037"/>
            <a:ext cx="2133600" cy="228601"/>
          </a:xfrm>
          <a:prstGeom prst="rect">
            <a:avLst/>
          </a:prstGeom>
        </p:spPr>
        <p:txBody>
          <a:bodyPr anchor="ctr"/>
          <a:lstStyle/>
          <a:p>
            <a:pPr algn="r" eaLnBrk="1" hangingPunct="1"/>
            <a:fld id="{8DF74E42-4A24-4959-9A18-2054312C7CF4}" type="slidenum">
              <a:rPr lang="en-US" altLang="fr-FR" sz="1200" b="1">
                <a:solidFill>
                  <a:schemeClr val="tx1"/>
                </a:solidFill>
                <a:latin typeface="Calibri" panose="020F0502020204030204" pitchFamily="34" charset="0"/>
              </a:rPr>
              <a:t>‹N°›</a:t>
            </a:fld>
            <a:endParaRPr lang="en-US" altLang="fr-FR" sz="1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Date Placeholder 3"/>
          <p:cNvSpPr txBox="1"/>
          <p:nvPr userDrawn="1"/>
        </p:nvSpPr>
        <p:spPr>
          <a:xfrm>
            <a:off x="304800" y="6477000"/>
            <a:ext cx="2133600" cy="304800"/>
          </a:xfrm>
          <a:prstGeom prst="rect">
            <a:avLst/>
          </a:prstGeom>
        </p:spPr>
        <p:txBody>
          <a:bodyPr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09/10/2019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 bwMode="auto">
          <a:xfrm>
            <a:off x="6553200" y="6477000"/>
            <a:ext cx="2133600" cy="244475"/>
          </a:xfrm>
          <a:noFill/>
          <a:ln>
            <a:miter lim="800000"/>
          </a:ln>
        </p:spPr>
        <p:txBody>
          <a:bodyPr/>
          <a:lstStyle/>
          <a:p>
            <a:endParaRPr lang="en-US" altLang="fr-FR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124200" y="2286000"/>
            <a:ext cx="28956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124200" y="3810000"/>
            <a:ext cx="28956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btitle 2"/>
          <p:cNvSpPr txBox="1"/>
          <p:nvPr/>
        </p:nvSpPr>
        <p:spPr bwMode="auto">
          <a:xfrm>
            <a:off x="2819400" y="1219200"/>
            <a:ext cx="3429000" cy="533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ctr" eaLnBrk="1" hangingPunct="1"/>
            <a:endParaRPr lang="fr-FR" altLang="fr-FR" sz="1600" b="1" dirty="0">
              <a:latin typeface="Calibri" panose="020F0502020204030204" pitchFamily="34" charset="0"/>
            </a:endParaRPr>
          </a:p>
          <a:p>
            <a:pPr algn="ctr" eaLnBrk="1" hangingPunct="1"/>
            <a:endParaRPr lang="fr-FR" altLang="fr-FR" sz="1100" b="1" dirty="0">
              <a:solidFill>
                <a:srgbClr val="00B05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/>
            <a:br>
              <a:rPr lang="fr-CA" altLang="fr-FR" sz="2000" b="1" dirty="0">
                <a:solidFill>
                  <a:srgbClr val="00B050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en-US" altLang="fr-FR" sz="14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Titre 11"/>
          <p:cNvSpPr txBox="1"/>
          <p:nvPr/>
        </p:nvSpPr>
        <p:spPr>
          <a:xfrm>
            <a:off x="730339" y="457200"/>
            <a:ext cx="8261261" cy="9144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br>
              <a:rPr lang="fr-FR" sz="3100" b="1" dirty="0">
                <a:latin typeface="+mj-lt"/>
                <a:ea typeface="+mj-ea"/>
                <a:cs typeface="+mj-cs"/>
              </a:rPr>
            </a:br>
            <a:r>
              <a:rPr lang="fr-FR" sz="9600" b="1" dirty="0">
                <a:solidFill>
                  <a:srgbClr val="009644"/>
                </a:solidFill>
                <a:latin typeface="+mn-lt"/>
                <a:cs typeface="+mn-cs"/>
              </a:rPr>
              <a:t>Institut National de la Statistique et de l’Analyse Economique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600" b="1" dirty="0">
                <a:solidFill>
                  <a:srgbClr val="009644"/>
                </a:solidFill>
                <a:latin typeface="+mn-lt"/>
                <a:cs typeface="+mn-cs"/>
              </a:rPr>
              <a:t>Cotonou - Bénin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600" b="1" dirty="0">
              <a:solidFill>
                <a:srgbClr val="009644"/>
              </a:solidFill>
              <a:latin typeface="+mn-lt"/>
              <a:cs typeface="+mn-cs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552700" y="5943600"/>
            <a:ext cx="4038600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sz="2000" dirty="0">
                <a:latin typeface="Tw Cen MT" panose="020B0602020104020603" pitchFamily="34" charset="0"/>
              </a:rPr>
              <a:t>Ouagadougou, le 09 Octobre 2019</a:t>
            </a:r>
            <a:endParaRPr lang="en-US" altLang="fr-FR" sz="2000" dirty="0">
              <a:latin typeface="Tw Cen MT" panose="020B0602020104020603" pitchFamily="34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4AFE36E-EC38-4644-8A7A-219ADC580BB4}"/>
              </a:ext>
            </a:extLst>
          </p:cNvPr>
          <p:cNvSpPr txBox="1">
            <a:spLocks/>
          </p:cNvSpPr>
          <p:nvPr/>
        </p:nvSpPr>
        <p:spPr bwMode="auto">
          <a:xfrm>
            <a:off x="328612" y="2514600"/>
            <a:ext cx="8281988" cy="121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fr-FR" b="1" dirty="0">
                <a:latin typeface="Calibri" pitchFamily="34" charset="0"/>
              </a:rPr>
              <a:t>ATELIER REGIONAL :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fr-FR" b="1" dirty="0">
                <a:solidFill>
                  <a:srgbClr val="0000FF"/>
                </a:solidFill>
                <a:latin typeface="Calibri" pitchFamily="34" charset="0"/>
              </a:rPr>
              <a:t>Bilan de la migration vers le SCN 2008 au BENIN</a:t>
            </a:r>
            <a:endParaRPr lang="fr-FR" altLang="fr-FR" b="1" dirty="0">
              <a:solidFill>
                <a:srgbClr val="0000F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19780"/>
            <a:ext cx="76962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sz="2800" b="1" dirty="0">
                <a:latin typeface="Calibri" panose="020F0502020204030204" pitchFamily="34" charset="0"/>
              </a:rPr>
              <a:t>4-État des travaux à ce jour (1/4)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E87AAC-90CC-4234-AF8B-2908F5477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1295400"/>
            <a:ext cx="8458200" cy="50291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800" b="1" dirty="0">
                <a:latin typeface="Calibri (Corps)"/>
              </a:rPr>
              <a:t>Ressources financières</a:t>
            </a:r>
          </a:p>
          <a:p>
            <a:pPr marL="985520" lvl="1" indent="-342900" algn="just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800" dirty="0">
                <a:latin typeface="Calibri (Corps)"/>
              </a:rPr>
              <a:t>Financement par le budget national d’environ un (1) milliard FCFA</a:t>
            </a:r>
          </a:p>
          <a:p>
            <a:pPr marL="985520" lvl="1" indent="-342900" algn="just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800" dirty="0">
                <a:latin typeface="Calibri (Corps)"/>
              </a:rPr>
              <a:t>Financement obtenu dans le cadre du PSR-UEMOA: 143.041.656 FCFA</a:t>
            </a:r>
          </a:p>
          <a:p>
            <a:pPr marL="985520" lvl="1" indent="-342900" algn="just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800" dirty="0">
                <a:latin typeface="Calibri (Corps)"/>
              </a:rPr>
              <a:t>GIZ (Appui à la réalisation des ateliers)</a:t>
            </a:r>
          </a:p>
          <a:p>
            <a:pPr marL="542925" indent="-357188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800" b="1" dirty="0">
                <a:latin typeface="Calibri (Corps)"/>
              </a:rPr>
              <a:t>Ressources humaines</a:t>
            </a:r>
          </a:p>
          <a:p>
            <a:pPr marL="1000125" lvl="1" indent="-357188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800" dirty="0">
                <a:latin typeface="Calibri (Corps)"/>
              </a:rPr>
              <a:t>Recrutement de 2 ISE, 5 ITS, 2 Économistes, 5 agents de collecte</a:t>
            </a:r>
          </a:p>
          <a:p>
            <a:pPr marL="542925" indent="-357188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endParaRPr lang="fr-FR" sz="2800" b="1" dirty="0"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2289868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19780"/>
            <a:ext cx="76962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sz="2800" b="1" dirty="0">
                <a:latin typeface="Calibri" panose="020F0502020204030204" pitchFamily="34" charset="0"/>
              </a:rPr>
              <a:t>4- État des travaux à ce jour (2/4)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E87AAC-90CC-4234-AF8B-2908F5477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1295400"/>
            <a:ext cx="8458200" cy="50291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42925" indent="-357188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800" b="1" dirty="0">
                <a:latin typeface="Calibri (Corps)"/>
              </a:rPr>
              <a:t>Grandes sources de données mobilisées</a:t>
            </a:r>
            <a:endParaRPr lang="fr-FR" sz="2800" b="1" i="1" dirty="0">
              <a:solidFill>
                <a:srgbClr val="0000FF"/>
              </a:solidFill>
              <a:latin typeface="Calibri (Corps)"/>
            </a:endParaRPr>
          </a:p>
          <a:p>
            <a:pPr marL="1000125" lvl="1" indent="-357188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800" dirty="0">
                <a:latin typeface="Calibri (Corps)"/>
              </a:rPr>
              <a:t>Recensement Général de la Population et de l’Habitation (RGPH4, 2013)</a:t>
            </a:r>
          </a:p>
          <a:p>
            <a:pPr marL="1000125" lvl="1" indent="-357188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800" dirty="0">
                <a:latin typeface="Calibri (Corps)"/>
              </a:rPr>
              <a:t>Enquête Modulaire Intégrée sur les Conditions de Vie des Ménages (EMICoV 2015)</a:t>
            </a:r>
          </a:p>
          <a:p>
            <a:pPr marL="1000125" lvl="1" indent="-357188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800" dirty="0">
                <a:latin typeface="Calibri (Corps)"/>
              </a:rPr>
              <a:t>Enquête de structure (CI, Marges de Commerce et de Transport)</a:t>
            </a:r>
          </a:p>
          <a:p>
            <a:pPr marL="1000125" lvl="1" indent="-357188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800" dirty="0">
                <a:latin typeface="Calibri (Corps)"/>
              </a:rPr>
              <a:t>Enquête sur le Commerce Extérieur Non Enregistré</a:t>
            </a:r>
          </a:p>
          <a:p>
            <a:pPr marL="1000125" lvl="1" indent="-357188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800" dirty="0">
                <a:latin typeface="Calibri (Corps)"/>
              </a:rPr>
              <a:t>Une vingtaine d’études et enquêtes spécifiques</a:t>
            </a:r>
          </a:p>
          <a:p>
            <a:pPr marL="542925" indent="-357188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endParaRPr lang="fr-FR" sz="2800" b="1" dirty="0"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4161586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19780"/>
            <a:ext cx="76962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sz="2800" b="1" dirty="0">
                <a:latin typeface="Calibri" panose="020F0502020204030204" pitchFamily="34" charset="0"/>
              </a:rPr>
              <a:t>4-État des travaux à ce jour (3/4)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E87AAC-90CC-4234-AF8B-2908F5477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1295400"/>
            <a:ext cx="8458200" cy="50291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lnSpc>
                <a:spcPct val="10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b="1" dirty="0">
                <a:latin typeface="Calibri (Corps)"/>
              </a:rPr>
              <a:t>Travaux réalisés et résultats atteints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Élaboration des comptes de l’année de base 2015 et de la première année courante 2016 suivant le SCN 2008 et </a:t>
            </a:r>
            <a:r>
              <a:rPr lang="fr-FR" sz="2600" b="1" dirty="0">
                <a:latin typeface="Calibri (Corps)"/>
              </a:rPr>
              <a:t>publiés sur le site web </a:t>
            </a:r>
            <a:r>
              <a:rPr lang="fr-FR" sz="2600" dirty="0">
                <a:latin typeface="Calibri (Corps)"/>
              </a:rPr>
              <a:t>de l’INSAE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Comptes définitifs 2017 et provisoires 2018 en cours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Réalisation d’une note sur le processus du rebasage et de mise en œuvre du SCN08 et des grands résultats issus du changement de l’année de base (Site Web)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Premier draft du document méthodologique d’élaboration des comptes nationaux suivant le SCN08</a:t>
            </a:r>
          </a:p>
          <a:p>
            <a:pPr marL="985520" lvl="1" indent="-342900" algn="just" defTabSz="844550">
              <a:lnSpc>
                <a:spcPct val="9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charset="0"/>
              <a:buChar char=""/>
            </a:pPr>
            <a:endParaRPr lang="fr-FR" sz="2400" dirty="0">
              <a:latin typeface="Calibri (Corps)"/>
            </a:endParaRPr>
          </a:p>
          <a:p>
            <a:pPr marL="542925" indent="-357188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endParaRPr lang="fr-FR" sz="2400" b="1" dirty="0"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2319836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19780"/>
            <a:ext cx="76962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sz="2800" b="1" dirty="0">
                <a:latin typeface="Calibri" panose="020F0502020204030204" pitchFamily="34" charset="0"/>
              </a:rPr>
              <a:t>4- État des travaux à ce jour (4/4)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E87AAC-90CC-4234-AF8B-2908F5477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1295400"/>
            <a:ext cx="8458200" cy="50291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lnSpc>
                <a:spcPct val="10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b="1" dirty="0">
                <a:latin typeface="Calibri (Corps)"/>
              </a:rPr>
              <a:t>Travaux réalisés et résultats atteints (suite)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Rétropolation</a:t>
            </a:r>
          </a:p>
          <a:p>
            <a:pPr marL="1442720" lvl="2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Définition des nomenclatures et passage des données dans la nomenclature de rétropolation</a:t>
            </a:r>
          </a:p>
          <a:p>
            <a:pPr marL="1442720" lvl="2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Collecte des données pour la réalisation des rétropolations exogènes</a:t>
            </a:r>
          </a:p>
          <a:p>
            <a:pPr marL="1442720" lvl="2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Rétropolation brute des comptes de branche</a:t>
            </a:r>
          </a:p>
          <a:p>
            <a:pPr marL="185737" algn="just" defTabSz="844550">
              <a:lnSpc>
                <a:spcPct val="90000"/>
              </a:lnSpc>
              <a:spcAft>
                <a:spcPct val="35000"/>
              </a:spcAft>
            </a:pPr>
            <a:endParaRPr lang="fr-FR" sz="2400" b="1" dirty="0"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496788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19780"/>
            <a:ext cx="76962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sz="2800" b="1" dirty="0">
                <a:latin typeface="Calibri" panose="020F0502020204030204" pitchFamily="34" charset="0"/>
              </a:rPr>
              <a:t>5- Travaux de rénovation restants à faire (1/1)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E87AAC-90CC-4234-AF8B-2908F5477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1295400"/>
            <a:ext cx="8458200" cy="50291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800" dirty="0">
                <a:latin typeface="Calibri (Corps)"/>
              </a:rPr>
              <a:t>Finaliser la rétropolation des comptes nationaux sur la période 1999-2014</a:t>
            </a:r>
          </a:p>
          <a:p>
            <a:pPr marL="528320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800" dirty="0">
                <a:latin typeface="Calibri (Corps)"/>
              </a:rPr>
              <a:t>Finaliser, valider et publier la note méthodologique d’élaboration des comptes nationaux suivant le SCN08</a:t>
            </a:r>
          </a:p>
          <a:p>
            <a:pPr marL="528320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800" dirty="0">
                <a:latin typeface="Calibri (Corps)"/>
              </a:rPr>
              <a:t>Réaliser une note sur la série disponible des comptes Base 2015, SCN 2008.</a:t>
            </a:r>
          </a:p>
          <a:p>
            <a:pPr marL="528320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800" dirty="0">
                <a:latin typeface="Calibri (Corps)"/>
              </a:rPr>
              <a:t>Réaliser une note sur les changements induits par la nouvelle base</a:t>
            </a:r>
          </a:p>
          <a:p>
            <a:pPr marL="542925" indent="-357188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endParaRPr lang="fr-FR" sz="2400" b="1" dirty="0"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4240900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915000" y="381000"/>
            <a:ext cx="78480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noAutofit/>
          </a:bodyPr>
          <a:lstStyle/>
          <a:p>
            <a:pPr algn="ctr" eaLnBrk="1" hangingPunct="1"/>
            <a:r>
              <a:rPr lang="fr-FR" sz="2800" b="1" dirty="0">
                <a:latin typeface="Calibri" panose="020F0502020204030204" pitchFamily="34" charset="0"/>
              </a:rPr>
              <a:t>6-Difficultés rencontrées et solutions apportées (1/1)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E87AAC-90CC-4234-AF8B-2908F5477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1143000"/>
            <a:ext cx="8458200" cy="5400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400" b="1" dirty="0">
                <a:latin typeface="Calibri (Corps)"/>
              </a:rPr>
              <a:t>Ressources financières</a:t>
            </a:r>
          </a:p>
          <a:p>
            <a:pPr marL="985520" lvl="1" indent="-342900" algn="just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Calibri (Corps)"/>
              </a:rPr>
              <a:t>Appui financier de l’INS par les autorités béninoises</a:t>
            </a:r>
          </a:p>
          <a:p>
            <a:pPr marL="528320" indent="-342900" algn="just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400" b="1" dirty="0">
                <a:latin typeface="Calibri (Corps)"/>
              </a:rPr>
              <a:t>Ressources humaines</a:t>
            </a:r>
          </a:p>
          <a:p>
            <a:pPr marL="985520" lvl="1" indent="-342900" algn="just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Calibri (Corps)"/>
              </a:rPr>
              <a:t>Recrutement de nouveaux agents contractuels</a:t>
            </a:r>
          </a:p>
          <a:p>
            <a:pPr marL="985520" lvl="1" indent="-342900" algn="just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Calibri (Corps)"/>
              </a:rPr>
              <a:t>Formation continue de l’équipe pendant les travaux d’élaboration des comptes nationaux</a:t>
            </a:r>
          </a:p>
          <a:p>
            <a:pPr marL="528320" indent="-342900" algn="just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400" b="1" dirty="0">
                <a:latin typeface="Calibri (Corps)"/>
              </a:rPr>
              <a:t>Autres difficultés</a:t>
            </a:r>
          </a:p>
          <a:p>
            <a:pPr marL="985520" lvl="1" indent="-342900" algn="just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Calibri (Corps)"/>
              </a:rPr>
              <a:t>Besoins de sensibilisation des structures sectorielles à la fourniture régulière des statistiques en vue de leur prise en charge</a:t>
            </a:r>
          </a:p>
          <a:p>
            <a:pPr marL="985520" lvl="1" indent="-342900" algn="just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Calibri (Corps)"/>
              </a:rPr>
              <a:t>Limites de certaines réglementations nationales ayant affecté (pendant un temps) les lignes budgétaires orientées vers les ateliers</a:t>
            </a:r>
          </a:p>
          <a:p>
            <a:pPr marL="985520" lvl="1" indent="-342900" algn="just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fr-FR" sz="2400" dirty="0">
              <a:latin typeface="Calibri (Corps)"/>
            </a:endParaRPr>
          </a:p>
          <a:p>
            <a:pPr marL="1000125" lvl="1" indent="-357188" algn="just" defTabSz="84455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fr-FR" sz="2400" b="1" dirty="0"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588133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990600" y="619780"/>
            <a:ext cx="77724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noAutofit/>
          </a:bodyPr>
          <a:lstStyle/>
          <a:p>
            <a:pPr algn="ctr" eaLnBrk="1" hangingPunct="1"/>
            <a:r>
              <a:rPr lang="fr-FR" sz="2800" b="1" dirty="0">
                <a:latin typeface="Calibri" panose="020F0502020204030204" pitchFamily="34" charset="0"/>
              </a:rPr>
              <a:t>7-Perspectives (1/4)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E87AAC-90CC-4234-AF8B-2908F5477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1219200"/>
            <a:ext cx="8458200" cy="5181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r-FR" sz="3200" dirty="0">
                <a:latin typeface="Calibri (Corps)"/>
              </a:rPr>
              <a:t>Validation et publication des nomenclatures d’activités et de produits</a:t>
            </a:r>
          </a:p>
          <a:p>
            <a:pPr marL="528320" indent="-342900" algn="just" defTabSz="8445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r-FR" sz="3200" dirty="0">
                <a:latin typeface="Calibri (Corps)"/>
              </a:rPr>
              <a:t>Finalisation, validation et publication de la note méthodologique du changement de l’année de base</a:t>
            </a:r>
          </a:p>
          <a:p>
            <a:pPr marL="528320" indent="-342900" algn="just" defTabSz="8445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r-FR" sz="3200" dirty="0">
                <a:latin typeface="Calibri (Corps)"/>
              </a:rPr>
              <a:t>Finalisation, validation et publication de la note d’analyse de la série disponible des comptes Base 2015, SCN 2008</a:t>
            </a:r>
          </a:p>
        </p:txBody>
      </p:sp>
    </p:spTree>
    <p:extLst>
      <p:ext uri="{BB962C8B-B14F-4D97-AF65-F5344CB8AC3E}">
        <p14:creationId xmlns:p14="http://schemas.microsoft.com/office/powerpoint/2010/main" val="2154806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10225"/>
            <a:ext cx="7696200" cy="521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altLang="fr-FR" sz="2800" b="1" dirty="0">
                <a:latin typeface="Calibri" panose="020F0502020204030204" pitchFamily="34" charset="0"/>
              </a:rPr>
              <a:t>7-Perspectives </a:t>
            </a:r>
            <a:r>
              <a:rPr lang="fr-FR" sz="2800" b="1" dirty="0">
                <a:latin typeface="Calibri" panose="020F0502020204030204" pitchFamily="34" charset="0"/>
              </a:rPr>
              <a:t>(2/4)</a:t>
            </a:r>
            <a:endParaRPr lang="en-US" altLang="fr-FR" sz="2800" b="1" dirty="0">
              <a:latin typeface="Calibri" panose="020F0502020204030204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1371599"/>
            <a:ext cx="8534400" cy="48761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800" dirty="0">
                <a:latin typeface="Calibri (Corps)"/>
              </a:rPr>
              <a:t>Finalisation de la rétropolation des comptes de 1999 à 2014 selon le SCN2008</a:t>
            </a:r>
          </a:p>
          <a:p>
            <a:pPr marL="528320" indent="-342900" algn="just" defTabSz="84455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800" dirty="0">
                <a:latin typeface="Calibri (Corps)"/>
              </a:rPr>
              <a:t>Élaboration des comptes définitifs de l’année courante 2017 – SCN2008</a:t>
            </a:r>
          </a:p>
          <a:p>
            <a:pPr marL="528320" indent="-342900" algn="just" defTabSz="84455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800" dirty="0">
                <a:latin typeface="Calibri (Corps)"/>
              </a:rPr>
              <a:t>Élaboration des comptes provisoires de l’année courante 2018 – SCN2008</a:t>
            </a:r>
          </a:p>
          <a:p>
            <a:pPr marL="528320" indent="-342900" algn="just" defTabSz="84455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800" dirty="0">
                <a:latin typeface="Calibri (Corps)"/>
              </a:rPr>
              <a:t>Rétropolation des comptes selon le SCN2008 jusqu’en 1982 (les comptes avant 1999 n’étaient pas </a:t>
            </a:r>
            <a:r>
              <a:rPr lang="fr-FR" sz="2800">
                <a:latin typeface="Calibri (Corps)"/>
              </a:rPr>
              <a:t>réalisés sous ERETES)</a:t>
            </a:r>
            <a:endParaRPr lang="fr-FR" sz="2800" dirty="0">
              <a:latin typeface="Calibri (Corps)"/>
            </a:endParaRPr>
          </a:p>
          <a:p>
            <a:pPr marL="528320" indent="-342900" algn="just" defTabSz="84455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endParaRPr lang="fr-FR" sz="2800" dirty="0">
              <a:latin typeface="Calibri (Corps)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915000" y="619780"/>
            <a:ext cx="78480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noAutofit/>
          </a:bodyPr>
          <a:lstStyle/>
          <a:p>
            <a:pPr algn="ctr" eaLnBrk="1" hangingPunct="1"/>
            <a:r>
              <a:rPr lang="fr-FR" sz="2800" b="1" dirty="0">
                <a:latin typeface="Calibri" panose="020F0502020204030204" pitchFamily="34" charset="0"/>
              </a:rPr>
              <a:t>Perspectives (3/4)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E87AAC-90CC-4234-AF8B-2908F5477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1219200"/>
            <a:ext cx="8458200" cy="5181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800" b="1" dirty="0">
                <a:latin typeface="Calibri (Corps)"/>
              </a:rPr>
              <a:t>Financement des travaux et renforcement des capacités</a:t>
            </a:r>
          </a:p>
          <a:p>
            <a:pPr marL="985520" lvl="1" indent="-342900" algn="just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800" dirty="0">
                <a:latin typeface="Calibri (Corps)"/>
              </a:rPr>
              <a:t>Négociations avec les partenaires pour le renforcement de capacités des comptables nationaux</a:t>
            </a:r>
          </a:p>
          <a:p>
            <a:pPr marL="528320" indent="-342900" algn="just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800" b="1" dirty="0">
                <a:latin typeface="Calibri (Corps)"/>
              </a:rPr>
              <a:t>Délai prévisionnel de publication des comptes rénovés : </a:t>
            </a:r>
            <a:r>
              <a:rPr lang="fr-FR" sz="2800" dirty="0">
                <a:latin typeface="Calibri (Corps)"/>
              </a:rPr>
              <a:t>Décembre 2019</a:t>
            </a:r>
          </a:p>
        </p:txBody>
      </p:sp>
    </p:spTree>
    <p:extLst>
      <p:ext uri="{BB962C8B-B14F-4D97-AF65-F5344CB8AC3E}">
        <p14:creationId xmlns:p14="http://schemas.microsoft.com/office/powerpoint/2010/main" val="4077561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915000" y="619780"/>
            <a:ext cx="78480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noAutofit/>
          </a:bodyPr>
          <a:lstStyle/>
          <a:p>
            <a:pPr algn="ctr" eaLnBrk="1" hangingPunct="1"/>
            <a:r>
              <a:rPr lang="fr-FR" sz="2800" b="1" dirty="0">
                <a:latin typeface="Calibri" panose="020F0502020204030204" pitchFamily="34" charset="0"/>
              </a:rPr>
              <a:t>Perspectives (4/4)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E87AAC-90CC-4234-AF8B-2908F5477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1219200"/>
            <a:ext cx="8458200" cy="5181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800" dirty="0" err="1">
                <a:latin typeface="Calibri (Corps)"/>
              </a:rPr>
              <a:t>Rétropolation</a:t>
            </a:r>
            <a:r>
              <a:rPr lang="fr-FR" sz="2800" dirty="0">
                <a:latin typeface="Calibri (Corps)"/>
              </a:rPr>
              <a:t>: Brève description du plan de travail</a:t>
            </a:r>
          </a:p>
          <a:p>
            <a:pPr marL="985520" lvl="1" indent="-342900" algn="just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200" dirty="0"/>
              <a:t>Étape 1 : Collecte/Préparation de données de l’AN</a:t>
            </a:r>
          </a:p>
          <a:p>
            <a:pPr marL="985520" lvl="1" indent="-342900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200" dirty="0"/>
              <a:t>Étape 2 : Définition des matrices de passage/Changement de nomenclature</a:t>
            </a:r>
          </a:p>
          <a:p>
            <a:pPr marL="985520" lvl="1" indent="-342900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200" dirty="0"/>
              <a:t>Étape 3: Calcul des séries nouvelles bases</a:t>
            </a:r>
          </a:p>
          <a:p>
            <a:pPr marL="1442720" lvl="2" indent="-342900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200" dirty="0"/>
              <a:t>Développement de deux maquettes « Excel » pour rétropoler les CB et les ERE</a:t>
            </a:r>
          </a:p>
          <a:p>
            <a:pPr marL="1442720" lvl="2" indent="-342900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200" dirty="0"/>
              <a:t>Rétropolation brute des données</a:t>
            </a:r>
          </a:p>
          <a:p>
            <a:pPr marL="985520" lvl="1" indent="-342900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200" dirty="0"/>
              <a:t>Étape 4 : Introduction des exogènes</a:t>
            </a:r>
          </a:p>
          <a:p>
            <a:pPr marL="985520" lvl="1" indent="-342900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200" dirty="0"/>
              <a:t>Étape 5 : Équilibrage, Analyse de cohérence, etc.</a:t>
            </a:r>
          </a:p>
          <a:p>
            <a:pPr marL="985520" lvl="1" indent="-342900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200" dirty="0"/>
              <a:t>Étape 6 : Construction des tableaux de synthèse et des tableaux de publication et de diffusion</a:t>
            </a:r>
          </a:p>
        </p:txBody>
      </p:sp>
    </p:spTree>
    <p:extLst>
      <p:ext uri="{BB962C8B-B14F-4D97-AF65-F5344CB8AC3E}">
        <p14:creationId xmlns:p14="http://schemas.microsoft.com/office/powerpoint/2010/main" val="3550314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07191"/>
            <a:ext cx="76962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altLang="fr-FR" sz="2800" b="1" dirty="0">
                <a:latin typeface="Calibri" panose="020F0502020204030204" pitchFamily="34" charset="0"/>
              </a:rPr>
              <a:t>Plan de la présentation</a:t>
            </a:r>
            <a:endParaRPr lang="en-US" altLang="fr-FR" sz="2800" b="1" dirty="0">
              <a:latin typeface="Calibri" panose="020F0502020204030204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1295399"/>
            <a:ext cx="8458200" cy="51054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defTabSz="844550">
              <a:spcAft>
                <a:spcPct val="35000"/>
              </a:spcAft>
            </a:pPr>
            <a:r>
              <a:rPr lang="fr-FR" altLang="fr-FR" sz="2000" dirty="0"/>
              <a:t>INTRODUCTION</a:t>
            </a:r>
          </a:p>
          <a:p>
            <a:pPr marL="514350" indent="-514350" defTabSz="844550"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r>
              <a:rPr lang="fr-FR" altLang="fr-FR" sz="2000" dirty="0"/>
              <a:t>État de mise en œuvre des recommandations du dernier atelier</a:t>
            </a:r>
          </a:p>
          <a:p>
            <a:pPr marL="514350" indent="-514350" defTabSz="844550">
              <a:lnSpc>
                <a:spcPct val="15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r>
              <a:rPr lang="fr-FR" sz="2000" dirty="0"/>
              <a:t>Mise en œuvre des nomenclatures</a:t>
            </a:r>
          </a:p>
          <a:p>
            <a:pPr marL="514350" indent="-514350" defTabSz="844550"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r>
              <a:rPr lang="fr-FR" altLang="fr-FR" sz="2000" dirty="0"/>
              <a:t>Plan de travail de rebasage des comptes et du passage au SCN2008 </a:t>
            </a:r>
          </a:p>
          <a:p>
            <a:pPr marL="514350" indent="-514350" defTabSz="844550">
              <a:lnSpc>
                <a:spcPct val="15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r>
              <a:rPr lang="fr-FR" altLang="fr-FR" sz="2000" dirty="0"/>
              <a:t>État des travaux à ce jour</a:t>
            </a:r>
          </a:p>
          <a:p>
            <a:pPr marL="514350" indent="-514350" defTabSz="844550">
              <a:lnSpc>
                <a:spcPct val="15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r>
              <a:rPr lang="fr-FR" altLang="fr-FR" sz="2000" dirty="0"/>
              <a:t>Points sur les travaux de la rénovation restants à faire</a:t>
            </a:r>
          </a:p>
          <a:p>
            <a:pPr marL="514350" indent="-514350" defTabSz="844550">
              <a:lnSpc>
                <a:spcPct val="15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r>
              <a:rPr lang="fr-FR" sz="2000" dirty="0"/>
              <a:t>Difficultés rencontrées et solutions apportées</a:t>
            </a:r>
          </a:p>
          <a:p>
            <a:pPr marL="514350" indent="-514350" defTabSz="844550">
              <a:lnSpc>
                <a:spcPct val="15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r>
              <a:rPr lang="fr-FR" sz="2000" dirty="0"/>
              <a:t>Perspectives</a:t>
            </a:r>
          </a:p>
          <a:p>
            <a:pPr defTabSz="844550">
              <a:lnSpc>
                <a:spcPct val="150000"/>
              </a:lnSpc>
              <a:spcAft>
                <a:spcPct val="35000"/>
              </a:spcAft>
            </a:pPr>
            <a:r>
              <a:rPr lang="fr-FR" sz="2000" dirty="0"/>
              <a:t>CONCLUSION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b="1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915000" y="619780"/>
            <a:ext cx="78480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noAutofit/>
          </a:bodyPr>
          <a:lstStyle/>
          <a:p>
            <a:pPr algn="ctr" eaLnBrk="1" hangingPunct="1"/>
            <a:r>
              <a:rPr lang="fr-FR" sz="2800" b="1" dirty="0">
                <a:latin typeface="Calibri" panose="020F0502020204030204" pitchFamily="34" charset="0"/>
              </a:rPr>
              <a:t>CONCLUSION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E87AAC-90CC-4234-AF8B-2908F5477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1219200"/>
            <a:ext cx="8458200" cy="3505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185420" algn="just" defTabSz="844550">
              <a:spcBef>
                <a:spcPts val="0"/>
              </a:spcBef>
              <a:spcAft>
                <a:spcPts val="600"/>
              </a:spcAft>
            </a:pPr>
            <a:endParaRPr lang="fr-FR" sz="2800" dirty="0">
              <a:latin typeface="+mj-lt"/>
            </a:endParaRPr>
          </a:p>
          <a:p>
            <a:pPr marL="185420" algn="just" defTabSz="844550">
              <a:spcBef>
                <a:spcPts val="0"/>
              </a:spcBef>
              <a:spcAft>
                <a:spcPts val="600"/>
              </a:spcAft>
            </a:pPr>
            <a:r>
              <a:rPr lang="fr-FR" sz="2800" dirty="0">
                <a:latin typeface="+mj-lt"/>
              </a:rPr>
              <a:t>La finalisation de comptes </a:t>
            </a:r>
            <a:r>
              <a:rPr lang="fr-FR" sz="2800" dirty="0" err="1">
                <a:latin typeface="+mj-lt"/>
              </a:rPr>
              <a:t>retropolés</a:t>
            </a:r>
            <a:r>
              <a:rPr lang="fr-FR" sz="2800" dirty="0">
                <a:latin typeface="+mj-lt"/>
              </a:rPr>
              <a:t> permettra au Bénin de se conformer aux normes internationales et de disposer d’une longue série de comptes à mettre à disposition des utilisateurs ainsi que des décideurs, </a:t>
            </a:r>
          </a:p>
        </p:txBody>
      </p:sp>
    </p:spTree>
    <p:extLst>
      <p:ext uri="{BB962C8B-B14F-4D97-AF65-F5344CB8AC3E}">
        <p14:creationId xmlns:p14="http://schemas.microsoft.com/office/powerpoint/2010/main" val="1381785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/>
          <p:nvPr/>
        </p:nvSpPr>
        <p:spPr>
          <a:xfrm>
            <a:off x="1676400" y="2514600"/>
            <a:ext cx="5791200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b="1" dirty="0">
                <a:solidFill>
                  <a:srgbClr val="009644"/>
                </a:solidFill>
                <a:latin typeface="+mj-lt"/>
                <a:ea typeface="+mj-ea"/>
                <a:cs typeface="+mj-cs"/>
              </a:rPr>
              <a:t>Merci pour votre attention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590800" y="2514600"/>
            <a:ext cx="39240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9"/>
          <p:cNvCxnSpPr/>
          <p:nvPr/>
        </p:nvCxnSpPr>
        <p:spPr>
          <a:xfrm>
            <a:off x="2590800" y="4038600"/>
            <a:ext cx="39240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07816"/>
            <a:ext cx="7696200" cy="521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sz="2800" b="1" dirty="0">
                <a:latin typeface="Calibri" panose="020F0502020204030204" pitchFamily="34" charset="0"/>
              </a:rPr>
              <a:t>Introduction (1/1)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2900" y="1295400"/>
            <a:ext cx="8458200" cy="50291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550" dirty="0">
                <a:latin typeface="Calibri (Corps)"/>
              </a:rPr>
              <a:t>Depuis l’avènement du SCN 2008, AFRISTAT et ses partenaires ont lancé une vaste campagne de sensibilisation et d’appui techniques en faveur des États membres</a:t>
            </a:r>
          </a:p>
          <a:p>
            <a:pPr marL="185420" algn="just" defTabSz="844550">
              <a:lnSpc>
                <a:spcPct val="90000"/>
              </a:lnSpc>
              <a:spcAft>
                <a:spcPct val="35000"/>
              </a:spcAft>
            </a:pPr>
            <a:endParaRPr lang="fr-FR" sz="2550" dirty="0">
              <a:latin typeface="Calibri (Corps)"/>
            </a:endParaRPr>
          </a:p>
          <a:p>
            <a:pPr marL="528320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550" dirty="0">
                <a:latin typeface="Calibri (Corps)"/>
              </a:rPr>
              <a:t>L’UEMOA a élaboré un plan d’actions en 2013 pour l’harmonisation des comptes nationaux au sein des huit (8) États, servant de base à la mise en place du Programme Statistique Régional (PSR) 2015-2020</a:t>
            </a:r>
          </a:p>
          <a:p>
            <a:pPr marL="185420" algn="just" defTabSz="844550">
              <a:lnSpc>
                <a:spcPct val="90000"/>
              </a:lnSpc>
              <a:spcAft>
                <a:spcPct val="35000"/>
              </a:spcAft>
            </a:pPr>
            <a:endParaRPr lang="fr-FR" sz="2550" dirty="0">
              <a:latin typeface="Calibri (Corps)"/>
            </a:endParaRPr>
          </a:p>
          <a:p>
            <a:pPr marL="528320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550" dirty="0">
                <a:latin typeface="Calibri (Corps)"/>
              </a:rPr>
              <a:t>Dans ce cadre, le Bénin a bénéficié des ressources pour conduire la migration de ses comptes </a:t>
            </a:r>
          </a:p>
          <a:p>
            <a:pPr marL="514350" indent="-514350" algn="just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550" b="1" i="1" dirty="0">
              <a:solidFill>
                <a:srgbClr val="0000FF"/>
              </a:solidFill>
              <a:latin typeface="Calibri (Corps)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533400"/>
            <a:ext cx="76962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altLang="fr-FR" sz="2800" dirty="0"/>
              <a:t>1- État de mise en œuvre des recommandations du dernier atelier</a:t>
            </a:r>
            <a:r>
              <a:rPr lang="fr-FR" sz="2800" b="1" dirty="0">
                <a:latin typeface="Calibri" panose="020F0502020204030204" pitchFamily="34" charset="0"/>
              </a:rPr>
              <a:t> (1/3)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2900" y="1524000"/>
            <a:ext cx="8458200" cy="50291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b="1" i="1" dirty="0">
                <a:latin typeface="Calibri (Corps)"/>
              </a:rPr>
              <a:t>Renforcer les services en charge des comptes nationaux</a:t>
            </a:r>
          </a:p>
          <a:p>
            <a:pPr marL="1099820" lvl="1" indent="-457200" algn="just" defTabSz="8445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FR" sz="2400" dirty="0">
                <a:latin typeface="Calibri (Corps)"/>
              </a:rPr>
              <a:t>Prorogation du contrat des agents recrutés sur le projet de rebasage en attendant leur titularisation</a:t>
            </a:r>
          </a:p>
          <a:p>
            <a:pPr marL="528320" indent="-342900" algn="just" defTabSz="8445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charset="0"/>
              <a:buChar char=""/>
            </a:pPr>
            <a:r>
              <a:rPr lang="fr-FR" sz="2400" b="1" i="1" dirty="0">
                <a:latin typeface="Calibri (Corps)"/>
              </a:rPr>
              <a:t>Résorption du retard dans la production et la publication des comptes nationaux</a:t>
            </a:r>
          </a:p>
          <a:p>
            <a:pPr marL="1099820" lvl="1" indent="-457200" algn="just" defTabSz="844550">
              <a:lnSpc>
                <a:spcPct val="9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v"/>
            </a:pPr>
            <a:r>
              <a:rPr lang="fr-FR" sz="2400" dirty="0">
                <a:latin typeface="Calibri (Corps)"/>
              </a:rPr>
              <a:t>Production des comptes nationaux sous le SCN93 jusqu’aux comptes provisoires 2016</a:t>
            </a:r>
          </a:p>
          <a:p>
            <a:pPr marL="1099820" lvl="1" indent="-457200" algn="just" defTabSz="844550">
              <a:lnSpc>
                <a:spcPct val="9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v"/>
            </a:pPr>
            <a:r>
              <a:rPr lang="fr-FR" sz="2400" dirty="0">
                <a:latin typeface="Calibri (Corps)"/>
              </a:rPr>
              <a:t>Production et publication des comptes définitifs de l’année de base 2015 et de la première année courante selon le SCN2008</a:t>
            </a:r>
          </a:p>
          <a:p>
            <a:pPr marL="1099820" lvl="1" indent="-457200" algn="just" defTabSz="844550">
              <a:lnSpc>
                <a:spcPct val="9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v"/>
            </a:pPr>
            <a:r>
              <a:rPr lang="fr-FR" sz="2400" dirty="0">
                <a:latin typeface="Calibri (Corps)"/>
              </a:rPr>
              <a:t>Comptes définitifs 2017 et provisoires 2018 en cours d’élaboration</a:t>
            </a:r>
          </a:p>
          <a:p>
            <a:pPr marL="514350" indent="-514350" algn="just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b="1" i="1" dirty="0">
              <a:solidFill>
                <a:srgbClr val="0000FF"/>
              </a:solidFill>
              <a:latin typeface="Calibri (Corps)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493693"/>
            <a:ext cx="76962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altLang="fr-FR" sz="2800" dirty="0"/>
              <a:t>1- État de mise en œuvre des recommandations du dernier atelier</a:t>
            </a:r>
            <a:r>
              <a:rPr lang="fr-FR" sz="2800" b="1" dirty="0">
                <a:latin typeface="Calibri" panose="020F0502020204030204" pitchFamily="34" charset="0"/>
              </a:rPr>
              <a:t> (2/3)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2900" y="1524000"/>
            <a:ext cx="8458200" cy="50291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2400" b="1" i="1" dirty="0">
                <a:latin typeface="Calibri (Corps)"/>
              </a:rPr>
              <a:t>Adaptation et publication des nomenclatures d’activités et de produits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v"/>
            </a:pPr>
            <a:r>
              <a:rPr lang="fr-FR" sz="2400" dirty="0">
                <a:latin typeface="Calibri (Corps)"/>
              </a:rPr>
              <a:t>Réalisation des ateliers nationaux d’adaptation des nomenclatures nationales à la NAEMA rev1 et NOPEMA rev1</a:t>
            </a:r>
          </a:p>
          <a:p>
            <a:pPr marL="528320" lvl="1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b="1" i="1" dirty="0">
                <a:latin typeface="Calibri (Corps)"/>
              </a:rPr>
              <a:t>Pérenniser les acquis de la rénovation des comptes nationaux</a:t>
            </a:r>
          </a:p>
          <a:p>
            <a:pPr marL="985520" lvl="2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v"/>
            </a:pPr>
            <a:r>
              <a:rPr lang="fr-FR" sz="2400" dirty="0">
                <a:latin typeface="Calibri (Corps)"/>
              </a:rPr>
              <a:t>Poursuite du renforcement de l’équipe en ressources humaines</a:t>
            </a:r>
          </a:p>
          <a:p>
            <a:pPr marL="985520" lvl="2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v"/>
            </a:pPr>
            <a:r>
              <a:rPr lang="fr-FR" sz="2400" dirty="0">
                <a:latin typeface="Calibri (Corps)"/>
              </a:rPr>
              <a:t>Poursuite de la mobilisation des ressources financières pour la réalisation des travaux liés aux comptes nationaux</a:t>
            </a:r>
          </a:p>
          <a:p>
            <a:pPr marL="985520" lvl="2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endParaRPr lang="fr-FR" sz="2400" dirty="0"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2920850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838200" y="533400"/>
            <a:ext cx="80772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fr-FR" altLang="fr-FR" sz="2800" dirty="0"/>
              <a:t>1- État de mise en œuvre des recommandations du dernier atelier</a:t>
            </a:r>
            <a:r>
              <a:rPr lang="fr-FR" sz="2800" b="1" dirty="0">
                <a:latin typeface="Calibri" panose="020F0502020204030204" pitchFamily="34" charset="0"/>
              </a:rPr>
              <a:t> (3/3)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2900" y="1524000"/>
            <a:ext cx="8458200" cy="50291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lvl="1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b="1" i="1" dirty="0">
                <a:latin typeface="Calibri (Corps)"/>
              </a:rPr>
              <a:t>Accélérer la mise en œuvre du SCN 2008</a:t>
            </a:r>
          </a:p>
          <a:p>
            <a:pPr marL="985520" lvl="2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Calibri (Corps)"/>
              </a:rPr>
              <a:t>En cours</a:t>
            </a:r>
            <a:endParaRPr lang="fr-FR" sz="2400" b="1" i="1" dirty="0">
              <a:latin typeface="Calibri (Corps)"/>
            </a:endParaRPr>
          </a:p>
          <a:p>
            <a:pPr marL="528320" lvl="1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b="1" i="1" dirty="0">
                <a:latin typeface="Calibri (Corps)"/>
              </a:rPr>
              <a:t>Élaborer les documents méthodologiques de production des comptes nationaux</a:t>
            </a:r>
          </a:p>
          <a:p>
            <a:pPr marL="985520" lvl="2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Calibri (Corps)"/>
              </a:rPr>
              <a:t>Premier draft disponible</a:t>
            </a:r>
          </a:p>
          <a:p>
            <a:pPr marL="985520" lvl="2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Calibri (Corps)"/>
              </a:rPr>
              <a:t>Amélioration en cours</a:t>
            </a:r>
          </a:p>
          <a:p>
            <a:pPr marL="528320" lvl="1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b="1" i="1" dirty="0">
                <a:latin typeface="Calibri (Corps)"/>
              </a:rPr>
              <a:t>Acquisition du logiciel Progress</a:t>
            </a:r>
          </a:p>
          <a:p>
            <a:pPr marL="985520" lvl="2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Calibri (Corps)"/>
              </a:rPr>
              <a:t>En cours</a:t>
            </a:r>
          </a:p>
        </p:txBody>
      </p:sp>
    </p:spTree>
    <p:extLst>
      <p:ext uri="{BB962C8B-B14F-4D97-AF65-F5344CB8AC3E}">
        <p14:creationId xmlns:p14="http://schemas.microsoft.com/office/powerpoint/2010/main" val="2344701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09600"/>
            <a:ext cx="76962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altLang="fr-FR" sz="2800" dirty="0"/>
              <a:t>2- Mise en œuvre des nomenclatures</a:t>
            </a:r>
            <a:r>
              <a:rPr lang="fr-FR" sz="2800" b="1" dirty="0">
                <a:latin typeface="Calibri" panose="020F0502020204030204" pitchFamily="34" charset="0"/>
              </a:rPr>
              <a:t> (1/1)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E87AAC-90CC-4234-AF8B-2908F5477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1219200"/>
            <a:ext cx="8458200" cy="50291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lnSpc>
                <a:spcPct val="10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b="1" dirty="0">
                <a:latin typeface="Calibri (Corps)"/>
              </a:rPr>
              <a:t>Mise en œuvre des nomenclatures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Mise en place de la nomenclature nationale des activités et des produits du Bénin (NAPB) conforme à la NAEMA rev1 et NOPEMA rev1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Nomenclature des comptes nationaux réalisée : </a:t>
            </a:r>
            <a:r>
              <a:rPr lang="fr-FR" sz="2600" b="1" dirty="0">
                <a:latin typeface="Calibri (Corps)"/>
              </a:rPr>
              <a:t>47 branches au niveau I</a:t>
            </a:r>
            <a:r>
              <a:rPr lang="fr-FR" sz="2600" dirty="0">
                <a:latin typeface="Calibri (Corps)"/>
              </a:rPr>
              <a:t>, </a:t>
            </a:r>
            <a:r>
              <a:rPr lang="fr-FR" sz="2600" b="1" dirty="0">
                <a:solidFill>
                  <a:srgbClr val="0000FF"/>
                </a:solidFill>
                <a:latin typeface="Calibri (Corps)"/>
              </a:rPr>
              <a:t>130 branches au niveau II</a:t>
            </a:r>
            <a:r>
              <a:rPr lang="fr-FR" sz="2600" dirty="0">
                <a:latin typeface="Calibri (Corps)"/>
              </a:rPr>
              <a:t>, </a:t>
            </a:r>
            <a:r>
              <a:rPr lang="fr-FR" sz="2600" b="1" dirty="0">
                <a:solidFill>
                  <a:schemeClr val="accent6">
                    <a:lumMod val="75000"/>
                  </a:schemeClr>
                </a:solidFill>
                <a:latin typeface="Calibri (Corps)"/>
              </a:rPr>
              <a:t>328 produits au niveau III</a:t>
            </a:r>
            <a:r>
              <a:rPr lang="fr-FR" sz="2600" dirty="0">
                <a:latin typeface="Calibri (Corps)"/>
              </a:rPr>
              <a:t> 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Validation et diffusion en cours de </a:t>
            </a:r>
            <a:r>
              <a:rPr lang="fr-FR" sz="2600" dirty="0" err="1">
                <a:latin typeface="Calibri (Corps)"/>
              </a:rPr>
              <a:t>preparation</a:t>
            </a:r>
            <a:endParaRPr lang="fr-FR" sz="2600" dirty="0">
              <a:latin typeface="Calibri (Corps)"/>
            </a:endParaRPr>
          </a:p>
          <a:p>
            <a:pPr marL="528320" indent="-342900" algn="just" defTabSz="844550">
              <a:lnSpc>
                <a:spcPct val="9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charset="0"/>
              <a:buChar char=""/>
            </a:pPr>
            <a:endParaRPr lang="fr-FR" sz="2400" dirty="0">
              <a:latin typeface="Calibri (Corps)"/>
            </a:endParaRPr>
          </a:p>
          <a:p>
            <a:pPr marL="514350" indent="-514350" algn="just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b="1" i="1" dirty="0">
              <a:solidFill>
                <a:srgbClr val="0000FF"/>
              </a:solidFill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3202934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569893"/>
            <a:ext cx="76962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sz="2800" b="1" dirty="0">
                <a:latin typeface="Calibri" panose="020F0502020204030204" pitchFamily="34" charset="0"/>
              </a:rPr>
              <a:t>3- Plan de travail du rebasage  et du passage au SCN2008 (1/2)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E87AAC-90CC-4234-AF8B-2908F5477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1600201"/>
            <a:ext cx="8458200" cy="50291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lnSpc>
                <a:spcPct val="10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b="1" dirty="0">
                <a:latin typeface="Calibri (Corps)"/>
              </a:rPr>
              <a:t>Année de base : 2015</a:t>
            </a:r>
          </a:p>
          <a:p>
            <a:pPr marL="528320" indent="-342900" algn="just" defTabSz="844550">
              <a:lnSpc>
                <a:spcPct val="10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b="1" dirty="0">
                <a:latin typeface="Calibri (Corps)"/>
              </a:rPr>
              <a:t>Travaux préparatoires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Élaboration des TDRs et budget prévisionnel du Projet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Prise de l’arrêté instituant le Projet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Renforcement en ressources humaines de l’équipe en charge du projet et mise en place des équipes de travail</a:t>
            </a:r>
          </a:p>
          <a:p>
            <a:pPr marL="528320" indent="-342900" algn="just" defTabSz="844550">
              <a:lnSpc>
                <a:spcPct val="9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charset="0"/>
              <a:buChar char=""/>
            </a:pPr>
            <a:r>
              <a:rPr lang="fr-FR" sz="2600" b="1" dirty="0">
                <a:latin typeface="Calibri (Corps)"/>
              </a:rPr>
              <a:t>Budget prévisionnel</a:t>
            </a:r>
          </a:p>
          <a:p>
            <a:pPr marL="985520" lvl="1" indent="-342900" algn="just" defTabSz="844550">
              <a:lnSpc>
                <a:spcPct val="9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charset="0"/>
              <a:buChar char=""/>
            </a:pPr>
            <a:r>
              <a:rPr lang="fr-FR" sz="2600" dirty="0">
                <a:latin typeface="Calibri (Corps)"/>
              </a:rPr>
              <a:t>Environ 1,2 milliards de FCFA</a:t>
            </a:r>
          </a:p>
          <a:p>
            <a:pPr marL="514350" indent="-514350" algn="just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b="1" i="1" dirty="0">
              <a:solidFill>
                <a:srgbClr val="0000FF"/>
              </a:solidFill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3142274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569893"/>
            <a:ext cx="76962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sz="2800" b="1" dirty="0">
                <a:latin typeface="Calibri" panose="020F0502020204030204" pitchFamily="34" charset="0"/>
              </a:rPr>
              <a:t>3-Plan de travail du rebasage  et du passage au SCN2008 (2/2)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E87AAC-90CC-4234-AF8B-2908F5477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1560494"/>
            <a:ext cx="8458200" cy="468790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600" b="1" dirty="0">
                <a:latin typeface="Calibri (Corps)"/>
              </a:rPr>
              <a:t>Ressources humaines nécessaires</a:t>
            </a:r>
          </a:p>
          <a:p>
            <a:pPr marL="985520" lvl="1" indent="-342900" algn="just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5 ISE</a:t>
            </a:r>
          </a:p>
          <a:p>
            <a:pPr marL="985520" lvl="1" indent="-342900" algn="just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15 ITS</a:t>
            </a:r>
          </a:p>
          <a:p>
            <a:pPr marL="985520" lvl="1" indent="-342900" algn="just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4 Économistes</a:t>
            </a:r>
          </a:p>
          <a:p>
            <a:pPr marL="985520" lvl="1" indent="-342900" algn="just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6 agents de collecte</a:t>
            </a:r>
          </a:p>
          <a:p>
            <a:pPr marL="514350" indent="-514350" algn="just" defTabSz="84455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endParaRPr lang="fr-FR" altLang="fr-FR" sz="2400" b="1" i="1" dirty="0">
              <a:solidFill>
                <a:srgbClr val="0000FF"/>
              </a:solidFill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3653512385"/>
      </p:ext>
    </p:extLst>
  </p:cSld>
  <p:clrMapOvr>
    <a:masterClrMapping/>
  </p:clrMapOvr>
</p:sld>
</file>

<file path=ppt/theme/theme1.xml><?xml version="1.0" encoding="utf-8"?>
<a:theme xmlns:a="http://schemas.openxmlformats.org/drawingml/2006/main" name="Charte Insae - Atelier MC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charte graphique AFRITAC</Template>
  <TotalTime>2608</TotalTime>
  <Words>1129</Words>
  <Application>Microsoft Office PowerPoint</Application>
  <PresentationFormat>Affichage à l'écran (4:3)</PresentationFormat>
  <Paragraphs>152</Paragraphs>
  <Slides>21</Slides>
  <Notes>21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(Corps)</vt:lpstr>
      <vt:lpstr>Tahoma</vt:lpstr>
      <vt:lpstr>Tw Cen MT</vt:lpstr>
      <vt:lpstr>Wingdings</vt:lpstr>
      <vt:lpstr>Charte Insae - Atelier MCS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International Monetary Fund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Echange sur les MCS - UEMOA</dc:title>
  <dc:creator>Pegoue, Achille</dc:creator>
  <cp:lastModifiedBy>INSAE-KINSOU Esther</cp:lastModifiedBy>
  <cp:revision>1552</cp:revision>
  <cp:lastPrinted>2019-03-18T15:34:43Z</cp:lastPrinted>
  <dcterms:created xsi:type="dcterms:W3CDTF">2010-07-07T08:37:00Z</dcterms:created>
  <dcterms:modified xsi:type="dcterms:W3CDTF">2019-10-09T10:17:52Z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KSOProductBuildVer">
    <vt:lpwstr>1036-10.2.0.5978</vt:lpwstr>
  </property>
</Properties>
</file>