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7" r:id="rId3"/>
    <p:sldId id="258" r:id="rId4"/>
    <p:sldId id="294" r:id="rId5"/>
    <p:sldId id="330" r:id="rId6"/>
    <p:sldId id="335" r:id="rId7"/>
    <p:sldId id="339" r:id="rId8"/>
    <p:sldId id="340" r:id="rId9"/>
    <p:sldId id="341" r:id="rId10"/>
    <p:sldId id="342" r:id="rId11"/>
    <p:sldId id="338" r:id="rId12"/>
    <p:sldId id="337" r:id="rId13"/>
    <p:sldId id="336" r:id="rId14"/>
    <p:sldId id="312" r:id="rId15"/>
    <p:sldId id="31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85996" autoAdjust="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%20450%20G6\Desktop\R_CB_C&#233;lestin_Calixte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%20450%20G6\Desktop\R_CB_C&#233;lestin_Calixte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%20450%20G6\Desktop\R_CB_C&#233;lestin_Calixte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u="sng"/>
              <a:t>Prod, CI</a:t>
            </a:r>
            <a:r>
              <a:rPr lang="fr-FR" b="1"/>
              <a:t> </a:t>
            </a:r>
            <a:r>
              <a:rPr lang="fr-FR"/>
              <a:t>- </a:t>
            </a:r>
            <a:r>
              <a:rPr lang="fr-FR" u="sng">
                <a:solidFill>
                  <a:srgbClr val="FF0000"/>
                </a:solidFill>
              </a:rPr>
              <a:t>Constant</a:t>
            </a:r>
            <a:r>
              <a:rPr lang="fr-FR"/>
              <a:t> - SCN08 vs SCN93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A_CB!$B$10</c:f>
              <c:strCache>
                <c:ptCount val="1"/>
                <c:pt idx="0">
                  <c:v>Prod Scn08 Cst</c:v>
                </c:pt>
              </c:strCache>
            </c:strRef>
          </c:tx>
          <c:spPr>
            <a:ln w="25400" cap="rnd" cmpd="sng" algn="ctr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A_CB!$C$10:$S$10</c:f>
              <c:numCache>
                <c:formatCode>#,##0</c:formatCode>
                <c:ptCount val="17"/>
                <c:pt idx="1">
                  <c:v>50039.078931302152</c:v>
                </c:pt>
                <c:pt idx="2">
                  <c:v>41405.898172449117</c:v>
                </c:pt>
                <c:pt idx="3">
                  <c:v>50767.74187580053</c:v>
                </c:pt>
                <c:pt idx="4">
                  <c:v>53677.618471771355</c:v>
                </c:pt>
                <c:pt idx="5">
                  <c:v>61015.829207210983</c:v>
                </c:pt>
                <c:pt idx="6">
                  <c:v>70314.177299764953</c:v>
                </c:pt>
                <c:pt idx="7">
                  <c:v>82389.359067663492</c:v>
                </c:pt>
                <c:pt idx="8">
                  <c:v>105178.32804210715</c:v>
                </c:pt>
                <c:pt idx="9">
                  <c:v>141501.88328000359</c:v>
                </c:pt>
                <c:pt idx="10">
                  <c:v>176896.50151201041</c:v>
                </c:pt>
                <c:pt idx="11">
                  <c:v>178746.02607848577</c:v>
                </c:pt>
                <c:pt idx="12">
                  <c:v>211745.20917900786</c:v>
                </c:pt>
                <c:pt idx="13">
                  <c:v>231172.14191451418</c:v>
                </c:pt>
                <c:pt idx="14">
                  <c:v>241916.46336775227</c:v>
                </c:pt>
                <c:pt idx="15">
                  <c:v>263617.76574314223</c:v>
                </c:pt>
                <c:pt idx="16">
                  <c:v>295940.57369942614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C2-4123-8502-4E19560EF2F0}"/>
            </c:ext>
          </c:extLst>
        </c:ser>
        <c:ser>
          <c:idx val="1"/>
          <c:order val="1"/>
          <c:tx>
            <c:strRef>
              <c:f>A_CB!$B$11</c:f>
              <c:strCache>
                <c:ptCount val="1"/>
                <c:pt idx="0">
                  <c:v>CI Scn08 Cst</c:v>
                </c:pt>
              </c:strCache>
            </c:strRef>
          </c:tx>
          <c:spPr>
            <a:ln w="25400" cap="rnd" cmpd="sng" algn="ctr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4"/>
            <c:spPr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A_CB!$C$11:$S$11</c:f>
              <c:numCache>
                <c:formatCode>#,##0</c:formatCode>
                <c:ptCount val="17"/>
                <c:pt idx="1">
                  <c:v>16769</c:v>
                </c:pt>
                <c:pt idx="2">
                  <c:v>14228</c:v>
                </c:pt>
                <c:pt idx="3">
                  <c:v>18462</c:v>
                </c:pt>
                <c:pt idx="4">
                  <c:v>19730</c:v>
                </c:pt>
                <c:pt idx="5">
                  <c:v>22569</c:v>
                </c:pt>
                <c:pt idx="6">
                  <c:v>26235</c:v>
                </c:pt>
                <c:pt idx="7">
                  <c:v>31387</c:v>
                </c:pt>
                <c:pt idx="8">
                  <c:v>41512</c:v>
                </c:pt>
                <c:pt idx="9">
                  <c:v>57183</c:v>
                </c:pt>
                <c:pt idx="10">
                  <c:v>74423</c:v>
                </c:pt>
                <c:pt idx="11">
                  <c:v>86546</c:v>
                </c:pt>
                <c:pt idx="12">
                  <c:v>104530</c:v>
                </c:pt>
                <c:pt idx="13">
                  <c:v>123468</c:v>
                </c:pt>
                <c:pt idx="14">
                  <c:v>142365</c:v>
                </c:pt>
                <c:pt idx="15">
                  <c:v>155989</c:v>
                </c:pt>
                <c:pt idx="16">
                  <c:v>166129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C2-4123-8502-4E19560EF2F0}"/>
            </c:ext>
          </c:extLst>
        </c:ser>
        <c:ser>
          <c:idx val="3"/>
          <c:order val="2"/>
          <c:tx>
            <c:strRef>
              <c:f>A_CB!$B$24</c:f>
              <c:strCache>
                <c:ptCount val="1"/>
                <c:pt idx="0">
                  <c:v>Prod Scn93 Cst</c:v>
                </c:pt>
              </c:strCache>
            </c:strRef>
          </c:tx>
          <c:spPr>
            <a:ln w="25400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A_CB!$C$24:$S$24</c:f>
              <c:numCache>
                <c:formatCode>#,##0</c:formatCode>
                <c:ptCount val="17"/>
                <c:pt idx="1">
                  <c:v>119478</c:v>
                </c:pt>
                <c:pt idx="2">
                  <c:v>98866</c:v>
                </c:pt>
                <c:pt idx="3">
                  <c:v>60615.000000000007</c:v>
                </c:pt>
                <c:pt idx="4">
                  <c:v>64090.000000000007</c:v>
                </c:pt>
                <c:pt idx="5">
                  <c:v>72847</c:v>
                </c:pt>
                <c:pt idx="6">
                  <c:v>83949</c:v>
                </c:pt>
                <c:pt idx="7">
                  <c:v>98373</c:v>
                </c:pt>
                <c:pt idx="8">
                  <c:v>130745</c:v>
                </c:pt>
                <c:pt idx="9">
                  <c:v>200795</c:v>
                </c:pt>
                <c:pt idx="10">
                  <c:v>217740</c:v>
                </c:pt>
                <c:pt idx="11">
                  <c:v>219867</c:v>
                </c:pt>
                <c:pt idx="12">
                  <c:v>260959</c:v>
                </c:pt>
                <c:pt idx="13">
                  <c:v>283919</c:v>
                </c:pt>
                <c:pt idx="14">
                  <c:v>297718</c:v>
                </c:pt>
                <c:pt idx="15">
                  <c:v>323533</c:v>
                </c:pt>
                <c:pt idx="16">
                  <c:v>360294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C2-4123-8502-4E19560EF2F0}"/>
            </c:ext>
          </c:extLst>
        </c:ser>
        <c:ser>
          <c:idx val="4"/>
          <c:order val="3"/>
          <c:tx>
            <c:strRef>
              <c:f>A_CB!$B$25</c:f>
              <c:strCache>
                <c:ptCount val="1"/>
                <c:pt idx="0">
                  <c:v>CI Scn93 Cst</c:v>
                </c:pt>
              </c:strCache>
            </c:strRef>
          </c:tx>
          <c:spPr>
            <a:ln w="25400" cap="rnd" cmpd="sng" algn="ctr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A_CB!$C$25:$S$25</c:f>
              <c:numCache>
                <c:formatCode>#,##0</c:formatCode>
                <c:ptCount val="17"/>
                <c:pt idx="1">
                  <c:v>26608</c:v>
                </c:pt>
                <c:pt idx="2">
                  <c:v>22330</c:v>
                </c:pt>
                <c:pt idx="3">
                  <c:v>16897</c:v>
                </c:pt>
                <c:pt idx="4">
                  <c:v>18581</c:v>
                </c:pt>
                <c:pt idx="5">
                  <c:v>21682</c:v>
                </c:pt>
                <c:pt idx="6">
                  <c:v>21410</c:v>
                </c:pt>
                <c:pt idx="7">
                  <c:v>25417</c:v>
                </c:pt>
                <c:pt idx="8">
                  <c:v>46714</c:v>
                </c:pt>
                <c:pt idx="9">
                  <c:v>62464</c:v>
                </c:pt>
                <c:pt idx="10">
                  <c:v>95129</c:v>
                </c:pt>
                <c:pt idx="11">
                  <c:v>100362</c:v>
                </c:pt>
                <c:pt idx="12">
                  <c:v>123436</c:v>
                </c:pt>
                <c:pt idx="13">
                  <c:v>144336</c:v>
                </c:pt>
                <c:pt idx="14">
                  <c:v>158555</c:v>
                </c:pt>
                <c:pt idx="15">
                  <c:v>172655</c:v>
                </c:pt>
                <c:pt idx="16">
                  <c:v>196354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BC2-4123-8502-4E19560EF2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1043957008"/>
        <c:axId val="823233088"/>
      </c:lineChart>
      <c:catAx>
        <c:axId val="104395700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3233088"/>
        <c:crosses val="autoZero"/>
        <c:auto val="1"/>
        <c:lblAlgn val="ctr"/>
        <c:lblOffset val="100"/>
        <c:noMultiLvlLbl val="0"/>
      </c:catAx>
      <c:valAx>
        <c:axId val="82323308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395700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u="sng">
                <a:solidFill>
                  <a:sysClr val="windowText" lastClr="000000"/>
                </a:solidFill>
              </a:rPr>
              <a:t>Prod, CI</a:t>
            </a:r>
            <a:r>
              <a:rPr lang="fr-FR" b="1">
                <a:solidFill>
                  <a:sysClr val="windowText" lastClr="000000"/>
                </a:solidFill>
              </a:rPr>
              <a:t> </a:t>
            </a:r>
            <a:r>
              <a:rPr lang="fr-FR"/>
              <a:t>- </a:t>
            </a:r>
            <a:r>
              <a:rPr lang="fr-FR" u="sng">
                <a:solidFill>
                  <a:srgbClr val="FF0000"/>
                </a:solidFill>
              </a:rPr>
              <a:t>Courant</a:t>
            </a:r>
            <a:r>
              <a:rPr lang="fr-FR"/>
              <a:t> - SCN08 vs SCN93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A_CB!$B$4</c:f>
              <c:strCache>
                <c:ptCount val="1"/>
                <c:pt idx="0">
                  <c:v>Prod Scn08</c:v>
                </c:pt>
              </c:strCache>
            </c:strRef>
          </c:tx>
          <c:spPr>
            <a:ln w="25400" cap="rnd" cmpd="sng" algn="ctr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A_CB!$C$4:$S$4</c:f>
              <c:numCache>
                <c:formatCode>#,##0</c:formatCode>
                <c:ptCount val="17"/>
                <c:pt idx="0">
                  <c:v>48104.661315270321</c:v>
                </c:pt>
                <c:pt idx="1">
                  <c:v>51537.821163318717</c:v>
                </c:pt>
                <c:pt idx="2">
                  <c:v>41405.898172449117</c:v>
                </c:pt>
                <c:pt idx="3">
                  <c:v>50767.74187580053</c:v>
                </c:pt>
                <c:pt idx="4">
                  <c:v>53677.618471771348</c:v>
                </c:pt>
                <c:pt idx="5">
                  <c:v>61015.829207210991</c:v>
                </c:pt>
                <c:pt idx="6">
                  <c:v>71017.924245089627</c:v>
                </c:pt>
                <c:pt idx="7">
                  <c:v>84109.555830277415</c:v>
                </c:pt>
                <c:pt idx="8">
                  <c:v>105178.32804210715</c:v>
                </c:pt>
                <c:pt idx="9">
                  <c:v>141501.88328000359</c:v>
                </c:pt>
                <c:pt idx="10">
                  <c:v>153016.48735746564</c:v>
                </c:pt>
                <c:pt idx="11">
                  <c:v>175526.59632000903</c:v>
                </c:pt>
                <c:pt idx="12">
                  <c:v>200751.56924412824</c:v>
                </c:pt>
                <c:pt idx="13">
                  <c:v>223998.53773773205</c:v>
                </c:pt>
                <c:pt idx="14">
                  <c:v>241916.46336775227</c:v>
                </c:pt>
                <c:pt idx="15">
                  <c:v>276727.52859017876</c:v>
                </c:pt>
                <c:pt idx="16">
                  <c:v>289321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FC-4585-8AE9-0E18703B6F65}"/>
            </c:ext>
          </c:extLst>
        </c:ser>
        <c:ser>
          <c:idx val="1"/>
          <c:order val="1"/>
          <c:tx>
            <c:strRef>
              <c:f>A_CB!$B$5</c:f>
              <c:strCache>
                <c:ptCount val="1"/>
                <c:pt idx="0">
                  <c:v>CI Scn08</c:v>
                </c:pt>
              </c:strCache>
            </c:strRef>
          </c:tx>
          <c:spPr>
            <a:ln w="25400" cap="rnd" cmpd="sng" algn="ctr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4"/>
            <c:spPr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A_CB!$C$5:$S$5</c:f>
              <c:numCache>
                <c:formatCode>#,##0</c:formatCode>
                <c:ptCount val="17"/>
                <c:pt idx="0">
                  <c:v>16119.779855255551</c:v>
                </c:pt>
                <c:pt idx="1">
                  <c:v>17709.999567195835</c:v>
                </c:pt>
                <c:pt idx="2">
                  <c:v>15056.568602210351</c:v>
                </c:pt>
                <c:pt idx="3">
                  <c:v>18660.182051804615</c:v>
                </c:pt>
                <c:pt idx="4">
                  <c:v>19855.755280935391</c:v>
                </c:pt>
                <c:pt idx="5">
                  <c:v>22765.429250304092</c:v>
                </c:pt>
                <c:pt idx="6">
                  <c:v>27054.754971068276</c:v>
                </c:pt>
                <c:pt idx="7">
                  <c:v>32137.326120213562</c:v>
                </c:pt>
                <c:pt idx="8">
                  <c:v>42502.526181748399</c:v>
                </c:pt>
                <c:pt idx="9">
                  <c:v>59493.691412045642</c:v>
                </c:pt>
                <c:pt idx="10">
                  <c:v>74152.303488464298</c:v>
                </c:pt>
                <c:pt idx="11">
                  <c:v>86618.649529922433</c:v>
                </c:pt>
                <c:pt idx="12">
                  <c:v>107176.59176699589</c:v>
                </c:pt>
                <c:pt idx="13">
                  <c:v>131820.18805347075</c:v>
                </c:pt>
                <c:pt idx="14">
                  <c:v>143147.44880110255</c:v>
                </c:pt>
                <c:pt idx="15">
                  <c:v>155350.21810971282</c:v>
                </c:pt>
                <c:pt idx="16">
                  <c:v>165516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FC-4585-8AE9-0E18703B6F65}"/>
            </c:ext>
          </c:extLst>
        </c:ser>
        <c:ser>
          <c:idx val="3"/>
          <c:order val="2"/>
          <c:tx>
            <c:strRef>
              <c:f>A_CB!$B$18</c:f>
              <c:strCache>
                <c:ptCount val="1"/>
                <c:pt idx="0">
                  <c:v>Prod Scn93</c:v>
                </c:pt>
              </c:strCache>
            </c:strRef>
          </c:tx>
          <c:spPr>
            <a:ln w="25400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A_CB!$C$18:$S$18</c:f>
              <c:numCache>
                <c:formatCode>#,##0</c:formatCode>
                <c:ptCount val="17"/>
                <c:pt idx="0">
                  <c:v>114852</c:v>
                </c:pt>
                <c:pt idx="1">
                  <c:v>123062</c:v>
                </c:pt>
                <c:pt idx="2">
                  <c:v>98866</c:v>
                </c:pt>
                <c:pt idx="3">
                  <c:v>60615.000000000007</c:v>
                </c:pt>
                <c:pt idx="4">
                  <c:v>64090.000000000007</c:v>
                </c:pt>
                <c:pt idx="5">
                  <c:v>72847</c:v>
                </c:pt>
                <c:pt idx="6">
                  <c:v>84795</c:v>
                </c:pt>
                <c:pt idx="7">
                  <c:v>100430</c:v>
                </c:pt>
                <c:pt idx="8">
                  <c:v>130745</c:v>
                </c:pt>
                <c:pt idx="9">
                  <c:v>204092</c:v>
                </c:pt>
                <c:pt idx="10">
                  <c:v>189495</c:v>
                </c:pt>
                <c:pt idx="11">
                  <c:v>215530</c:v>
                </c:pt>
                <c:pt idx="12">
                  <c:v>248204</c:v>
                </c:pt>
                <c:pt idx="13">
                  <c:v>275325</c:v>
                </c:pt>
                <c:pt idx="14">
                  <c:v>297721</c:v>
                </c:pt>
                <c:pt idx="15">
                  <c:v>339018</c:v>
                </c:pt>
                <c:pt idx="16">
                  <c:v>354829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FC-4585-8AE9-0E18703B6F65}"/>
            </c:ext>
          </c:extLst>
        </c:ser>
        <c:ser>
          <c:idx val="4"/>
          <c:order val="3"/>
          <c:tx>
            <c:strRef>
              <c:f>A_CB!$B$19</c:f>
              <c:strCache>
                <c:ptCount val="1"/>
                <c:pt idx="0">
                  <c:v>CI Scn93</c:v>
                </c:pt>
              </c:strCache>
            </c:strRef>
          </c:tx>
          <c:spPr>
            <a:ln w="25400" cap="rnd" cmpd="sng" algn="ctr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A_CB!$C$9:$S$9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A_CB!$C$19:$S$19</c:f>
              <c:numCache>
                <c:formatCode>#,##0</c:formatCode>
                <c:ptCount val="17"/>
                <c:pt idx="0">
                  <c:v>25578</c:v>
                </c:pt>
                <c:pt idx="1">
                  <c:v>27794</c:v>
                </c:pt>
                <c:pt idx="2">
                  <c:v>24300</c:v>
                </c:pt>
                <c:pt idx="3">
                  <c:v>17294</c:v>
                </c:pt>
                <c:pt idx="4">
                  <c:v>18435</c:v>
                </c:pt>
                <c:pt idx="5">
                  <c:v>21099</c:v>
                </c:pt>
                <c:pt idx="6">
                  <c:v>21910</c:v>
                </c:pt>
                <c:pt idx="7">
                  <c:v>26002</c:v>
                </c:pt>
                <c:pt idx="8">
                  <c:v>50229</c:v>
                </c:pt>
                <c:pt idx="9">
                  <c:v>70646</c:v>
                </c:pt>
                <c:pt idx="10">
                  <c:v>92453</c:v>
                </c:pt>
                <c:pt idx="11">
                  <c:v>95716</c:v>
                </c:pt>
                <c:pt idx="12">
                  <c:v>124024</c:v>
                </c:pt>
                <c:pt idx="13">
                  <c:v>136210</c:v>
                </c:pt>
                <c:pt idx="14">
                  <c:v>158089</c:v>
                </c:pt>
                <c:pt idx="15">
                  <c:v>170931</c:v>
                </c:pt>
                <c:pt idx="16">
                  <c:v>193384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FC-4585-8AE9-0E18703B6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1043957008"/>
        <c:axId val="823233088"/>
      </c:lineChart>
      <c:catAx>
        <c:axId val="104395700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3233088"/>
        <c:crosses val="autoZero"/>
        <c:auto val="1"/>
        <c:lblAlgn val="ctr"/>
        <c:lblOffset val="100"/>
        <c:noMultiLvlLbl val="0"/>
      </c:catAx>
      <c:valAx>
        <c:axId val="82323308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395700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u="sng">
                <a:solidFill>
                  <a:srgbClr val="FF0000"/>
                </a:solidFill>
              </a:rPr>
              <a:t>Taux de CI</a:t>
            </a:r>
            <a:r>
              <a:rPr lang="fr-FR" u="none">
                <a:solidFill>
                  <a:srgbClr val="FF0000"/>
                </a:solidFill>
              </a:rPr>
              <a:t> </a:t>
            </a:r>
            <a:r>
              <a:rPr lang="fr-FR"/>
              <a:t>- </a:t>
            </a:r>
            <a:r>
              <a:rPr lang="fr-FR">
                <a:solidFill>
                  <a:srgbClr val="0000FF"/>
                </a:solidFill>
              </a:rPr>
              <a:t>SCN08 vs SCN93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A_CB!$B$21</c:f>
              <c:strCache>
                <c:ptCount val="1"/>
                <c:pt idx="0">
                  <c:v>Tx CI Scn93</c:v>
                </c:pt>
              </c:strCache>
            </c:strRef>
          </c:tx>
          <c:spPr>
            <a:ln w="254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A_CB!$C$3:$S$3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A_CB!$C$21:$S$21</c:f>
              <c:numCache>
                <c:formatCode>0.00</c:formatCode>
                <c:ptCount val="17"/>
                <c:pt idx="0">
                  <c:v>0.22270400167171664</c:v>
                </c:pt>
                <c:pt idx="1">
                  <c:v>0.22585363475321382</c:v>
                </c:pt>
                <c:pt idx="2">
                  <c:v>0.24578722715594845</c:v>
                </c:pt>
                <c:pt idx="3">
                  <c:v>0.28530891693475208</c:v>
                </c:pt>
                <c:pt idx="4">
                  <c:v>0.28764237790606956</c:v>
                </c:pt>
                <c:pt idx="5">
                  <c:v>0.28963443930429528</c:v>
                </c:pt>
                <c:pt idx="6">
                  <c:v>0.25838787664367002</c:v>
                </c:pt>
                <c:pt idx="7">
                  <c:v>0.25890670118490489</c:v>
                </c:pt>
                <c:pt idx="8">
                  <c:v>0.38417530307086312</c:v>
                </c:pt>
                <c:pt idx="9">
                  <c:v>0.34614781569096292</c:v>
                </c:pt>
                <c:pt idx="10">
                  <c:v>0.48789150109501572</c:v>
                </c:pt>
                <c:pt idx="11">
                  <c:v>0.44409594951978842</c:v>
                </c:pt>
                <c:pt idx="12">
                  <c:v>0.49968574237320912</c:v>
                </c:pt>
                <c:pt idx="13">
                  <c:v>0.49472441659856531</c:v>
                </c:pt>
                <c:pt idx="14">
                  <c:v>0.53099714161916689</c:v>
                </c:pt>
                <c:pt idx="15">
                  <c:v>0.50419446755039554</c:v>
                </c:pt>
                <c:pt idx="16">
                  <c:v>0.54500618607836449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25-4379-BBEA-298D56284D54}"/>
            </c:ext>
          </c:extLst>
        </c:ser>
        <c:ser>
          <c:idx val="3"/>
          <c:order val="1"/>
          <c:tx>
            <c:strRef>
              <c:f>A_CB!$B$7</c:f>
              <c:strCache>
                <c:ptCount val="1"/>
                <c:pt idx="0">
                  <c:v>Tx CI Scn08</c:v>
                </c:pt>
              </c:strCache>
            </c:strRef>
          </c:tx>
          <c:spPr>
            <a:ln w="25400" cap="rnd" cmpd="sng" algn="ctr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 cap="flat" cmpd="sng" algn="ctr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A_CB!$C$3:$S$3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A_CB!$C$7:$S$7</c:f>
              <c:numCache>
                <c:formatCode>0.00</c:formatCode>
                <c:ptCount val="17"/>
                <c:pt idx="0">
                  <c:v>0.33509808435421817</c:v>
                </c:pt>
                <c:pt idx="1">
                  <c:v>0.34363112695576403</c:v>
                </c:pt>
                <c:pt idx="2">
                  <c:v>0.36363342583469843</c:v>
                </c:pt>
                <c:pt idx="3">
                  <c:v>0.36755981972677354</c:v>
                </c:pt>
                <c:pt idx="4">
                  <c:v>0.36990753029360612</c:v>
                </c:pt>
                <c:pt idx="5">
                  <c:v>0.373106938741949</c:v>
                </c:pt>
                <c:pt idx="6">
                  <c:v>0.38095671281097626</c:v>
                </c:pt>
                <c:pt idx="7">
                  <c:v>0.38208888161367388</c:v>
                </c:pt>
                <c:pt idx="8">
                  <c:v>0.40409965601214837</c:v>
                </c:pt>
                <c:pt idx="9">
                  <c:v>0.42044452012217864</c:v>
                </c:pt>
                <c:pt idx="10">
                  <c:v>0.48460335725283804</c:v>
                </c:pt>
                <c:pt idx="11">
                  <c:v>0.49347877384920497</c:v>
                </c:pt>
                <c:pt idx="12">
                  <c:v>0.53387673217468845</c:v>
                </c:pt>
                <c:pt idx="13">
                  <c:v>0.58848682399798513</c:v>
                </c:pt>
                <c:pt idx="14">
                  <c:v>0.59172264180919021</c:v>
                </c:pt>
                <c:pt idx="15">
                  <c:v>0.56138331773916006</c:v>
                </c:pt>
                <c:pt idx="16">
                  <c:v>0.57208429391575444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25-4379-BBEA-298D56284D54}"/>
            </c:ext>
          </c:extLst>
        </c:ser>
        <c:ser>
          <c:idx val="1"/>
          <c:order val="2"/>
          <c:tx>
            <c:v>Tx Unitaire</c:v>
          </c:tx>
          <c:spPr>
            <a:ln w="15875" cap="rnd" cmpd="sng" algn="ctr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A_CB!$C$3:$S$3</c:f>
              <c:numCache>
                <c:formatCode>@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Lit>
              <c:formatCode>General</c:formatCode>
              <c:ptCount val="17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2-F225-4379-BBEA-298D56284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043957008"/>
        <c:axId val="823233088"/>
      </c:lineChart>
      <c:dateAx>
        <c:axId val="104395700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3233088"/>
        <c:crosses val="autoZero"/>
        <c:auto val="0"/>
        <c:lblOffset val="100"/>
        <c:baseTimeUnit val="days"/>
      </c:dateAx>
      <c:valAx>
        <c:axId val="823233088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395700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1C2D7-1C77-42A0-9BF1-270F6CCD908A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EF51D-ED5E-451E-9668-0ACF85086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39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307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67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535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863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48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8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018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162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06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040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004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00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F51D-ED5E-451E-9668-0ACF8508652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72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3B6729-BBFD-4E3B-8E6F-AC339B61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32D321-9B19-4E14-8E21-33D5BCDF2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F83C18-24C9-49BA-833E-AD19730B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629502-D202-4CEC-8347-3AA6AA72F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FCDDFD-302A-4E2F-B280-DBF6B13E6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74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37B916-4DB0-46D0-99B5-08E54F7AB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B87D6D-4134-4328-BFFF-A9996702A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ED649E-4478-4DCE-9356-9239EAAAD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854275-B253-44D5-A79D-DFC4E9A0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369736-66F3-4D60-AEF3-0DD32E6F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19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A7B53D-D241-401D-8B59-6B8DEEED8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62FD58-3051-4C58-A2AC-6C8B9D69B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838E41-0AB0-4A24-8D06-1CBED09B3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14BBF9-F1A1-48C0-BD69-C4EF9290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30DF9C-2127-41FF-BB74-88303275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70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1C167B-C152-4C95-BC32-498F3C3A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7DDCA2-45FA-4836-BF4C-3F13BF213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3F0F53-4043-4605-B6F6-46385CCC4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7138C1-C06E-4BE2-AF06-0E7EDC1C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E5FDF0-C742-4937-A6E4-FC041D63F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18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43BF0B-D23D-4729-B8B3-9AA00A895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214846-6988-4139-B367-EEAC41CEE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AD1A96-ABF2-4534-ADF9-59684FFC5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2A8ED1-FB16-4438-A4A7-4FD844C7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F95D99-ADB6-4B59-BA97-852C1F4E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5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56547E-A6DF-480C-A81C-9F62A5087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6F9E4D-5189-464D-A840-8DD90811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4D6ABD-96E4-4A49-B34E-39F75A176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119E8A-ADF1-469E-99F8-47D0F8A24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9B65F8-6BFE-4587-B25C-07B8E3A9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91E404-FD3C-40D7-86AB-7F1C790F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33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0D6CB-7AE1-4B09-A4C9-86C680BC0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649517-C117-4ADF-9CA7-85BDEBD4F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F6C5BE-C333-48AF-865C-C34999A5B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B644AB-E927-42CF-A8C9-7E38545A2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E24E42C-A4E7-4884-8DE6-5A13152CA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5B7103-F4C3-4914-BB30-EFB24E725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436F348-1C8C-4EE1-BA08-D53B22AA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54BD632-3C81-4453-928B-135050B8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06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E6CD4-A175-47B1-B7EF-BD44A6CE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E20136-B2E6-43B9-8FCF-DC12C606E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4EE489-CEB7-4D22-981D-84221CCF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DCBC5F-F5D9-44B1-9930-ADB86F0D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0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0B79261-D63F-49A2-8434-550ADE112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418B981-72A1-4AF6-9CF4-1CBF74A1D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FEE9679-B843-49BA-BA67-9501C4B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85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3086F1-E2F6-43BB-80ED-85858E024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AEC6EC-5678-42BB-B773-BA99E37DB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C3BD62-CD63-4956-A67C-21667D248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179A75-A90E-47B6-88B6-5BA89ACA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5D94BF-FA9E-4DAE-A84B-C772F5B2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A892D3-D017-428D-B258-8D9C1A459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8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F50D0F-E6A4-4116-9EC2-6D5629F43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CB5DAE2-1D56-48B7-9E8E-058A3A9922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A3D3D4-AC84-4AED-BC32-AECFEEA3F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318C02-5BF9-478C-8341-D2368716E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4822D2-485B-4889-89C1-FD75E12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F4B5A4-E37F-4D12-B9FB-81E1AE181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06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52388F-1820-4464-A287-8C2335EC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1CD140-2477-413C-AC45-24BC204E6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C1A8CA-A86B-4FA9-88F8-7BC2F055A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D7799-BBFB-4AAF-908E-8F6FE8C9F669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C5B59C-D415-4438-8B41-42B929130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9CEE20-2C7C-464D-89EC-B640785FC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B5BA-037A-47B8-BF57-D6BE45B916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5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R_ERE.xlsm" TargetMode="External"/><Relationship Id="rId4" Type="http://schemas.openxmlformats.org/officeDocument/2006/relationships/hyperlink" Target="R_CB.xls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3001" y="497889"/>
            <a:ext cx="6215270" cy="3300950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ATELIER REGIONAL SUR LES COMPTES NATIONAUX: PSR-UEMOA 2015-2020</a:t>
            </a:r>
            <a:b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Rétropolation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comptes nationaux de 1999 à 2014</a:t>
            </a:r>
            <a:b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2015 SCN 2008</a:t>
            </a:r>
            <a:b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3620" y="1685652"/>
            <a:ext cx="3267942" cy="3300950"/>
          </a:xfrm>
          <a:prstGeom prst="rect">
            <a:avLst/>
          </a:prstGeom>
          <a:noFill/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F2EDE4-6E94-465B-B8EF-9F17F501D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685" y="6094140"/>
            <a:ext cx="4119528" cy="526459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buNone/>
            </a:pPr>
            <a:r>
              <a:rPr lang="fr-FR" sz="2400" dirty="0">
                <a:latin typeface="Trebuchet MS" panose="020B0603020202020204" pitchFamily="34" charset="0"/>
              </a:rPr>
              <a:t>Saly, du 11 au 15 novembre 2019</a:t>
            </a:r>
          </a:p>
          <a:p>
            <a:endParaRPr lang="fr-FR" sz="2400" dirty="0">
              <a:latin typeface="Trebuchet MS" panose="020B06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21131" y="4691292"/>
            <a:ext cx="3275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dirty="0">
                <a:latin typeface="Trebuchet MS" panose="020B0603020202020204" pitchFamily="34" charset="0"/>
              </a:rPr>
              <a:t>Calixte </a:t>
            </a:r>
            <a:r>
              <a:rPr lang="fr-FR" sz="2000" b="1" dirty="0">
                <a:latin typeface="Trebuchet MS" panose="020B0603020202020204" pitchFamily="34" charset="0"/>
              </a:rPr>
              <a:t>MAHOUGBE</a:t>
            </a:r>
          </a:p>
          <a:p>
            <a:pPr algn="r"/>
            <a:r>
              <a:rPr lang="fr-FR" sz="2000" dirty="0" err="1">
                <a:latin typeface="Trebuchet MS" panose="020B0603020202020204" pitchFamily="34" charset="0"/>
              </a:rPr>
              <a:t>Ishola</a:t>
            </a:r>
            <a:r>
              <a:rPr lang="fr-FR" sz="2000" dirty="0">
                <a:latin typeface="Trebuchet MS" panose="020B0603020202020204" pitchFamily="34" charset="0"/>
              </a:rPr>
              <a:t> </a:t>
            </a:r>
            <a:r>
              <a:rPr lang="fr-FR" sz="2000" b="1" dirty="0">
                <a:latin typeface="Trebuchet MS" panose="020B0603020202020204" pitchFamily="34" charset="0"/>
              </a:rPr>
              <a:t>ODOUBOUROU</a:t>
            </a:r>
          </a:p>
          <a:p>
            <a:pPr algn="r"/>
            <a:r>
              <a:rPr lang="fr-FR" sz="2000" dirty="0">
                <a:latin typeface="Trebuchet MS" panose="020B0603020202020204" pitchFamily="34" charset="0"/>
              </a:rPr>
              <a:t>Daniella </a:t>
            </a:r>
            <a:r>
              <a:rPr lang="fr-FR" sz="2000" b="1" dirty="0">
                <a:latin typeface="Trebuchet MS" panose="020B0603020202020204" pitchFamily="34" charset="0"/>
              </a:rPr>
              <a:t>SAGBOHAN</a:t>
            </a:r>
          </a:p>
        </p:txBody>
      </p:sp>
    </p:spTree>
    <p:extLst>
      <p:ext uri="{BB962C8B-B14F-4D97-AF65-F5344CB8AC3E}">
        <p14:creationId xmlns:p14="http://schemas.microsoft.com/office/powerpoint/2010/main" val="322216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Méthodes d’estimation utilisée (2/4)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640DF855-86EC-4F81-8226-F6107E782C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44956"/>
              </p:ext>
            </p:extLst>
          </p:nvPr>
        </p:nvGraphicFramePr>
        <p:xfrm>
          <a:off x="1136427" y="1301857"/>
          <a:ext cx="7625187" cy="4317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4946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Traitement de quelques exogènes (1/2)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9125" y="1051354"/>
            <a:ext cx="918057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fr-FR" sz="2800" b="1" dirty="0"/>
              <a:t>Principe de la méthode: </a:t>
            </a:r>
            <a:r>
              <a:rPr lang="fr-FR" sz="2800" b="1" dirty="0" err="1"/>
              <a:t>retropolation</a:t>
            </a:r>
            <a:r>
              <a:rPr lang="fr-FR" sz="2800" b="1" dirty="0"/>
              <a:t> des productions secondaires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Construction d’une matrice de passage entre les nomenclatures de la base et celles des anciennes base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Identification des productions secondaires dans la nouvelles nomenclature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Calcul des structures ou reconduction de la valeur au besoin (pour des valeurs trop faibles)</a:t>
            </a:r>
          </a:p>
        </p:txBody>
      </p:sp>
    </p:spTree>
    <p:extLst>
      <p:ext uri="{BB962C8B-B14F-4D97-AF65-F5344CB8AC3E}">
        <p14:creationId xmlns:p14="http://schemas.microsoft.com/office/powerpoint/2010/main" val="314407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Traitement de quelques exogènes (2/2)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932E732-046A-4416-84A0-EC2AE37CC2FF}"/>
              </a:ext>
            </a:extLst>
          </p:cNvPr>
          <p:cNvSpPr/>
          <p:nvPr/>
        </p:nvSpPr>
        <p:spPr>
          <a:xfrm>
            <a:off x="128789" y="974980"/>
            <a:ext cx="9015211" cy="5841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Exogènes SIFIM et Production BCEAO</a:t>
            </a:r>
          </a:p>
          <a:p>
            <a:pPr algn="just">
              <a:lnSpc>
                <a:spcPct val="150000"/>
              </a:lnSpc>
              <a:defRPr/>
            </a:pPr>
            <a:r>
              <a:rPr lang="fr-FR" sz="2400" dirty="0">
                <a:latin typeface="Trebuchet MS" panose="020B0603020202020204" pitchFamily="34" charset="0"/>
              </a:rPr>
              <a:t>Elargissement de la maquette SIFIM à Conakry lors de l’atelier AFRITAC. </a:t>
            </a:r>
          </a:p>
          <a:p>
            <a:pPr algn="just">
              <a:lnSpc>
                <a:spcPct val="150000"/>
              </a:lnSpc>
              <a:defRPr/>
            </a:pPr>
            <a:r>
              <a:rPr lang="fr-FR" sz="2400" dirty="0">
                <a:latin typeface="Trebuchet MS" panose="020B0603020202020204" pitchFamily="34" charset="0"/>
              </a:rPr>
              <a:t>Données disponibles: 2006-2014 (SIFIM) et de 2011-2014 (Production de la BCEAO).</a:t>
            </a:r>
          </a:p>
          <a:p>
            <a:pPr algn="just">
              <a:lnSpc>
                <a:spcPct val="150000"/>
              </a:lnSpc>
              <a:defRPr/>
            </a:pPr>
            <a:r>
              <a:rPr lang="fr-FR" sz="2400" dirty="0">
                <a:latin typeface="Trebuchet MS" panose="020B0603020202020204" pitchFamily="34" charset="0"/>
              </a:rPr>
              <a:t> Un programme VBA permet d’éditer la table des chargements.</a:t>
            </a:r>
          </a:p>
          <a:p>
            <a:pPr marL="342900" indent="-342900" algn="just">
              <a:lnSpc>
                <a:spcPct val="170000"/>
              </a:lnSpc>
              <a:buFont typeface="Wingdings" panose="05000000000000000000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 Prime des assurances</a:t>
            </a:r>
          </a:p>
          <a:p>
            <a:pPr algn="just">
              <a:lnSpc>
                <a:spcPct val="170000"/>
              </a:lnSpc>
              <a:defRPr/>
            </a:pPr>
            <a:r>
              <a:rPr lang="fr-FR" sz="2400" dirty="0">
                <a:latin typeface="Trebuchet MS" panose="020B0603020202020204" pitchFamily="34" charset="0"/>
              </a:rPr>
              <a:t>Collecte de la série source auprès de la Direction des Assurances du Bénin et leur intégration dans la maquette conçue à cet effet. </a:t>
            </a:r>
          </a:p>
        </p:txBody>
      </p:sp>
    </p:spTree>
    <p:extLst>
      <p:ext uri="{BB962C8B-B14F-4D97-AF65-F5344CB8AC3E}">
        <p14:creationId xmlns:p14="http://schemas.microsoft.com/office/powerpoint/2010/main" val="396215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064"/>
            <a:ext cx="9826580" cy="109501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Application pour la </a:t>
            </a:r>
            <a:r>
              <a:rPr lang="fr-FR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rétropolation</a:t>
            </a:r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des comptes nationaux base 2015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9125" y="1089664"/>
            <a:ext cx="8918277" cy="5667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70000"/>
              </a:lnSpc>
              <a:buFont typeface="Wingdings" panose="05000000000000000000" pitchFamily="2" charset="2"/>
              <a:buChar char="v"/>
              <a:defRPr/>
            </a:pPr>
            <a:r>
              <a:rPr lang="fr-FR" sz="2400" b="1" dirty="0">
                <a:latin typeface="Trebuchet MS" panose="020B0603020202020204" pitchFamily="34" charset="0"/>
              </a:rPr>
              <a:t> </a:t>
            </a:r>
            <a:r>
              <a:rPr lang="fr-FR" sz="2400" dirty="0">
                <a:latin typeface="Trebuchet MS" panose="020B0603020202020204" pitchFamily="34" charset="0"/>
              </a:rPr>
              <a:t>Il s'agit de programmes VBA développés sous MS Excel pour </a:t>
            </a:r>
            <a:r>
              <a:rPr lang="fr-FR" sz="2400" dirty="0" err="1">
                <a:latin typeface="Trebuchet MS" panose="020B0603020202020204" pitchFamily="34" charset="0"/>
              </a:rPr>
              <a:t>rétropoler</a:t>
            </a:r>
            <a:r>
              <a:rPr lang="fr-FR" sz="2400" dirty="0">
                <a:latin typeface="Trebuchet MS" panose="020B0603020202020204" pitchFamily="34" charset="0"/>
              </a:rPr>
              <a:t> les comptes de 1999 à 2014 à partir des comptes de l'année de base 2015, de la première année courante 2016 et des anciens comptes élaborés grâce au SCN 1993. </a:t>
            </a:r>
          </a:p>
          <a:p>
            <a:pPr marL="342900" indent="-342900" algn="just">
              <a:lnSpc>
                <a:spcPct val="170000"/>
              </a:lnSpc>
              <a:buFont typeface="Wingdings" panose="05000000000000000000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 Deux activités importantes sont prises en charge par ces programmes: la </a:t>
            </a:r>
            <a:r>
              <a:rPr lang="fr-FR" sz="2400" dirty="0" err="1">
                <a:latin typeface="Trebuchet MS" panose="020B0603020202020204" pitchFamily="34" charset="0"/>
              </a:rPr>
              <a:t>rétropolation</a:t>
            </a:r>
            <a:r>
              <a:rPr lang="fr-FR" sz="2400" dirty="0">
                <a:latin typeface="Trebuchet MS" panose="020B0603020202020204" pitchFamily="34" charset="0"/>
              </a:rPr>
              <a:t> des comptes de branche et à la </a:t>
            </a:r>
            <a:r>
              <a:rPr lang="fr-FR" sz="2400" dirty="0" err="1">
                <a:latin typeface="Trebuchet MS" panose="020B0603020202020204" pitchFamily="34" charset="0"/>
              </a:rPr>
              <a:t>rétropolation</a:t>
            </a:r>
            <a:r>
              <a:rPr lang="fr-FR" sz="2400" dirty="0">
                <a:latin typeface="Trebuchet MS" panose="020B0603020202020204" pitchFamily="34" charset="0"/>
              </a:rPr>
              <a:t> des ERE des produits</a:t>
            </a:r>
          </a:p>
          <a:p>
            <a:pPr marL="914400" lvl="1" indent="-457200"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2400" dirty="0" err="1">
                <a:latin typeface="Trebuchet MS" panose="020B0603020202020204" pitchFamily="34" charset="0"/>
                <a:hlinkClick r:id="rId4" action="ppaction://hlinkfile"/>
              </a:rPr>
              <a:t>Retro_Br</a:t>
            </a:r>
            <a:endParaRPr lang="fr-FR" sz="2400" dirty="0">
              <a:latin typeface="Trebuchet MS" panose="020B0603020202020204" pitchFamily="34" charset="0"/>
            </a:endParaRPr>
          </a:p>
          <a:p>
            <a:pPr marL="914400" lvl="1" indent="-457200"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2400" dirty="0" err="1">
                <a:hlinkClick r:id="rId5" action="ppaction://hlinkfile"/>
              </a:rPr>
              <a:t>Retro_ERE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82883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202562"/>
            <a:ext cx="9826580" cy="673201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Défis, Conclusion et perspectives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20463" y="2857501"/>
            <a:ext cx="1347537" cy="1249278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1408339" y="1060872"/>
            <a:ext cx="7567917" cy="520740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La nomenclature de </a:t>
            </a:r>
            <a:r>
              <a:rPr lang="fr-FR" sz="2400" dirty="0" err="1">
                <a:latin typeface="Trebuchet MS" panose="020B0603020202020204" pitchFamily="34" charset="0"/>
              </a:rPr>
              <a:t>rétropolation</a:t>
            </a:r>
            <a:r>
              <a:rPr lang="fr-FR" sz="2400" dirty="0">
                <a:latin typeface="Trebuchet MS" panose="020B0603020202020204" pitchFamily="34" charset="0"/>
              </a:rPr>
              <a:t> étant détaillée, cela nécessite plus de temps dans la réalisation des travaux</a:t>
            </a: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Disponibilité des données;</a:t>
            </a: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Besoins de ressources humaines</a:t>
            </a: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Le processus de la </a:t>
            </a:r>
            <a:r>
              <a:rPr lang="fr-FR" sz="2400" dirty="0" err="1">
                <a:latin typeface="Trebuchet MS" panose="020B0603020202020204" pitchFamily="34" charset="0"/>
              </a:rPr>
              <a:t>retropolation</a:t>
            </a:r>
            <a:r>
              <a:rPr lang="fr-FR" sz="2400" dirty="0">
                <a:latin typeface="Trebuchet MS" panose="020B0603020202020204" pitchFamily="34" charset="0"/>
              </a:rPr>
              <a:t> est en cours.</a:t>
            </a: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400" dirty="0" err="1">
                <a:latin typeface="Trebuchet MS" panose="020B0603020202020204" pitchFamily="34" charset="0"/>
              </a:rPr>
              <a:t>Retropolation</a:t>
            </a:r>
            <a:r>
              <a:rPr lang="fr-FR" sz="2400" dirty="0">
                <a:latin typeface="Trebuchet MS" panose="020B0603020202020204" pitchFamily="34" charset="0"/>
              </a:rPr>
              <a:t> des comptes de 1982 à 1998</a:t>
            </a: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400" dirty="0">
                <a:latin typeface="Trebuchet MS" panose="020B0603020202020204" pitchFamily="34" charset="0"/>
              </a:rPr>
              <a:t>Possibilités d’étendre la </a:t>
            </a:r>
            <a:r>
              <a:rPr lang="fr-FR" sz="2400" dirty="0" err="1">
                <a:latin typeface="Trebuchet MS" panose="020B0603020202020204" pitchFamily="34" charset="0"/>
              </a:rPr>
              <a:t>retropolation</a:t>
            </a:r>
            <a:r>
              <a:rPr lang="fr-FR" sz="2400" dirty="0">
                <a:latin typeface="Trebuchet MS" panose="020B0603020202020204" pitchFamily="34" charset="0"/>
              </a:rPr>
              <a:t> jusqu’en 1960</a:t>
            </a:r>
          </a:p>
        </p:txBody>
      </p:sp>
    </p:spTree>
    <p:extLst>
      <p:ext uri="{BB962C8B-B14F-4D97-AF65-F5344CB8AC3E}">
        <p14:creationId xmlns:p14="http://schemas.microsoft.com/office/powerpoint/2010/main" val="1181080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CA97A6-C6A2-4C20-AA55-96557ED46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5445372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fr-FR" sz="7200" dirty="0"/>
              <a:t>MERCI POUR VOTRE ATTENTION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 descr="C:\Users\bnobime\Desktop\Logo-INSAE-2.jpg">
            <a:extLst>
              <a:ext uri="{FF2B5EF4-FFF2-40B4-BE49-F238E27FC236}">
                <a16:creationId xmlns:a16="http://schemas.microsoft.com/office/drawing/2014/main" id="{D57D8124-98AB-48E3-97DA-BBC2E3A9BD4C}"/>
              </a:ext>
            </a:extLst>
          </p:cNvPr>
          <p:cNvPicPr/>
          <p:nvPr/>
        </p:nvPicPr>
        <p:blipFill rotWithShape="1">
          <a:blip r:embed="rId2" cstate="print"/>
          <a:srcRect l="718" r="10554"/>
          <a:stretch/>
        </p:blipFill>
        <p:spPr bwMode="auto">
          <a:xfrm>
            <a:off x="0" y="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158713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8632A4-A6C8-4949-A99B-9860566C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967" y="2286000"/>
            <a:ext cx="2286000" cy="2286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PLAN</a:t>
            </a:r>
          </a:p>
        </p:txBody>
      </p:sp>
      <p:sp>
        <p:nvSpPr>
          <p:cNvPr id="12" name="Oval 8">
            <a:extLst>
              <a:ext uri="{FF2B5EF4-FFF2-40B4-BE49-F238E27FC236}">
                <a16:creationId xmlns:a16="http://schemas.microsoft.com/office/drawing/2014/main" id="{FD451EE1-06AB-4684-8B7A-59133962C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1417" y="2121408"/>
            <a:ext cx="2615184" cy="2615184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Image 14" descr="C:\Users\bnobime\Desktop\Logo-INSAE-2.jpg">
            <a:extLst>
              <a:ext uri="{FF2B5EF4-FFF2-40B4-BE49-F238E27FC236}">
                <a16:creationId xmlns:a16="http://schemas.microsoft.com/office/drawing/2014/main" id="{B76585DF-0E41-4153-929B-03CBFAECF43B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1" y="25807"/>
            <a:ext cx="1256400" cy="126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3663926" y="1939601"/>
            <a:ext cx="8190964" cy="368806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Contexte</a:t>
            </a:r>
          </a:p>
          <a:p>
            <a:endParaRPr lang="fr-FR" sz="2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lvl="0" indent="-514350" algn="just">
              <a:buFont typeface="+mj-lt"/>
              <a:buAutoNum type="arabicPeriod"/>
              <a:defRPr/>
            </a:pP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Sources de données</a:t>
            </a:r>
          </a:p>
          <a:p>
            <a:pPr marL="514350" lvl="0" indent="-514350" algn="just">
              <a:buFont typeface="+mj-lt"/>
              <a:buAutoNum type="arabicPeriod"/>
              <a:defRPr/>
            </a:pP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Méthodes de </a:t>
            </a:r>
            <a:r>
              <a:rPr lang="fr-FR" sz="2800" dirty="0" err="1">
                <a:solidFill>
                  <a:prstClr val="black"/>
                </a:solidFill>
                <a:cs typeface="Arial" panose="020B0604020202020204" pitchFamily="34" charset="0"/>
              </a:rPr>
              <a:t>retropolation</a:t>
            </a:r>
            <a:endParaRPr lang="fr-FR" sz="2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lvl="0" indent="-514350" algn="just">
              <a:buFont typeface="+mj-lt"/>
              <a:buAutoNum type="arabicPeriod"/>
              <a:defRPr/>
            </a:pP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Traitement de quelques exogènes</a:t>
            </a:r>
          </a:p>
          <a:p>
            <a:pPr marL="514350" lvl="0" indent="-514350" algn="just">
              <a:buFont typeface="+mj-lt"/>
              <a:buAutoNum type="arabicPeriod"/>
              <a:defRPr/>
            </a:pP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Application pour la </a:t>
            </a:r>
            <a:r>
              <a:rPr lang="fr-FR" sz="2800" dirty="0" err="1">
                <a:solidFill>
                  <a:prstClr val="black"/>
                </a:solidFill>
                <a:cs typeface="Arial" panose="020B0604020202020204" pitchFamily="34" charset="0"/>
              </a:rPr>
              <a:t>rétropolation</a:t>
            </a: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 des comptes nationaux base 2015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07284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224445"/>
            <a:ext cx="7474172" cy="1101118"/>
          </a:xfrm>
        </p:spPr>
        <p:txBody>
          <a:bodyPr>
            <a:normAutofit/>
          </a:bodyPr>
          <a:lstStyle/>
          <a:p>
            <a:r>
              <a:rPr lang="fr-FR" sz="29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Contexte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F2EDE4-6E94-465B-B8EF-9F17F501D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30" y="1325562"/>
            <a:ext cx="8567670" cy="5307993"/>
          </a:xfrm>
        </p:spPr>
        <p:txBody>
          <a:bodyPr anchor="ctr">
            <a:normAutofit lnSpcReduction="10000"/>
          </a:bodyPr>
          <a:lstStyle/>
          <a:p>
            <a:pPr marL="642620" indent="-457200" algn="just" defTabSz="844550"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Calibri (Corps)"/>
              </a:rPr>
              <a:t>Production des comptes nationaux annuels selon le SCN 93 depuis 2001 avec le module ERETES</a:t>
            </a:r>
          </a:p>
          <a:p>
            <a:pPr marL="642620" indent="-457200" algn="just" defTabSz="844550"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Calibri (Corps)"/>
              </a:rPr>
              <a:t>Changement de l’année de base des comptes nationaux : (base 2015) et mise en œuvre du Système de Comptabilité Nationale des Nations Unies de 2008 (SCN2008)</a:t>
            </a:r>
          </a:p>
          <a:p>
            <a:pPr marL="642620" indent="-457200" algn="just" defTabSz="844550"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Calibri (Corps)"/>
              </a:rPr>
              <a:t>Nécessité de disposer d’une série longue, cohérente et conforme au SCN2008 pour les besoins des utilisateurs</a:t>
            </a:r>
          </a:p>
          <a:p>
            <a:pPr marL="642620" indent="-457200" algn="just" defTabSz="844550"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Calibri (Corps)"/>
              </a:rPr>
              <a:t>Réalisation en cours des travaux de </a:t>
            </a:r>
            <a:r>
              <a:rPr lang="fr-FR" dirty="0" err="1">
                <a:latin typeface="Calibri (Corps)"/>
              </a:rPr>
              <a:t>rétropolation</a:t>
            </a:r>
            <a:r>
              <a:rPr lang="fr-FR" dirty="0">
                <a:latin typeface="Calibri (Corps)"/>
              </a:rPr>
              <a:t> des comptes nationaux sur la période 1999 à 2014 (Base 2015 selon le SCN2008)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840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Sources de données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9125" y="885076"/>
            <a:ext cx="91805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Trebuchet MS" panose="020B0603020202020204" pitchFamily="34" charset="0"/>
              </a:rPr>
              <a:t>Disposition de deux séries d'agrégats macroéconomiques selon différentes méthodologies à savoir les anciennes séries selon le SCN93 et la nouvelle série selon le SCN2008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fr-FR" sz="2400" dirty="0">
                <a:latin typeface="Trebuchet MS" panose="020B0603020202020204" pitchFamily="34" charset="0"/>
              </a:rPr>
              <a:t>Une base de données selon le SCN 93 base 2007 avec 22 branches niveau I, 27 branches niveau II et 27 produits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fr-FR" sz="2400" dirty="0">
                <a:latin typeface="Trebuchet MS" panose="020B0603020202020204" pitchFamily="34" charset="0"/>
              </a:rPr>
              <a:t>Une base de données selon le SCN 93 base 2007 avec 24 branches niveau I, 50 branches niveau II et 122 produits,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fr-FR" sz="2400" dirty="0">
                <a:latin typeface="Trebuchet MS" panose="020B0603020202020204" pitchFamily="34" charset="0"/>
              </a:rPr>
              <a:t>La nouvelle base de donnée selon le SCN 2008 avec 47 branche niveau I, 130 branches niveau II et 328 produits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Trebuchet MS" panose="020B0603020202020204" pitchFamily="34" charset="0"/>
              </a:rPr>
              <a:t>Les exogènes</a:t>
            </a:r>
            <a:endParaRPr lang="fr-FR" sz="2400" dirty="0">
              <a:latin typeface="Trebuchet MS" panose="020B0603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Trebuchet MS" panose="020B0603020202020204" pitchFamily="34" charset="0"/>
              </a:rPr>
              <a:t>BCEAO (SIFIM)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Trebuchet MS" panose="020B0603020202020204" pitchFamily="34" charset="0"/>
              </a:rPr>
              <a:t>DSF (Assurance)</a:t>
            </a:r>
          </a:p>
        </p:txBody>
      </p:sp>
    </p:spTree>
    <p:extLst>
      <p:ext uri="{BB962C8B-B14F-4D97-AF65-F5344CB8AC3E}">
        <p14:creationId xmlns:p14="http://schemas.microsoft.com/office/powerpoint/2010/main" val="138792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Méthodes de </a:t>
            </a:r>
            <a:r>
              <a:rPr lang="fr-FR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retropolation</a:t>
            </a:r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(1/)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9125" y="1018077"/>
            <a:ext cx="918057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fr-FR" sz="3200" dirty="0">
                <a:latin typeface="Trebuchet MS" panose="020B0603020202020204" pitchFamily="34" charset="0"/>
              </a:rPr>
              <a:t>Prolonger la nouvelle base dans le passé, c’est-à-dire recalculer les séries de l’ancienne base selon les cadres de la nouvelle base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fr-FR" sz="3200" dirty="0">
                <a:latin typeface="Trebuchet MS" panose="020B0603020202020204" pitchFamily="34" charset="0"/>
              </a:rPr>
              <a:t>Intégrer (i) les nouvelles recommandations du SCN2008 et (ii) les nouvelles sources de données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fr-FR" sz="2800" b="1" dirty="0">
                <a:latin typeface="Trebuchet MS" panose="020B0603020202020204" pitchFamily="34" charset="0"/>
              </a:rPr>
              <a:t>47 branches au niveau I</a:t>
            </a:r>
            <a:r>
              <a:rPr lang="fr-FR" sz="2800" dirty="0">
                <a:latin typeface="Trebuchet MS" panose="020B0603020202020204" pitchFamily="34" charset="0"/>
              </a:rPr>
              <a:t>, </a:t>
            </a:r>
            <a:r>
              <a:rPr lang="fr-FR" sz="2800" b="1" dirty="0">
                <a:solidFill>
                  <a:srgbClr val="0000FF"/>
                </a:solidFill>
                <a:latin typeface="Trebuchet MS" panose="020B0603020202020204" pitchFamily="34" charset="0"/>
              </a:rPr>
              <a:t>130 branches au niveau II</a:t>
            </a:r>
            <a:r>
              <a:rPr lang="fr-FR" sz="2800" dirty="0">
                <a:latin typeface="Trebuchet MS" panose="020B0603020202020204" pitchFamily="34" charset="0"/>
              </a:rPr>
              <a:t>, 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328 produits au niveau III</a:t>
            </a:r>
            <a:r>
              <a:rPr lang="fr-FR" sz="2800" dirty="0">
                <a:latin typeface="Trebuchet MS" panose="020B0603020202020204" pitchFamily="34" charset="0"/>
              </a:rPr>
              <a:t> </a:t>
            </a:r>
          </a:p>
          <a:p>
            <a:pPr marL="898525" lvl="3" indent="-457200">
              <a:buFont typeface="Wingdings" panose="05000000000000000000" pitchFamily="2" charset="2"/>
              <a:buChar char="ü"/>
            </a:pPr>
            <a:endParaRPr lang="fr-FR" sz="32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0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Méthodes de </a:t>
            </a:r>
            <a:r>
              <a:rPr lang="fr-FR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retropolation</a:t>
            </a:r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(1/)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9125" y="1051354"/>
            <a:ext cx="918057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sz="2800" b="1" dirty="0" err="1"/>
              <a:t>Retropolation</a:t>
            </a:r>
            <a:r>
              <a:rPr lang="fr-FR" sz="2800" b="1" dirty="0"/>
              <a:t> des comptes de branches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fr-FR" sz="2800" b="1" dirty="0"/>
              <a:t>Principe de la méthode: </a:t>
            </a:r>
            <a:r>
              <a:rPr lang="fr-FR" sz="2800" b="1" dirty="0" err="1"/>
              <a:t>retropolation</a:t>
            </a:r>
            <a:r>
              <a:rPr lang="fr-FR" sz="2800" b="1" dirty="0"/>
              <a:t> des productions principales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Construction d’une matrice de passe entre les nomenclatures de la base et celles des anciennes base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Raisonnement en évolution</a:t>
            </a:r>
          </a:p>
          <a:p>
            <a:pPr lvl="1"/>
            <a:r>
              <a:rPr lang="fr-FR" sz="2800" dirty="0"/>
              <a:t>On retient comme évolutions de la nouvelle base (NB) dans le passé les évolutions de l’ancienne base (AB) convenablement modifiées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On travaille série par série dans le degré de détail choisi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chaque série de la (NB), on reconstruit la série équivalente en (AB) corrigée des éventuelles erreurs connues et des modifications de concepts et/ou de nomenclatures.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22385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Méthodes de </a:t>
            </a:r>
            <a:r>
              <a:rPr lang="fr-FR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retropolation</a:t>
            </a:r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(1/)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9125" y="1051354"/>
            <a:ext cx="91805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sz="2800" b="1" dirty="0" err="1"/>
              <a:t>Retropolation</a:t>
            </a:r>
            <a:r>
              <a:rPr lang="fr-FR" sz="2800" b="1" dirty="0"/>
              <a:t> des comptes de branches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fr-FR" sz="2800" b="1" dirty="0"/>
              <a:t>Principe de la méthode: </a:t>
            </a:r>
            <a:r>
              <a:rPr lang="fr-FR" sz="2800" b="1" dirty="0" err="1"/>
              <a:t>retropolation</a:t>
            </a:r>
            <a:r>
              <a:rPr lang="fr-FR" sz="2800" b="1" dirty="0"/>
              <a:t> des consommations </a:t>
            </a:r>
            <a:r>
              <a:rPr lang="fr-FR" sz="2800" b="1" dirty="0" err="1"/>
              <a:t>intermédiares</a:t>
            </a:r>
            <a:endParaRPr lang="fr-FR" sz="2800" b="1" dirty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Pas d’indice d’évolution des CI: hypothèse d’évolution des CI au même rythme que la production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/>
              <a:t>Calcul des CI par la méthode de Léontiev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fr-FR" sz="2800" dirty="0"/>
              <a:t>La valeur des CI à prix courant de l’année n-1 : la valeur des CI à prix constant de l’année n divisé par l’indice de volume de la production;  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fr-FR" sz="2800" dirty="0"/>
              <a:t>à constant de l’année n on déflate la valeur à prix courant par l’indice des prix de l’année n</a:t>
            </a:r>
          </a:p>
        </p:txBody>
      </p:sp>
    </p:spTree>
    <p:extLst>
      <p:ext uri="{BB962C8B-B14F-4D97-AF65-F5344CB8AC3E}">
        <p14:creationId xmlns:p14="http://schemas.microsoft.com/office/powerpoint/2010/main" val="27784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Méthodes de </a:t>
            </a:r>
            <a:r>
              <a:rPr lang="fr-FR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retropolation</a:t>
            </a:r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(1/)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BE6BC42A-FF23-48DF-A194-C3C5A3C5AD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344592"/>
              </p:ext>
            </p:extLst>
          </p:nvPr>
        </p:nvGraphicFramePr>
        <p:xfrm>
          <a:off x="1640730" y="1363851"/>
          <a:ext cx="6741270" cy="3436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173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1BE4B-4684-4D10-8658-58399398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89" y="175846"/>
            <a:ext cx="9826580" cy="8096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Méthodes de </a:t>
            </a:r>
            <a:r>
              <a:rPr lang="fr-FR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retropolation</a:t>
            </a:r>
            <a:r>
              <a:rPr lang="fr-F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(1/)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45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7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C:\Users\bnobime\Desktop\Logo-INSAE-2.jpg">
            <a:extLst>
              <a:ext uri="{FF2B5EF4-FFF2-40B4-BE49-F238E27FC236}">
                <a16:creationId xmlns:a16="http://schemas.microsoft.com/office/drawing/2014/main" id="{422E4EE6-14F2-4453-88B6-DFD52580A33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702" y="2857501"/>
            <a:ext cx="1131568" cy="1142998"/>
          </a:xfrm>
          <a:prstGeom prst="rect">
            <a:avLst/>
          </a:prstGeom>
          <a:noFill/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2288B8A5-FD4A-4469-8235-8D6C719873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404750"/>
              </p:ext>
            </p:extLst>
          </p:nvPr>
        </p:nvGraphicFramePr>
        <p:xfrm>
          <a:off x="1136428" y="1239864"/>
          <a:ext cx="7245572" cy="3560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02717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11714</TotalTime>
  <Words>869</Words>
  <Application>Microsoft Office PowerPoint</Application>
  <PresentationFormat>Grand écran</PresentationFormat>
  <Paragraphs>89</Paragraphs>
  <Slides>15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(Corps)</vt:lpstr>
      <vt:lpstr>Calibri Light</vt:lpstr>
      <vt:lpstr>Times New Roman</vt:lpstr>
      <vt:lpstr>Trebuchet MS</vt:lpstr>
      <vt:lpstr>Wingdings</vt:lpstr>
      <vt:lpstr>Thème Office</vt:lpstr>
      <vt:lpstr>ATELIER REGIONAL SUR LES COMPTES NATIONAUX: PSR-UEMOA 2015-2020  Rétropolation des comptes nationaux de 1999 à 2014 Base 2015 SCN 2008 </vt:lpstr>
      <vt:lpstr>PLAN</vt:lpstr>
      <vt:lpstr>Contexte </vt:lpstr>
      <vt:lpstr>1. Sources de données</vt:lpstr>
      <vt:lpstr>2. Méthodes de retropolation (1/)</vt:lpstr>
      <vt:lpstr>2. Méthodes de retropolation (1/)</vt:lpstr>
      <vt:lpstr>2. Méthodes de retropolation (1/)</vt:lpstr>
      <vt:lpstr>2. Méthodes de retropolation (1/)</vt:lpstr>
      <vt:lpstr>2. Méthodes de retropolation (1/)</vt:lpstr>
      <vt:lpstr>2. Méthodes d’estimation utilisée (2/4)</vt:lpstr>
      <vt:lpstr>3. Traitement de quelques exogènes (1/2)</vt:lpstr>
      <vt:lpstr>3. Traitement de quelques exogènes (2/2)</vt:lpstr>
      <vt:lpstr>4. Application pour la rétropolation des comptes nationaux base 2015</vt:lpstr>
      <vt:lpstr>Défis, Conclusion et perspectives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SUR LES COMPTES NATIONAUX TRIMESTRIELS</dc:title>
  <dc:creator>Hervé OBOSSOU</dc:creator>
  <cp:lastModifiedBy>HP 450 G6</cp:lastModifiedBy>
  <cp:revision>242</cp:revision>
  <dcterms:created xsi:type="dcterms:W3CDTF">2018-11-06T23:56:05Z</dcterms:created>
  <dcterms:modified xsi:type="dcterms:W3CDTF">2019-11-13T09:05:01Z</dcterms:modified>
</cp:coreProperties>
</file>