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5" r:id="rId3"/>
    <p:sldId id="291" r:id="rId4"/>
    <p:sldId id="286" r:id="rId5"/>
    <p:sldId id="287" r:id="rId6"/>
    <p:sldId id="278" r:id="rId7"/>
    <p:sldId id="279" r:id="rId8"/>
    <p:sldId id="280" r:id="rId9"/>
    <p:sldId id="288" r:id="rId10"/>
    <p:sldId id="289" r:id="rId11"/>
    <p:sldId id="290" r:id="rId12"/>
    <p:sldId id="263"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2" d="100"/>
          <a:sy n="82" d="100"/>
        </p:scale>
        <p:origin x="1435"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559F4-551F-4536-A6DA-03779B042095}" type="datetimeFigureOut">
              <a:rPr lang="fr-FR" smtClean="0"/>
              <a:pPr/>
              <a:t>08/10/2019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EC45A-90DD-4FC0-92F3-DE8953D90F45}" type="slidenum">
              <a:rPr lang="fr-FR" smtClean="0"/>
              <a:pPr/>
              <a:t>‹N°›</a:t>
            </a:fld>
            <a:endParaRPr lang="fr-FR"/>
          </a:p>
        </p:txBody>
      </p:sp>
    </p:spTree>
    <p:extLst>
      <p:ext uri="{BB962C8B-B14F-4D97-AF65-F5344CB8AC3E}">
        <p14:creationId xmlns:p14="http://schemas.microsoft.com/office/powerpoint/2010/main" val="1804831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Tree>
    <p:extLst>
      <p:ext uri="{BB962C8B-B14F-4D97-AF65-F5344CB8AC3E}">
        <p14:creationId xmlns:p14="http://schemas.microsoft.com/office/powerpoint/2010/main" val="2034933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10</a:t>
            </a:fld>
            <a:endParaRPr lang="fr-FR"/>
          </a:p>
        </p:txBody>
      </p:sp>
    </p:spTree>
    <p:extLst>
      <p:ext uri="{BB962C8B-B14F-4D97-AF65-F5344CB8AC3E}">
        <p14:creationId xmlns:p14="http://schemas.microsoft.com/office/powerpoint/2010/main" val="3332319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11</a:t>
            </a:fld>
            <a:endParaRPr lang="fr-FR"/>
          </a:p>
        </p:txBody>
      </p:sp>
    </p:spTree>
    <p:extLst>
      <p:ext uri="{BB962C8B-B14F-4D97-AF65-F5344CB8AC3E}">
        <p14:creationId xmlns:p14="http://schemas.microsoft.com/office/powerpoint/2010/main" val="1680057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2</a:t>
            </a:fld>
            <a:endParaRPr lang="fr-FR"/>
          </a:p>
        </p:txBody>
      </p:sp>
    </p:spTree>
    <p:extLst>
      <p:ext uri="{BB962C8B-B14F-4D97-AF65-F5344CB8AC3E}">
        <p14:creationId xmlns:p14="http://schemas.microsoft.com/office/powerpoint/2010/main" val="950064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3</a:t>
            </a:fld>
            <a:endParaRPr lang="fr-FR"/>
          </a:p>
        </p:txBody>
      </p:sp>
    </p:spTree>
    <p:extLst>
      <p:ext uri="{BB962C8B-B14F-4D97-AF65-F5344CB8AC3E}">
        <p14:creationId xmlns:p14="http://schemas.microsoft.com/office/powerpoint/2010/main" val="3440966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4</a:t>
            </a:fld>
            <a:endParaRPr lang="fr-FR"/>
          </a:p>
        </p:txBody>
      </p:sp>
    </p:spTree>
    <p:extLst>
      <p:ext uri="{BB962C8B-B14F-4D97-AF65-F5344CB8AC3E}">
        <p14:creationId xmlns:p14="http://schemas.microsoft.com/office/powerpoint/2010/main" val="2429557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5</a:t>
            </a:fld>
            <a:endParaRPr lang="fr-FR"/>
          </a:p>
        </p:txBody>
      </p:sp>
    </p:spTree>
    <p:extLst>
      <p:ext uri="{BB962C8B-B14F-4D97-AF65-F5344CB8AC3E}">
        <p14:creationId xmlns:p14="http://schemas.microsoft.com/office/powerpoint/2010/main" val="3130006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6</a:t>
            </a:fld>
            <a:endParaRPr lang="fr-FR"/>
          </a:p>
        </p:txBody>
      </p:sp>
    </p:spTree>
    <p:extLst>
      <p:ext uri="{BB962C8B-B14F-4D97-AF65-F5344CB8AC3E}">
        <p14:creationId xmlns:p14="http://schemas.microsoft.com/office/powerpoint/2010/main" val="2153458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7</a:t>
            </a:fld>
            <a:endParaRPr lang="fr-FR"/>
          </a:p>
        </p:txBody>
      </p:sp>
    </p:spTree>
    <p:extLst>
      <p:ext uri="{BB962C8B-B14F-4D97-AF65-F5344CB8AC3E}">
        <p14:creationId xmlns:p14="http://schemas.microsoft.com/office/powerpoint/2010/main" val="2153458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8</a:t>
            </a:fld>
            <a:endParaRPr lang="fr-FR"/>
          </a:p>
        </p:txBody>
      </p:sp>
    </p:spTree>
    <p:extLst>
      <p:ext uri="{BB962C8B-B14F-4D97-AF65-F5344CB8AC3E}">
        <p14:creationId xmlns:p14="http://schemas.microsoft.com/office/powerpoint/2010/main" val="2153458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9</a:t>
            </a:fld>
            <a:endParaRPr lang="fr-FR"/>
          </a:p>
        </p:txBody>
      </p:sp>
    </p:spTree>
    <p:extLst>
      <p:ext uri="{BB962C8B-B14F-4D97-AF65-F5344CB8AC3E}">
        <p14:creationId xmlns:p14="http://schemas.microsoft.com/office/powerpoint/2010/main" val="2030613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08/10/2019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DC48-4BB9-4DEA-9FCF-6752B11B092E}" type="datetimeFigureOut">
              <a:rPr lang="fr-FR" smtClean="0"/>
              <a:pPr/>
              <a:t>08/10/2019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E191D-02C5-41CB-B961-ECE79006D34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mailto:khadim.sourang@ansd.sn"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re 1"/>
          <p:cNvSpPr>
            <a:spLocks noGrp="1"/>
          </p:cNvSpPr>
          <p:nvPr>
            <p:ph type="ctrTitle"/>
          </p:nvPr>
        </p:nvSpPr>
        <p:spPr>
          <a:xfrm>
            <a:off x="0" y="3714752"/>
            <a:ext cx="9144000" cy="1285884"/>
          </a:xfrm>
          <a:solidFill>
            <a:schemeClr val="accent5">
              <a:lumMod val="20000"/>
              <a:lumOff val="80000"/>
            </a:schemeClr>
          </a:solidFill>
        </p:spPr>
        <p:txBody>
          <a:bodyPr rtlCol="0">
            <a:noAutofit/>
          </a:bodyPr>
          <a:lstStyle/>
          <a:p>
            <a:pPr>
              <a:defRPr/>
            </a:pPr>
            <a:r>
              <a:rPr lang="fr-FR" sz="3500" dirty="0" smtClean="0">
                <a:solidFill>
                  <a:schemeClr val="accent5">
                    <a:lumMod val="50000"/>
                  </a:schemeClr>
                </a:solidFill>
                <a:latin typeface="Agency FB" pitchFamily="34" charset="0"/>
              </a:rPr>
              <a:t>Elaboration de la MCS UEMOA du Sénégal</a:t>
            </a:r>
          </a:p>
        </p:txBody>
      </p:sp>
      <p:sp>
        <p:nvSpPr>
          <p:cNvPr id="6" name="Titre 1"/>
          <p:cNvSpPr txBox="1">
            <a:spLocks/>
          </p:cNvSpPr>
          <p:nvPr/>
        </p:nvSpPr>
        <p:spPr>
          <a:xfrm>
            <a:off x="0" y="1643050"/>
            <a:ext cx="9144000" cy="2071702"/>
          </a:xfrm>
          <a:prstGeom prst="rect">
            <a:avLst/>
          </a:prstGeom>
          <a:solidFill>
            <a:schemeClr val="accent5">
              <a:lumMod val="75000"/>
            </a:schemeClr>
          </a:solidFill>
        </p:spPr>
        <p:txBody>
          <a:bodyPr vert="horz" lIns="91440" tIns="45720" rIns="91440" bIns="45720" rtlCol="0" anchor="ctr">
            <a:noAutofit/>
          </a:bodyPr>
          <a:lstStyle/>
          <a:p>
            <a:pPr lvl="0" algn="ctr">
              <a:spcBef>
                <a:spcPct val="0"/>
              </a:spcBef>
              <a:defRPr/>
            </a:pPr>
            <a:r>
              <a:rPr lang="fr-FR" sz="4000" dirty="0" smtClean="0">
                <a:solidFill>
                  <a:schemeClr val="accent5">
                    <a:lumMod val="20000"/>
                    <a:lumOff val="80000"/>
                  </a:schemeClr>
                </a:solidFill>
                <a:latin typeface="Arial" pitchFamily="34" charset="0"/>
                <a:cs typeface="Arial" pitchFamily="34" charset="0"/>
              </a:rPr>
              <a:t>Atelier régional sur les comptes nationaux </a:t>
            </a:r>
            <a:r>
              <a:rPr lang="fr-FR" sz="4000" dirty="0">
                <a:solidFill>
                  <a:schemeClr val="accent5">
                    <a:lumMod val="20000"/>
                    <a:lumOff val="80000"/>
                  </a:schemeClr>
                </a:solidFill>
                <a:latin typeface="Arial" pitchFamily="34" charset="0"/>
                <a:cs typeface="Arial" pitchFamily="34" charset="0"/>
              </a:rPr>
              <a:t>PSR-UEMOA</a:t>
            </a:r>
            <a:r>
              <a:rPr lang="fr-FR" sz="4000" b="1" dirty="0"/>
              <a:t> </a:t>
            </a:r>
            <a:endParaRPr lang="fr-FR" sz="4000" dirty="0" smtClean="0">
              <a:solidFill>
                <a:schemeClr val="accent5">
                  <a:lumMod val="20000"/>
                  <a:lumOff val="80000"/>
                </a:schemeClr>
              </a:solidFill>
              <a:latin typeface="Arial" pitchFamily="34" charset="0"/>
              <a:cs typeface="Arial" pitchFamily="34" charset="0"/>
            </a:endParaRPr>
          </a:p>
          <a:p>
            <a:pPr lvl="0" algn="ctr">
              <a:spcBef>
                <a:spcPct val="0"/>
              </a:spcBef>
              <a:defRPr/>
            </a:pPr>
            <a:r>
              <a:rPr lang="fr-FR" sz="1600" b="1" i="1" dirty="0" smtClean="0">
                <a:solidFill>
                  <a:schemeClr val="accent5">
                    <a:lumMod val="20000"/>
                    <a:lumOff val="80000"/>
                  </a:schemeClr>
                </a:solidFill>
                <a:latin typeface="Arial" pitchFamily="34" charset="0"/>
                <a:cs typeface="Arial" pitchFamily="34" charset="0"/>
              </a:rPr>
              <a:t>Ouagadougou du 07 au 11 octobre 2019</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85720" y="1357298"/>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anose="020B0503020202020204" pitchFamily="34" charset="0"/>
              </a:rPr>
              <a:t>Leçons apprises et perspectives</a:t>
            </a:r>
          </a:p>
        </p:txBody>
      </p:sp>
      <p:sp>
        <p:nvSpPr>
          <p:cNvPr id="5" name="Titre 1"/>
          <p:cNvSpPr txBox="1">
            <a:spLocks/>
          </p:cNvSpPr>
          <p:nvPr/>
        </p:nvSpPr>
        <p:spPr>
          <a:xfrm>
            <a:off x="357158" y="2071678"/>
            <a:ext cx="8487232" cy="442915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lvl="0" indent="-342900" fontAlgn="auto">
              <a:spcAft>
                <a:spcPts val="0"/>
              </a:spcAft>
              <a:buFont typeface="Arial" panose="020B0604020202020204" pitchFamily="34" charset="0"/>
              <a:buChar char="•"/>
              <a:defRPr/>
            </a:pPr>
            <a:r>
              <a:rPr lang="fr-FR" sz="3600" b="1" dirty="0" smtClean="0">
                <a:latin typeface="Agency FB" pitchFamily="34" charset="0"/>
                <a:cs typeface="Arial" pitchFamily="34" charset="0"/>
              </a:rPr>
              <a:t>Leçons apprises</a:t>
            </a:r>
          </a:p>
          <a:p>
            <a:pPr marL="342900" lvl="0" indent="-342900" fontAlgn="auto">
              <a:spcAft>
                <a:spcPts val="0"/>
              </a:spcAft>
              <a:defRPr/>
            </a:pPr>
            <a:endParaRPr lang="fr-FR" sz="4000" b="1"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Meilleure analyse des interrelations </a:t>
            </a:r>
          </a:p>
          <a:p>
            <a:pPr marL="800100" lvl="1" indent="-342900">
              <a:buFont typeface="Arial" panose="020B0604020202020204" pitchFamily="34" charset="0"/>
              <a:buChar char="•"/>
              <a:defRPr/>
            </a:pPr>
            <a:r>
              <a:rPr lang="fr-FR" sz="2400" dirty="0" smtClean="0">
                <a:latin typeface="Agency FB" pitchFamily="34" charset="0"/>
                <a:cs typeface="Arial" pitchFamily="34" charset="0"/>
              </a:rPr>
              <a:t>Réaction positive des utilisateurs car cela a permis de faciliter la réalisation des 2 autres MCS (BAD, DGPPE);</a:t>
            </a:r>
          </a:p>
          <a:p>
            <a:pPr marL="800100" lvl="1" indent="-342900">
              <a:buFont typeface="Arial" panose="020B0604020202020204" pitchFamily="34" charset="0"/>
              <a:buChar char="•"/>
              <a:defRPr/>
            </a:pPr>
            <a:r>
              <a:rPr lang="fr-FR" sz="2400" dirty="0" smtClean="0">
                <a:latin typeface="Agency FB" pitchFamily="34" charset="0"/>
                <a:cs typeface="Arial" pitchFamily="34" charset="0"/>
              </a:rPr>
              <a:t>Utilisation des données plus récentes pour mieux refléter la réalité actuelle ;</a:t>
            </a:r>
          </a:p>
          <a:p>
            <a:pPr marL="800100" lvl="1" indent="-342900">
              <a:buFont typeface="Arial" panose="020B0604020202020204" pitchFamily="34" charset="0"/>
              <a:buChar char="•"/>
              <a:defRPr/>
            </a:pPr>
            <a:r>
              <a:rPr lang="fr-FR" sz="2400" dirty="0" smtClean="0">
                <a:latin typeface="Agency FB" pitchFamily="34" charset="0"/>
                <a:cs typeface="Arial" pitchFamily="34" charset="0"/>
              </a:rPr>
              <a:t>Meilleure collaboration entre les différents producteurs de statistiques,</a:t>
            </a:r>
          </a:p>
          <a:p>
            <a:pPr lvl="1">
              <a:defRPr/>
            </a:pPr>
            <a:endParaRPr lang="fr-FR" sz="2400" dirty="0" smtClean="0">
              <a:latin typeface="Agency FB" pitchFamily="34" charset="0"/>
              <a:cs typeface="Arial" pitchFamily="34" charset="0"/>
            </a:endParaRPr>
          </a:p>
        </p:txBody>
      </p:sp>
      <p:sp>
        <p:nvSpPr>
          <p:cNvPr id="6"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102022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85720" y="1357298"/>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anose="020B0503020202020204" pitchFamily="34" charset="0"/>
              </a:rPr>
              <a:t>Leçons apprises et perspectives</a:t>
            </a:r>
          </a:p>
        </p:txBody>
      </p:sp>
      <p:sp>
        <p:nvSpPr>
          <p:cNvPr id="5" name="Titre 1"/>
          <p:cNvSpPr txBox="1">
            <a:spLocks/>
          </p:cNvSpPr>
          <p:nvPr/>
        </p:nvSpPr>
        <p:spPr>
          <a:xfrm>
            <a:off x="357158" y="2071678"/>
            <a:ext cx="8487232" cy="442915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lnSpcReduction="10000"/>
          </a:bodyPr>
          <a:lstStyle/>
          <a:p>
            <a:pPr marL="342900" lvl="0" indent="-342900" fontAlgn="auto">
              <a:spcAft>
                <a:spcPts val="0"/>
              </a:spcAft>
              <a:buFont typeface="Arial" panose="020B0604020202020204" pitchFamily="34" charset="0"/>
              <a:buChar char="•"/>
              <a:defRPr/>
            </a:pPr>
            <a:r>
              <a:rPr lang="fr-FR" sz="3600" b="1" dirty="0" smtClean="0">
                <a:latin typeface="Agency FB" pitchFamily="34" charset="0"/>
                <a:cs typeface="Arial" pitchFamily="34" charset="0"/>
              </a:rPr>
              <a:t>perspectives </a:t>
            </a:r>
            <a:endParaRPr lang="fr-FR" sz="4000" b="1" dirty="0" smtClean="0">
              <a:latin typeface="Agency FB" pitchFamily="34" charset="0"/>
              <a:cs typeface="Arial" pitchFamily="34" charset="0"/>
            </a:endParaRPr>
          </a:p>
          <a:p>
            <a:pPr marL="800100" lvl="1" indent="-342900" algn="just">
              <a:buFont typeface="Arial" panose="020B0604020202020204" pitchFamily="34" charset="0"/>
              <a:buChar char="•"/>
              <a:defRPr/>
            </a:pPr>
            <a:r>
              <a:rPr lang="fr-FR" sz="2800" dirty="0">
                <a:latin typeface="Agency FB" pitchFamily="34" charset="0"/>
                <a:cs typeface="Arial" pitchFamily="34" charset="0"/>
              </a:rPr>
              <a:t>conduire des enquêtes ciblées pour mieux affiner les structures de ventilation des opérations vis-à-vis des ménages  (transferts versés et reçus</a:t>
            </a:r>
            <a:r>
              <a:rPr lang="fr-FR" sz="2800" dirty="0" smtClean="0">
                <a:latin typeface="Agency FB" pitchFamily="34" charset="0"/>
                <a:cs typeface="Arial" pitchFamily="34" charset="0"/>
              </a:rPr>
              <a:t>);</a:t>
            </a:r>
            <a:endParaRPr lang="fr-FR" sz="2800" dirty="0">
              <a:latin typeface="Agency FB" pitchFamily="34" charset="0"/>
              <a:cs typeface="Arial" pitchFamily="34" charset="0"/>
            </a:endParaRPr>
          </a:p>
          <a:p>
            <a:pPr marL="800100" lvl="1" indent="-342900" algn="just">
              <a:buFont typeface="Arial" panose="020B0604020202020204" pitchFamily="34" charset="0"/>
              <a:buChar char="•"/>
              <a:defRPr/>
            </a:pPr>
            <a:r>
              <a:rPr lang="fr-FR" sz="2800" dirty="0">
                <a:latin typeface="Agency FB" pitchFamily="34" charset="0"/>
                <a:cs typeface="Arial" pitchFamily="34" charset="0"/>
              </a:rPr>
              <a:t>tenir compte des enseignements de la MCS dans l’élaboration des comptes économiques </a:t>
            </a:r>
            <a:r>
              <a:rPr lang="fr-FR" sz="2800" dirty="0" smtClean="0">
                <a:latin typeface="Agency FB" pitchFamily="34" charset="0"/>
                <a:cs typeface="Arial" pitchFamily="34" charset="0"/>
              </a:rPr>
              <a:t>intégrés;</a:t>
            </a:r>
            <a:r>
              <a:rPr lang="fr-FR" sz="2800" dirty="0">
                <a:latin typeface="Agency FB" pitchFamily="34" charset="0"/>
                <a:cs typeface="Arial" pitchFamily="34" charset="0"/>
              </a:rPr>
              <a:t> </a:t>
            </a:r>
          </a:p>
          <a:p>
            <a:pPr marL="800100" lvl="1" indent="-342900" algn="just">
              <a:buFont typeface="Arial" panose="020B0604020202020204" pitchFamily="34" charset="0"/>
              <a:buChar char="•"/>
              <a:defRPr/>
            </a:pPr>
            <a:r>
              <a:rPr lang="fr-FR" sz="2800" dirty="0">
                <a:latin typeface="Agency FB" pitchFamily="34" charset="0"/>
                <a:cs typeface="Arial" pitchFamily="34" charset="0"/>
              </a:rPr>
              <a:t>mettre régulièrement à jour la </a:t>
            </a:r>
            <a:r>
              <a:rPr lang="fr-FR" sz="2800" dirty="0" smtClean="0">
                <a:latin typeface="Agency FB" pitchFamily="34" charset="0"/>
                <a:cs typeface="Arial" pitchFamily="34" charset="0"/>
              </a:rPr>
              <a:t>MCS;</a:t>
            </a:r>
          </a:p>
          <a:p>
            <a:pPr marL="800100" lvl="1" indent="-342900" algn="just">
              <a:buFont typeface="Arial" panose="020B0604020202020204" pitchFamily="34" charset="0"/>
              <a:buChar char="•"/>
              <a:defRPr/>
            </a:pPr>
            <a:r>
              <a:rPr lang="fr-FR" sz="2800" dirty="0">
                <a:latin typeface="Agency FB" pitchFamily="34" charset="0"/>
                <a:cs typeface="Arial" pitchFamily="34" charset="0"/>
              </a:rPr>
              <a:t>r</a:t>
            </a:r>
            <a:r>
              <a:rPr lang="fr-FR" sz="2800" dirty="0" smtClean="0">
                <a:latin typeface="Agency FB" pitchFamily="34" charset="0"/>
                <a:cs typeface="Arial" pitchFamily="34" charset="0"/>
              </a:rPr>
              <a:t>éalisation d’une MCS </a:t>
            </a:r>
            <a:r>
              <a:rPr lang="fr-FR" sz="2800" dirty="0">
                <a:latin typeface="Agency FB" pitchFamily="34" charset="0"/>
                <a:cs typeface="Arial" pitchFamily="34" charset="0"/>
              </a:rPr>
              <a:t>avec Global Green </a:t>
            </a:r>
            <a:r>
              <a:rPr lang="fr-FR" sz="2800" dirty="0" err="1">
                <a:latin typeface="Agency FB" pitchFamily="34" charset="0"/>
                <a:cs typeface="Arial" pitchFamily="34" charset="0"/>
              </a:rPr>
              <a:t>Growth</a:t>
            </a:r>
            <a:r>
              <a:rPr lang="fr-FR" sz="2800" dirty="0">
                <a:latin typeface="Agency FB" pitchFamily="34" charset="0"/>
                <a:cs typeface="Arial" pitchFamily="34" charset="0"/>
              </a:rPr>
              <a:t> </a:t>
            </a:r>
            <a:r>
              <a:rPr lang="fr-FR" sz="2800" dirty="0" smtClean="0">
                <a:latin typeface="Agency FB" pitchFamily="34" charset="0"/>
                <a:cs typeface="Arial" pitchFamily="34" charset="0"/>
              </a:rPr>
              <a:t>Institute pour mesurer l’impact </a:t>
            </a:r>
            <a:r>
              <a:rPr lang="fr-FR" sz="2800" dirty="0" smtClean="0">
                <a:latin typeface="Agency FB" pitchFamily="34" charset="0"/>
                <a:cs typeface="Arial" pitchFamily="34" charset="0"/>
              </a:rPr>
              <a:t>de la création d’emploi </a:t>
            </a:r>
            <a:r>
              <a:rPr lang="fr-FR" sz="2800" dirty="0" smtClean="0">
                <a:latin typeface="Agency FB" pitchFamily="34" charset="0"/>
                <a:cs typeface="Arial" pitchFamily="34" charset="0"/>
              </a:rPr>
              <a:t>vert;</a:t>
            </a:r>
          </a:p>
          <a:p>
            <a:pPr marL="800100" lvl="1" indent="-342900" algn="just">
              <a:buFont typeface="Arial" panose="020B0604020202020204" pitchFamily="34" charset="0"/>
              <a:buChar char="•"/>
              <a:defRPr/>
            </a:pPr>
            <a:r>
              <a:rPr lang="fr-FR" sz="2800" dirty="0">
                <a:latin typeface="Agency FB" pitchFamily="34" charset="0"/>
                <a:cs typeface="Arial" pitchFamily="34" charset="0"/>
              </a:rPr>
              <a:t>o</a:t>
            </a:r>
            <a:r>
              <a:rPr lang="fr-FR" sz="2800" dirty="0" smtClean="0">
                <a:latin typeface="Agency FB" pitchFamily="34" charset="0"/>
                <a:cs typeface="Arial" pitchFamily="34" charset="0"/>
              </a:rPr>
              <a:t>rganiser une journée de dissémination des comptes nationaux et des MCS avec les chercheurs, étudiants et les ministères sectoriels,</a:t>
            </a:r>
            <a:endParaRPr lang="fr-FR" sz="2800" dirty="0">
              <a:latin typeface="Agency FB" pitchFamily="34" charset="0"/>
              <a:cs typeface="Arial" pitchFamily="34" charset="0"/>
            </a:endParaRPr>
          </a:p>
        </p:txBody>
      </p:sp>
      <p:sp>
        <p:nvSpPr>
          <p:cNvPr id="6"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735308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0" y="2786058"/>
            <a:ext cx="9144000" cy="1857388"/>
          </a:xfrm>
          <a:prstGeom prst="rect">
            <a:avLst/>
          </a:prstGeom>
          <a:solidFill>
            <a:schemeClr val="accent5">
              <a:lumMod val="20000"/>
              <a:lumOff val="80000"/>
            </a:schemeClr>
          </a:solidFill>
        </p:spPr>
        <p:txBody>
          <a:bodyPr vert="horz" lIns="91440" tIns="45720" rIns="91440" bIns="45720" rtlCol="0" anchor="ctr">
            <a:noAutofit/>
          </a:bodyPr>
          <a:lstStyle/>
          <a:p>
            <a:pPr lvl="0" algn="ctr" fontAlgn="auto">
              <a:spcAft>
                <a:spcPts val="0"/>
              </a:spcAft>
              <a:defRPr/>
            </a:pPr>
            <a:r>
              <a:rPr lang="fr-FR" sz="6000" b="1" dirty="0" smtClean="0">
                <a:solidFill>
                  <a:schemeClr val="accent5">
                    <a:lumMod val="50000"/>
                  </a:schemeClr>
                </a:solidFill>
                <a:latin typeface="Arial" pitchFamily="34" charset="0"/>
                <a:ea typeface="+mj-ea"/>
                <a:cs typeface="Arial" pitchFamily="34" charset="0"/>
              </a:rPr>
              <a:t>MERCI DE VOTRE ATTENTION</a:t>
            </a:r>
          </a:p>
        </p:txBody>
      </p:sp>
      <p:sp>
        <p:nvSpPr>
          <p:cNvPr id="5" name="Titre 1"/>
          <p:cNvSpPr txBox="1">
            <a:spLocks/>
          </p:cNvSpPr>
          <p:nvPr/>
        </p:nvSpPr>
        <p:spPr>
          <a:xfrm>
            <a:off x="0" y="4857760"/>
            <a:ext cx="9144000" cy="1571636"/>
          </a:xfrm>
          <a:prstGeom prst="rect">
            <a:avLst/>
          </a:prstGeom>
          <a:solidFill>
            <a:schemeClr val="accent5">
              <a:lumMod val="20000"/>
              <a:lumOff val="80000"/>
            </a:schemeClr>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accent5">
                    <a:lumMod val="50000"/>
                  </a:schemeClr>
                </a:solidFill>
                <a:effectLst/>
                <a:uLnTx/>
                <a:uFillTx/>
                <a:latin typeface="Arial Narrow" pitchFamily="34" charset="0"/>
                <a:ea typeface="+mj-ea"/>
                <a:cs typeface="+mj-cs"/>
              </a:rPr>
              <a:t>Khadim SOURANG</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dirty="0">
                <a:solidFill>
                  <a:schemeClr val="accent5">
                    <a:lumMod val="50000"/>
                  </a:schemeClr>
                </a:solidFill>
                <a:latin typeface="Arial Narrow" pitchFamily="34" charset="0"/>
                <a:ea typeface="+mj-ea"/>
                <a:cs typeface="+mj-cs"/>
                <a:hlinkClick r:id="rId2"/>
              </a:rPr>
              <a:t>k</a:t>
            </a:r>
            <a:r>
              <a:rPr lang="fr-FR" dirty="0" smtClean="0">
                <a:solidFill>
                  <a:schemeClr val="accent5">
                    <a:lumMod val="50000"/>
                  </a:schemeClr>
                </a:solidFill>
                <a:latin typeface="Arial Narrow" pitchFamily="34" charset="0"/>
                <a:ea typeface="+mj-ea"/>
                <a:cs typeface="+mj-cs"/>
                <a:hlinkClick r:id="rId2"/>
              </a:rPr>
              <a:t>hadim.sourang@ansd.sn</a:t>
            </a:r>
            <a:endParaRPr lang="fr-FR" dirty="0" smtClean="0">
              <a:solidFill>
                <a:schemeClr val="accent5">
                  <a:lumMod val="50000"/>
                </a:schemeClr>
              </a:solidFill>
              <a:latin typeface="Arial Narrow" pitchFamily="34"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b="0" i="0" u="none" strike="noStrike" kern="1200" cap="none" spc="0" normalizeH="0" baseline="0" noProof="0" dirty="0" smtClean="0">
              <a:ln>
                <a:noFill/>
              </a:ln>
              <a:solidFill>
                <a:schemeClr val="accent5">
                  <a:lumMod val="50000"/>
                </a:schemeClr>
              </a:solidFill>
              <a:effectLst/>
              <a:uLnTx/>
              <a:uFillTx/>
              <a:latin typeface="Arial Narrow" pitchFamily="34"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0" i="0" u="none" strike="noStrike" kern="1200" cap="none" spc="0" normalizeH="0" baseline="0" noProof="0" dirty="0" smtClean="0">
                <a:ln>
                  <a:noFill/>
                </a:ln>
                <a:solidFill>
                  <a:schemeClr val="accent5">
                    <a:lumMod val="50000"/>
                  </a:schemeClr>
                </a:solidFill>
                <a:effectLst/>
                <a:uLnTx/>
                <a:uFillTx/>
                <a:latin typeface="Arial Narrow" pitchFamily="34" charset="0"/>
                <a:ea typeface="+mj-ea"/>
                <a:cs typeface="+mj-cs"/>
              </a:rPr>
              <a:t>Tel</a:t>
            </a:r>
            <a:r>
              <a:rPr kumimoji="0" lang="fr-FR" b="0" i="0" u="none" strike="noStrike" kern="1200" cap="none" spc="0" normalizeH="0" noProof="0" dirty="0" smtClean="0">
                <a:ln>
                  <a:noFill/>
                </a:ln>
                <a:solidFill>
                  <a:schemeClr val="accent5">
                    <a:lumMod val="50000"/>
                  </a:schemeClr>
                </a:solidFill>
                <a:effectLst/>
                <a:uLnTx/>
                <a:uFillTx/>
                <a:latin typeface="Arial Narrow" pitchFamily="34" charset="0"/>
                <a:ea typeface="+mj-ea"/>
                <a:cs typeface="+mj-cs"/>
              </a:rPr>
              <a:t> : (</a:t>
            </a:r>
            <a:r>
              <a:rPr lang="fr-FR" dirty="0" smtClean="0">
                <a:solidFill>
                  <a:schemeClr val="accent5">
                    <a:lumMod val="50000"/>
                  </a:schemeClr>
                </a:solidFill>
                <a:latin typeface="Arial Narrow" pitchFamily="34" charset="0"/>
                <a:ea typeface="+mj-ea"/>
                <a:cs typeface="+mj-cs"/>
              </a:rPr>
              <a:t>+221) 77 720 20 60</a:t>
            </a:r>
            <a:endParaRPr kumimoji="0" lang="fr-FR" b="0" i="0" u="none" strike="noStrike" kern="1200" cap="none" spc="0" normalizeH="0" noProof="0" dirty="0" smtClean="0">
              <a:ln>
                <a:noFill/>
              </a:ln>
              <a:solidFill>
                <a:schemeClr val="accent5">
                  <a:lumMod val="50000"/>
                </a:schemeClr>
              </a:solidFill>
              <a:effectLst/>
              <a:uLnTx/>
              <a:uFillTx/>
              <a:latin typeface="Arial Narrow" pitchFamily="34"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3500" b="0" i="0" u="none" strike="noStrike" kern="1200" cap="none" spc="0" normalizeH="0" baseline="0" noProof="0" dirty="0" smtClean="0">
              <a:ln>
                <a:noFill/>
              </a:ln>
              <a:solidFill>
                <a:schemeClr val="accent5">
                  <a:lumMod val="50000"/>
                </a:schemeClr>
              </a:solidFill>
              <a:effectLst/>
              <a:uLnTx/>
              <a:uFillTx/>
              <a:latin typeface="Agency FB" pitchFamily="34" charset="0"/>
              <a:ea typeface="+mj-ea"/>
              <a:cs typeface="+mj-cs"/>
            </a:endParaRPr>
          </a:p>
        </p:txBody>
      </p:sp>
      <p:sp>
        <p:nvSpPr>
          <p:cNvPr id="6"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PLAN</a:t>
            </a:r>
          </a:p>
        </p:txBody>
      </p:sp>
      <p:sp>
        <p:nvSpPr>
          <p:cNvPr id="5" name="Titre 1"/>
          <p:cNvSpPr txBox="1">
            <a:spLocks/>
          </p:cNvSpPr>
          <p:nvPr/>
        </p:nvSpPr>
        <p:spPr>
          <a:xfrm>
            <a:off x="357158" y="191683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800100" lvl="1" indent="-342900" algn="just">
              <a:buFont typeface="Arial" panose="020B0604020202020204" pitchFamily="34" charset="0"/>
              <a:buChar char="•"/>
              <a:defRPr/>
            </a:pPr>
            <a:r>
              <a:rPr lang="fr-FR" sz="2800" b="1" dirty="0" smtClean="0">
                <a:latin typeface="Agency FB" pitchFamily="34" charset="0"/>
                <a:cs typeface="Arial" pitchFamily="34" charset="0"/>
              </a:rPr>
              <a:t>Description du processus</a:t>
            </a:r>
          </a:p>
          <a:p>
            <a:pPr marL="800100" lvl="1" indent="-342900" algn="just">
              <a:buFont typeface="Arial" panose="020B0604020202020204" pitchFamily="34" charset="0"/>
              <a:buChar char="•"/>
              <a:defRPr/>
            </a:pPr>
            <a:endParaRPr lang="fr-FR" sz="2800" b="1" dirty="0" smtClean="0">
              <a:latin typeface="Agency FB" pitchFamily="34" charset="0"/>
              <a:cs typeface="Arial" pitchFamily="34" charset="0"/>
            </a:endParaRPr>
          </a:p>
          <a:p>
            <a:pPr marL="800100" lvl="1" indent="-342900" algn="just">
              <a:buFont typeface="Arial" panose="020B0604020202020204" pitchFamily="34" charset="0"/>
              <a:buChar char="•"/>
              <a:defRPr/>
            </a:pPr>
            <a:r>
              <a:rPr lang="fr-FR" sz="2800" b="1" dirty="0" smtClean="0">
                <a:latin typeface="Agency FB" pitchFamily="34" charset="0"/>
                <a:cs typeface="Arial" pitchFamily="34" charset="0"/>
              </a:rPr>
              <a:t>Etat d’avancement de la MCS et de la note méthodologique</a:t>
            </a:r>
          </a:p>
          <a:p>
            <a:pPr marL="800100" lvl="1" indent="-342900" algn="just">
              <a:buFont typeface="Arial" panose="020B0604020202020204" pitchFamily="34" charset="0"/>
              <a:buChar char="•"/>
              <a:defRPr/>
            </a:pPr>
            <a:endParaRPr lang="fr-FR" sz="2800" b="1" dirty="0" smtClean="0">
              <a:latin typeface="Agency FB" pitchFamily="34" charset="0"/>
              <a:cs typeface="Arial" pitchFamily="34" charset="0"/>
            </a:endParaRPr>
          </a:p>
          <a:p>
            <a:pPr marL="800100" lvl="1" indent="-342900" algn="just">
              <a:buFont typeface="Arial" panose="020B0604020202020204" pitchFamily="34" charset="0"/>
              <a:buChar char="•"/>
              <a:defRPr/>
            </a:pPr>
            <a:r>
              <a:rPr lang="fr-FR" sz="2800" b="1" dirty="0" smtClean="0">
                <a:latin typeface="Agency FB" pitchFamily="34" charset="0"/>
                <a:cs typeface="Arial" pitchFamily="34" charset="0"/>
              </a:rPr>
              <a:t>Sources de données utilisées;</a:t>
            </a:r>
          </a:p>
          <a:p>
            <a:pPr marL="800100" lvl="1" indent="-342900" algn="just">
              <a:buFont typeface="Arial" panose="020B0604020202020204" pitchFamily="34" charset="0"/>
              <a:buChar char="•"/>
              <a:defRPr/>
            </a:pPr>
            <a:endParaRPr lang="fr-FR" sz="2800" b="1" dirty="0" smtClean="0">
              <a:latin typeface="Agency FB" pitchFamily="34" charset="0"/>
              <a:cs typeface="Arial" pitchFamily="34" charset="0"/>
            </a:endParaRPr>
          </a:p>
          <a:p>
            <a:pPr marL="800100" lvl="1" indent="-342900" algn="just">
              <a:buFont typeface="Arial" panose="020B0604020202020204" pitchFamily="34" charset="0"/>
              <a:buChar char="•"/>
              <a:defRPr/>
            </a:pPr>
            <a:r>
              <a:rPr lang="fr-FR" sz="2800" b="1" dirty="0">
                <a:latin typeface="Agency FB" panose="020B0503020202020204" pitchFamily="34" charset="0"/>
              </a:rPr>
              <a:t>Difficultés et solutions </a:t>
            </a:r>
            <a:r>
              <a:rPr lang="fr-FR" sz="2800" b="1" dirty="0" smtClean="0">
                <a:latin typeface="Agency FB" panose="020B0503020202020204" pitchFamily="34" charset="0"/>
              </a:rPr>
              <a:t>apportées</a:t>
            </a:r>
          </a:p>
          <a:p>
            <a:pPr marL="800100" lvl="1" indent="-342900" algn="just">
              <a:buFont typeface="Arial" panose="020B0604020202020204" pitchFamily="34" charset="0"/>
              <a:buChar char="•"/>
              <a:defRPr/>
            </a:pPr>
            <a:endParaRPr lang="fr-FR" sz="2800" b="1" dirty="0" smtClean="0">
              <a:latin typeface="Agency FB" panose="020B0503020202020204" pitchFamily="34" charset="0"/>
            </a:endParaRPr>
          </a:p>
          <a:p>
            <a:pPr marL="800100" lvl="1" indent="-342900" algn="just">
              <a:buFont typeface="Arial" panose="020B0604020202020204" pitchFamily="34" charset="0"/>
              <a:buChar char="•"/>
              <a:defRPr/>
            </a:pPr>
            <a:r>
              <a:rPr lang="fr-FR" sz="2800" b="1" dirty="0">
                <a:latin typeface="Agency FB" panose="020B0503020202020204" pitchFamily="34" charset="0"/>
              </a:rPr>
              <a:t>Leçons apprises et perspectives</a:t>
            </a:r>
            <a:endParaRPr lang="fr-FR" sz="2800" b="1" dirty="0" smtClean="0">
              <a:latin typeface="Agency FB" pitchFamily="34" charset="0"/>
              <a:cs typeface="Arial" pitchFamily="34" charset="0"/>
            </a:endParaRPr>
          </a:p>
          <a:p>
            <a:pPr marL="342900" indent="-342900" algn="just">
              <a:buFont typeface="Arial" panose="020B0604020202020204" pitchFamily="34" charset="0"/>
              <a:buChar char="•"/>
              <a:defRPr/>
            </a:pPr>
            <a:endParaRPr lang="fr-FR" sz="2600" dirty="0" smtClean="0">
              <a:latin typeface="Agency FB" pitchFamily="34" charset="0"/>
              <a:cs typeface="Arial" pitchFamily="34" charset="0"/>
            </a:endParaRPr>
          </a:p>
        </p:txBody>
      </p:sp>
      <p:sp>
        <p:nvSpPr>
          <p:cNvPr id="8"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76278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85000" lnSpcReduction="20000"/>
          </a:bodyPr>
          <a:lstStyle/>
          <a:p>
            <a:pPr marL="342900" indent="-342900" algn="just">
              <a:buFont typeface="Arial" panose="020B0604020202020204" pitchFamily="34" charset="0"/>
              <a:buChar char="•"/>
              <a:defRPr/>
            </a:pPr>
            <a:r>
              <a:rPr lang="fr-FR" sz="3100" b="1" dirty="0" smtClean="0">
                <a:latin typeface="Agency FB" pitchFamily="34" charset="0"/>
                <a:cs typeface="Arial" pitchFamily="34" charset="0"/>
              </a:rPr>
              <a:t> 15 – 19 mai 2017 : mission conjointe Commission UEMOA-AFRISTAT</a:t>
            </a:r>
            <a:r>
              <a:rPr lang="fr-FR" sz="2600" b="1" dirty="0" smtClean="0">
                <a:latin typeface="Agency FB" pitchFamily="34" charset="0"/>
                <a:cs typeface="Arial" pitchFamily="34" charset="0"/>
              </a:rPr>
              <a:t>.</a:t>
            </a:r>
          </a:p>
          <a:p>
            <a:pPr marL="457200" indent="-457200" algn="just">
              <a:buFont typeface="Wingdings" panose="05000000000000000000" pitchFamily="2" charset="2"/>
              <a:buChar char="ü"/>
              <a:defRPr/>
            </a:pPr>
            <a:r>
              <a:rPr lang="fr-FR" sz="2600" dirty="0" smtClean="0">
                <a:latin typeface="Agency FB" pitchFamily="34" charset="0"/>
                <a:cs typeface="Arial" pitchFamily="34" charset="0"/>
              </a:rPr>
              <a:t>Présentation du projet et de la méthodologie harmonisée pour la réalisation d’une MCS pour le Sénégal</a:t>
            </a:r>
          </a:p>
          <a:p>
            <a:pPr marL="457200" indent="-457200" algn="just">
              <a:buFont typeface="Wingdings" panose="05000000000000000000" pitchFamily="2" charset="2"/>
              <a:buChar char="ü"/>
              <a:defRPr/>
            </a:pPr>
            <a:r>
              <a:rPr lang="fr-FR" sz="2600" dirty="0" smtClean="0">
                <a:latin typeface="Agency FB" pitchFamily="34" charset="0"/>
                <a:cs typeface="Arial" pitchFamily="34" charset="0"/>
              </a:rPr>
              <a:t>Formation sur la méthodologie d’élaboration des MCS </a:t>
            </a:r>
          </a:p>
          <a:p>
            <a:pPr marL="457200" indent="-457200" algn="just">
              <a:buFont typeface="Wingdings" panose="05000000000000000000" pitchFamily="2" charset="2"/>
              <a:buChar char="ü"/>
              <a:defRPr/>
            </a:pPr>
            <a:r>
              <a:rPr lang="fr-FR" sz="2600" dirty="0" smtClean="0">
                <a:latin typeface="Agency FB" pitchFamily="34" charset="0"/>
                <a:cs typeface="Arial" pitchFamily="34" charset="0"/>
              </a:rPr>
              <a:t>Réalisation d’une MCS primaire et détaillée ajustée</a:t>
            </a:r>
          </a:p>
          <a:p>
            <a:pPr marL="457200" indent="-457200" algn="just">
              <a:buFont typeface="Wingdings" panose="05000000000000000000" pitchFamily="2" charset="2"/>
              <a:buChar char="ü"/>
              <a:defRPr/>
            </a:pPr>
            <a:r>
              <a:rPr lang="fr-FR" sz="2600" dirty="0" smtClean="0">
                <a:latin typeface="Agency FB" pitchFamily="34" charset="0"/>
                <a:cs typeface="Arial" pitchFamily="34" charset="0"/>
              </a:rPr>
              <a:t>Validation de la désagrégation de la MCS UEMOA du Sénégal (ménages en quintiles de dépenses)</a:t>
            </a:r>
          </a:p>
          <a:p>
            <a:pPr algn="just">
              <a:defRPr/>
            </a:pPr>
            <a:r>
              <a:rPr lang="fr-FR" sz="2400" b="1" i="1" dirty="0" smtClean="0">
                <a:latin typeface="Agency FB" pitchFamily="34" charset="0"/>
                <a:cs typeface="Arial" pitchFamily="34" charset="0"/>
              </a:rPr>
              <a:t>L’équipe du Sénégal composée de comptables nationaux, statisticiens d’enquêtes, des représentants de la DGPPE et de la BCEAO a réalisé une MCS détaillée dans ce sens.</a:t>
            </a:r>
            <a:r>
              <a:rPr lang="fr-FR" sz="2600" dirty="0" smtClean="0">
                <a:latin typeface="Agency FB" pitchFamily="34" charset="0"/>
                <a:cs typeface="Arial" pitchFamily="34" charset="0"/>
              </a:rPr>
              <a:t> </a:t>
            </a:r>
          </a:p>
          <a:p>
            <a:pPr marL="342900" lvl="0" indent="-342900" fontAlgn="auto">
              <a:spcAft>
                <a:spcPts val="0"/>
              </a:spcAft>
              <a:defRPr/>
            </a:pPr>
            <a:endParaRPr lang="fr-FR" sz="2600" dirty="0" smtClean="0">
              <a:latin typeface="Agency FB" pitchFamily="34" charset="0"/>
              <a:cs typeface="Arial" pitchFamily="34" charset="0"/>
            </a:endParaRPr>
          </a:p>
          <a:p>
            <a:pPr marL="342900" lvl="0" indent="-342900" algn="just" fontAlgn="auto">
              <a:spcAft>
                <a:spcPts val="0"/>
              </a:spcAft>
              <a:buFont typeface="Arial" panose="020B0604020202020204" pitchFamily="34" charset="0"/>
              <a:buChar char="•"/>
              <a:defRPr/>
            </a:pPr>
            <a:r>
              <a:rPr lang="fr-FR" sz="2900" b="1" dirty="0" smtClean="0">
                <a:latin typeface="Agency FB" pitchFamily="34" charset="0"/>
                <a:cs typeface="Arial" pitchFamily="34" charset="0"/>
              </a:rPr>
              <a:t>16 au 20 juillet 2018 : mission conjointe Commission UEMOA-AFRISTAT.</a:t>
            </a:r>
          </a:p>
          <a:p>
            <a:pPr lvl="0" algn="just" fontAlgn="auto">
              <a:spcAft>
                <a:spcPts val="0"/>
              </a:spcAft>
              <a:defRPr/>
            </a:pPr>
            <a:endParaRPr lang="fr-FR" sz="2900" b="1" dirty="0" smtClean="0">
              <a:latin typeface="Agency FB" pitchFamily="34" charset="0"/>
              <a:cs typeface="Arial" pitchFamily="34" charset="0"/>
            </a:endParaRPr>
          </a:p>
          <a:p>
            <a:pPr marL="457200" lvl="0" indent="-457200" fontAlgn="auto">
              <a:spcAft>
                <a:spcPts val="0"/>
              </a:spcAft>
              <a:buFont typeface="Wingdings" panose="05000000000000000000" pitchFamily="2" charset="2"/>
              <a:buChar char="ü"/>
              <a:defRPr/>
            </a:pPr>
            <a:r>
              <a:rPr lang="fr-FR" sz="2600" dirty="0" smtClean="0">
                <a:latin typeface="Agency FB" pitchFamily="34" charset="0"/>
                <a:cs typeface="Arial" pitchFamily="34" charset="0"/>
              </a:rPr>
              <a:t>Rappel sur le processus d’élaboration d’une MCS et réalisation de macro et micro MCS</a:t>
            </a:r>
          </a:p>
          <a:p>
            <a:pPr marL="457200" lvl="0" indent="-457200" fontAlgn="auto">
              <a:spcAft>
                <a:spcPts val="0"/>
              </a:spcAft>
              <a:buFont typeface="Wingdings" panose="05000000000000000000" pitchFamily="2" charset="2"/>
              <a:buChar char="ü"/>
              <a:defRPr/>
            </a:pPr>
            <a:r>
              <a:rPr lang="fr-FR" sz="2600" dirty="0" smtClean="0">
                <a:latin typeface="Agency FB" pitchFamily="34" charset="0"/>
                <a:cs typeface="Arial" pitchFamily="34" charset="0"/>
              </a:rPr>
              <a:t>Discussion et validation du niveau de désagrégation de la MCS finale (ménages en catégorie d’emplois, impôts désagrégés d’avantage, etc.)</a:t>
            </a:r>
          </a:p>
        </p:txBody>
      </p:sp>
      <p:sp>
        <p:nvSpPr>
          <p:cNvPr id="8"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87851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a:bodyPr>
          <a:lstStyle/>
          <a:p>
            <a:pPr marL="342900" indent="-342900" algn="just">
              <a:buFont typeface="Arial" panose="020B0604020202020204" pitchFamily="34" charset="0"/>
              <a:buChar char="•"/>
              <a:defRPr/>
            </a:pPr>
            <a:r>
              <a:rPr lang="fr-FR" sz="3100" b="1" dirty="0" smtClean="0">
                <a:latin typeface="Agency FB" pitchFamily="34" charset="0"/>
                <a:cs typeface="Arial" pitchFamily="34" charset="0"/>
              </a:rPr>
              <a:t> Niveau de désagrégation finale</a:t>
            </a:r>
            <a:r>
              <a:rPr lang="fr-FR" sz="2600" b="1" dirty="0" smtClean="0">
                <a:latin typeface="Agency FB" pitchFamily="34" charset="0"/>
                <a:cs typeface="Arial" pitchFamily="34" charset="0"/>
              </a:rPr>
              <a:t>.</a:t>
            </a:r>
          </a:p>
          <a:p>
            <a:pPr marL="457200" indent="-457200" algn="just">
              <a:buFont typeface="Wingdings" panose="05000000000000000000" pitchFamily="2" charset="2"/>
              <a:buChar char="ü"/>
              <a:defRPr/>
            </a:pPr>
            <a:r>
              <a:rPr lang="fr-FR" sz="2600" b="1" dirty="0" smtClean="0">
                <a:latin typeface="Agency FB" pitchFamily="34" charset="0"/>
                <a:cs typeface="Arial" pitchFamily="34" charset="0"/>
              </a:rPr>
              <a:t>Produits et activités </a:t>
            </a:r>
            <a:r>
              <a:rPr lang="fr-FR" sz="2600" dirty="0" smtClean="0">
                <a:latin typeface="Agency FB" pitchFamily="34" charset="0"/>
                <a:cs typeface="Arial" pitchFamily="34" charset="0"/>
              </a:rPr>
              <a:t>: 28 branches et 28 groupes de produits (niveau agrégé de la nomenclature sénégalaise)</a:t>
            </a:r>
          </a:p>
          <a:p>
            <a:pPr marL="457200" indent="-457200" algn="just">
              <a:buFont typeface="Wingdings" panose="05000000000000000000" pitchFamily="2" charset="2"/>
              <a:buChar char="ü"/>
              <a:defRPr/>
            </a:pPr>
            <a:r>
              <a:rPr lang="fr-FR" sz="2600" b="1" dirty="0" smtClean="0">
                <a:latin typeface="Agency FB" pitchFamily="34" charset="0"/>
                <a:cs typeface="Arial" pitchFamily="34" charset="0"/>
              </a:rPr>
              <a:t>RDM </a:t>
            </a:r>
            <a:r>
              <a:rPr lang="fr-FR" sz="2600" dirty="0" smtClean="0">
                <a:latin typeface="Agency FB" pitchFamily="34" charset="0"/>
                <a:cs typeface="Arial" pitchFamily="34" charset="0"/>
              </a:rPr>
              <a:t>: 7 pays de l’UEMOA + autres CEDEAO + UE + Chine + autres pays du monde </a:t>
            </a:r>
          </a:p>
          <a:p>
            <a:pPr marL="457200" indent="-457200" algn="just">
              <a:buFont typeface="Wingdings" panose="05000000000000000000" pitchFamily="2" charset="2"/>
              <a:buChar char="ü"/>
              <a:defRPr/>
            </a:pPr>
            <a:r>
              <a:rPr lang="fr-FR" sz="2600" b="1" dirty="0" smtClean="0">
                <a:latin typeface="Agency FB" pitchFamily="34" charset="0"/>
                <a:cs typeface="Arial" pitchFamily="34" charset="0"/>
              </a:rPr>
              <a:t>APU</a:t>
            </a:r>
            <a:r>
              <a:rPr lang="fr-FR" sz="2600" dirty="0" smtClean="0">
                <a:latin typeface="Agency FB" pitchFamily="34" charset="0"/>
                <a:cs typeface="Arial" pitchFamily="34" charset="0"/>
              </a:rPr>
              <a:t> : Impôts sur les produits (TVA, impôts sur importation, autres impôts sur les produits), subvention sur les produits, impôts sur la production, impôts sur le revenu et subventions sur la production et gouvernement</a:t>
            </a:r>
          </a:p>
          <a:p>
            <a:pPr marL="457200" indent="-457200" algn="just">
              <a:buFont typeface="Wingdings" panose="05000000000000000000" pitchFamily="2" charset="2"/>
              <a:buChar char="ü"/>
              <a:defRPr/>
            </a:pPr>
            <a:r>
              <a:rPr lang="fr-FR" sz="2600" b="1" dirty="0" smtClean="0">
                <a:latin typeface="Agency FB" pitchFamily="34" charset="0"/>
                <a:cs typeface="Arial" pitchFamily="34" charset="0"/>
              </a:rPr>
              <a:t>Ménages</a:t>
            </a:r>
            <a:r>
              <a:rPr lang="fr-FR" sz="2600" dirty="0" smtClean="0">
                <a:latin typeface="Agency FB" pitchFamily="34" charset="0"/>
                <a:cs typeface="Arial" pitchFamily="34" charset="0"/>
              </a:rPr>
              <a:t> : salarié du public et privé, indépendants agricoles, salarié du secteur informel, autres indépendants et employeurs non agricoles et sans emplois,</a:t>
            </a:r>
          </a:p>
          <a:p>
            <a:pPr marL="457200" indent="-457200" algn="just">
              <a:buFont typeface="Wingdings" panose="05000000000000000000" pitchFamily="2" charset="2"/>
              <a:buChar char="ü"/>
              <a:defRPr/>
            </a:pPr>
            <a:r>
              <a:rPr lang="fr-FR" sz="2600" b="1" dirty="0" smtClean="0">
                <a:latin typeface="Agency FB" pitchFamily="34" charset="0"/>
                <a:cs typeface="Arial" pitchFamily="34" charset="0"/>
              </a:rPr>
              <a:t>Investissements</a:t>
            </a:r>
            <a:r>
              <a:rPr lang="fr-FR" sz="2600" dirty="0" smtClean="0">
                <a:latin typeface="Agency FB" pitchFamily="34" charset="0"/>
                <a:cs typeface="Arial" pitchFamily="34" charset="0"/>
              </a:rPr>
              <a:t> : public et privé</a:t>
            </a:r>
          </a:p>
          <a:p>
            <a:pPr algn="just">
              <a:defRPr/>
            </a:pPr>
            <a:r>
              <a:rPr lang="fr-FR" sz="2400" b="1" i="1" dirty="0" smtClean="0">
                <a:latin typeface="Agency FB" pitchFamily="34" charset="0"/>
                <a:cs typeface="Arial" pitchFamily="34" charset="0"/>
              </a:rPr>
              <a:t> </a:t>
            </a:r>
            <a:r>
              <a:rPr lang="fr-FR" sz="2600" b="1" i="1" dirty="0" smtClean="0">
                <a:latin typeface="Agency FB" pitchFamily="34" charset="0"/>
                <a:cs typeface="Arial" pitchFamily="34" charset="0"/>
              </a:rPr>
              <a:t>MCS de 87x87 comptes pour le cas du Sénégal </a:t>
            </a:r>
            <a:endParaRPr lang="fr-FR" sz="3000" dirty="0" smtClean="0">
              <a:latin typeface="Agency FB" pitchFamily="34" charset="0"/>
              <a:cs typeface="Arial" pitchFamily="34" charset="0"/>
            </a:endParaRPr>
          </a:p>
        </p:txBody>
      </p:sp>
      <p:sp>
        <p:nvSpPr>
          <p:cNvPr id="8"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478864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Description du Processus</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Réalisation d’une MCS détaillée sans décomposition des comptes </a:t>
            </a:r>
          </a:p>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Utilisation des clés à partir des structures calculées au niveau désagrégé notamment pour l’éclatement des Qui à qui et leur ventilation entre les différents comptes </a:t>
            </a:r>
            <a:r>
              <a:rPr lang="fr-FR" sz="2600" dirty="0" smtClean="0">
                <a:latin typeface="Agency FB" pitchFamily="34" charset="0"/>
                <a:cs typeface="Arial" pitchFamily="34" charset="0"/>
              </a:rPr>
              <a:t>: (utilisation d’information auxiliaire provenant des enquêtes ménages, emploi, micro données des CN, statistiques de la BCEAO, </a:t>
            </a:r>
            <a:r>
              <a:rPr lang="fr-FR" sz="2600" smtClean="0">
                <a:latin typeface="Agency FB" pitchFamily="34" charset="0"/>
                <a:cs typeface="Arial" pitchFamily="34" charset="0"/>
              </a:rPr>
              <a:t>statistiques de </a:t>
            </a:r>
            <a:r>
              <a:rPr lang="fr-FR" sz="2600" dirty="0" smtClean="0">
                <a:latin typeface="Agency FB" pitchFamily="34" charset="0"/>
                <a:cs typeface="Arial" pitchFamily="34" charset="0"/>
              </a:rPr>
              <a:t>la Douane, des impôts et du trésor) </a:t>
            </a:r>
          </a:p>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Contrôle et validation des clés</a:t>
            </a:r>
            <a:r>
              <a:rPr lang="fr-FR" sz="2400" dirty="0" smtClean="0">
                <a:latin typeface="Agency FB" pitchFamily="34" charset="0"/>
                <a:cs typeface="Arial" pitchFamily="34" charset="0"/>
              </a:rPr>
              <a:t> </a:t>
            </a:r>
          </a:p>
          <a:p>
            <a:pPr marL="457200" indent="-457200" algn="just">
              <a:buFont typeface="Wingdings" panose="05000000000000000000" pitchFamily="2" charset="2"/>
              <a:buChar char="ü"/>
              <a:defRPr/>
            </a:pPr>
            <a:r>
              <a:rPr lang="fr-FR" sz="2400" b="1" dirty="0" smtClean="0">
                <a:latin typeface="Agency FB" pitchFamily="34" charset="0"/>
                <a:cs typeface="Arial" pitchFamily="34" charset="0"/>
              </a:rPr>
              <a:t>Contrôle des équilibres de la MCS</a:t>
            </a:r>
            <a:endParaRPr lang="fr-FR" sz="2400" dirty="0" smtClean="0">
              <a:latin typeface="Agency FB" pitchFamily="34" charset="0"/>
              <a:cs typeface="Arial" pitchFamily="34" charset="0"/>
            </a:endParaRPr>
          </a:p>
          <a:p>
            <a:pPr algn="just">
              <a:defRPr/>
            </a:pPr>
            <a:r>
              <a:rPr lang="fr-FR" sz="2400" b="1" i="1" dirty="0" smtClean="0">
                <a:latin typeface="Agency FB" pitchFamily="34" charset="0"/>
                <a:cs typeface="Arial" pitchFamily="34" charset="0"/>
              </a:rPr>
              <a:t> </a:t>
            </a:r>
            <a:endParaRPr lang="fr-FR" sz="3000" dirty="0" smtClean="0">
              <a:latin typeface="Agency FB" pitchFamily="34" charset="0"/>
              <a:cs typeface="Arial" pitchFamily="34" charset="0"/>
            </a:endParaRPr>
          </a:p>
        </p:txBody>
      </p:sp>
      <p:sp>
        <p:nvSpPr>
          <p:cNvPr id="6"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388477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85720" y="1357298"/>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800" b="1" dirty="0" smtClean="0">
                <a:latin typeface="Agency FB" pitchFamily="34" charset="0"/>
                <a:cs typeface="Arial" pitchFamily="34" charset="0"/>
              </a:rPr>
              <a:t>Etats d’avancements MCS et note méthodologique</a:t>
            </a:r>
          </a:p>
        </p:txBody>
      </p:sp>
      <p:sp>
        <p:nvSpPr>
          <p:cNvPr id="5" name="Titre 1"/>
          <p:cNvSpPr txBox="1">
            <a:spLocks/>
          </p:cNvSpPr>
          <p:nvPr/>
        </p:nvSpPr>
        <p:spPr>
          <a:xfrm>
            <a:off x="357158" y="2071678"/>
            <a:ext cx="8487232" cy="442915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lvl="0" indent="-342900" fontAlgn="auto">
              <a:spcAft>
                <a:spcPts val="0"/>
              </a:spcAft>
              <a:buFont typeface="Arial" panose="020B0604020202020204" pitchFamily="34" charset="0"/>
              <a:buChar char="•"/>
              <a:defRPr/>
            </a:pPr>
            <a:r>
              <a:rPr lang="fr-FR" sz="3600" b="1" dirty="0" smtClean="0">
                <a:latin typeface="Agency FB" pitchFamily="34" charset="0"/>
                <a:cs typeface="Arial" pitchFamily="34" charset="0"/>
              </a:rPr>
              <a:t>Etats d’avancements MCS</a:t>
            </a:r>
          </a:p>
          <a:p>
            <a:pPr marL="342900" lvl="0" indent="-342900" fontAlgn="auto">
              <a:spcAft>
                <a:spcPts val="0"/>
              </a:spcAft>
              <a:defRPr/>
            </a:pPr>
            <a:endParaRPr lang="fr-FR" sz="4000" b="1"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Elaboration de la MCS-UEMOA selon les recommandations de la Commission UEMOA et d’AFRISTAT ;</a:t>
            </a:r>
          </a:p>
          <a:p>
            <a:pPr lvl="1">
              <a:defRPr/>
            </a:pPr>
            <a:endParaRPr lang="fr-FR" sz="2400"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Elaboration d’une note de publication de la MCS</a:t>
            </a:r>
            <a:endParaRPr lang="fr-FR" dirty="0" smtClean="0">
              <a:latin typeface="Agency FB" pitchFamily="34" charset="0"/>
              <a:cs typeface="Arial" pitchFamily="34" charset="0"/>
            </a:endParaRPr>
          </a:p>
          <a:p>
            <a:pPr marL="342900" lvl="0" indent="-342900" fontAlgn="auto">
              <a:spcAft>
                <a:spcPts val="0"/>
              </a:spcAft>
              <a:buFont typeface="Arial" panose="020B0604020202020204" pitchFamily="34" charset="0"/>
              <a:buChar char="•"/>
              <a:defRPr/>
            </a:pPr>
            <a:endParaRPr lang="fr-FR" dirty="0">
              <a:latin typeface="Agency FB" pitchFamily="34" charset="0"/>
              <a:cs typeface="Arial" pitchFamily="34" charset="0"/>
            </a:endParaRPr>
          </a:p>
          <a:p>
            <a:pPr lvl="0" fontAlgn="auto">
              <a:spcAft>
                <a:spcPts val="0"/>
              </a:spcAft>
              <a:defRPr/>
            </a:pPr>
            <a:endParaRPr lang="fr-FR" dirty="0" smtClean="0">
              <a:latin typeface="Agency FB" pitchFamily="34" charset="0"/>
              <a:cs typeface="Arial" pitchFamily="34" charset="0"/>
            </a:endParaRPr>
          </a:p>
          <a:p>
            <a:pPr marL="342900" lvl="0" indent="-342900" fontAlgn="auto">
              <a:spcAft>
                <a:spcPts val="0"/>
              </a:spcAft>
              <a:buFont typeface="Arial" panose="020B0604020202020204" pitchFamily="34" charset="0"/>
              <a:buChar char="•"/>
              <a:defRPr/>
            </a:pPr>
            <a:r>
              <a:rPr lang="fr-FR" sz="2800" b="1" dirty="0" smtClean="0">
                <a:latin typeface="Agency FB" pitchFamily="34" charset="0"/>
                <a:cs typeface="Arial" pitchFamily="34" charset="0"/>
              </a:rPr>
              <a:t>Note méthodologique élaborée et validée par l’équipe</a:t>
            </a:r>
            <a:r>
              <a:rPr lang="fr-FR" sz="2800" dirty="0" smtClean="0">
                <a:latin typeface="Agency FB" pitchFamily="34" charset="0"/>
                <a:cs typeface="Arial" pitchFamily="34" charset="0"/>
              </a:rPr>
              <a:t> </a:t>
            </a:r>
            <a:r>
              <a:rPr lang="fr-FR" sz="2000" dirty="0" smtClean="0">
                <a:latin typeface="Agency FB" pitchFamily="34" charset="0"/>
                <a:cs typeface="Arial" pitchFamily="34" charset="0"/>
              </a:rPr>
              <a:t>: </a:t>
            </a:r>
            <a:r>
              <a:rPr lang="fr-FR" sz="2800" dirty="0" smtClean="0">
                <a:latin typeface="Agency FB" pitchFamily="34" charset="0"/>
                <a:cs typeface="Arial" pitchFamily="34" charset="0"/>
              </a:rPr>
              <a:t>est disponible</a:t>
            </a:r>
            <a:endParaRPr lang="fr-FR" sz="2400" dirty="0" smtClean="0">
              <a:latin typeface="Agency FB" pitchFamily="34" charset="0"/>
              <a:cs typeface="Arial" pitchFamily="34" charset="0"/>
            </a:endParaRPr>
          </a:p>
        </p:txBody>
      </p:sp>
      <p:sp>
        <p:nvSpPr>
          <p:cNvPr id="6"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9829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33239" y="1222306"/>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anose="020B0503020202020204" pitchFamily="34" charset="0"/>
              </a:rPr>
              <a:t>Sources de données</a:t>
            </a: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239" y="1988840"/>
            <a:ext cx="8487232" cy="4869160"/>
          </a:xfrm>
          <a:prstGeom prst="rect">
            <a:avLst/>
          </a:prstGeom>
        </p:spPr>
      </p:pic>
      <p:sp>
        <p:nvSpPr>
          <p:cNvPr id="5"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9829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85720" y="1357298"/>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anose="020B0503020202020204" pitchFamily="34" charset="0"/>
              </a:rPr>
              <a:t>Difficultés et solutions apportées</a:t>
            </a:r>
          </a:p>
        </p:txBody>
      </p:sp>
      <p:sp>
        <p:nvSpPr>
          <p:cNvPr id="5" name="Titre 1"/>
          <p:cNvSpPr txBox="1">
            <a:spLocks/>
          </p:cNvSpPr>
          <p:nvPr/>
        </p:nvSpPr>
        <p:spPr>
          <a:xfrm>
            <a:off x="357158" y="2071678"/>
            <a:ext cx="8487232" cy="442915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lvl="0" indent="-342900" fontAlgn="auto">
              <a:spcAft>
                <a:spcPts val="0"/>
              </a:spcAft>
              <a:buFont typeface="Arial" panose="020B0604020202020204" pitchFamily="34" charset="0"/>
              <a:buChar char="•"/>
              <a:defRPr/>
            </a:pPr>
            <a:r>
              <a:rPr lang="fr-FR" sz="3600" b="1" dirty="0" smtClean="0">
                <a:latin typeface="Agency FB" pitchFamily="34" charset="0"/>
                <a:cs typeface="Arial" pitchFamily="34" charset="0"/>
              </a:rPr>
              <a:t>Informations détaillées pour charger la MCS</a:t>
            </a:r>
          </a:p>
          <a:p>
            <a:pPr marL="342900" lvl="0" indent="-342900" fontAlgn="auto">
              <a:spcAft>
                <a:spcPts val="0"/>
              </a:spcAft>
              <a:defRPr/>
            </a:pPr>
            <a:endParaRPr lang="fr-FR" sz="4000" b="1"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Manque d’information pour désagréger les transferts notamment des APU et les ménages;</a:t>
            </a:r>
          </a:p>
          <a:p>
            <a:pPr lvl="1">
              <a:defRPr/>
            </a:pPr>
            <a:endParaRPr lang="fr-FR" sz="2400"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Informations sur les revenus non disponibles pour renseigner les informations par groupe ;</a:t>
            </a:r>
          </a:p>
          <a:p>
            <a:pPr marL="800100" lvl="1" indent="-342900">
              <a:buFont typeface="Arial" panose="020B0604020202020204" pitchFamily="34" charset="0"/>
              <a:buChar char="•"/>
              <a:defRPr/>
            </a:pPr>
            <a:r>
              <a:rPr lang="fr-FR" sz="2400" dirty="0" smtClean="0">
                <a:latin typeface="Agency FB" pitchFamily="34" charset="0"/>
                <a:cs typeface="Arial" pitchFamily="34" charset="0"/>
              </a:rPr>
              <a:t>Impôts sur le revenu et les dépenses des ménages par groupe et l’épargne                                    </a:t>
            </a:r>
          </a:p>
        </p:txBody>
      </p:sp>
      <p:sp>
        <p:nvSpPr>
          <p:cNvPr id="6"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9829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285720" y="1357298"/>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anose="020B0503020202020204" pitchFamily="34" charset="0"/>
              </a:rPr>
              <a:t>Difficultés et solutions apportées</a:t>
            </a:r>
          </a:p>
        </p:txBody>
      </p:sp>
      <p:sp>
        <p:nvSpPr>
          <p:cNvPr id="5" name="Titre 1"/>
          <p:cNvSpPr txBox="1">
            <a:spLocks/>
          </p:cNvSpPr>
          <p:nvPr/>
        </p:nvSpPr>
        <p:spPr>
          <a:xfrm>
            <a:off x="357158" y="2071678"/>
            <a:ext cx="8487232" cy="4429156"/>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lvl="0" indent="-342900" fontAlgn="auto">
              <a:spcAft>
                <a:spcPts val="0"/>
              </a:spcAft>
              <a:buFont typeface="Arial" panose="020B0604020202020204" pitchFamily="34" charset="0"/>
              <a:buChar char="•"/>
              <a:defRPr/>
            </a:pPr>
            <a:r>
              <a:rPr lang="fr-FR" sz="3600" b="1" dirty="0" smtClean="0">
                <a:latin typeface="Agency FB" pitchFamily="34" charset="0"/>
                <a:cs typeface="Arial" pitchFamily="34" charset="0"/>
              </a:rPr>
              <a:t>Solutions apportées</a:t>
            </a:r>
          </a:p>
          <a:p>
            <a:pPr marL="342900" lvl="0" indent="-342900" fontAlgn="auto">
              <a:spcAft>
                <a:spcPts val="0"/>
              </a:spcAft>
              <a:defRPr/>
            </a:pPr>
            <a:endParaRPr lang="fr-FR" sz="4000" b="1"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Utilisation de la structure  issus de l’ESPS II ou L2S pour ventiler les transferts;</a:t>
            </a:r>
          </a:p>
          <a:p>
            <a:pPr lvl="1">
              <a:defRPr/>
            </a:pPr>
            <a:endParaRPr lang="fr-FR" sz="2400" dirty="0" smtClean="0">
              <a:latin typeface="Agency FB" pitchFamily="34" charset="0"/>
              <a:cs typeface="Arial" pitchFamily="34" charset="0"/>
            </a:endParaRPr>
          </a:p>
          <a:p>
            <a:pPr marL="800100" lvl="1" indent="-342900">
              <a:buFont typeface="Arial" panose="020B0604020202020204" pitchFamily="34" charset="0"/>
              <a:buChar char="•"/>
              <a:defRPr/>
            </a:pPr>
            <a:r>
              <a:rPr lang="fr-FR" sz="2400" dirty="0" smtClean="0">
                <a:latin typeface="Agency FB" pitchFamily="34" charset="0"/>
                <a:cs typeface="Arial" pitchFamily="34" charset="0"/>
              </a:rPr>
              <a:t>Ventilation à partir de la structure des dépenses de ESPS II pour les types de ménages et déduction de l’épargne qui épousent la structure des revenus                    </a:t>
            </a:r>
          </a:p>
        </p:txBody>
      </p:sp>
      <p:sp>
        <p:nvSpPr>
          <p:cNvPr id="6" name="ZoneTexte 43"/>
          <p:cNvSpPr txBox="1">
            <a:spLocks noChangeArrowheads="1"/>
          </p:cNvSpPr>
          <p:nvPr/>
        </p:nvSpPr>
        <p:spPr bwMode="auto">
          <a:xfrm>
            <a:off x="5364088" y="0"/>
            <a:ext cx="3779912"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sur les comptes nationaux</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520028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997</TotalTime>
  <Words>713</Words>
  <Application>Microsoft Office PowerPoint</Application>
  <PresentationFormat>Affichage à l'écran (4:3)</PresentationFormat>
  <Paragraphs>102</Paragraphs>
  <Slides>12</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Agency FB</vt:lpstr>
      <vt:lpstr>Arial</vt:lpstr>
      <vt:lpstr>Arial Narrow</vt:lpstr>
      <vt:lpstr>Calibri</vt:lpstr>
      <vt:lpstr>Wingdings</vt:lpstr>
      <vt:lpstr>Thème Office</vt:lpstr>
      <vt:lpstr>Elaboration de la MCS UEMOA du Sénégal</vt:lpstr>
      <vt:lpstr>PLAN</vt:lpstr>
      <vt:lpstr>Description du Processus</vt:lpstr>
      <vt:lpstr>Description du Processus</vt:lpstr>
      <vt:lpstr>Description du Processus</vt:lpstr>
      <vt:lpstr>Etats d’avancements MCS et note méthodologique</vt:lpstr>
      <vt:lpstr>Sources de données</vt:lpstr>
      <vt:lpstr>Difficultés et solutions apportées</vt:lpstr>
      <vt:lpstr>Difficultés et solutions apportées</vt:lpstr>
      <vt:lpstr>Leçons apprises et perspectives</vt:lpstr>
      <vt:lpstr>Leçons apprises et perspectives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l’organigramme et des missions</dc:title>
  <dc:creator>emgueye</dc:creator>
  <cp:lastModifiedBy>Khadim SOURANG</cp:lastModifiedBy>
  <cp:revision>90</cp:revision>
  <dcterms:created xsi:type="dcterms:W3CDTF">2015-02-24T16:48:01Z</dcterms:created>
  <dcterms:modified xsi:type="dcterms:W3CDTF">2019-10-08T09:07:56Z</dcterms:modified>
</cp:coreProperties>
</file>