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3" r:id="rId4"/>
    <p:sldId id="274" r:id="rId5"/>
    <p:sldId id="265" r:id="rId6"/>
    <p:sldId id="279" r:id="rId7"/>
    <p:sldId id="270" r:id="rId8"/>
    <p:sldId id="266" r:id="rId9"/>
    <p:sldId id="284" r:id="rId10"/>
    <p:sldId id="281" r:id="rId11"/>
    <p:sldId id="282" r:id="rId12"/>
    <p:sldId id="285" r:id="rId13"/>
    <p:sldId id="280"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33F8089-13D3-49BE-A6A5-4D4809871BDE}">
          <p14:sldIdLst>
            <p14:sldId id="256"/>
            <p14:sldId id="263"/>
            <p14:sldId id="273"/>
            <p14:sldId id="274"/>
            <p14:sldId id="265"/>
            <p14:sldId id="279"/>
            <p14:sldId id="270"/>
            <p14:sldId id="266"/>
            <p14:sldId id="284"/>
            <p14:sldId id="281"/>
            <p14:sldId id="282"/>
            <p14:sldId id="285"/>
            <p14:sldId id="280"/>
          </p14:sldIdLst>
        </p14:section>
        <p14:section name="Untitled Section" id="{28ABA850-E46B-490B-9905-DDA4E7696B4C}">
          <p14:sldIdLst/>
        </p14:section>
        <p14:section name="Untitled Section" id="{39EAF7B1-840A-4E58-B9E9-24467BED813F}">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4" autoAdjust="0"/>
    <p:restoredTop sz="94660"/>
  </p:normalViewPr>
  <p:slideViewPr>
    <p:cSldViewPr snapToGrid="0">
      <p:cViewPr varScale="1">
        <p:scale>
          <a:sx n="86" d="100"/>
          <a:sy n="86" d="100"/>
        </p:scale>
        <p:origin x="4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B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03/09/2019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59609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03/09/2019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3603991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03/09/2019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260333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BC47D84D-2884-495E-AA20-8767AA49EBFC}" type="datetimeFigureOut">
              <a:rPr lang="pt-BR" smtClean="0"/>
              <a:t>03/09/2019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369113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B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47D84D-2884-495E-AA20-8767AA49EBFC}" type="datetimeFigureOut">
              <a:rPr lang="pt-BR" smtClean="0"/>
              <a:t>03/09/2019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5172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BC47D84D-2884-495E-AA20-8767AA49EBFC}" type="datetimeFigureOut">
              <a:rPr lang="pt-BR" smtClean="0"/>
              <a:t>03/09/2019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292588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B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BC47D84D-2884-495E-AA20-8767AA49EBFC}" type="datetimeFigureOut">
              <a:rPr lang="pt-BR" smtClean="0"/>
              <a:t>03/09/2019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89280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BC47D84D-2884-495E-AA20-8767AA49EBFC}" type="datetimeFigureOut">
              <a:rPr lang="pt-BR" smtClean="0"/>
              <a:t>03/09/2019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321726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7D84D-2884-495E-AA20-8767AA49EBFC}" type="datetimeFigureOut">
              <a:rPr lang="pt-BR" smtClean="0"/>
              <a:t>03/09/2019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405906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7D84D-2884-495E-AA20-8767AA49EBFC}" type="datetimeFigureOut">
              <a:rPr lang="pt-BR" smtClean="0"/>
              <a:t>03/09/2019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157621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7D84D-2884-495E-AA20-8767AA49EBFC}" type="datetimeFigureOut">
              <a:rPr lang="pt-BR" smtClean="0"/>
              <a:t>03/09/2019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0E9C8BE-3B1A-4407-A641-2E1B037A21E7}" type="slidenum">
              <a:rPr lang="pt-BR" smtClean="0"/>
              <a:t>‹#›</a:t>
            </a:fld>
            <a:endParaRPr lang="pt-BR"/>
          </a:p>
        </p:txBody>
      </p:sp>
    </p:spTree>
    <p:extLst>
      <p:ext uri="{BB962C8B-B14F-4D97-AF65-F5344CB8AC3E}">
        <p14:creationId xmlns:p14="http://schemas.microsoft.com/office/powerpoint/2010/main" val="98787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7D84D-2884-495E-AA20-8767AA49EBFC}" type="datetimeFigureOut">
              <a:rPr lang="pt-BR" smtClean="0"/>
              <a:t>03/09/2019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E9C8BE-3B1A-4407-A641-2E1B037A21E7}" type="slidenum">
              <a:rPr lang="pt-BR" smtClean="0"/>
              <a:t>‹#›</a:t>
            </a:fld>
            <a:endParaRPr lang="pt-BR"/>
          </a:p>
        </p:txBody>
      </p:sp>
    </p:spTree>
    <p:extLst>
      <p:ext uri="{BB962C8B-B14F-4D97-AF65-F5344CB8AC3E}">
        <p14:creationId xmlns:p14="http://schemas.microsoft.com/office/powerpoint/2010/main" val="3971394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90094"/>
            <a:ext cx="9144000" cy="2340000"/>
          </a:xfrm>
        </p:spPr>
        <p:txBody>
          <a:bodyPr>
            <a:normAutofit fontScale="90000"/>
          </a:bodyPr>
          <a:lstStyle/>
          <a:p>
            <a:r>
              <a:rPr lang="fr-FR" sz="2700" dirty="0"/>
              <a:t>REPUBLIQUE DE GUINEE-BISSAU</a:t>
            </a:r>
            <a:br>
              <a:rPr lang="fr-FR" sz="2700" dirty="0"/>
            </a:br>
            <a:r>
              <a:rPr lang="fr-FR" sz="2700" dirty="0"/>
              <a:t>MINISTÈRE DE L'ÉCONOMIE ET DES FINANCES</a:t>
            </a:r>
            <a:br>
              <a:rPr lang="fr-FR" sz="2700" dirty="0"/>
            </a:br>
            <a:r>
              <a:rPr lang="fr-FR" sz="2700" dirty="0"/>
              <a:t>SECRÉTARIAT D'ÉTAT PLAN ET INTÉGRATION RÉGIONALE</a:t>
            </a:r>
            <a:r>
              <a:rPr lang="fr-FR" sz="3100" dirty="0"/>
              <a:t/>
            </a:r>
            <a:br>
              <a:rPr lang="fr-FR" sz="3100" dirty="0"/>
            </a:br>
            <a:r>
              <a:rPr lang="fr-FR" sz="3100" b="1" dirty="0"/>
              <a:t>INSTITUT NATIONAL DE STATISTIQUE</a:t>
            </a:r>
            <a:r>
              <a:rPr lang="pt-BR" dirty="0"/>
              <a:t/>
            </a:r>
            <a:br>
              <a:rPr lang="pt-BR" dirty="0"/>
            </a:br>
            <a:endParaRPr lang="pt-BR" dirty="0"/>
          </a:p>
        </p:txBody>
      </p:sp>
      <p:sp>
        <p:nvSpPr>
          <p:cNvPr id="3" name="Subtitle 2"/>
          <p:cNvSpPr>
            <a:spLocks noGrp="1"/>
          </p:cNvSpPr>
          <p:nvPr>
            <p:ph type="subTitle" idx="1"/>
          </p:nvPr>
        </p:nvSpPr>
        <p:spPr>
          <a:xfrm>
            <a:off x="1524000" y="3491868"/>
            <a:ext cx="9144000" cy="1655762"/>
          </a:xfrm>
        </p:spPr>
        <p:txBody>
          <a:bodyPr>
            <a:normAutofit fontScale="92500" lnSpcReduction="10000"/>
          </a:bodyPr>
          <a:lstStyle/>
          <a:p>
            <a:r>
              <a:rPr lang="pt-BR" sz="3600" b="1" i="1" dirty="0"/>
              <a:t> </a:t>
            </a:r>
            <a:r>
              <a:rPr lang="fr-FR" sz="3600" b="1" i="1" dirty="0" smtClean="0"/>
              <a:t> </a:t>
            </a:r>
            <a:r>
              <a:rPr lang="fr-FR" sz="3600" b="1" i="1" dirty="0"/>
              <a:t>Processus d’intégration des résultats des enquêtes dans le changement d’année de base</a:t>
            </a:r>
            <a:endParaRPr lang="pt-BR" sz="3600" dirty="0"/>
          </a:p>
          <a:p>
            <a:r>
              <a:rPr lang="pt-BR" dirty="0"/>
              <a:t/>
            </a:r>
            <a:br>
              <a:rPr lang="pt-BR" dirty="0"/>
            </a:br>
            <a:endParaRPr lang="pt-BR" dirty="0"/>
          </a:p>
        </p:txBody>
      </p:sp>
      <p:sp>
        <p:nvSpPr>
          <p:cNvPr id="4" name="TextBox 3"/>
          <p:cNvSpPr txBox="1"/>
          <p:nvPr/>
        </p:nvSpPr>
        <p:spPr>
          <a:xfrm>
            <a:off x="3580327" y="6040192"/>
            <a:ext cx="4855335" cy="369332"/>
          </a:xfrm>
          <a:prstGeom prst="rect">
            <a:avLst/>
          </a:prstGeom>
          <a:noFill/>
        </p:spPr>
        <p:txBody>
          <a:bodyPr wrap="square" rtlCol="0">
            <a:spAutoFit/>
          </a:bodyPr>
          <a:lstStyle/>
          <a:p>
            <a:r>
              <a:rPr lang="fr-FR" dirty="0" smtClean="0"/>
              <a:t>     Bamako, </a:t>
            </a:r>
            <a:r>
              <a:rPr lang="fr-FR" dirty="0"/>
              <a:t>du 2</a:t>
            </a:r>
            <a:r>
              <a:rPr lang="fr-FR" dirty="0" smtClean="0"/>
              <a:t> </a:t>
            </a:r>
            <a:r>
              <a:rPr lang="fr-FR" dirty="0"/>
              <a:t>au </a:t>
            </a:r>
            <a:r>
              <a:rPr lang="fr-FR" dirty="0" smtClean="0"/>
              <a:t>6 Septembre 2019</a:t>
            </a:r>
            <a:endParaRPr lang="pt-BR" dirty="0"/>
          </a:p>
        </p:txBody>
      </p:sp>
      <p:grpSp>
        <p:nvGrpSpPr>
          <p:cNvPr id="7" name="Group 6"/>
          <p:cNvGrpSpPr/>
          <p:nvPr/>
        </p:nvGrpSpPr>
        <p:grpSpPr>
          <a:xfrm>
            <a:off x="0" y="680639"/>
            <a:ext cx="12083535" cy="6089226"/>
            <a:chOff x="108465" y="-4122719"/>
            <a:chExt cx="12083535" cy="5122844"/>
          </a:xfrm>
        </p:grpSpPr>
        <p:pic>
          <p:nvPicPr>
            <p:cNvPr id="1026" name="Picture 2" descr="logo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70935" y="-4122719"/>
              <a:ext cx="850129" cy="637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1" descr="logo uemo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465" y="0"/>
              <a:ext cx="847725" cy="1000125"/>
            </a:xfrm>
            <a:prstGeom prst="rect">
              <a:avLst/>
            </a:prstGeom>
            <a:noFill/>
          </p:spPr>
        </p:pic>
        <p:pic>
          <p:nvPicPr>
            <p:cNvPr id="5" name="Picture 2" descr="Resultado de imagem para simbolo de AFRISTA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8500" y="36423"/>
              <a:ext cx="1333500" cy="79057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319430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040" y="517794"/>
            <a:ext cx="11288738" cy="5857250"/>
          </a:xfrm>
        </p:spPr>
        <p:txBody>
          <a:bodyPr>
            <a:noAutofit/>
          </a:bodyPr>
          <a:lstStyle/>
          <a:p>
            <a:pPr marL="0" indent="0">
              <a:lnSpc>
                <a:spcPct val="100000"/>
              </a:lnSpc>
              <a:spcBef>
                <a:spcPts val="1200"/>
              </a:spcBef>
              <a:buNone/>
              <a:defRPr/>
            </a:pPr>
            <a:r>
              <a:rPr lang="fr-FR" sz="2600" b="1" i="1" dirty="0" smtClean="0">
                <a:solidFill>
                  <a:prstClr val="black"/>
                </a:solidFill>
              </a:rPr>
              <a:t>Préciser</a:t>
            </a:r>
            <a:r>
              <a:rPr lang="fr-FR" sz="2400" dirty="0" smtClean="0"/>
              <a:t> </a:t>
            </a:r>
            <a:r>
              <a:rPr lang="fr-FR" sz="2600" b="1" i="1" dirty="0">
                <a:solidFill>
                  <a:prstClr val="black"/>
                </a:solidFill>
              </a:rPr>
              <a:t>si d’autres sources de données ont été utilisées pour compléter l’enquête 1-2-3 (sources administratives, enquêtes spécifiques, etc.), dans les travaux de changement d’année de base</a:t>
            </a:r>
            <a:r>
              <a:rPr lang="fr-FR" sz="2600" b="1" i="1" dirty="0" smtClean="0">
                <a:solidFill>
                  <a:prstClr val="black"/>
                </a:solidFill>
              </a:rPr>
              <a:t>.</a:t>
            </a:r>
          </a:p>
          <a:p>
            <a:pPr marL="0" indent="0">
              <a:lnSpc>
                <a:spcPct val="100000"/>
              </a:lnSpc>
              <a:spcBef>
                <a:spcPts val="1200"/>
              </a:spcBef>
              <a:buNone/>
              <a:defRPr/>
            </a:pPr>
            <a:endParaRPr lang="pt-BR" sz="2600" b="1" i="1" dirty="0">
              <a:solidFill>
                <a:prstClr val="black"/>
              </a:solidFill>
            </a:endParaRPr>
          </a:p>
          <a:p>
            <a:pPr algn="just"/>
            <a:r>
              <a:rPr lang="fr-FR" dirty="0"/>
              <a:t>La consommation finale des ménages est estimée à partir des résultats de l’enquête budget consommation (ILAP-2010)</a:t>
            </a:r>
            <a:r>
              <a:rPr lang="fr-FR" b="1" dirty="0" smtClean="0"/>
              <a:t>. </a:t>
            </a:r>
            <a:r>
              <a:rPr lang="fr-FR" dirty="0"/>
              <a:t>Pour passer des valeurs de 2010 à 2015, les données sont projetées par l’accroissement annuel de la population et valorisés par les prix à la consommation fournis par l’IHPC.</a:t>
            </a:r>
            <a:r>
              <a:rPr lang="pt-PT" dirty="0" smtClean="0"/>
              <a:t> </a:t>
            </a:r>
          </a:p>
          <a:p>
            <a:pPr marL="0" indent="0" algn="just">
              <a:buNone/>
            </a:pPr>
            <a:endParaRPr lang="pt-PT" dirty="0" smtClean="0"/>
          </a:p>
          <a:p>
            <a:pPr algn="just"/>
            <a:r>
              <a:rPr lang="fr-FR" dirty="0"/>
              <a:t>L’enquête agricole donne annuellement la production en quantité de céréales et de tubercules. Cependant, l’enquête ne couvre pas toutes les spéculations agricoles. En effet, l’enquête ne couvre pas les fruits et les légumes</a:t>
            </a:r>
            <a:endParaRPr lang="pt-PT" dirty="0"/>
          </a:p>
        </p:txBody>
      </p:sp>
    </p:spTree>
    <p:extLst>
      <p:ext uri="{BB962C8B-B14F-4D97-AF65-F5344CB8AC3E}">
        <p14:creationId xmlns:p14="http://schemas.microsoft.com/office/powerpoint/2010/main" val="2680891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040" y="517794"/>
            <a:ext cx="11288738" cy="5857250"/>
          </a:xfrm>
        </p:spPr>
        <p:txBody>
          <a:bodyPr>
            <a:noAutofit/>
          </a:bodyPr>
          <a:lstStyle/>
          <a:p>
            <a:pPr marL="0" indent="0">
              <a:lnSpc>
                <a:spcPct val="100000"/>
              </a:lnSpc>
              <a:spcBef>
                <a:spcPts val="1200"/>
              </a:spcBef>
              <a:buNone/>
              <a:defRPr/>
            </a:pPr>
            <a:r>
              <a:rPr lang="fr-FR" sz="2600" b="1" i="1" dirty="0" smtClean="0">
                <a:solidFill>
                  <a:prstClr val="black"/>
                </a:solidFill>
              </a:rPr>
              <a:t>Préciser</a:t>
            </a:r>
            <a:r>
              <a:rPr lang="fr-FR" sz="2400" dirty="0" smtClean="0"/>
              <a:t> </a:t>
            </a:r>
            <a:r>
              <a:rPr lang="fr-FR" sz="2600" b="1" i="1" dirty="0">
                <a:solidFill>
                  <a:prstClr val="black"/>
                </a:solidFill>
              </a:rPr>
              <a:t>si d’autres sources de données ont été utilisées pour compléter l’enquête 1-2-3 (sources administratives, enquêtes spécifiques, etc.), dans les travaux de changement d’année de base</a:t>
            </a:r>
            <a:r>
              <a:rPr lang="fr-FR" sz="2600" b="1" i="1" dirty="0" smtClean="0">
                <a:solidFill>
                  <a:prstClr val="black"/>
                </a:solidFill>
              </a:rPr>
              <a:t>.</a:t>
            </a:r>
            <a:endParaRPr lang="pt-BR" sz="2600" b="1" i="1" dirty="0">
              <a:solidFill>
                <a:prstClr val="black"/>
              </a:solidFill>
            </a:endParaRPr>
          </a:p>
          <a:p>
            <a:r>
              <a:rPr lang="fr-FR" dirty="0"/>
              <a:t>L’enquête sur les consommations intermédiaires dans l’agriculture couvre 133 unités</a:t>
            </a:r>
            <a:r>
              <a:rPr lang="fr-FR" b="1" dirty="0" smtClean="0"/>
              <a:t>, </a:t>
            </a:r>
            <a:r>
              <a:rPr lang="fr-FR" dirty="0" smtClean="0"/>
              <a:t>Une </a:t>
            </a:r>
            <a:r>
              <a:rPr lang="fr-FR" dirty="0"/>
              <a:t>enquête similaire auprès d’une centaine </a:t>
            </a:r>
            <a:r>
              <a:rPr lang="fr-FR" dirty="0" smtClean="0"/>
              <a:t>d’éleveurs </a:t>
            </a:r>
            <a:r>
              <a:rPr lang="fr-FR" dirty="0"/>
              <a:t>a permis de cerner la structure des consommations intermédiaire dans ces branches.</a:t>
            </a:r>
            <a:endParaRPr lang="pt-PT" dirty="0" smtClean="0"/>
          </a:p>
          <a:p>
            <a:pPr marL="0" indent="0">
              <a:buNone/>
            </a:pPr>
            <a:endParaRPr lang="pt-PT" dirty="0" smtClean="0"/>
          </a:p>
          <a:p>
            <a:r>
              <a:rPr lang="fr-FR" dirty="0"/>
              <a:t>L’éclatement des consommations intermédiaires dans le secteur des sociétés non financières déposant les DSF s’est faite à travers une enquête portant sur 48 unités parmi les 170 concernées. Les informations recueillies sont complétées par les détails de charges présentes dans certains bilans comptables.</a:t>
            </a:r>
            <a:endParaRPr lang="pt-PT" dirty="0"/>
          </a:p>
        </p:txBody>
      </p:sp>
    </p:spTree>
    <p:extLst>
      <p:ext uri="{BB962C8B-B14F-4D97-AF65-F5344CB8AC3E}">
        <p14:creationId xmlns:p14="http://schemas.microsoft.com/office/powerpoint/2010/main" val="2373843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040" y="517794"/>
            <a:ext cx="11288738" cy="5857250"/>
          </a:xfrm>
        </p:spPr>
        <p:txBody>
          <a:bodyPr>
            <a:noAutofit/>
          </a:bodyPr>
          <a:lstStyle/>
          <a:p>
            <a:pPr marL="0" indent="0">
              <a:lnSpc>
                <a:spcPct val="100000"/>
              </a:lnSpc>
              <a:spcBef>
                <a:spcPts val="1200"/>
              </a:spcBef>
              <a:buNone/>
              <a:defRPr/>
            </a:pPr>
            <a:r>
              <a:rPr lang="fr-FR" sz="2600" b="1" i="1" dirty="0" smtClean="0">
                <a:solidFill>
                  <a:prstClr val="black"/>
                </a:solidFill>
              </a:rPr>
              <a:t>Préciser</a:t>
            </a:r>
            <a:r>
              <a:rPr lang="fr-FR" sz="2400" dirty="0" smtClean="0"/>
              <a:t> </a:t>
            </a:r>
            <a:r>
              <a:rPr lang="fr-FR" sz="2600" b="1" i="1" dirty="0">
                <a:solidFill>
                  <a:prstClr val="black"/>
                </a:solidFill>
              </a:rPr>
              <a:t>si d’autres sources de données ont été utilisées pour compléter l’enquête 1-2-3 (sources administratives, enquêtes spécifiques, etc.), dans les travaux de changement d’année de base</a:t>
            </a:r>
            <a:r>
              <a:rPr lang="fr-FR" sz="2600" b="1" i="1" dirty="0" smtClean="0">
                <a:solidFill>
                  <a:prstClr val="black"/>
                </a:solidFill>
              </a:rPr>
              <a:t>.</a:t>
            </a:r>
            <a:endParaRPr lang="pt-BR" sz="2600" b="1" i="1" dirty="0">
              <a:solidFill>
                <a:prstClr val="black"/>
              </a:solidFill>
            </a:endParaRPr>
          </a:p>
          <a:p>
            <a:r>
              <a:rPr lang="fr-FR" dirty="0"/>
              <a:t>L’INE a réalisé en 2017 des enquêtes spécifiques sur les marges de commerce et de transport ainsi que sur les ISBL-SM dans le cadre du projet de changement de l’année de base des comptes nationaux.</a:t>
            </a:r>
            <a:r>
              <a:rPr lang="fr-FR" dirty="0" smtClean="0"/>
              <a:t>.</a:t>
            </a:r>
            <a:endParaRPr lang="pt-PT" dirty="0" smtClean="0"/>
          </a:p>
          <a:p>
            <a:pPr marL="0" indent="0">
              <a:buNone/>
            </a:pPr>
            <a:endParaRPr lang="pt-PT" dirty="0" smtClean="0"/>
          </a:p>
          <a:p>
            <a:r>
              <a:rPr lang="fr-FR" dirty="0"/>
              <a:t>Les données administratives utilisées portent principalement sur le tableau des opérations financières de l’Etat (TOFE), les tableaux détaillés du système informatique de gestion des finances publiques (SIGFIP), les données sur le commerce officiel de biens ainsi que la balance des paiements , les comptes de gestion de la sécurité sociale, les établissements publics de l’Etat</a:t>
            </a:r>
            <a:r>
              <a:rPr lang="fr-FR" dirty="0" smtClean="0"/>
              <a:t>.</a:t>
            </a:r>
            <a:endParaRPr lang="pt-PT" dirty="0"/>
          </a:p>
        </p:txBody>
      </p:sp>
    </p:spTree>
    <p:extLst>
      <p:ext uri="{BB962C8B-B14F-4D97-AF65-F5344CB8AC3E}">
        <p14:creationId xmlns:p14="http://schemas.microsoft.com/office/powerpoint/2010/main" val="2919958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4771"/>
            <a:ext cx="10515600" cy="1325563"/>
          </a:xfrm>
        </p:spPr>
        <p:txBody>
          <a:bodyPr/>
          <a:lstStyle/>
          <a:p>
            <a:pPr algn="ctr"/>
            <a:r>
              <a:rPr lang="fr-FR" dirty="0" smtClean="0"/>
              <a:t>Merci pour votre attention </a:t>
            </a:r>
            <a:endParaRPr lang="fr-FR" dirty="0"/>
          </a:p>
        </p:txBody>
      </p:sp>
    </p:spTree>
    <p:extLst>
      <p:ext uri="{BB962C8B-B14F-4D97-AF65-F5344CB8AC3E}">
        <p14:creationId xmlns:p14="http://schemas.microsoft.com/office/powerpoint/2010/main" val="1713116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13"/>
            <a:ext cx="10515600" cy="1325563"/>
          </a:xfrm>
        </p:spPr>
        <p:txBody>
          <a:bodyPr>
            <a:normAutofit/>
          </a:bodyPr>
          <a:lstStyle/>
          <a:p>
            <a:pPr>
              <a:spcBef>
                <a:spcPts val="1000"/>
              </a:spcBef>
            </a:pPr>
            <a:r>
              <a:rPr lang="pt-BR" sz="2600" b="1" dirty="0">
                <a:solidFill>
                  <a:prstClr val="black"/>
                </a:solidFill>
                <a:latin typeface="+mn-lt"/>
                <a:ea typeface="+mn-ea"/>
                <a:cs typeface="+mn-cs"/>
              </a:rPr>
              <a:t>PLAN  DE LA PRESENTATION</a:t>
            </a:r>
          </a:p>
        </p:txBody>
      </p:sp>
      <p:sp>
        <p:nvSpPr>
          <p:cNvPr id="3" name="Content Placeholder 2"/>
          <p:cNvSpPr>
            <a:spLocks noGrp="1"/>
          </p:cNvSpPr>
          <p:nvPr>
            <p:ph idx="1"/>
          </p:nvPr>
        </p:nvSpPr>
        <p:spPr>
          <a:xfrm>
            <a:off x="656823" y="1107583"/>
            <a:ext cx="11101588" cy="5357611"/>
          </a:xfrm>
        </p:spPr>
        <p:txBody>
          <a:bodyPr>
            <a:noAutofit/>
          </a:bodyPr>
          <a:lstStyle/>
          <a:p>
            <a:pPr marL="0" indent="0">
              <a:buNone/>
            </a:pPr>
            <a:r>
              <a:rPr lang="fr-FR" sz="3200" dirty="0" smtClean="0"/>
              <a:t>1. </a:t>
            </a:r>
            <a:r>
              <a:rPr lang="fr-FR" sz="2600" b="1" i="1" dirty="0">
                <a:solidFill>
                  <a:prstClr val="black"/>
                </a:solidFill>
              </a:rPr>
              <a:t>Contexte</a:t>
            </a:r>
            <a:endParaRPr lang="pt-BR" sz="3200" dirty="0"/>
          </a:p>
          <a:p>
            <a:pPr marL="0" indent="0">
              <a:buNone/>
            </a:pPr>
            <a:r>
              <a:rPr lang="fr-FR" sz="3200" dirty="0" smtClean="0"/>
              <a:t>2. </a:t>
            </a:r>
            <a:r>
              <a:rPr lang="fr-FR" sz="2600" b="1" i="1" dirty="0" smtClean="0">
                <a:solidFill>
                  <a:prstClr val="black"/>
                </a:solidFill>
              </a:rPr>
              <a:t>Données </a:t>
            </a:r>
            <a:r>
              <a:rPr lang="fr-FR" sz="2600" b="1" i="1" dirty="0">
                <a:solidFill>
                  <a:prstClr val="black"/>
                </a:solidFill>
              </a:rPr>
              <a:t>utilisées pour l’emploi et le secteur informel dans les comptes nationaux</a:t>
            </a:r>
          </a:p>
          <a:p>
            <a:pPr marL="0" lvl="0" indent="0">
              <a:buNone/>
            </a:pPr>
            <a:r>
              <a:rPr lang="fr-FR" sz="3200" dirty="0" smtClean="0"/>
              <a:t>3. </a:t>
            </a:r>
            <a:r>
              <a:rPr lang="fr-FR" sz="2600" b="1" i="1" dirty="0" smtClean="0">
                <a:solidFill>
                  <a:prstClr val="black"/>
                </a:solidFill>
              </a:rPr>
              <a:t>Traitement </a:t>
            </a:r>
            <a:r>
              <a:rPr lang="fr-FR" sz="2600" b="1" i="1" dirty="0">
                <a:solidFill>
                  <a:prstClr val="black"/>
                </a:solidFill>
              </a:rPr>
              <a:t>des données de l’enquête 1-2-3 dans les comptes nationaux </a:t>
            </a:r>
            <a:endParaRPr lang="fr-FR" sz="2400" dirty="0" smtClean="0"/>
          </a:p>
          <a:p>
            <a:pPr marL="0" lvl="0" indent="0">
              <a:buNone/>
            </a:pPr>
            <a:r>
              <a:rPr lang="fr-FR" sz="3200" dirty="0" smtClean="0"/>
              <a:t>4 </a:t>
            </a:r>
            <a:r>
              <a:rPr lang="fr-FR" sz="2600" b="1" i="1" dirty="0" smtClean="0">
                <a:solidFill>
                  <a:prstClr val="black"/>
                </a:solidFill>
              </a:rPr>
              <a:t>Couverture </a:t>
            </a:r>
            <a:r>
              <a:rPr lang="fr-FR" sz="2600" b="1" i="1" dirty="0">
                <a:solidFill>
                  <a:prstClr val="black"/>
                </a:solidFill>
              </a:rPr>
              <a:t>des activités et produits par les données de l’enquête de type 1-2-3 </a:t>
            </a:r>
          </a:p>
          <a:p>
            <a:pPr marL="0" lvl="0" indent="0">
              <a:buNone/>
            </a:pPr>
            <a:r>
              <a:rPr lang="fr-FR" sz="3200" dirty="0" smtClean="0"/>
              <a:t>5. </a:t>
            </a:r>
            <a:r>
              <a:rPr lang="fr-FR" sz="2600" b="1" i="1" dirty="0" smtClean="0">
                <a:solidFill>
                  <a:prstClr val="black"/>
                </a:solidFill>
              </a:rPr>
              <a:t>Comparaison </a:t>
            </a:r>
            <a:r>
              <a:rPr lang="fr-FR" sz="2600" b="1" i="1" dirty="0">
                <a:solidFill>
                  <a:prstClr val="black"/>
                </a:solidFill>
              </a:rPr>
              <a:t>poids de l’informel dans les comptes </a:t>
            </a:r>
            <a:r>
              <a:rPr lang="fr-FR" sz="2600" b="1" i="1" dirty="0" smtClean="0">
                <a:solidFill>
                  <a:prstClr val="black"/>
                </a:solidFill>
              </a:rPr>
              <a:t>nationaux</a:t>
            </a:r>
            <a:endParaRPr lang="en-US" sz="2600" b="1" i="1" dirty="0">
              <a:solidFill>
                <a:prstClr val="black"/>
              </a:solidFill>
            </a:endParaRPr>
          </a:p>
          <a:p>
            <a:pPr marL="0" indent="0">
              <a:buNone/>
            </a:pPr>
            <a:r>
              <a:rPr lang="fr-FR" sz="2600" b="1" i="1" dirty="0">
                <a:solidFill>
                  <a:prstClr val="black"/>
                </a:solidFill>
              </a:rPr>
              <a:t>6</a:t>
            </a:r>
            <a:r>
              <a:rPr lang="fr-FR" sz="2600" b="1" i="1" dirty="0" smtClean="0">
                <a:solidFill>
                  <a:prstClr val="black"/>
                </a:solidFill>
              </a:rPr>
              <a:t>. </a:t>
            </a:r>
            <a:r>
              <a:rPr lang="fr-FR" sz="2600" b="1" i="1" dirty="0">
                <a:solidFill>
                  <a:prstClr val="black"/>
                </a:solidFill>
              </a:rPr>
              <a:t>Préciser si d’autres sources de données ont été utilisées pour compléter l’enquête </a:t>
            </a:r>
            <a:r>
              <a:rPr lang="fr-FR" sz="2600" b="1" i="1" dirty="0" smtClean="0">
                <a:solidFill>
                  <a:prstClr val="black"/>
                </a:solidFill>
              </a:rPr>
              <a:t>1-2-3</a:t>
            </a:r>
            <a:endParaRPr lang="pt-BR" sz="2400" dirty="0"/>
          </a:p>
        </p:txBody>
      </p:sp>
    </p:spTree>
    <p:extLst>
      <p:ext uri="{BB962C8B-B14F-4D97-AF65-F5344CB8AC3E}">
        <p14:creationId xmlns:p14="http://schemas.microsoft.com/office/powerpoint/2010/main" val="1920814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16096"/>
            <a:ext cx="10515600" cy="5460867"/>
          </a:xfrm>
        </p:spPr>
        <p:txBody>
          <a:bodyPr>
            <a:normAutofit fontScale="92500"/>
          </a:bodyPr>
          <a:lstStyle/>
          <a:p>
            <a:pPr marL="342900" lvl="0" indent="-342900">
              <a:lnSpc>
                <a:spcPct val="100000"/>
              </a:lnSpc>
              <a:spcBef>
                <a:spcPts val="1200"/>
              </a:spcBef>
              <a:buFont typeface="Wingdings" pitchFamily="2" charset="2"/>
              <a:buChar char="Ø"/>
              <a:defRPr/>
            </a:pPr>
            <a:r>
              <a:rPr lang="fr-FR" sz="2600" b="1" i="1" dirty="0">
                <a:solidFill>
                  <a:prstClr val="black"/>
                </a:solidFill>
              </a:rPr>
              <a:t>Contexte :  </a:t>
            </a:r>
          </a:p>
          <a:p>
            <a:pPr marL="800100" lvl="1" indent="-342900" algn="just">
              <a:lnSpc>
                <a:spcPct val="100000"/>
              </a:lnSpc>
              <a:spcBef>
                <a:spcPts val="1200"/>
              </a:spcBef>
              <a:buFont typeface="Wingdings" pitchFamily="2" charset="2"/>
              <a:buChar char="Ø"/>
              <a:defRPr/>
            </a:pPr>
            <a:r>
              <a:rPr lang="fr-FR" dirty="0" smtClean="0">
                <a:solidFill>
                  <a:prstClr val="black"/>
                </a:solidFill>
              </a:rPr>
              <a:t>Actuellement </a:t>
            </a:r>
            <a:r>
              <a:rPr lang="fr-FR" dirty="0">
                <a:solidFill>
                  <a:prstClr val="black"/>
                </a:solidFill>
              </a:rPr>
              <a:t>Les </a:t>
            </a:r>
            <a:r>
              <a:rPr lang="fr-FR" dirty="0" smtClean="0">
                <a:solidFill>
                  <a:prstClr val="black"/>
                </a:solidFill>
              </a:rPr>
              <a:t>comptes </a:t>
            </a:r>
            <a:r>
              <a:rPr lang="fr-FR" dirty="0">
                <a:solidFill>
                  <a:prstClr val="black"/>
                </a:solidFill>
              </a:rPr>
              <a:t>nationaux de la Guinée-Bissau sont passés à une nouvelle année de base </a:t>
            </a:r>
            <a:r>
              <a:rPr lang="fr-FR" dirty="0" smtClean="0">
                <a:solidFill>
                  <a:prstClr val="black"/>
                </a:solidFill>
              </a:rPr>
              <a:t>2015, publie en 21 de aout 2019;</a:t>
            </a:r>
            <a:endParaRPr lang="fr-FR" dirty="0">
              <a:solidFill>
                <a:prstClr val="black"/>
              </a:solidFill>
            </a:endParaRPr>
          </a:p>
          <a:p>
            <a:pPr marL="800100" lvl="1" indent="-342900" algn="just">
              <a:lnSpc>
                <a:spcPct val="100000"/>
              </a:lnSpc>
              <a:spcBef>
                <a:spcPts val="1200"/>
              </a:spcBef>
              <a:buFont typeface="Wingdings" pitchFamily="2" charset="2"/>
              <a:buChar char="Ø"/>
              <a:defRPr/>
            </a:pPr>
            <a:r>
              <a:rPr lang="fr-FR" dirty="0" smtClean="0">
                <a:solidFill>
                  <a:prstClr val="black"/>
                </a:solidFill>
              </a:rPr>
              <a:t>Le </a:t>
            </a:r>
            <a:r>
              <a:rPr lang="fr-FR" dirty="0">
                <a:solidFill>
                  <a:prstClr val="black"/>
                </a:solidFill>
              </a:rPr>
              <a:t>produit intérieur brut de 2015 s’élève maintenant à 681.303 millions de FCFA, soit un taux de révision de </a:t>
            </a:r>
            <a:r>
              <a:rPr lang="fr-FR" dirty="0" smtClean="0">
                <a:solidFill>
                  <a:prstClr val="black"/>
                </a:solidFill>
              </a:rPr>
              <a:t>+9,9% </a:t>
            </a:r>
            <a:r>
              <a:rPr lang="fr-FR" dirty="0">
                <a:solidFill>
                  <a:prstClr val="black"/>
                </a:solidFill>
              </a:rPr>
              <a:t>par rapport aux anciennes estimations</a:t>
            </a:r>
            <a:r>
              <a:rPr lang="fr-FR" dirty="0" smtClean="0">
                <a:solidFill>
                  <a:prstClr val="black"/>
                </a:solidFill>
              </a:rPr>
              <a:t>;</a:t>
            </a:r>
            <a:endParaRPr lang="fr-FR" dirty="0">
              <a:solidFill>
                <a:prstClr val="black"/>
              </a:solidFill>
            </a:endParaRPr>
          </a:p>
          <a:p>
            <a:pPr marL="800100" lvl="1" indent="-342900" algn="just">
              <a:lnSpc>
                <a:spcPct val="100000"/>
              </a:lnSpc>
              <a:spcBef>
                <a:spcPts val="1200"/>
              </a:spcBef>
              <a:buFont typeface="Wingdings" pitchFamily="2" charset="2"/>
              <a:buChar char="Ø"/>
              <a:defRPr/>
            </a:pPr>
            <a:r>
              <a:rPr lang="fr-FR" dirty="0" smtClean="0">
                <a:solidFill>
                  <a:prstClr val="black"/>
                </a:solidFill>
              </a:rPr>
              <a:t>Les </a:t>
            </a:r>
            <a:r>
              <a:rPr lang="fr-FR" dirty="0">
                <a:solidFill>
                  <a:prstClr val="black"/>
                </a:solidFill>
              </a:rPr>
              <a:t>comptes </a:t>
            </a:r>
            <a:r>
              <a:rPr lang="fr-FR" dirty="0" smtClean="0">
                <a:solidFill>
                  <a:prstClr val="black"/>
                </a:solidFill>
              </a:rPr>
              <a:t>nationaux définis sont </a:t>
            </a:r>
            <a:r>
              <a:rPr lang="fr-FR" dirty="0">
                <a:solidFill>
                  <a:prstClr val="black"/>
                </a:solidFill>
              </a:rPr>
              <a:t>désormais compilés et traités avec l’outil </a:t>
            </a:r>
            <a:r>
              <a:rPr lang="fr-FR" dirty="0" smtClean="0">
                <a:solidFill>
                  <a:prstClr val="black"/>
                </a:solidFill>
              </a:rPr>
              <a:t>ERETES, et pour le provisoire il y a une maquette </a:t>
            </a:r>
            <a:r>
              <a:rPr lang="fr-FR" dirty="0">
                <a:solidFill>
                  <a:prstClr val="black"/>
                </a:solidFill>
              </a:rPr>
              <a:t>E</a:t>
            </a:r>
            <a:r>
              <a:rPr lang="fr-FR" dirty="0" smtClean="0">
                <a:solidFill>
                  <a:prstClr val="black"/>
                </a:solidFill>
              </a:rPr>
              <a:t>xcel (CNAPGNB)</a:t>
            </a:r>
            <a:endParaRPr lang="fr-FR" dirty="0">
              <a:solidFill>
                <a:prstClr val="black"/>
              </a:solidFill>
            </a:endParaRPr>
          </a:p>
          <a:p>
            <a:pPr marL="800100" lvl="1" indent="-342900" algn="just">
              <a:lnSpc>
                <a:spcPct val="100000"/>
              </a:lnSpc>
              <a:spcBef>
                <a:spcPts val="1200"/>
              </a:spcBef>
              <a:buFont typeface="Wingdings" pitchFamily="2" charset="2"/>
              <a:buChar char="Ø"/>
              <a:defRPr/>
            </a:pPr>
            <a:r>
              <a:rPr lang="fr-FR" dirty="0">
                <a:solidFill>
                  <a:prstClr val="black"/>
                </a:solidFill>
              </a:rPr>
              <a:t>Le PIB est élaboré selon l’optique </a:t>
            </a:r>
            <a:r>
              <a:rPr lang="fr-FR" dirty="0" smtClean="0">
                <a:solidFill>
                  <a:prstClr val="black"/>
                </a:solidFill>
              </a:rPr>
              <a:t>production, l’optique </a:t>
            </a:r>
            <a:r>
              <a:rPr lang="fr-FR" dirty="0">
                <a:solidFill>
                  <a:prstClr val="black"/>
                </a:solidFill>
              </a:rPr>
              <a:t>demande et l’optique </a:t>
            </a:r>
            <a:r>
              <a:rPr lang="fr-FR" dirty="0" smtClean="0">
                <a:solidFill>
                  <a:prstClr val="black"/>
                </a:solidFill>
              </a:rPr>
              <a:t>revenue;</a:t>
            </a:r>
            <a:endParaRPr lang="fr-FR" dirty="0">
              <a:solidFill>
                <a:prstClr val="black"/>
              </a:solidFill>
            </a:endParaRPr>
          </a:p>
          <a:p>
            <a:pPr marL="800100" lvl="1" indent="-342900" algn="just">
              <a:lnSpc>
                <a:spcPct val="100000"/>
              </a:lnSpc>
              <a:spcBef>
                <a:spcPts val="1200"/>
              </a:spcBef>
              <a:buFont typeface="Wingdings" pitchFamily="2" charset="2"/>
              <a:buChar char="Ø"/>
              <a:defRPr/>
            </a:pPr>
            <a:r>
              <a:rPr lang="fr-FR" dirty="0">
                <a:solidFill>
                  <a:prstClr val="black"/>
                </a:solidFill>
              </a:rPr>
              <a:t>Les principaux tableaux centraux du SCN : Tableau des ressources et des emplois (TRE) et tableau des comptes économiques et des analyses macroéconomiques (TCEI) </a:t>
            </a:r>
            <a:r>
              <a:rPr lang="fr-FR" dirty="0" smtClean="0">
                <a:solidFill>
                  <a:prstClr val="black"/>
                </a:solidFill>
              </a:rPr>
              <a:t>sont disponibles</a:t>
            </a:r>
            <a:r>
              <a:rPr lang="fr-FR" dirty="0">
                <a:solidFill>
                  <a:prstClr val="black"/>
                </a:solidFill>
              </a:rPr>
              <a:t>;</a:t>
            </a:r>
          </a:p>
          <a:p>
            <a:pPr marL="800100" lvl="1" indent="-342900" algn="just">
              <a:lnSpc>
                <a:spcPct val="100000"/>
              </a:lnSpc>
              <a:spcBef>
                <a:spcPts val="1200"/>
              </a:spcBef>
              <a:buFont typeface="Wingdings" pitchFamily="2" charset="2"/>
              <a:buChar char="Ø"/>
              <a:defRPr/>
            </a:pPr>
            <a:r>
              <a:rPr lang="fr-FR" dirty="0" smtClean="0">
                <a:solidFill>
                  <a:prstClr val="black"/>
                </a:solidFill>
              </a:rPr>
              <a:t>Le comptes définit 2017 est , disponible;</a:t>
            </a:r>
            <a:endParaRPr lang="fr-FR" dirty="0">
              <a:solidFill>
                <a:prstClr val="black"/>
              </a:solidFill>
            </a:endParaRPr>
          </a:p>
          <a:p>
            <a:pPr marL="457200" lvl="1" indent="0">
              <a:lnSpc>
                <a:spcPct val="100000"/>
              </a:lnSpc>
              <a:spcBef>
                <a:spcPts val="600"/>
              </a:spcBef>
              <a:buNone/>
              <a:defRPr/>
            </a:pPr>
            <a:endParaRPr lang="fr-FR" sz="1800" dirty="0">
              <a:solidFill>
                <a:prstClr val="black"/>
              </a:solidFill>
            </a:endParaRPr>
          </a:p>
          <a:p>
            <a:endParaRPr lang="pt-BR" dirty="0"/>
          </a:p>
        </p:txBody>
      </p:sp>
    </p:spTree>
    <p:extLst>
      <p:ext uri="{BB962C8B-B14F-4D97-AF65-F5344CB8AC3E}">
        <p14:creationId xmlns:p14="http://schemas.microsoft.com/office/powerpoint/2010/main" val="363746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4573"/>
            <a:ext cx="10515600" cy="5802390"/>
          </a:xfrm>
        </p:spPr>
        <p:txBody>
          <a:bodyPr>
            <a:normAutofit/>
          </a:bodyPr>
          <a:lstStyle/>
          <a:p>
            <a:pPr marL="0" lvl="0" indent="0">
              <a:lnSpc>
                <a:spcPct val="100000"/>
              </a:lnSpc>
              <a:spcBef>
                <a:spcPts val="1200"/>
              </a:spcBef>
              <a:buNone/>
              <a:defRPr/>
            </a:pPr>
            <a:r>
              <a:rPr lang="fr-FR" sz="2600" b="1" i="1" dirty="0" smtClean="0">
                <a:solidFill>
                  <a:prstClr val="black"/>
                </a:solidFill>
              </a:rPr>
              <a:t>Type</a:t>
            </a:r>
            <a:r>
              <a:rPr lang="fr-FR" sz="2400" dirty="0" smtClean="0"/>
              <a:t> </a:t>
            </a:r>
            <a:r>
              <a:rPr lang="fr-FR" sz="2600" b="1" i="1" dirty="0" smtClean="0">
                <a:solidFill>
                  <a:prstClr val="black"/>
                </a:solidFill>
              </a:rPr>
              <a:t>Données </a:t>
            </a:r>
            <a:r>
              <a:rPr lang="fr-FR" sz="2600" b="1" i="1" dirty="0">
                <a:solidFill>
                  <a:prstClr val="black"/>
                </a:solidFill>
              </a:rPr>
              <a:t>utilisées pour l’emploi et le secteur informel dans les comptes </a:t>
            </a:r>
            <a:r>
              <a:rPr lang="fr-FR" sz="2600" b="1" i="1" dirty="0" smtClean="0">
                <a:solidFill>
                  <a:prstClr val="black"/>
                </a:solidFill>
              </a:rPr>
              <a:t>nationaux</a:t>
            </a:r>
          </a:p>
          <a:p>
            <a:pPr marL="0" lvl="0" indent="0">
              <a:lnSpc>
                <a:spcPct val="100000"/>
              </a:lnSpc>
              <a:spcBef>
                <a:spcPts val="1200"/>
              </a:spcBef>
              <a:buNone/>
              <a:defRPr/>
            </a:pPr>
            <a:endParaRPr lang="fr-FR" sz="2600" b="1" i="1" dirty="0">
              <a:solidFill>
                <a:prstClr val="black"/>
              </a:solidFill>
            </a:endParaRPr>
          </a:p>
          <a:p>
            <a:r>
              <a:rPr lang="fr-FR" dirty="0"/>
              <a:t>pour l’emploi et le secteur informel les</a:t>
            </a:r>
            <a:r>
              <a:rPr lang="fr-FR" b="1" i="1" dirty="0" smtClean="0">
                <a:solidFill>
                  <a:prstClr val="black"/>
                </a:solidFill>
              </a:rPr>
              <a:t> </a:t>
            </a:r>
            <a:r>
              <a:rPr lang="fr-FR" dirty="0"/>
              <a:t>données</a:t>
            </a:r>
            <a:r>
              <a:rPr lang="fr-FR" b="1" i="1" dirty="0" smtClean="0">
                <a:solidFill>
                  <a:prstClr val="black"/>
                </a:solidFill>
              </a:rPr>
              <a:t> </a:t>
            </a:r>
            <a:r>
              <a:rPr lang="pt-PT" dirty="0" smtClean="0"/>
              <a:t>sont obtenus </a:t>
            </a:r>
            <a:r>
              <a:rPr lang="pt-PT" dirty="0"/>
              <a:t>à partir de recensement général de l’entreprise (RGE</a:t>
            </a:r>
            <a:r>
              <a:rPr lang="pt-PT" dirty="0" smtClean="0"/>
              <a:t>) </a:t>
            </a:r>
            <a:r>
              <a:rPr lang="pt-PT" dirty="0"/>
              <a:t>réalisée en </a:t>
            </a:r>
            <a:r>
              <a:rPr lang="pt-PT" dirty="0" smtClean="0"/>
              <a:t>2015 </a:t>
            </a:r>
          </a:p>
          <a:p>
            <a:endParaRPr lang="pt-PT" dirty="0"/>
          </a:p>
          <a:p>
            <a:r>
              <a:rPr lang="pt-PT" dirty="0" smtClean="0"/>
              <a:t>L’ERI-ESI 2017.</a:t>
            </a:r>
          </a:p>
          <a:p>
            <a:pPr marL="0" indent="0">
              <a:buNone/>
            </a:pPr>
            <a:endParaRPr lang="pt-PT" dirty="0" smtClean="0"/>
          </a:p>
          <a:p>
            <a:pPr marL="0" indent="0">
              <a:buNone/>
            </a:pPr>
            <a:endParaRPr lang="pt-PT" dirty="0" smtClean="0"/>
          </a:p>
          <a:p>
            <a:endParaRPr lang="pt-PT" dirty="0" smtClean="0"/>
          </a:p>
          <a:p>
            <a:endParaRPr lang="pt-PT" dirty="0"/>
          </a:p>
          <a:p>
            <a:endParaRPr lang="pt-BR" dirty="0"/>
          </a:p>
        </p:txBody>
      </p:sp>
    </p:spTree>
    <p:extLst>
      <p:ext uri="{BB962C8B-B14F-4D97-AF65-F5344CB8AC3E}">
        <p14:creationId xmlns:p14="http://schemas.microsoft.com/office/powerpoint/2010/main" val="3326618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2540"/>
            <a:ext cx="10515600" cy="5824423"/>
          </a:xfrm>
        </p:spPr>
        <p:txBody>
          <a:bodyPr>
            <a:normAutofit/>
          </a:bodyPr>
          <a:lstStyle/>
          <a:p>
            <a:pPr marL="0" lvl="0" indent="0">
              <a:lnSpc>
                <a:spcPct val="100000"/>
              </a:lnSpc>
              <a:spcBef>
                <a:spcPts val="1200"/>
              </a:spcBef>
              <a:buNone/>
              <a:defRPr/>
            </a:pPr>
            <a:r>
              <a:rPr lang="fr-FR" sz="2600" b="1" i="1" dirty="0" smtClean="0">
                <a:solidFill>
                  <a:prstClr val="black"/>
                </a:solidFill>
              </a:rPr>
              <a:t>Traitement </a:t>
            </a:r>
            <a:r>
              <a:rPr lang="fr-FR" sz="2600" b="1" i="1" dirty="0">
                <a:solidFill>
                  <a:prstClr val="black"/>
                </a:solidFill>
              </a:rPr>
              <a:t>des données de l’enquête 1-2-3 dans les comptes nationaux (aspects positifs et négatifs, difficultés rencontrées et solutions apportées, etc.)</a:t>
            </a:r>
          </a:p>
          <a:p>
            <a:pPr marL="800100" lvl="1" indent="-342900" algn="just">
              <a:lnSpc>
                <a:spcPct val="100000"/>
              </a:lnSpc>
              <a:spcBef>
                <a:spcPts val="1200"/>
              </a:spcBef>
              <a:buFont typeface="Wingdings" pitchFamily="2" charset="2"/>
              <a:buChar char="Ø"/>
              <a:defRPr/>
            </a:pPr>
            <a:r>
              <a:rPr lang="pt-PT" sz="2800" dirty="0" smtClean="0"/>
              <a:t>L’ERI-ESI </a:t>
            </a:r>
            <a:r>
              <a:rPr lang="pt-PT" sz="2800" dirty="0"/>
              <a:t>2017, dans son volet secteur informel, permet d’obtenir une structure de  CI par produit et par </a:t>
            </a:r>
            <a:r>
              <a:rPr lang="pt-PT" sz="2800" dirty="0" smtClean="0"/>
              <a:t>Branche;</a:t>
            </a:r>
            <a:endParaRPr lang="pt-PT" sz="2800" dirty="0"/>
          </a:p>
          <a:p>
            <a:pPr marL="800100" lvl="1" indent="-342900" algn="just">
              <a:lnSpc>
                <a:spcPct val="100000"/>
              </a:lnSpc>
              <a:spcBef>
                <a:spcPts val="1200"/>
              </a:spcBef>
              <a:buFont typeface="Wingdings" pitchFamily="2" charset="2"/>
              <a:buChar char="Ø"/>
              <a:defRPr/>
            </a:pPr>
            <a:r>
              <a:rPr lang="pt-PT" sz="2800" dirty="0" smtClean="0"/>
              <a:t>L’ERI-ESI </a:t>
            </a:r>
            <a:r>
              <a:rPr lang="pt-PT" sz="2800" dirty="0"/>
              <a:t>2017, dans son volet emploi, a permet d’obtenir une </a:t>
            </a:r>
            <a:r>
              <a:rPr lang="pt-PT" sz="2800" dirty="0" smtClean="0"/>
              <a:t>struture </a:t>
            </a:r>
            <a:r>
              <a:rPr lang="pt-PT" sz="2800" dirty="0"/>
              <a:t>de l’emploi par branche d’activité et par mode de production. </a:t>
            </a:r>
            <a:endParaRPr lang="pt-PT" sz="2800" dirty="0" smtClean="0"/>
          </a:p>
          <a:p>
            <a:pPr marL="800100" lvl="1" indent="-342900" algn="just">
              <a:lnSpc>
                <a:spcPct val="100000"/>
              </a:lnSpc>
              <a:spcBef>
                <a:spcPts val="1200"/>
              </a:spcBef>
              <a:buFont typeface="Wingdings" pitchFamily="2" charset="2"/>
              <a:buChar char="Ø"/>
              <a:defRPr/>
            </a:pPr>
            <a:r>
              <a:rPr lang="fr-FR" sz="2800" dirty="0" smtClean="0"/>
              <a:t>Les </a:t>
            </a:r>
            <a:r>
              <a:rPr lang="fr-FR" sz="2800" dirty="0"/>
              <a:t>comptables </a:t>
            </a:r>
            <a:r>
              <a:rPr lang="fr-FR" sz="2800" dirty="0" smtClean="0"/>
              <a:t>ne </a:t>
            </a:r>
            <a:r>
              <a:rPr lang="fr-FR" sz="2800" dirty="0"/>
              <a:t>sont pas inclus dans les processus de élaboration de </a:t>
            </a:r>
            <a:r>
              <a:rPr lang="fr-FR" sz="2800" dirty="0" smtClean="0"/>
              <a:t>enquête</a:t>
            </a:r>
            <a:endParaRPr lang="fr-FR" sz="2800" dirty="0" smtClean="0">
              <a:solidFill>
                <a:prstClr val="black"/>
              </a:solidFill>
            </a:endParaRPr>
          </a:p>
          <a:p>
            <a:pPr marL="800100" lvl="1" indent="-342900" algn="just">
              <a:lnSpc>
                <a:spcPct val="100000"/>
              </a:lnSpc>
              <a:spcBef>
                <a:spcPts val="1200"/>
              </a:spcBef>
              <a:buFont typeface="Wingdings" pitchFamily="2" charset="2"/>
              <a:buChar char="Ø"/>
              <a:defRPr/>
            </a:pPr>
            <a:r>
              <a:rPr lang="fr-FR" sz="2800" dirty="0" smtClean="0"/>
              <a:t>Au </a:t>
            </a:r>
            <a:r>
              <a:rPr lang="fr-FR" sz="2800" dirty="0"/>
              <a:t>moment de élaboration de </a:t>
            </a:r>
            <a:r>
              <a:rPr lang="fr-FR" sz="2800" dirty="0" smtClean="0"/>
              <a:t>année </a:t>
            </a:r>
            <a:r>
              <a:rPr lang="fr-FR" sz="2800" dirty="0"/>
              <a:t>de base 2015, les données de enquête 1 </a:t>
            </a:r>
            <a:r>
              <a:rPr lang="fr-FR" sz="2800" dirty="0" smtClean="0"/>
              <a:t>-2 -3 n'était </a:t>
            </a:r>
            <a:r>
              <a:rPr lang="fr-FR" sz="2800" dirty="0"/>
              <a:t>pas de tout </a:t>
            </a:r>
            <a:r>
              <a:rPr lang="fr-FR" sz="2800" dirty="0" smtClean="0"/>
              <a:t>finis</a:t>
            </a:r>
            <a:endParaRPr lang="pt-BR" dirty="0"/>
          </a:p>
        </p:txBody>
      </p:sp>
    </p:spTree>
    <p:extLst>
      <p:ext uri="{BB962C8B-B14F-4D97-AF65-F5344CB8AC3E}">
        <p14:creationId xmlns:p14="http://schemas.microsoft.com/office/powerpoint/2010/main" val="1561554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928" y="506776"/>
            <a:ext cx="11005850" cy="5791374"/>
          </a:xfrm>
        </p:spPr>
        <p:txBody>
          <a:bodyPr>
            <a:normAutofit/>
          </a:bodyPr>
          <a:lstStyle/>
          <a:p>
            <a:pPr marL="0" lvl="0" indent="0">
              <a:lnSpc>
                <a:spcPct val="100000"/>
              </a:lnSpc>
              <a:spcBef>
                <a:spcPts val="1200"/>
              </a:spcBef>
              <a:buNone/>
              <a:defRPr/>
            </a:pPr>
            <a:r>
              <a:rPr lang="fr-FR" sz="2600" b="1" i="1" dirty="0" smtClean="0">
                <a:solidFill>
                  <a:prstClr val="black"/>
                </a:solidFill>
              </a:rPr>
              <a:t>Couverture </a:t>
            </a:r>
            <a:r>
              <a:rPr lang="fr-FR" sz="2600" b="1" i="1" dirty="0">
                <a:solidFill>
                  <a:prstClr val="black"/>
                </a:solidFill>
              </a:rPr>
              <a:t>des activités et produits par les données de l’enquête de type </a:t>
            </a:r>
            <a:r>
              <a:rPr lang="fr-FR" sz="2600" b="1" i="1" dirty="0" smtClean="0">
                <a:solidFill>
                  <a:prstClr val="black"/>
                </a:solidFill>
              </a:rPr>
              <a:t>1-2-3</a:t>
            </a:r>
          </a:p>
          <a:p>
            <a:pPr marL="457200" lvl="1" indent="0">
              <a:lnSpc>
                <a:spcPct val="100000"/>
              </a:lnSpc>
              <a:spcBef>
                <a:spcPts val="1200"/>
              </a:spcBef>
              <a:buNone/>
              <a:defRPr/>
            </a:pPr>
            <a:r>
              <a:rPr lang="fr-FR" dirty="0" smtClean="0"/>
              <a:t> </a:t>
            </a:r>
            <a:endParaRPr lang="fr-FR" dirty="0"/>
          </a:p>
          <a:p>
            <a:pPr marL="457200" indent="-457200">
              <a:buFont typeface="Wingdings" panose="05000000000000000000" pitchFamily="2" charset="2"/>
              <a:buChar char="Ø"/>
            </a:pPr>
            <a:endParaRPr lang="pt-BR" dirty="0"/>
          </a:p>
          <a:p>
            <a:pPr lvl="0"/>
            <a:endParaRPr lang="pt-BR" dirty="0"/>
          </a:p>
        </p:txBody>
      </p:sp>
      <p:graphicFrame>
        <p:nvGraphicFramePr>
          <p:cNvPr id="2" name="Table 1"/>
          <p:cNvGraphicFramePr>
            <a:graphicFrameLocks noGrp="1"/>
          </p:cNvGraphicFramePr>
          <p:nvPr>
            <p:extLst>
              <p:ext uri="{D42A27DB-BD31-4B8C-83A1-F6EECF244321}">
                <p14:modId xmlns:p14="http://schemas.microsoft.com/office/powerpoint/2010/main" val="3006843528"/>
              </p:ext>
            </p:extLst>
          </p:nvPr>
        </p:nvGraphicFramePr>
        <p:xfrm>
          <a:off x="1255937" y="1090667"/>
          <a:ext cx="9243152" cy="5633170"/>
        </p:xfrm>
        <a:graphic>
          <a:graphicData uri="http://schemas.openxmlformats.org/drawingml/2006/table">
            <a:tbl>
              <a:tblPr firstRow="1" firstCol="1" bandRow="1">
                <a:tableStyleId>{5C22544A-7EE6-4342-B048-85BDC9FD1C3A}</a:tableStyleId>
              </a:tblPr>
              <a:tblGrid>
                <a:gridCol w="2088845"/>
                <a:gridCol w="7154307"/>
              </a:tblGrid>
              <a:tr h="275424">
                <a:tc>
                  <a:txBody>
                    <a:bodyPr/>
                    <a:lstStyle/>
                    <a:p>
                      <a:pPr algn="l" fontAlgn="b"/>
                      <a:endParaRPr lang="pt-BR" sz="800" b="0" i="0" u="none" strike="noStrike" dirty="0">
                        <a:solidFill>
                          <a:srgbClr val="000000"/>
                        </a:solidFill>
                        <a:effectLst/>
                        <a:latin typeface="Calibri" panose="020F0502020204030204" pitchFamily="34" charset="0"/>
                      </a:endParaRPr>
                    </a:p>
                  </a:txBody>
                  <a:tcPr marL="6951" marR="6951" marT="6951" marB="0" anchor="b"/>
                </a:tc>
                <a:tc>
                  <a:txBody>
                    <a:bodyPr/>
                    <a:lstStyle/>
                    <a:p>
                      <a:pPr algn="l" fontAlgn="ctr"/>
                      <a:r>
                        <a:rPr lang="fr-FR" sz="1600" u="none" strike="noStrike" dirty="0">
                          <a:effectLst/>
                        </a:rPr>
                        <a:t>secteur et branche d'activité</a:t>
                      </a:r>
                      <a:endParaRPr lang="pt-BR" sz="16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dirty="0">
                          <a:effectLst/>
                        </a:rPr>
                        <a:t>B07</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Activités extractives/mines</a:t>
                      </a:r>
                      <a:endParaRPr lang="pt-BR" sz="1200" b="0" i="0" u="none" strike="noStrike">
                        <a:solidFill>
                          <a:srgbClr val="000000"/>
                        </a:solidFill>
                        <a:effectLst/>
                        <a:latin typeface="Arial" panose="020B0604020202020204" pitchFamily="34" charset="0"/>
                      </a:endParaRPr>
                    </a:p>
                  </a:txBody>
                  <a:tcPr marL="6951" marR="6951" marT="6951" marB="0" anchor="ctr"/>
                </a:tc>
              </a:tr>
              <a:tr h="259244">
                <a:tc>
                  <a:txBody>
                    <a:bodyPr/>
                    <a:lstStyle/>
                    <a:p>
                      <a:pPr algn="ctr" fontAlgn="ctr"/>
                      <a:r>
                        <a:rPr lang="fr-FR" sz="1200" u="none" strike="noStrike" dirty="0" smtClean="0">
                          <a:effectLst/>
                        </a:rPr>
                        <a:t>C</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Activités de fabrication</a:t>
                      </a:r>
                      <a:endParaRPr lang="pt-BR" sz="1200" b="0" i="0" u="none" strike="noStrike">
                        <a:solidFill>
                          <a:srgbClr val="000000"/>
                        </a:solidFill>
                        <a:effectLst/>
                        <a:latin typeface="Arial" panose="020B0604020202020204" pitchFamily="34" charset="0"/>
                      </a:endParaRPr>
                    </a:p>
                  </a:txBody>
                  <a:tcPr marL="6951" marR="6951" marT="6951" marB="0" anchor="ctr"/>
                </a:tc>
              </a:tr>
              <a:tr h="275447">
                <a:tc>
                  <a:txBody>
                    <a:bodyPr/>
                    <a:lstStyle/>
                    <a:p>
                      <a:pPr algn="ctr" fontAlgn="ctr"/>
                      <a:r>
                        <a:rPr lang="fr-FR" sz="1200" u="none" strike="noStrike">
                          <a:effectLst/>
                        </a:rPr>
                        <a:t>D18</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de production et distribution</a:t>
                      </a:r>
                      <a:endParaRPr lang="pt-BR" sz="1200" b="0" i="0" u="none" strike="noStrike" dirty="0">
                        <a:solidFill>
                          <a:srgbClr val="000000"/>
                        </a:solidFill>
                        <a:effectLst/>
                        <a:latin typeface="Arial" panose="020B0604020202020204" pitchFamily="34" charset="0"/>
                      </a:endParaRPr>
                    </a:p>
                  </a:txBody>
                  <a:tcPr marL="6951" marR="6951" marT="6951" marB="0" anchor="ctr"/>
                </a:tc>
              </a:tr>
              <a:tr h="434394">
                <a:tc>
                  <a:txBody>
                    <a:bodyPr/>
                    <a:lstStyle/>
                    <a:p>
                      <a:pPr algn="ctr" fontAlgn="ctr"/>
                      <a:r>
                        <a:rPr lang="fr-FR" sz="1200" u="none" strike="noStrike" dirty="0">
                          <a:effectLst/>
                        </a:rPr>
                        <a:t>E19</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de production et distribution d'eau, assainissement et traitement de déchets</a:t>
                      </a:r>
                      <a:endParaRPr lang="pt-BR" sz="1200" b="0" i="0" u="none" strike="noStrike" dirty="0">
                        <a:solidFill>
                          <a:srgbClr val="000000"/>
                        </a:solidFill>
                        <a:effectLst/>
                        <a:latin typeface="Arial" panose="020B0604020202020204" pitchFamily="34" charset="0"/>
                      </a:endParaRPr>
                    </a:p>
                  </a:txBody>
                  <a:tcPr marL="6951" marR="6951" marT="6951" marB="0" anchor="ctr"/>
                </a:tc>
              </a:tr>
              <a:tr h="259244">
                <a:tc>
                  <a:txBody>
                    <a:bodyPr/>
                    <a:lstStyle/>
                    <a:p>
                      <a:pPr algn="ctr" fontAlgn="ctr"/>
                      <a:r>
                        <a:rPr lang="fr-FR" sz="1200" u="none" strike="noStrike">
                          <a:effectLst/>
                        </a:rPr>
                        <a:t>F20</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de construction</a:t>
                      </a:r>
                      <a:endParaRPr lang="pt-BR" sz="12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dirty="0">
                          <a:effectLst/>
                        </a:rPr>
                        <a:t>G21</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Commerce et réparation des pièces automobiles</a:t>
                      </a:r>
                      <a:endParaRPr lang="pt-BR" sz="1200" b="0" i="0" u="none" strike="noStrike">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dirty="0">
                          <a:effectLst/>
                        </a:rPr>
                        <a:t>G21</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Commerce de gros</a:t>
                      </a:r>
                      <a:endParaRPr lang="pt-BR" sz="12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a:effectLst/>
                        </a:rPr>
                        <a:t>G21</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Commerce de détail</a:t>
                      </a:r>
                      <a:endParaRPr lang="pt-BR" sz="12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a:effectLst/>
                        </a:rPr>
                        <a:t>H22</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Activités de transport</a:t>
                      </a:r>
                      <a:endParaRPr lang="pt-BR" sz="1200" b="0" i="0" u="none" strike="noStrike">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a:effectLst/>
                        </a:rPr>
                        <a:t>H22</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Activités d’entreposage</a:t>
                      </a:r>
                      <a:endParaRPr lang="pt-BR" sz="1200" b="0" i="0" u="none" strike="noStrike">
                        <a:solidFill>
                          <a:srgbClr val="000000"/>
                        </a:solidFill>
                        <a:effectLst/>
                        <a:latin typeface="Arial" panose="020B0604020202020204" pitchFamily="34" charset="0"/>
                      </a:endParaRPr>
                    </a:p>
                  </a:txBody>
                  <a:tcPr marL="6951" marR="6951" marT="6951" marB="0" anchor="ctr"/>
                </a:tc>
              </a:tr>
              <a:tr h="275447">
                <a:tc>
                  <a:txBody>
                    <a:bodyPr/>
                    <a:lstStyle/>
                    <a:p>
                      <a:pPr algn="ctr" fontAlgn="ctr"/>
                      <a:r>
                        <a:rPr lang="fr-FR" sz="1200" u="none" strike="noStrike" dirty="0">
                          <a:effectLst/>
                        </a:rPr>
                        <a:t>I23</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d’hébergement et de restauration</a:t>
                      </a:r>
                      <a:endParaRPr lang="pt-BR" sz="1200" b="0" i="0" u="none" strike="noStrike" dirty="0">
                        <a:solidFill>
                          <a:srgbClr val="000000"/>
                        </a:solidFill>
                        <a:effectLst/>
                        <a:latin typeface="Arial" panose="020B0604020202020204" pitchFamily="34" charset="0"/>
                      </a:endParaRPr>
                    </a:p>
                  </a:txBody>
                  <a:tcPr marL="6951" marR="6951" marT="6951" marB="0" anchor="ctr"/>
                </a:tc>
              </a:tr>
              <a:tr h="234940">
                <a:tc>
                  <a:txBody>
                    <a:bodyPr/>
                    <a:lstStyle/>
                    <a:p>
                      <a:pPr algn="ctr" fontAlgn="ctr"/>
                      <a:r>
                        <a:rPr lang="fr-FR" sz="1200" u="none" strike="noStrike">
                          <a:effectLst/>
                        </a:rPr>
                        <a:t>J24</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Activités de l'information et de communication</a:t>
                      </a:r>
                      <a:endParaRPr lang="pt-BR" sz="1200" b="0" i="0" u="none" strike="noStrike">
                        <a:solidFill>
                          <a:srgbClr val="000000"/>
                        </a:solidFill>
                        <a:effectLst/>
                        <a:latin typeface="Arial" panose="020B0604020202020204" pitchFamily="34" charset="0"/>
                      </a:endParaRPr>
                    </a:p>
                  </a:txBody>
                  <a:tcPr marL="6951" marR="6951" marT="6951" marB="0" anchor="ctr"/>
                </a:tc>
              </a:tr>
              <a:tr h="226839">
                <a:tc>
                  <a:txBody>
                    <a:bodyPr/>
                    <a:lstStyle/>
                    <a:p>
                      <a:pPr algn="ctr" fontAlgn="ctr"/>
                      <a:r>
                        <a:rPr lang="fr-FR" sz="1200" u="none" strike="noStrike" dirty="0">
                          <a:effectLst/>
                        </a:rPr>
                        <a:t>K25</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financiers et d'assurance</a:t>
                      </a:r>
                      <a:endParaRPr lang="pt-BR" sz="12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a:effectLst/>
                        </a:rPr>
                        <a:t>L26</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Activités immobiliers</a:t>
                      </a:r>
                      <a:endParaRPr lang="pt-BR" sz="1200" b="0" i="0" u="none" strike="noStrike">
                        <a:solidFill>
                          <a:srgbClr val="000000"/>
                        </a:solidFill>
                        <a:effectLst/>
                        <a:latin typeface="Arial" panose="020B0604020202020204" pitchFamily="34" charset="0"/>
                      </a:endParaRPr>
                    </a:p>
                  </a:txBody>
                  <a:tcPr marL="6951" marR="6951" marT="6951" marB="0" anchor="ctr"/>
                </a:tc>
              </a:tr>
              <a:tr h="226839">
                <a:tc>
                  <a:txBody>
                    <a:bodyPr/>
                    <a:lstStyle/>
                    <a:p>
                      <a:pPr algn="ctr" fontAlgn="ctr"/>
                      <a:r>
                        <a:rPr lang="fr-FR" sz="1200" u="none" strike="noStrike" dirty="0">
                          <a:effectLst/>
                        </a:rPr>
                        <a:t>M27</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a:effectLst/>
                        </a:rPr>
                        <a:t>Activités spécialisés, scientifiques et techniques</a:t>
                      </a:r>
                      <a:endParaRPr lang="pt-BR" sz="1200" b="0" i="0" u="none" strike="noStrike">
                        <a:solidFill>
                          <a:srgbClr val="000000"/>
                        </a:solidFill>
                        <a:effectLst/>
                        <a:latin typeface="Arial" panose="020B0604020202020204" pitchFamily="34" charset="0"/>
                      </a:endParaRPr>
                    </a:p>
                  </a:txBody>
                  <a:tcPr marL="6951" marR="6951" marT="6951" marB="0" anchor="ctr"/>
                </a:tc>
              </a:tr>
              <a:tr h="234940">
                <a:tc>
                  <a:txBody>
                    <a:bodyPr/>
                    <a:lstStyle/>
                    <a:p>
                      <a:pPr algn="ctr" fontAlgn="ctr"/>
                      <a:r>
                        <a:rPr lang="fr-FR" sz="1200" u="none" strike="noStrike">
                          <a:effectLst/>
                        </a:rPr>
                        <a:t>N28</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de services de soutien et de bureau</a:t>
                      </a:r>
                      <a:endParaRPr lang="pt-BR" sz="12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a:effectLst/>
                        </a:rPr>
                        <a:t>P30</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Enseignement</a:t>
                      </a:r>
                      <a:endParaRPr lang="pt-BR" sz="12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a:effectLst/>
                        </a:rPr>
                        <a:t>Q31</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pour la santé humaine et l'action sociale</a:t>
                      </a:r>
                      <a:endParaRPr lang="pt-BR" sz="1200" b="0" i="0" u="none" strike="noStrike" dirty="0">
                        <a:solidFill>
                          <a:srgbClr val="000000"/>
                        </a:solidFill>
                        <a:effectLst/>
                        <a:latin typeface="Arial" panose="020B0604020202020204" pitchFamily="34" charset="0"/>
                      </a:endParaRPr>
                    </a:p>
                  </a:txBody>
                  <a:tcPr marL="6951" marR="6951" marT="6951" marB="0" anchor="ctr"/>
                </a:tc>
              </a:tr>
              <a:tr h="283548">
                <a:tc>
                  <a:txBody>
                    <a:bodyPr/>
                    <a:lstStyle/>
                    <a:p>
                      <a:pPr algn="ctr" fontAlgn="ctr"/>
                      <a:r>
                        <a:rPr lang="fr-FR" sz="1200" u="none" strike="noStrike">
                          <a:effectLst/>
                        </a:rPr>
                        <a:t>R32</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artistiques, sportives et récréatives</a:t>
                      </a:r>
                      <a:endParaRPr lang="pt-BR" sz="1200" b="0" i="0" u="none" strike="noStrike" dirty="0">
                        <a:solidFill>
                          <a:srgbClr val="000000"/>
                        </a:solidFill>
                        <a:effectLst/>
                        <a:latin typeface="Arial" panose="020B0604020202020204" pitchFamily="34" charset="0"/>
                      </a:endParaRPr>
                    </a:p>
                  </a:txBody>
                  <a:tcPr marL="6951" marR="6951" marT="6951" marB="0" anchor="ctr"/>
                </a:tc>
              </a:tr>
              <a:tr h="434394">
                <a:tc>
                  <a:txBody>
                    <a:bodyPr/>
                    <a:lstStyle/>
                    <a:p>
                      <a:pPr algn="ctr" fontAlgn="ctr"/>
                      <a:r>
                        <a:rPr lang="fr-FR" sz="1200" u="none" strike="noStrike">
                          <a:effectLst/>
                        </a:rPr>
                        <a:t>S33</a:t>
                      </a:r>
                      <a:endParaRPr lang="pt-BR" sz="1200" b="0" i="0" u="none" strike="noStrike">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Autres activités des services </a:t>
                      </a:r>
                      <a:r>
                        <a:rPr lang="fr-FR" sz="1200" u="none" strike="noStrike" dirty="0" err="1">
                          <a:effectLst/>
                        </a:rPr>
                        <a:t>nca</a:t>
                      </a:r>
                      <a:r>
                        <a:rPr lang="fr-FR" sz="1200" u="none" strike="noStrike" dirty="0">
                          <a:effectLst/>
                        </a:rPr>
                        <a:t> (tailleurs, pressing, coiffure, réparations de biens domestiques, </a:t>
                      </a:r>
                      <a:r>
                        <a:rPr lang="fr-FR" sz="1200" u="none" strike="noStrike" dirty="0" err="1">
                          <a:effectLst/>
                        </a:rPr>
                        <a:t>etc</a:t>
                      </a:r>
                      <a:endParaRPr lang="pt-BR" sz="1200" b="0" i="0" u="none" strike="noStrike" dirty="0">
                        <a:solidFill>
                          <a:srgbClr val="000000"/>
                        </a:solidFill>
                        <a:effectLst/>
                        <a:latin typeface="Arial" panose="020B0604020202020204" pitchFamily="34" charset="0"/>
                      </a:endParaRPr>
                    </a:p>
                  </a:txBody>
                  <a:tcPr marL="6951" marR="6951" marT="6951" marB="0" anchor="ctr"/>
                </a:tc>
              </a:tr>
              <a:tr h="221247">
                <a:tc>
                  <a:txBody>
                    <a:bodyPr/>
                    <a:lstStyle/>
                    <a:p>
                      <a:pPr algn="ctr" fontAlgn="ctr"/>
                      <a:r>
                        <a:rPr lang="fr-FR" sz="1200" u="none" strike="noStrike" dirty="0">
                          <a:effectLst/>
                        </a:rPr>
                        <a:t>T34</a:t>
                      </a:r>
                      <a:endParaRPr lang="pt-BR" sz="1200" b="0" i="0" u="none" strike="noStrike" dirty="0">
                        <a:solidFill>
                          <a:srgbClr val="000000"/>
                        </a:solidFill>
                        <a:effectLst/>
                        <a:latin typeface="Arial" panose="020B0604020202020204" pitchFamily="34" charset="0"/>
                      </a:endParaRPr>
                    </a:p>
                  </a:txBody>
                  <a:tcPr marL="6951" marR="6951" marT="6951" marB="0" anchor="ctr"/>
                </a:tc>
                <a:tc>
                  <a:txBody>
                    <a:bodyPr/>
                    <a:lstStyle/>
                    <a:p>
                      <a:pPr algn="l" fontAlgn="ctr"/>
                      <a:r>
                        <a:rPr lang="fr-FR" sz="1200" u="none" strike="noStrike" dirty="0">
                          <a:effectLst/>
                        </a:rPr>
                        <a:t>Activités spéciales des ménages</a:t>
                      </a:r>
                      <a:endParaRPr lang="pt-BR" sz="1200" b="0" i="0" u="none" strike="noStrike" dirty="0">
                        <a:solidFill>
                          <a:srgbClr val="000000"/>
                        </a:solidFill>
                        <a:effectLst/>
                        <a:latin typeface="Arial" panose="020B0604020202020204" pitchFamily="34" charset="0"/>
                      </a:endParaRPr>
                    </a:p>
                  </a:txBody>
                  <a:tcPr marL="6951" marR="6951" marT="6951" marB="0" anchor="ctr"/>
                </a:tc>
              </a:tr>
            </a:tbl>
          </a:graphicData>
        </a:graphic>
      </p:graphicFrame>
    </p:spTree>
    <p:extLst>
      <p:ext uri="{BB962C8B-B14F-4D97-AF65-F5344CB8AC3E}">
        <p14:creationId xmlns:p14="http://schemas.microsoft.com/office/powerpoint/2010/main" val="2394126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lvl="0">
              <a:spcBef>
                <a:spcPts val="1200"/>
              </a:spcBef>
              <a:defRPr/>
            </a:pPr>
            <a:r>
              <a:rPr lang="fr-FR" sz="2400" b="1" i="1" dirty="0">
                <a:latin typeface="+mn-lt"/>
                <a:ea typeface="+mn-ea"/>
                <a:cs typeface="+mn-cs"/>
              </a:rPr>
              <a:t>Comparaison poids de l’informel dans les comptes nationaux (anciennes et nouvelles séries, explications des écarts éventuels)</a:t>
            </a:r>
            <a:br>
              <a:rPr lang="fr-FR" sz="2400" b="1" i="1" dirty="0">
                <a:latin typeface="+mn-lt"/>
                <a:ea typeface="+mn-ea"/>
                <a:cs typeface="+mn-cs"/>
              </a:rPr>
            </a:br>
            <a:endParaRPr lang="pt-BR" sz="2400" b="1" i="1" dirty="0">
              <a:latin typeface="+mn-lt"/>
              <a:ea typeface="+mn-ea"/>
              <a:cs typeface="+mn-cs"/>
            </a:endParaRPr>
          </a:p>
        </p:txBody>
      </p:sp>
      <p:sp>
        <p:nvSpPr>
          <p:cNvPr id="3" name="Content Placeholder 2"/>
          <p:cNvSpPr>
            <a:spLocks noGrp="1"/>
          </p:cNvSpPr>
          <p:nvPr>
            <p:ph idx="1"/>
          </p:nvPr>
        </p:nvSpPr>
        <p:spPr>
          <a:xfrm>
            <a:off x="838200" y="1406987"/>
            <a:ext cx="10515600" cy="4351338"/>
          </a:xfrm>
        </p:spPr>
        <p:txBody>
          <a:bodyPr/>
          <a:lstStyle/>
          <a:p>
            <a:pPr marL="800100" lvl="1" indent="-342900">
              <a:lnSpc>
                <a:spcPct val="100000"/>
              </a:lnSpc>
              <a:spcBef>
                <a:spcPts val="1200"/>
              </a:spcBef>
              <a:buFont typeface="Wingdings" pitchFamily="2" charset="2"/>
              <a:buChar char="Ø"/>
              <a:defRPr/>
            </a:pPr>
            <a:r>
              <a:rPr lang="fr-FR" dirty="0" smtClean="0">
                <a:solidFill>
                  <a:srgbClr val="222222"/>
                </a:solidFill>
                <a:latin typeface="inherit"/>
              </a:rPr>
              <a:t>Le poids du secteur informel dans la nouvelle année de base est de 65%, contre 60% dans les anciens comptes nationaux</a:t>
            </a:r>
            <a:r>
              <a:rPr lang="fr-FR" b="1" dirty="0" smtClean="0">
                <a:solidFill>
                  <a:prstClr val="black"/>
                </a:solidFill>
              </a:rPr>
              <a:t> ;</a:t>
            </a:r>
          </a:p>
          <a:p>
            <a:pPr marL="457200" lvl="1" indent="0">
              <a:lnSpc>
                <a:spcPct val="100000"/>
              </a:lnSpc>
              <a:spcBef>
                <a:spcPts val="1200"/>
              </a:spcBef>
              <a:buNone/>
              <a:defRPr/>
            </a:pPr>
            <a:endParaRPr lang="fr-FR" sz="2400" dirty="0">
              <a:solidFill>
                <a:prstClr val="black"/>
              </a:solidFill>
            </a:endParaRPr>
          </a:p>
          <a:p>
            <a:pPr marL="0" lvl="0" indent="0">
              <a:buNone/>
            </a:pPr>
            <a:endParaRPr lang="pt-BR" dirty="0"/>
          </a:p>
        </p:txBody>
      </p:sp>
      <p:graphicFrame>
        <p:nvGraphicFramePr>
          <p:cNvPr id="2" name="Table 1"/>
          <p:cNvGraphicFramePr>
            <a:graphicFrameLocks noGrp="1"/>
          </p:cNvGraphicFramePr>
          <p:nvPr>
            <p:extLst>
              <p:ext uri="{D42A27DB-BD31-4B8C-83A1-F6EECF244321}">
                <p14:modId xmlns:p14="http://schemas.microsoft.com/office/powerpoint/2010/main" val="1438477306"/>
              </p:ext>
            </p:extLst>
          </p:nvPr>
        </p:nvGraphicFramePr>
        <p:xfrm>
          <a:off x="1861850" y="2456762"/>
          <a:ext cx="8097397" cy="3099960"/>
        </p:xfrm>
        <a:graphic>
          <a:graphicData uri="http://schemas.openxmlformats.org/drawingml/2006/table">
            <a:tbl>
              <a:tblPr>
                <a:tableStyleId>{2A488322-F2BA-4B5B-9748-0D474271808F}</a:tableStyleId>
              </a:tblPr>
              <a:tblGrid>
                <a:gridCol w="2682749"/>
                <a:gridCol w="2707324"/>
                <a:gridCol w="2707324"/>
              </a:tblGrid>
              <a:tr h="178332">
                <a:tc>
                  <a:txBody>
                    <a:bodyPr/>
                    <a:lstStyle/>
                    <a:p>
                      <a:pPr algn="l" fontAlgn="b"/>
                      <a:r>
                        <a:rPr lang="pt-BR" sz="1600" u="none" strike="noStrike" dirty="0">
                          <a:effectLst/>
                        </a:rPr>
                        <a:t> </a:t>
                      </a:r>
                      <a:endParaRPr lang="pt-BR" sz="1600" b="0" i="0" u="none" strike="noStrike" dirty="0">
                        <a:solidFill>
                          <a:srgbClr val="000000"/>
                        </a:solidFill>
                        <a:effectLst/>
                        <a:latin typeface="Arial" panose="020B0604020202020204" pitchFamily="34" charset="0"/>
                      </a:endParaRPr>
                    </a:p>
                  </a:txBody>
                  <a:tcPr marL="8213" marR="8213" marT="8213" marB="0" anchor="b"/>
                </a:tc>
                <a:tc>
                  <a:txBody>
                    <a:bodyPr/>
                    <a:lstStyle/>
                    <a:p>
                      <a:pPr algn="ctr" fontAlgn="b"/>
                      <a:r>
                        <a:rPr lang="pt-BR" sz="1600" u="none" strike="noStrike" dirty="0">
                          <a:effectLst/>
                        </a:rPr>
                        <a:t>2015</a:t>
                      </a:r>
                      <a:endParaRPr lang="pt-BR" sz="1600" b="0" i="0" u="none" strike="noStrike" dirty="0">
                        <a:solidFill>
                          <a:srgbClr val="000000"/>
                        </a:solidFill>
                        <a:effectLst/>
                        <a:latin typeface="Arial" panose="020B0604020202020204" pitchFamily="34" charset="0"/>
                      </a:endParaRPr>
                    </a:p>
                  </a:txBody>
                  <a:tcPr marL="8213" marR="8213" marT="8213" marB="0" anchor="ctr"/>
                </a:tc>
                <a:tc>
                  <a:txBody>
                    <a:bodyPr/>
                    <a:lstStyle/>
                    <a:p>
                      <a:pPr algn="ctr" fontAlgn="b"/>
                      <a:r>
                        <a:rPr lang="pt-BR" sz="1600" u="none" strike="noStrike" dirty="0" smtClean="0">
                          <a:effectLst/>
                        </a:rPr>
                        <a:t>2015</a:t>
                      </a:r>
                      <a:endParaRPr lang="pt-BR" sz="1600" b="0" i="0" u="none" strike="noStrike" dirty="0">
                        <a:solidFill>
                          <a:srgbClr val="000000"/>
                        </a:solidFill>
                        <a:effectLst/>
                        <a:latin typeface="Arial" panose="020B0604020202020204" pitchFamily="34" charset="0"/>
                      </a:endParaRPr>
                    </a:p>
                  </a:txBody>
                  <a:tcPr marL="8213" marR="8213" marT="8213" marB="0" anchor="ctr"/>
                </a:tc>
              </a:tr>
              <a:tr h="178332">
                <a:tc>
                  <a:txBody>
                    <a:bodyPr/>
                    <a:lstStyle/>
                    <a:p>
                      <a:pPr algn="l" fontAlgn="b"/>
                      <a:r>
                        <a:rPr lang="pt-BR" sz="1600" u="none" strike="noStrike" dirty="0">
                          <a:effectLst/>
                        </a:rPr>
                        <a:t> </a:t>
                      </a:r>
                      <a:endParaRPr lang="pt-BR" sz="1600" b="0" i="0" u="none" strike="noStrike" dirty="0">
                        <a:solidFill>
                          <a:srgbClr val="000000"/>
                        </a:solidFill>
                        <a:effectLst/>
                        <a:latin typeface="Arial" panose="020B0604020202020204" pitchFamily="34" charset="0"/>
                      </a:endParaRPr>
                    </a:p>
                  </a:txBody>
                  <a:tcPr marL="8213" marR="8213" marT="8213" marB="0" anchor="b"/>
                </a:tc>
                <a:tc>
                  <a:txBody>
                    <a:bodyPr/>
                    <a:lstStyle/>
                    <a:p>
                      <a:pPr algn="ctr" fontAlgn="b"/>
                      <a:r>
                        <a:rPr lang="pt-BR" sz="1600" u="none" strike="noStrike" dirty="0">
                          <a:effectLst/>
                        </a:rPr>
                        <a:t>SCN93</a:t>
                      </a:r>
                      <a:endParaRPr lang="pt-BR" sz="1600" b="0" i="0" u="none" strike="noStrike" dirty="0">
                        <a:solidFill>
                          <a:srgbClr val="000000"/>
                        </a:solidFill>
                        <a:effectLst/>
                        <a:latin typeface="Arial" panose="020B0604020202020204" pitchFamily="34" charset="0"/>
                      </a:endParaRPr>
                    </a:p>
                  </a:txBody>
                  <a:tcPr marL="8213" marR="8213" marT="8213" marB="0" anchor="ctr"/>
                </a:tc>
                <a:tc>
                  <a:txBody>
                    <a:bodyPr/>
                    <a:lstStyle/>
                    <a:p>
                      <a:pPr algn="ctr" fontAlgn="b"/>
                      <a:r>
                        <a:rPr lang="pt-BR" sz="1600" u="none" strike="noStrike" dirty="0">
                          <a:effectLst/>
                        </a:rPr>
                        <a:t>SCN2008</a:t>
                      </a:r>
                      <a:endParaRPr lang="pt-BR" sz="1600" b="0" i="0" u="none" strike="noStrike" dirty="0">
                        <a:solidFill>
                          <a:srgbClr val="000000"/>
                        </a:solidFill>
                        <a:effectLst/>
                        <a:latin typeface="Arial" panose="020B0604020202020204" pitchFamily="34" charset="0"/>
                      </a:endParaRPr>
                    </a:p>
                  </a:txBody>
                  <a:tcPr marL="8213" marR="8213" marT="8213" marB="0" anchor="ctr"/>
                </a:tc>
              </a:tr>
              <a:tr h="487071">
                <a:tc>
                  <a:txBody>
                    <a:bodyPr/>
                    <a:lstStyle/>
                    <a:p>
                      <a:pPr>
                        <a:lnSpc>
                          <a:spcPct val="107000"/>
                        </a:lnSpc>
                        <a:spcAft>
                          <a:spcPts val="800"/>
                        </a:spcAft>
                      </a:pPr>
                      <a:r>
                        <a:rPr lang="fr-FR" sz="1600" dirty="0">
                          <a:effectLst/>
                        </a:rPr>
                        <a:t>Agriculture, pêche et chasse</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255" marR="8255" marT="8255" marB="0" anchor="b"/>
                </a:tc>
                <a:tc>
                  <a:txBody>
                    <a:bodyPr/>
                    <a:lstStyle/>
                    <a:p>
                      <a:pPr algn="ctr" fontAlgn="b"/>
                      <a:r>
                        <a:rPr lang="pt-BR" sz="1600" u="none" strike="noStrike" dirty="0">
                          <a:effectLst/>
                        </a:rPr>
                        <a:t>0,764</a:t>
                      </a:r>
                      <a:endParaRPr lang="pt-BR" sz="1600" b="0" i="0" u="none" strike="noStrike" dirty="0">
                        <a:solidFill>
                          <a:srgbClr val="000000"/>
                        </a:solidFill>
                        <a:effectLst/>
                        <a:latin typeface="Arial" panose="020B0604020202020204" pitchFamily="34" charset="0"/>
                      </a:endParaRPr>
                    </a:p>
                  </a:txBody>
                  <a:tcPr marL="8213" marR="8213" marT="8213" marB="0" anchor="b"/>
                </a:tc>
                <a:tc>
                  <a:txBody>
                    <a:bodyPr/>
                    <a:lstStyle/>
                    <a:p>
                      <a:pPr algn="ctr" fontAlgn="b"/>
                      <a:r>
                        <a:rPr lang="pt-BR" sz="1600" u="none" strike="noStrike" dirty="0">
                          <a:effectLst/>
                        </a:rPr>
                        <a:t>0,998</a:t>
                      </a:r>
                      <a:endParaRPr lang="pt-BR" sz="1600" b="0" i="0" u="none" strike="noStrike" dirty="0">
                        <a:solidFill>
                          <a:srgbClr val="000000"/>
                        </a:solidFill>
                        <a:effectLst/>
                        <a:latin typeface="Arial" panose="020B0604020202020204" pitchFamily="34" charset="0"/>
                      </a:endParaRPr>
                    </a:p>
                  </a:txBody>
                  <a:tcPr marL="8213" marR="8213" marT="8213" marB="0" anchor="b"/>
                </a:tc>
              </a:tr>
              <a:tr h="487071">
                <a:tc>
                  <a:txBody>
                    <a:bodyPr/>
                    <a:lstStyle/>
                    <a:p>
                      <a:pPr>
                        <a:lnSpc>
                          <a:spcPct val="107000"/>
                        </a:lnSpc>
                        <a:spcAft>
                          <a:spcPts val="800"/>
                        </a:spcAft>
                      </a:pPr>
                      <a:r>
                        <a:rPr lang="fr-FR" sz="1600" dirty="0">
                          <a:effectLst/>
                        </a:rPr>
                        <a:t>Industries manufacturières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255" marR="8255" marT="8255" marB="0" anchor="b"/>
                </a:tc>
                <a:tc>
                  <a:txBody>
                    <a:bodyPr/>
                    <a:lstStyle/>
                    <a:p>
                      <a:pPr algn="ctr" fontAlgn="b"/>
                      <a:r>
                        <a:rPr lang="pt-BR" sz="1600" u="none" strike="noStrike" dirty="0">
                          <a:effectLst/>
                        </a:rPr>
                        <a:t>0,309</a:t>
                      </a:r>
                      <a:endParaRPr lang="pt-BR" sz="1600" b="0" i="0" u="none" strike="noStrike" dirty="0">
                        <a:solidFill>
                          <a:srgbClr val="000000"/>
                        </a:solidFill>
                        <a:effectLst/>
                        <a:latin typeface="Arial" panose="020B0604020202020204" pitchFamily="34" charset="0"/>
                      </a:endParaRPr>
                    </a:p>
                  </a:txBody>
                  <a:tcPr marL="8213" marR="8213" marT="8213" marB="0" anchor="b"/>
                </a:tc>
                <a:tc>
                  <a:txBody>
                    <a:bodyPr/>
                    <a:lstStyle/>
                    <a:p>
                      <a:pPr algn="ctr" fontAlgn="b"/>
                      <a:r>
                        <a:rPr lang="pt-BR" sz="1600" u="none" strike="noStrike" dirty="0">
                          <a:effectLst/>
                        </a:rPr>
                        <a:t>0,927</a:t>
                      </a:r>
                      <a:endParaRPr lang="pt-BR" sz="1600" b="0" i="0" u="none" strike="noStrike" dirty="0">
                        <a:solidFill>
                          <a:srgbClr val="000000"/>
                        </a:solidFill>
                        <a:effectLst/>
                        <a:latin typeface="Arial" panose="020B0604020202020204" pitchFamily="34" charset="0"/>
                      </a:endParaRPr>
                    </a:p>
                  </a:txBody>
                  <a:tcPr marL="8213" marR="8213" marT="8213" marB="0" anchor="b"/>
                </a:tc>
              </a:tr>
              <a:tr h="326572">
                <a:tc>
                  <a:txBody>
                    <a:bodyPr/>
                    <a:lstStyle/>
                    <a:p>
                      <a:pPr>
                        <a:lnSpc>
                          <a:spcPct val="107000"/>
                        </a:lnSpc>
                        <a:spcAft>
                          <a:spcPts val="800"/>
                        </a:spcAft>
                      </a:pPr>
                      <a:r>
                        <a:rPr lang="fr-FR" sz="1600" dirty="0">
                          <a:effectLst/>
                        </a:rPr>
                        <a:t>Construction</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255" marR="8255" marT="8255" marB="0" anchor="b"/>
                </a:tc>
                <a:tc>
                  <a:txBody>
                    <a:bodyPr/>
                    <a:lstStyle/>
                    <a:p>
                      <a:pPr algn="ctr" fontAlgn="b"/>
                      <a:r>
                        <a:rPr lang="pt-BR" sz="1600" u="none" strike="noStrike" dirty="0">
                          <a:effectLst/>
                        </a:rPr>
                        <a:t>0,394</a:t>
                      </a:r>
                      <a:endParaRPr lang="pt-BR" sz="1600" b="0" i="0" u="none" strike="noStrike" dirty="0">
                        <a:solidFill>
                          <a:srgbClr val="000000"/>
                        </a:solidFill>
                        <a:effectLst/>
                        <a:latin typeface="Arial" panose="020B0604020202020204" pitchFamily="34" charset="0"/>
                      </a:endParaRPr>
                    </a:p>
                  </a:txBody>
                  <a:tcPr marL="8213" marR="8213" marT="8213" marB="0" anchor="b"/>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0,044</a:t>
                      </a:r>
                    </a:p>
                  </a:txBody>
                  <a:tcPr marL="9525" marR="9525" marT="9525" marB="0" anchor="b"/>
                </a:tc>
              </a:tr>
              <a:tr h="647570">
                <a:tc>
                  <a:txBody>
                    <a:bodyPr/>
                    <a:lstStyle/>
                    <a:p>
                      <a:pPr>
                        <a:lnSpc>
                          <a:spcPct val="107000"/>
                        </a:lnSpc>
                        <a:spcAft>
                          <a:spcPts val="800"/>
                        </a:spcAft>
                      </a:pPr>
                      <a:r>
                        <a:rPr lang="fr-FR" sz="1600" dirty="0">
                          <a:effectLst/>
                        </a:rPr>
                        <a:t>Commerce, hôtels, restaurants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255" marR="8255" marT="8255" marB="0" anchor="b"/>
                </a:tc>
                <a:tc>
                  <a:txBody>
                    <a:bodyPr/>
                    <a:lstStyle/>
                    <a:p>
                      <a:pPr algn="ctr" fontAlgn="b"/>
                      <a:r>
                        <a:rPr lang="pt-BR" sz="1600" u="none" strike="noStrike" dirty="0">
                          <a:effectLst/>
                        </a:rPr>
                        <a:t>0,177</a:t>
                      </a:r>
                      <a:endParaRPr lang="pt-BR" sz="1600" b="0" i="0" u="none" strike="noStrike" dirty="0">
                        <a:solidFill>
                          <a:srgbClr val="000000"/>
                        </a:solidFill>
                        <a:effectLst/>
                        <a:latin typeface="Arial" panose="020B0604020202020204" pitchFamily="34" charset="0"/>
                      </a:endParaRPr>
                    </a:p>
                  </a:txBody>
                  <a:tcPr marL="8213" marR="8213" marT="8213" marB="0" anchor="b"/>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0,647</a:t>
                      </a:r>
                    </a:p>
                  </a:txBody>
                  <a:tcPr marL="9525" marR="9525" marT="9525" marB="0" anchor="b"/>
                </a:tc>
              </a:tr>
              <a:tr h="647570">
                <a:tc>
                  <a:txBody>
                    <a:bodyPr/>
                    <a:lstStyle/>
                    <a:p>
                      <a:pPr>
                        <a:lnSpc>
                          <a:spcPct val="107000"/>
                        </a:lnSpc>
                        <a:spcAft>
                          <a:spcPts val="800"/>
                        </a:spcAft>
                      </a:pPr>
                      <a:r>
                        <a:rPr lang="fr-FR" sz="1600" dirty="0">
                          <a:effectLst/>
                        </a:rPr>
                        <a:t>Transports et communications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255" marR="8255" marT="8255" marB="0" anchor="b"/>
                </a:tc>
                <a:tc>
                  <a:txBody>
                    <a:bodyPr/>
                    <a:lstStyle/>
                    <a:p>
                      <a:pPr algn="ctr" fontAlgn="b"/>
                      <a:r>
                        <a:rPr lang="pt-BR" sz="1600" u="none" strike="noStrike">
                          <a:effectLst/>
                        </a:rPr>
                        <a:t>0,642</a:t>
                      </a:r>
                      <a:endParaRPr lang="pt-BR" sz="1600" b="0" i="0" u="none" strike="noStrike">
                        <a:solidFill>
                          <a:srgbClr val="000000"/>
                        </a:solidFill>
                        <a:effectLst/>
                        <a:latin typeface="Arial" panose="020B0604020202020204" pitchFamily="34" charset="0"/>
                      </a:endParaRPr>
                    </a:p>
                  </a:txBody>
                  <a:tcPr marL="8213" marR="8213" marT="8213" marB="0" anchor="b"/>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0,469</a:t>
                      </a:r>
                    </a:p>
                  </a:txBody>
                  <a:tcPr marL="9525" marR="9525" marT="9525" marB="0" anchor="b"/>
                </a:tc>
              </a:tr>
            </a:tbl>
          </a:graphicData>
        </a:graphic>
      </p:graphicFrame>
    </p:spTree>
    <p:extLst>
      <p:ext uri="{BB962C8B-B14F-4D97-AF65-F5344CB8AC3E}">
        <p14:creationId xmlns:p14="http://schemas.microsoft.com/office/powerpoint/2010/main" val="965904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040" y="517794"/>
            <a:ext cx="11288738" cy="5857250"/>
          </a:xfrm>
        </p:spPr>
        <p:txBody>
          <a:bodyPr>
            <a:noAutofit/>
          </a:bodyPr>
          <a:lstStyle/>
          <a:p>
            <a:pPr marL="0" indent="0">
              <a:lnSpc>
                <a:spcPct val="100000"/>
              </a:lnSpc>
              <a:spcBef>
                <a:spcPts val="1200"/>
              </a:spcBef>
              <a:buNone/>
              <a:defRPr/>
            </a:pPr>
            <a:r>
              <a:rPr lang="fr-FR" sz="2600" b="1" i="1" dirty="0" smtClean="0">
                <a:solidFill>
                  <a:prstClr val="black"/>
                </a:solidFill>
              </a:rPr>
              <a:t>Préciser</a:t>
            </a:r>
            <a:r>
              <a:rPr lang="fr-FR" sz="2400" dirty="0" smtClean="0"/>
              <a:t> </a:t>
            </a:r>
            <a:r>
              <a:rPr lang="fr-FR" sz="2600" b="1" i="1" dirty="0">
                <a:solidFill>
                  <a:prstClr val="black"/>
                </a:solidFill>
              </a:rPr>
              <a:t>si d’autres sources de données ont été utilisées pour compléter l’enquête 1-2-3 (sources administratives, enquêtes spécifiques, etc.), dans les travaux de changement d’année de base</a:t>
            </a:r>
            <a:r>
              <a:rPr lang="fr-FR" sz="2600" b="1" i="1" dirty="0" smtClean="0">
                <a:solidFill>
                  <a:prstClr val="black"/>
                </a:solidFill>
              </a:rPr>
              <a:t>.</a:t>
            </a:r>
          </a:p>
          <a:p>
            <a:pPr marL="0" indent="0">
              <a:lnSpc>
                <a:spcPct val="100000"/>
              </a:lnSpc>
              <a:spcBef>
                <a:spcPts val="1200"/>
              </a:spcBef>
              <a:buNone/>
              <a:defRPr/>
            </a:pPr>
            <a:endParaRPr lang="pt-BR" sz="2600" b="1" i="1" dirty="0">
              <a:solidFill>
                <a:prstClr val="black"/>
              </a:solidFill>
            </a:endParaRPr>
          </a:p>
          <a:p>
            <a:r>
              <a:rPr lang="pt-PT" dirty="0" smtClean="0"/>
              <a:t>Lemplois est </a:t>
            </a:r>
            <a:r>
              <a:rPr lang="pt-PT" dirty="0"/>
              <a:t>obtenu à partir de recensement général de l’entreprise (RGE) réalisée en 2015. Les loyers imputés sont estimés à partir de recensement général de populations de 2009</a:t>
            </a:r>
            <a:r>
              <a:rPr lang="pt-PT" dirty="0" smtClean="0"/>
              <a:t>. </a:t>
            </a:r>
          </a:p>
          <a:p>
            <a:endParaRPr lang="pt-PT" dirty="0" smtClean="0"/>
          </a:p>
          <a:p>
            <a:r>
              <a:rPr lang="fr-FR" dirty="0"/>
              <a:t>Les données du secteur informel et d’une grande partie du secteur formel sont estimés par le recensement général des entreprises. Pour passer à l’année 2015, les données sont multipliées par les indices de valeur calculées sur les déclarations statistiques et fiscales (</a:t>
            </a:r>
            <a:r>
              <a:rPr lang="fr-FR" dirty="0" smtClean="0"/>
              <a:t>DSF).</a:t>
            </a:r>
            <a:endParaRPr lang="pt-PT" dirty="0"/>
          </a:p>
        </p:txBody>
      </p:sp>
    </p:spTree>
    <p:extLst>
      <p:ext uri="{BB962C8B-B14F-4D97-AF65-F5344CB8AC3E}">
        <p14:creationId xmlns:p14="http://schemas.microsoft.com/office/powerpoint/2010/main" val="2871495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040" y="517794"/>
            <a:ext cx="11288738" cy="5857250"/>
          </a:xfrm>
        </p:spPr>
        <p:txBody>
          <a:bodyPr>
            <a:noAutofit/>
          </a:bodyPr>
          <a:lstStyle/>
          <a:p>
            <a:pPr marL="0" indent="0">
              <a:lnSpc>
                <a:spcPct val="100000"/>
              </a:lnSpc>
              <a:spcBef>
                <a:spcPts val="1200"/>
              </a:spcBef>
              <a:buNone/>
              <a:defRPr/>
            </a:pPr>
            <a:r>
              <a:rPr lang="fr-FR" sz="2600" b="1" i="1" dirty="0" smtClean="0">
                <a:solidFill>
                  <a:prstClr val="black"/>
                </a:solidFill>
              </a:rPr>
              <a:t>Préciser</a:t>
            </a:r>
            <a:r>
              <a:rPr lang="fr-FR" sz="2400" dirty="0" smtClean="0"/>
              <a:t> </a:t>
            </a:r>
            <a:r>
              <a:rPr lang="fr-FR" sz="2600" b="1" i="1" dirty="0">
                <a:solidFill>
                  <a:prstClr val="black"/>
                </a:solidFill>
              </a:rPr>
              <a:t>si d’autres sources de données ont été utilisées pour compléter l’enquête 1-2-3 (sources administratives, enquêtes spécifiques, etc.), dans les travaux de changement d’année de base</a:t>
            </a:r>
            <a:r>
              <a:rPr lang="fr-FR" sz="2600" b="1" i="1" dirty="0" smtClean="0">
                <a:solidFill>
                  <a:prstClr val="black"/>
                </a:solidFill>
              </a:rPr>
              <a:t>.</a:t>
            </a:r>
          </a:p>
          <a:p>
            <a:pPr marL="0" indent="0">
              <a:lnSpc>
                <a:spcPct val="100000"/>
              </a:lnSpc>
              <a:spcBef>
                <a:spcPts val="1200"/>
              </a:spcBef>
              <a:buNone/>
              <a:defRPr/>
            </a:pPr>
            <a:endParaRPr lang="pt-BR" sz="2600" b="1" i="1" dirty="0">
              <a:solidFill>
                <a:prstClr val="black"/>
              </a:solidFill>
            </a:endParaRPr>
          </a:p>
          <a:p>
            <a:r>
              <a:rPr lang="fr-FR" dirty="0"/>
              <a:t>Toutefois, le questionnaire du RGE ne permet pas de mesurer la séquence complète des comptes nationaux.</a:t>
            </a:r>
            <a:r>
              <a:rPr lang="pt-PT" dirty="0"/>
              <a:t> </a:t>
            </a:r>
          </a:p>
          <a:p>
            <a:endParaRPr lang="pt-PT" dirty="0" smtClean="0"/>
          </a:p>
          <a:p>
            <a:r>
              <a:rPr lang="fr-FR" dirty="0"/>
              <a:t>L</a:t>
            </a:r>
            <a:r>
              <a:rPr lang="fr-FR" dirty="0" smtClean="0"/>
              <a:t>e </a:t>
            </a:r>
            <a:r>
              <a:rPr lang="fr-FR" dirty="0"/>
              <a:t>RGE ne permet pas de couvrir les unités de production ambulantes du secteur </a:t>
            </a:r>
            <a:r>
              <a:rPr lang="fr-FR" dirty="0" smtClean="0"/>
              <a:t>informel.</a:t>
            </a:r>
            <a:endParaRPr lang="pt-PT" dirty="0"/>
          </a:p>
        </p:txBody>
      </p:sp>
    </p:spTree>
    <p:extLst>
      <p:ext uri="{BB962C8B-B14F-4D97-AF65-F5344CB8AC3E}">
        <p14:creationId xmlns:p14="http://schemas.microsoft.com/office/powerpoint/2010/main" val="1686961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4051</TotalTime>
  <Words>1087</Words>
  <Application>Microsoft Office PowerPoint</Application>
  <PresentationFormat>Widescreen</PresentationFormat>
  <Paragraphs>123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inherit</vt:lpstr>
      <vt:lpstr>Times New Roman</vt:lpstr>
      <vt:lpstr>Wingdings</vt:lpstr>
      <vt:lpstr>Office Theme</vt:lpstr>
      <vt:lpstr>REPUBLIQUE DE GUINEE-BISSAU MINISTÈRE DE L'ÉCONOMIE ET DES FINANCES SECRÉTARIAT D'ÉTAT PLAN ET INTÉGRATION RÉGIONALE INSTITUT NATIONAL DE STATISTIQUE </vt:lpstr>
      <vt:lpstr>PLAN  DE LA PRESENTATION</vt:lpstr>
      <vt:lpstr>PowerPoint Presentation</vt:lpstr>
      <vt:lpstr>PowerPoint Presentation</vt:lpstr>
      <vt:lpstr>PowerPoint Presentation</vt:lpstr>
      <vt:lpstr>PowerPoint Presentation</vt:lpstr>
      <vt:lpstr>Comparaison poids de l’informel dans les comptes nationaux (anciennes et nouvelles séries, explications des écarts éventuels) </vt:lpstr>
      <vt:lpstr>PowerPoint Presentation</vt:lpstr>
      <vt:lpstr>PowerPoint Presentation</vt:lpstr>
      <vt:lpstr>PowerPoint Presentation</vt:lpstr>
      <vt:lpstr>PowerPoint Presentation</vt:lpstr>
      <vt:lpstr>PowerPoint Presentation</vt:lpstr>
      <vt:lpstr>Merci pour votre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164</cp:revision>
  <dcterms:created xsi:type="dcterms:W3CDTF">2018-11-11T12:29:29Z</dcterms:created>
  <dcterms:modified xsi:type="dcterms:W3CDTF">2019-09-03T16:07:51Z</dcterms:modified>
</cp:coreProperties>
</file>