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301" r:id="rId4"/>
    <p:sldId id="306" r:id="rId5"/>
    <p:sldId id="302" r:id="rId6"/>
    <p:sldId id="307" r:id="rId7"/>
    <p:sldId id="305" r:id="rId8"/>
    <p:sldId id="308" r:id="rId9"/>
    <p:sldId id="303" r:id="rId10"/>
    <p:sldId id="321" r:id="rId11"/>
    <p:sldId id="310" r:id="rId12"/>
    <p:sldId id="311" r:id="rId13"/>
    <p:sldId id="312" r:id="rId14"/>
    <p:sldId id="309" r:id="rId15"/>
    <p:sldId id="304" r:id="rId16"/>
    <p:sldId id="322" r:id="rId17"/>
    <p:sldId id="323" r:id="rId18"/>
    <p:sldId id="300" r:id="rId19"/>
    <p:sldId id="313" r:id="rId20"/>
    <p:sldId id="324" r:id="rId21"/>
    <p:sldId id="315" r:id="rId22"/>
    <p:sldId id="317" r:id="rId23"/>
    <p:sldId id="318" r:id="rId24"/>
    <p:sldId id="319" r:id="rId25"/>
    <p:sldId id="320" r:id="rId26"/>
    <p:sldId id="325" r:id="rId27"/>
    <p:sldId id="326" r:id="rId28"/>
    <p:sldId id="328" r:id="rId29"/>
    <p:sldId id="327" r:id="rId30"/>
    <p:sldId id="329" r:id="rId31"/>
    <p:sldId id="330" r:id="rId32"/>
    <p:sldId id="331" r:id="rId33"/>
    <p:sldId id="332" r:id="rId34"/>
    <p:sldId id="333" r:id="rId35"/>
    <p:sldId id="334" r:id="rId36"/>
    <p:sldId id="335" r:id="rId37"/>
    <p:sldId id="316" r:id="rId38"/>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goue, Achille"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p:scale>
          <a:sx n="50" d="100"/>
          <a:sy n="50" d="100"/>
        </p:scale>
        <p:origin x="-1632" y="-5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DAEE0-8487-48A1-B773-F83F3C39E222}" type="doc">
      <dgm:prSet loTypeId="urn:microsoft.com/office/officeart/2005/8/layout/pyramid4" loCatId="pyramid" qsTypeId="urn:microsoft.com/office/officeart/2005/8/quickstyle/simple3" qsCatId="simple" csTypeId="urn:microsoft.com/office/officeart/2005/8/colors/accent1_2" csCatId="accent1" phldr="1"/>
      <dgm:spPr/>
      <dgm:t>
        <a:bodyPr/>
        <a:lstStyle/>
        <a:p>
          <a:endParaRPr lang="fr-FR"/>
        </a:p>
      </dgm:t>
    </dgm:pt>
    <dgm:pt modelId="{A731FDAD-D1C5-4D84-B7F7-55C2AFCC8E7C}">
      <dgm:prSet phldrT="[Texte]" custT="1"/>
      <dgm:spPr/>
      <dgm:t>
        <a:bodyPr lIns="0" tIns="0" rIns="0" bIns="0"/>
        <a:lstStyle/>
        <a:p>
          <a:r>
            <a:rPr lang="fr-FR" sz="1200" dirty="0" smtClean="0"/>
            <a:t>Créer de nouveaux produits (éclats) ERETES et leur affecter des poids pour gérer certaines correspondances multiples </a:t>
          </a:r>
          <a:endParaRPr lang="fr-FR" sz="1200" dirty="0"/>
        </a:p>
      </dgm:t>
    </dgm:pt>
    <dgm:pt modelId="{28778B2D-6FF5-401B-B364-0EE02CF3D1AA}" type="parTrans" cxnId="{ABA2F5A2-514F-42FE-BBC7-F32A0A718236}">
      <dgm:prSet/>
      <dgm:spPr/>
      <dgm:t>
        <a:bodyPr/>
        <a:lstStyle/>
        <a:p>
          <a:endParaRPr lang="fr-FR"/>
        </a:p>
      </dgm:t>
    </dgm:pt>
    <dgm:pt modelId="{4E335DAD-A3C6-4CB3-ADA4-28D408AA1915}" type="sibTrans" cxnId="{ABA2F5A2-514F-42FE-BBC7-F32A0A718236}">
      <dgm:prSet/>
      <dgm:spPr/>
      <dgm:t>
        <a:bodyPr/>
        <a:lstStyle/>
        <a:p>
          <a:endParaRPr lang="fr-FR"/>
        </a:p>
      </dgm:t>
    </dgm:pt>
    <dgm:pt modelId="{56CD5691-9615-4866-8120-DD0FD23D99E8}">
      <dgm:prSet phldrT="[Texte]" custT="1"/>
      <dgm:spPr/>
      <dgm:t>
        <a:bodyPr lIns="0" tIns="0" rIns="0" bIns="0"/>
        <a:lstStyle/>
        <a:p>
          <a:r>
            <a:rPr lang="fr-FR" sz="1200" smtClean="0"/>
            <a:t>Créer de nouvelles branches (éclats) ERETES et leur affecter des poids ou des modes de production pour raffiner l’information</a:t>
          </a:r>
          <a:endParaRPr lang="fr-FR" sz="1200" dirty="0"/>
        </a:p>
      </dgm:t>
    </dgm:pt>
    <dgm:pt modelId="{781A2646-8473-46E8-8781-9BA4149341A5}" type="parTrans" cxnId="{2E25B245-6725-47B2-B661-385056C637BE}">
      <dgm:prSet/>
      <dgm:spPr/>
      <dgm:t>
        <a:bodyPr/>
        <a:lstStyle/>
        <a:p>
          <a:endParaRPr lang="fr-FR"/>
        </a:p>
      </dgm:t>
    </dgm:pt>
    <dgm:pt modelId="{15E4A9A8-ABD9-4B9B-A363-86D4F0BE8098}" type="sibTrans" cxnId="{2E25B245-6725-47B2-B661-385056C637BE}">
      <dgm:prSet/>
      <dgm:spPr/>
      <dgm:t>
        <a:bodyPr/>
        <a:lstStyle/>
        <a:p>
          <a:endParaRPr lang="fr-FR"/>
        </a:p>
      </dgm:t>
    </dgm:pt>
    <dgm:pt modelId="{606AD2DD-3B8E-4C0C-B707-84AB93885800}">
      <dgm:prSet phldrT="[Texte]" custT="1"/>
      <dgm:spPr/>
      <dgm:t>
        <a:bodyPr lIns="0" tIns="0" rIns="0" bIns="0"/>
        <a:lstStyle/>
        <a:p>
          <a:pPr marL="0" indent="0"/>
          <a:r>
            <a:rPr lang="fr-FR" sz="1200" b="1" dirty="0" smtClean="0"/>
            <a:t>Etablir une correspondance entre la nomenclature des PE et celles des produits et branches d’ERETES </a:t>
          </a:r>
          <a:endParaRPr lang="fr-FR" sz="1200" b="1" dirty="0"/>
        </a:p>
      </dgm:t>
    </dgm:pt>
    <dgm:pt modelId="{D28EB0A9-20CA-4F85-B249-FAEB0E3555EB}" type="parTrans" cxnId="{1E79E6EB-85A2-48F2-A6D6-84F89FD0F2F4}">
      <dgm:prSet/>
      <dgm:spPr/>
      <dgm:t>
        <a:bodyPr/>
        <a:lstStyle/>
        <a:p>
          <a:endParaRPr lang="fr-FR"/>
        </a:p>
      </dgm:t>
    </dgm:pt>
    <dgm:pt modelId="{7AC9F945-1478-47B7-BA1B-4AA1620AA75B}" type="sibTrans" cxnId="{1E79E6EB-85A2-48F2-A6D6-84F89FD0F2F4}">
      <dgm:prSet/>
      <dgm:spPr/>
      <dgm:t>
        <a:bodyPr/>
        <a:lstStyle/>
        <a:p>
          <a:endParaRPr lang="fr-FR"/>
        </a:p>
      </dgm:t>
    </dgm:pt>
    <dgm:pt modelId="{9A42B425-9F1B-485E-BC01-1703BEBE3960}">
      <dgm:prSet phldrT="[Texte]"/>
      <dgm:spPr/>
      <dgm:t>
        <a:bodyPr/>
        <a:lstStyle/>
        <a:p>
          <a:r>
            <a:rPr lang="fr-FR" dirty="0" smtClean="0"/>
            <a:t>S’assurer que la décomposition est bien faite et améliorer l’enregistrement des données dans ERETES</a:t>
          </a:r>
          <a:endParaRPr lang="fr-FR" dirty="0"/>
        </a:p>
      </dgm:t>
    </dgm:pt>
    <dgm:pt modelId="{1168F380-EB54-4DD1-BFD2-852F5835B979}" type="parTrans" cxnId="{1DD44E7E-32EC-49E9-8FA6-560C6693B690}">
      <dgm:prSet/>
      <dgm:spPr/>
      <dgm:t>
        <a:bodyPr/>
        <a:lstStyle/>
        <a:p>
          <a:endParaRPr lang="fr-FR"/>
        </a:p>
      </dgm:t>
    </dgm:pt>
    <dgm:pt modelId="{7BE8068C-A1F2-4771-BF44-853CD8266331}" type="sibTrans" cxnId="{1DD44E7E-32EC-49E9-8FA6-560C6693B690}">
      <dgm:prSet/>
      <dgm:spPr/>
      <dgm:t>
        <a:bodyPr/>
        <a:lstStyle/>
        <a:p>
          <a:endParaRPr lang="fr-FR"/>
        </a:p>
      </dgm:t>
    </dgm:pt>
    <dgm:pt modelId="{B720E6A6-D230-4A8E-B666-F745D9764709}" type="pres">
      <dgm:prSet presAssocID="{AB7DAEE0-8487-48A1-B773-F83F3C39E222}" presName="compositeShape" presStyleCnt="0">
        <dgm:presLayoutVars>
          <dgm:chMax val="9"/>
          <dgm:dir/>
          <dgm:resizeHandles val="exact"/>
        </dgm:presLayoutVars>
      </dgm:prSet>
      <dgm:spPr/>
      <dgm:t>
        <a:bodyPr/>
        <a:lstStyle/>
        <a:p>
          <a:endParaRPr lang="fr-CM"/>
        </a:p>
      </dgm:t>
    </dgm:pt>
    <dgm:pt modelId="{A66077C5-AEF1-406C-8A5D-022BCC84AE64}" type="pres">
      <dgm:prSet presAssocID="{AB7DAEE0-8487-48A1-B773-F83F3C39E222}" presName="triangle1" presStyleLbl="node1" presStyleIdx="0" presStyleCnt="4" custScaleX="124350" custScaleY="97613" custLinFactNeighborX="-548" custLinFactNeighborY="-2445">
        <dgm:presLayoutVars>
          <dgm:bulletEnabled val="1"/>
        </dgm:presLayoutVars>
      </dgm:prSet>
      <dgm:spPr/>
      <dgm:t>
        <a:bodyPr/>
        <a:lstStyle/>
        <a:p>
          <a:endParaRPr lang="fr-FR"/>
        </a:p>
      </dgm:t>
    </dgm:pt>
    <dgm:pt modelId="{E3DE9D4E-48A6-485F-97A5-7FA68AE324B7}" type="pres">
      <dgm:prSet presAssocID="{AB7DAEE0-8487-48A1-B773-F83F3C39E222}" presName="triangle2" presStyleLbl="node1" presStyleIdx="1" presStyleCnt="4" custScaleX="128083" custLinFactNeighborX="-12022" custLinFactNeighborY="-750">
        <dgm:presLayoutVars>
          <dgm:bulletEnabled val="1"/>
        </dgm:presLayoutVars>
      </dgm:prSet>
      <dgm:spPr/>
      <dgm:t>
        <a:bodyPr/>
        <a:lstStyle/>
        <a:p>
          <a:endParaRPr lang="fr-FR"/>
        </a:p>
      </dgm:t>
    </dgm:pt>
    <dgm:pt modelId="{D7451C73-388E-4ADD-B0DF-5BEF63DBB6BE}" type="pres">
      <dgm:prSet presAssocID="{AB7DAEE0-8487-48A1-B773-F83F3C39E222}" presName="triangle3" presStyleLbl="node1" presStyleIdx="2" presStyleCnt="4" custScaleX="121063" custScaleY="98480" custLinFactNeighborX="153" custLinFactNeighborY="-1702">
        <dgm:presLayoutVars>
          <dgm:bulletEnabled val="1"/>
        </dgm:presLayoutVars>
      </dgm:prSet>
      <dgm:spPr/>
      <dgm:t>
        <a:bodyPr/>
        <a:lstStyle/>
        <a:p>
          <a:endParaRPr lang="fr-FR"/>
        </a:p>
      </dgm:t>
    </dgm:pt>
    <dgm:pt modelId="{4E480473-AEFA-478A-A341-37505886BE37}" type="pres">
      <dgm:prSet presAssocID="{AB7DAEE0-8487-48A1-B773-F83F3C39E222}" presName="triangle4" presStyleLbl="node1" presStyleIdx="3" presStyleCnt="4" custScaleX="121850" custScaleY="100734" custLinFactNeighborX="11541" custLinFactNeighborY="-564">
        <dgm:presLayoutVars>
          <dgm:bulletEnabled val="1"/>
        </dgm:presLayoutVars>
      </dgm:prSet>
      <dgm:spPr/>
      <dgm:t>
        <a:bodyPr/>
        <a:lstStyle/>
        <a:p>
          <a:endParaRPr lang="fr-FR"/>
        </a:p>
      </dgm:t>
    </dgm:pt>
  </dgm:ptLst>
  <dgm:cxnLst>
    <dgm:cxn modelId="{07F545FC-779F-48DB-B659-89F82CA12D98}" type="presOf" srcId="{606AD2DD-3B8E-4C0C-B707-84AB93885800}" destId="{D7451C73-388E-4ADD-B0DF-5BEF63DBB6BE}" srcOrd="0" destOrd="0" presId="urn:microsoft.com/office/officeart/2005/8/layout/pyramid4"/>
    <dgm:cxn modelId="{ABA2F5A2-514F-42FE-BBC7-F32A0A718236}" srcId="{AB7DAEE0-8487-48A1-B773-F83F3C39E222}" destId="{A731FDAD-D1C5-4D84-B7F7-55C2AFCC8E7C}" srcOrd="0" destOrd="0" parTransId="{28778B2D-6FF5-401B-B364-0EE02CF3D1AA}" sibTransId="{4E335DAD-A3C6-4CB3-ADA4-28D408AA1915}"/>
    <dgm:cxn modelId="{031EA57E-BE61-4D2D-AF50-F85E20799216}" type="presOf" srcId="{AB7DAEE0-8487-48A1-B773-F83F3C39E222}" destId="{B720E6A6-D230-4A8E-B666-F745D9764709}" srcOrd="0" destOrd="0" presId="urn:microsoft.com/office/officeart/2005/8/layout/pyramid4"/>
    <dgm:cxn modelId="{1DD44E7E-32EC-49E9-8FA6-560C6693B690}" srcId="{AB7DAEE0-8487-48A1-B773-F83F3C39E222}" destId="{9A42B425-9F1B-485E-BC01-1703BEBE3960}" srcOrd="3" destOrd="0" parTransId="{1168F380-EB54-4DD1-BFD2-852F5835B979}" sibTransId="{7BE8068C-A1F2-4771-BF44-853CD8266331}"/>
    <dgm:cxn modelId="{2E25B245-6725-47B2-B661-385056C637BE}" srcId="{AB7DAEE0-8487-48A1-B773-F83F3C39E222}" destId="{56CD5691-9615-4866-8120-DD0FD23D99E8}" srcOrd="1" destOrd="0" parTransId="{781A2646-8473-46E8-8781-9BA4149341A5}" sibTransId="{15E4A9A8-ABD9-4B9B-A363-86D4F0BE8098}"/>
    <dgm:cxn modelId="{932A35B3-6777-4074-A3E3-EDE3DB94BC16}" type="presOf" srcId="{9A42B425-9F1B-485E-BC01-1703BEBE3960}" destId="{4E480473-AEFA-478A-A341-37505886BE37}" srcOrd="0" destOrd="0" presId="urn:microsoft.com/office/officeart/2005/8/layout/pyramid4"/>
    <dgm:cxn modelId="{E1B0072B-37B5-48D0-8451-69EF91FFEFDB}" type="presOf" srcId="{A731FDAD-D1C5-4D84-B7F7-55C2AFCC8E7C}" destId="{A66077C5-AEF1-406C-8A5D-022BCC84AE64}" srcOrd="0" destOrd="0" presId="urn:microsoft.com/office/officeart/2005/8/layout/pyramid4"/>
    <dgm:cxn modelId="{1E79E6EB-85A2-48F2-A6D6-84F89FD0F2F4}" srcId="{AB7DAEE0-8487-48A1-B773-F83F3C39E222}" destId="{606AD2DD-3B8E-4C0C-B707-84AB93885800}" srcOrd="2" destOrd="0" parTransId="{D28EB0A9-20CA-4F85-B249-FAEB0E3555EB}" sibTransId="{7AC9F945-1478-47B7-BA1B-4AA1620AA75B}"/>
    <dgm:cxn modelId="{98B3B60F-01C8-4177-8327-6F65BA627542}" type="presOf" srcId="{56CD5691-9615-4866-8120-DD0FD23D99E8}" destId="{E3DE9D4E-48A6-485F-97A5-7FA68AE324B7}" srcOrd="0" destOrd="0" presId="urn:microsoft.com/office/officeart/2005/8/layout/pyramid4"/>
    <dgm:cxn modelId="{6DC57BAF-A23D-43F5-BF4F-3717C46B445A}" type="presParOf" srcId="{B720E6A6-D230-4A8E-B666-F745D9764709}" destId="{A66077C5-AEF1-406C-8A5D-022BCC84AE64}" srcOrd="0" destOrd="0" presId="urn:microsoft.com/office/officeart/2005/8/layout/pyramid4"/>
    <dgm:cxn modelId="{266C7877-F791-47F1-8CD3-0F9DA6D1726C}" type="presParOf" srcId="{B720E6A6-D230-4A8E-B666-F745D9764709}" destId="{E3DE9D4E-48A6-485F-97A5-7FA68AE324B7}" srcOrd="1" destOrd="0" presId="urn:microsoft.com/office/officeart/2005/8/layout/pyramid4"/>
    <dgm:cxn modelId="{89D9B648-AFF6-4BBD-8321-F9DF79F6AF8A}" type="presParOf" srcId="{B720E6A6-D230-4A8E-B666-F745D9764709}" destId="{D7451C73-388E-4ADD-B0DF-5BEF63DBB6BE}" srcOrd="2" destOrd="0" presId="urn:microsoft.com/office/officeart/2005/8/layout/pyramid4"/>
    <dgm:cxn modelId="{0BB6B721-A048-4D52-BDCE-766DF68F3212}" type="presParOf" srcId="{B720E6A6-D230-4A8E-B666-F745D9764709}" destId="{4E480473-AEFA-478A-A341-37505886BE37}"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6077C5-AEF1-406C-8A5D-022BCC84AE64}">
      <dsp:nvSpPr>
        <dsp:cNvPr id="0" name=""/>
        <dsp:cNvSpPr/>
      </dsp:nvSpPr>
      <dsp:spPr>
        <a:xfrm>
          <a:off x="1683822" y="0"/>
          <a:ext cx="3188547" cy="2502965"/>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fr-FR" sz="1200" kern="1200" dirty="0" smtClean="0"/>
            <a:t>Créer de nouveaux produits (éclats) ERETES et leur affecter des poids pour gérer certaines correspondances multiples </a:t>
          </a:r>
          <a:endParaRPr lang="fr-FR" sz="1200" kern="1200" dirty="0"/>
        </a:p>
      </dsp:txBody>
      <dsp:txXfrm>
        <a:off x="1683822" y="0"/>
        <a:ext cx="3188547" cy="2502965"/>
      </dsp:txXfrm>
    </dsp:sp>
    <dsp:sp modelId="{E3DE9D4E-48A6-485F-97A5-7FA68AE324B7}">
      <dsp:nvSpPr>
        <dsp:cNvPr id="0" name=""/>
        <dsp:cNvSpPr/>
      </dsp:nvSpPr>
      <dsp:spPr>
        <a:xfrm>
          <a:off x="59663" y="2524933"/>
          <a:ext cx="3284268" cy="2564172"/>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fr-FR" sz="1200" kern="1200" smtClean="0"/>
            <a:t>Créer de nouvelles branches (éclats) ERETES et leur affecter des poids ou des modes de production pour raffiner l’information</a:t>
          </a:r>
          <a:endParaRPr lang="fr-FR" sz="1200" kern="1200" dirty="0"/>
        </a:p>
      </dsp:txBody>
      <dsp:txXfrm>
        <a:off x="59663" y="2524933"/>
        <a:ext cx="3284268" cy="2564172"/>
      </dsp:txXfrm>
    </dsp:sp>
    <dsp:sp modelId="{D7451C73-388E-4ADD-B0DF-5BEF63DBB6BE}">
      <dsp:nvSpPr>
        <dsp:cNvPr id="0" name=""/>
        <dsp:cNvSpPr/>
      </dsp:nvSpPr>
      <dsp:spPr>
        <a:xfrm rot="10800000">
          <a:off x="1743939" y="2520010"/>
          <a:ext cx="3104263" cy="2525196"/>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pPr>
          <a:r>
            <a:rPr lang="fr-FR" sz="1200" b="1" kern="1200" dirty="0" smtClean="0"/>
            <a:t>Etablir une correspondance entre la nomenclature des PE et celles des produits et branches d’ERETES </a:t>
          </a:r>
          <a:endParaRPr lang="fr-FR" sz="1200" b="1" kern="1200" dirty="0"/>
        </a:p>
      </dsp:txBody>
      <dsp:txXfrm rot="10800000">
        <a:off x="1743939" y="2520010"/>
        <a:ext cx="3104263" cy="2525196"/>
      </dsp:txXfrm>
    </dsp:sp>
    <dsp:sp modelId="{4E480473-AEFA-478A-A341-37505886BE37}">
      <dsp:nvSpPr>
        <dsp:cNvPr id="0" name=""/>
        <dsp:cNvSpPr/>
      </dsp:nvSpPr>
      <dsp:spPr>
        <a:xfrm>
          <a:off x="3307943" y="2520292"/>
          <a:ext cx="3124443" cy="2582993"/>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S’assurer que la décomposition est bien faite et améliorer l’enregistrement des données dans ERETES</a:t>
          </a:r>
          <a:endParaRPr lang="fr-FR" sz="1300" kern="1200" dirty="0"/>
        </a:p>
      </dsp:txBody>
      <dsp:txXfrm>
        <a:off x="3307943" y="2520292"/>
        <a:ext cx="3124443" cy="25829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C7346C1-B73A-44F9-90CF-2EFEC58F7F42}" type="datetimeFigureOut">
              <a:rPr lang="fr-FR" smtClean="0"/>
              <a:pPr/>
              <a:t>10/07/2013</a:t>
            </a:fld>
            <a:endParaRPr lang="fr-FR"/>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FR"/>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6F01270-A513-4CBA-A73E-B6974646FA2C}"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19</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20</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22</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23</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24</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25</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26</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27</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28</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29</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30</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31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5</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32</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33</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34</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35</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36</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37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F01270-A513-4CBA-A73E-B6974646FA2C}"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A411C7F-182D-479F-BF2D-760F22A9F83E}" type="datetime1">
              <a:rPr lang="fr-FR" smtClean="0"/>
              <a:pPr/>
              <a:t>10/07/2013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2C832A-15E5-4A82-9FE0-D8249D14D997}"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2024CC4-4FFC-4316-A986-E1794B030859}" type="datetime1">
              <a:rPr lang="fr-FR" smtClean="0"/>
              <a:pPr/>
              <a:t>10/07/2013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2C832A-15E5-4A82-9FE0-D8249D14D997}"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01AABF-5B52-423A-AB7B-CF10780B0465}" type="datetime1">
              <a:rPr lang="fr-FR" smtClean="0"/>
              <a:pPr/>
              <a:t>10/07/2013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2C832A-15E5-4A82-9FE0-D8249D14D997}"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5B2917-4F9B-4230-9EB5-8B2810483C92}" type="datetime1">
              <a:rPr lang="fr-FR" smtClean="0"/>
              <a:pPr/>
              <a:t>10/07/2013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2C832A-15E5-4A82-9FE0-D8249D14D997}"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2FDE9EF-41AD-4026-8E6F-DFD1D2AA113A}" type="datetime1">
              <a:rPr lang="fr-FR" smtClean="0"/>
              <a:pPr/>
              <a:t>10/07/2013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2C832A-15E5-4A82-9FE0-D8249D14D997}"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E60FC3E-B02E-4420-8FF2-11E9C57E440C}" type="datetime1">
              <a:rPr lang="fr-FR" smtClean="0"/>
              <a:pPr/>
              <a:t>10/07/2013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2C832A-15E5-4A82-9FE0-D8249D14D997}"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2ECF1C3-46EF-45DB-9DD5-A96E6B272B5B}" type="datetime1">
              <a:rPr lang="fr-FR" smtClean="0"/>
              <a:pPr/>
              <a:t>10/07/2013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F2C832A-15E5-4A82-9FE0-D8249D14D997}"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28EC183-4A53-47AA-94C0-56E2DF4FA25F}" type="datetime1">
              <a:rPr lang="fr-FR" smtClean="0"/>
              <a:pPr/>
              <a:t>10/07/2013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F2C832A-15E5-4A82-9FE0-D8249D14D997}"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0DA715-7DC5-4649-AB27-6DE0E9C93CFA}" type="datetime1">
              <a:rPr lang="fr-FR" smtClean="0"/>
              <a:pPr/>
              <a:t>10/07/2013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F2C832A-15E5-4A82-9FE0-D8249D14D997}"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53C154-1CF2-44BC-AEE6-6563029664E0}" type="datetime1">
              <a:rPr lang="fr-FR" smtClean="0"/>
              <a:pPr/>
              <a:t>10/07/2013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2C832A-15E5-4A82-9FE0-D8249D14D997}"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732576-FFC4-456F-A529-54FDDA0FBF55}" type="datetime1">
              <a:rPr lang="fr-FR" smtClean="0"/>
              <a:pPr/>
              <a:t>10/07/2013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2C832A-15E5-4A82-9FE0-D8249D14D997}"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D9697-79E7-433A-9AC7-B6DC0AAFD8F0}" type="datetime1">
              <a:rPr lang="fr-FR" smtClean="0"/>
              <a:pPr/>
              <a:t>10/07/2013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C832A-15E5-4A82-9FE0-D8249D14D997}"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2130425"/>
            <a:ext cx="8358246" cy="1470025"/>
          </a:xfrm>
        </p:spPr>
        <p:txBody>
          <a:bodyPr>
            <a:noAutofit/>
          </a:bodyPr>
          <a:lstStyle/>
          <a:p>
            <a:r>
              <a:rPr lang="fr-FR" dirty="0" smtClean="0">
                <a:ln w="12700">
                  <a:solidFill>
                    <a:schemeClr val="tx2">
                      <a:satMod val="155000"/>
                    </a:schemeClr>
                  </a:solidFill>
                  <a:prstDash val="solid"/>
                </a:ln>
                <a:solidFill>
                  <a:schemeClr val="tx1">
                    <a:lumMod val="60000"/>
                    <a:lumOff val="40000"/>
                  </a:schemeClr>
                </a:solidFill>
                <a:latin typeface="+mn-lt"/>
                <a:ea typeface="+mn-ea"/>
                <a:cs typeface="+mn-cs"/>
              </a:rPr>
              <a:t>Pratique de l’utilisation de l’outil </a:t>
            </a:r>
            <a:r>
              <a:rPr lang="fr-FR" sz="5400" dirty="0" smtClean="0">
                <a:ln w="12700">
                  <a:solidFill>
                    <a:schemeClr val="tx2">
                      <a:satMod val="155000"/>
                    </a:schemeClr>
                  </a:solidFill>
                  <a:prstDash val="solid"/>
                </a:ln>
                <a:solidFill>
                  <a:schemeClr val="tx1">
                    <a:lumMod val="60000"/>
                    <a:lumOff val="40000"/>
                  </a:schemeClr>
                </a:solidFill>
                <a:latin typeface="+mn-lt"/>
                <a:ea typeface="+mn-ea"/>
                <a:cs typeface="+mn-cs"/>
              </a:rPr>
              <a:t>ERETES-PCI</a:t>
            </a:r>
          </a:p>
        </p:txBody>
      </p:sp>
      <p:sp>
        <p:nvSpPr>
          <p:cNvPr id="3" name="Espace réservé du numéro de diapositive 2"/>
          <p:cNvSpPr>
            <a:spLocks noGrp="1"/>
          </p:cNvSpPr>
          <p:nvPr>
            <p:ph type="sldNum" sz="quarter" idx="12"/>
          </p:nvPr>
        </p:nvSpPr>
        <p:spPr/>
        <p:txBody>
          <a:bodyPr/>
          <a:lstStyle/>
          <a:p>
            <a:fld id="{7F2C832A-15E5-4A82-9FE0-D8249D14D997}" type="slidenum">
              <a:rPr lang="fr-FR" smtClean="0"/>
              <a:pPr/>
              <a:t>1</a:t>
            </a:fld>
            <a:endParaRPr lang="fr-FR"/>
          </a:p>
        </p:txBody>
      </p:sp>
      <p:sp>
        <p:nvSpPr>
          <p:cNvPr id="4" name="Titre 1"/>
          <p:cNvSpPr txBox="1">
            <a:spLocks/>
          </p:cNvSpPr>
          <p:nvPr/>
        </p:nvSpPr>
        <p:spPr>
          <a:xfrm>
            <a:off x="2627784" y="4149080"/>
            <a:ext cx="6198006" cy="110998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i="0" u="none" strike="noStrike" kern="1200" cap="none" spc="0" normalizeH="0" baseline="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rPr>
              <a:t>Charles Sessede, INSAE, Cotonou</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dirty="0" smtClean="0">
                <a:ln w="12700">
                  <a:solidFill>
                    <a:schemeClr val="tx2">
                      <a:satMod val="155000"/>
                    </a:schemeClr>
                  </a:solidFill>
                  <a:prstDash val="solid"/>
                </a:ln>
                <a:solidFill>
                  <a:schemeClr val="tx1">
                    <a:lumMod val="60000"/>
                    <a:lumOff val="40000"/>
                  </a:schemeClr>
                </a:solidFill>
                <a:latin typeface="Batang" pitchFamily="18" charset="-127"/>
                <a:ea typeface="Batang" pitchFamily="18" charset="-127"/>
              </a:rPr>
              <a:t>Achille Pegoue, AFRITAC Ouest, Abidjan</a:t>
            </a:r>
            <a:endParaRPr kumimoji="0" lang="fr-FR" sz="2000" i="0" u="none" strike="noStrike" kern="1200" cap="none" spc="0" normalizeH="0" baseline="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endParaRPr>
          </a:p>
        </p:txBody>
      </p:sp>
      <p:sp>
        <p:nvSpPr>
          <p:cNvPr id="5" name="Titre 1"/>
          <p:cNvSpPr txBox="1">
            <a:spLocks/>
          </p:cNvSpPr>
          <p:nvPr/>
        </p:nvSpPr>
        <p:spPr>
          <a:xfrm>
            <a:off x="0" y="4365104"/>
            <a:ext cx="1475656" cy="64807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i="0" u="none" strike="noStrike" kern="1200" cap="none" spc="0" normalizeH="0" baseline="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rPr>
              <a:t>Auteurs</a:t>
            </a:r>
          </a:p>
        </p:txBody>
      </p:sp>
      <p:sp>
        <p:nvSpPr>
          <p:cNvPr id="6" name="Titre 1"/>
          <p:cNvSpPr txBox="1">
            <a:spLocks/>
          </p:cNvSpPr>
          <p:nvPr/>
        </p:nvSpPr>
        <p:spPr>
          <a:xfrm>
            <a:off x="0" y="5373216"/>
            <a:ext cx="1475656" cy="64807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i="0" u="none" strike="noStrike" kern="1200" cap="none" spc="0" normalizeH="0" baseline="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rPr>
              <a:t>Relecture</a:t>
            </a:r>
          </a:p>
        </p:txBody>
      </p:sp>
      <p:sp>
        <p:nvSpPr>
          <p:cNvPr id="7" name="Titre 1"/>
          <p:cNvSpPr txBox="1">
            <a:spLocks/>
          </p:cNvSpPr>
          <p:nvPr/>
        </p:nvSpPr>
        <p:spPr>
          <a:xfrm>
            <a:off x="2555776" y="5373217"/>
            <a:ext cx="5976664"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i="0" u="none" strike="noStrike" kern="1200" cap="none" spc="0" normalizeH="0" baseline="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rPr>
              <a:t>Fahd </a:t>
            </a:r>
            <a:r>
              <a:rPr kumimoji="0" lang="fr-FR" sz="2000" i="0" u="none" strike="noStrike" kern="1200" cap="none" spc="0" normalizeH="0" baseline="0" noProof="0" dirty="0" err="1"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rPr>
              <a:t>Ndiaye</a:t>
            </a:r>
            <a:r>
              <a:rPr kumimoji="0" lang="fr-FR" sz="2000" i="0" u="none" strike="noStrike" kern="1200" cap="none" spc="0" normalizeH="0" baseline="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rPr>
              <a:t>, ANSD, Dakar</a:t>
            </a:r>
          </a:p>
        </p:txBody>
      </p:sp>
      <p:sp>
        <p:nvSpPr>
          <p:cNvPr id="8" name="Titre 1"/>
          <p:cNvSpPr txBox="1">
            <a:spLocks/>
          </p:cNvSpPr>
          <p:nvPr/>
        </p:nvSpPr>
        <p:spPr>
          <a:xfrm>
            <a:off x="1763688" y="6209928"/>
            <a:ext cx="5976664"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i="0" u="none" strike="noStrike" kern="1200" cap="none" spc="0" normalizeH="0" baseline="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rPr>
              <a:t>Cotonou,</a:t>
            </a:r>
            <a:r>
              <a:rPr kumimoji="0" lang="fr-FR" sz="2000" i="0" u="none" strike="noStrike" kern="1200" cap="none" spc="0" normalizeH="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rPr>
              <a:t> 15-19 juillet 2013</a:t>
            </a:r>
            <a:endParaRPr kumimoji="0" lang="fr-FR" sz="2000" i="0" u="none" strike="noStrike" kern="1200" cap="none" spc="0" normalizeH="0" baseline="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endParaRPr>
          </a:p>
        </p:txBody>
      </p:sp>
      <p:sp>
        <p:nvSpPr>
          <p:cNvPr id="9" name="Titre 1"/>
          <p:cNvSpPr txBox="1">
            <a:spLocks/>
          </p:cNvSpPr>
          <p:nvPr/>
        </p:nvSpPr>
        <p:spPr>
          <a:xfrm>
            <a:off x="1403648" y="260648"/>
            <a:ext cx="5976664" cy="648072"/>
          </a:xfrm>
          <a:prstGeom prst="rect">
            <a:avLst/>
          </a:prstGeom>
        </p:spPr>
        <p:txBody>
          <a:bodyPr vert="horz" lIns="91440" tIns="45720" rIns="91440" bIns="45720" rtlCol="0" anchor="ctr">
            <a:noAutofit/>
          </a:bodyPr>
          <a:lstStyle/>
          <a:p>
            <a:pPr lvl="0" algn="ctr">
              <a:spcBef>
                <a:spcPct val="0"/>
              </a:spcBef>
            </a:pPr>
            <a:r>
              <a:rPr kumimoji="0" lang="fr-FR" sz="2000" i="0" u="none" strike="noStrike" kern="1200" cap="none" spc="0" normalizeH="0" baseline="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rPr>
              <a:t>Séminaire AFRITAC Ouest</a:t>
            </a:r>
          </a:p>
        </p:txBody>
      </p:sp>
      <p:sp>
        <p:nvSpPr>
          <p:cNvPr id="10" name="Titre 1"/>
          <p:cNvSpPr txBox="1">
            <a:spLocks/>
          </p:cNvSpPr>
          <p:nvPr/>
        </p:nvSpPr>
        <p:spPr>
          <a:xfrm>
            <a:off x="395536" y="980728"/>
            <a:ext cx="7776864" cy="64807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lvl="0" algn="ctr">
              <a:spcBef>
                <a:spcPct val="0"/>
              </a:spcBef>
            </a:pPr>
            <a:r>
              <a:rPr kumimoji="0" lang="fr-CM" sz="2000" i="0" u="none" strike="noStrike" kern="1200" cap="none" spc="0" normalizeH="0" baseline="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rPr>
              <a:t>ERETES, Outil d’aide </a:t>
            </a:r>
            <a:r>
              <a:rPr lang="fr-CM" sz="2000" dirty="0" smtClean="0">
                <a:ln w="12700">
                  <a:solidFill>
                    <a:schemeClr val="tx2">
                      <a:satMod val="155000"/>
                    </a:schemeClr>
                  </a:solidFill>
                  <a:prstDash val="solid"/>
                </a:ln>
                <a:solidFill>
                  <a:schemeClr val="tx1">
                    <a:lumMod val="60000"/>
                    <a:lumOff val="40000"/>
                  </a:schemeClr>
                </a:solidFill>
                <a:latin typeface="Batang" pitchFamily="18" charset="-127"/>
                <a:ea typeface="Batang" pitchFamily="18" charset="-127"/>
              </a:rPr>
              <a:t>à l’</a:t>
            </a:r>
            <a:r>
              <a:rPr lang="fr-FR" sz="2000" dirty="0" smtClean="0">
                <a:ln w="12700">
                  <a:solidFill>
                    <a:schemeClr val="tx2">
                      <a:satMod val="155000"/>
                    </a:schemeClr>
                  </a:solidFill>
                  <a:prstDash val="solid"/>
                </a:ln>
                <a:solidFill>
                  <a:schemeClr val="tx1">
                    <a:lumMod val="60000"/>
                    <a:lumOff val="40000"/>
                  </a:schemeClr>
                </a:solidFill>
                <a:latin typeface="Batang" pitchFamily="18" charset="-127"/>
                <a:ea typeface="Batang" pitchFamily="18" charset="-127"/>
              </a:rPr>
              <a:t>é</a:t>
            </a:r>
            <a:r>
              <a:rPr lang="fr-CM" sz="2000" dirty="0" err="1" smtClean="0">
                <a:ln w="12700">
                  <a:solidFill>
                    <a:schemeClr val="tx2">
                      <a:satMod val="155000"/>
                    </a:schemeClr>
                  </a:solidFill>
                  <a:prstDash val="solid"/>
                </a:ln>
                <a:solidFill>
                  <a:schemeClr val="tx1">
                    <a:lumMod val="60000"/>
                    <a:lumOff val="40000"/>
                  </a:schemeClr>
                </a:solidFill>
                <a:latin typeface="Batang" pitchFamily="18" charset="-127"/>
                <a:ea typeface="Batang" pitchFamily="18" charset="-127"/>
              </a:rPr>
              <a:t>laboration</a:t>
            </a:r>
            <a:r>
              <a:rPr lang="fr-CM" sz="2000" dirty="0" smtClean="0">
                <a:ln w="12700">
                  <a:solidFill>
                    <a:schemeClr val="tx2">
                      <a:satMod val="155000"/>
                    </a:schemeClr>
                  </a:solidFill>
                  <a:prstDash val="solid"/>
                </a:ln>
                <a:solidFill>
                  <a:schemeClr val="tx1">
                    <a:lumMod val="60000"/>
                    <a:lumOff val="40000"/>
                  </a:schemeClr>
                </a:solidFill>
                <a:latin typeface="Batang" pitchFamily="18" charset="-127"/>
                <a:ea typeface="Batang" pitchFamily="18" charset="-127"/>
              </a:rPr>
              <a:t> des comptes nationaux</a:t>
            </a:r>
            <a:r>
              <a:rPr kumimoji="0" lang="fr-CM" sz="2000" i="0" u="none" strike="noStrike" kern="1200" cap="none" spc="0" normalizeH="0" baseline="0" noProof="0" dirty="0" smtClean="0">
                <a:ln w="12700">
                  <a:solidFill>
                    <a:schemeClr val="tx2">
                      <a:satMod val="155000"/>
                    </a:schemeClr>
                  </a:solidFill>
                  <a:prstDash val="solid"/>
                </a:ln>
                <a:solidFill>
                  <a:schemeClr val="tx1">
                    <a:lumMod val="60000"/>
                    <a:lumOff val="40000"/>
                  </a:schemeClr>
                </a:solidFill>
                <a:effectLst/>
                <a:uLnTx/>
                <a:uFillTx/>
                <a:latin typeface="Batang" pitchFamily="18" charset="-127"/>
                <a:ea typeface="Batang" pitchFamily="18" charset="-127"/>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10</a:t>
            </a:fld>
            <a:endParaRPr lang="fr-FR" dirty="0"/>
          </a:p>
        </p:txBody>
      </p:sp>
      <p:sp>
        <p:nvSpPr>
          <p:cNvPr id="8" name="Rectangle 7"/>
          <p:cNvSpPr/>
          <p:nvPr/>
        </p:nvSpPr>
        <p:spPr>
          <a:xfrm>
            <a:off x="642910" y="428604"/>
            <a:ext cx="8072494" cy="5109091"/>
          </a:xfrm>
          <a:prstGeom prst="rect">
            <a:avLst/>
          </a:prstGeom>
        </p:spPr>
        <p:txBody>
          <a:bodyPr wrap="square">
            <a:spAutoFit/>
          </a:bodyPr>
          <a:lstStyle/>
          <a:p>
            <a:pPr marL="342900" indent="-342900" algn="just"/>
            <a:endParaRPr lang="fr-CM" b="1" u="sng" dirty="0" smtClean="0"/>
          </a:p>
          <a:p>
            <a:pPr marL="342900" indent="-342900" algn="just"/>
            <a:endParaRPr lang="fr-CM" b="1" u="sng" dirty="0" smtClean="0"/>
          </a:p>
          <a:p>
            <a:pPr marL="342900" indent="-342900" algn="just"/>
            <a:r>
              <a:rPr lang="fr-CM" b="1" u="sng" dirty="0" smtClean="0"/>
              <a:t>Remarques: </a:t>
            </a:r>
            <a:r>
              <a:rPr lang="fr-CM" sz="2000" dirty="0" smtClean="0">
                <a:solidFill>
                  <a:srgbClr val="0070C0"/>
                </a:solidFill>
              </a:rPr>
              <a:t>(Suite)</a:t>
            </a:r>
            <a:r>
              <a:rPr lang="fr-CM" dirty="0" smtClean="0"/>
              <a:t>.</a:t>
            </a:r>
          </a:p>
          <a:p>
            <a:pPr marL="342900" indent="-342900">
              <a:buFont typeface="+mj-lt"/>
              <a:buAutoNum type="arabicPeriod" startAt="3"/>
            </a:pPr>
            <a:r>
              <a:rPr lang="fr-FR" dirty="0" smtClean="0"/>
              <a:t>Les PE </a:t>
            </a:r>
            <a:br>
              <a:rPr lang="fr-FR" dirty="0" smtClean="0"/>
            </a:br>
            <a:r>
              <a:rPr lang="fr-FR" dirty="0" smtClean="0"/>
              <a:t>«130221.1; 130222.1; 130223.1; 130224.1; 130225.1»;</a:t>
            </a:r>
            <a:br>
              <a:rPr lang="fr-FR" dirty="0" smtClean="0"/>
            </a:br>
            <a:r>
              <a:rPr lang="fr-FR" dirty="0" smtClean="0"/>
              <a:t> «130421.1; 130422.1; 130423.1; 130424.1; 130425.1»; </a:t>
            </a:r>
            <a:br>
              <a:rPr lang="fr-FR" dirty="0" smtClean="0"/>
            </a:br>
            <a:r>
              <a:rPr lang="fr-FR" dirty="0" smtClean="0"/>
              <a:t> «140111.1; 140112.1; 140113.1; 140114.1; 140115.1» </a:t>
            </a:r>
            <a:br>
              <a:rPr lang="fr-FR" dirty="0" smtClean="0"/>
            </a:br>
            <a:r>
              <a:rPr lang="fr-FR" dirty="0" smtClean="0"/>
              <a:t>relatives à la production de service de santé; d’enseignement et aussi des services collectifs, seront prises en compte lors de l’élaboration des tables de conversion sur les branches.</a:t>
            </a:r>
          </a:p>
          <a:p>
            <a:pPr marL="342900" indent="-342900" algn="just">
              <a:buFont typeface="+mj-lt"/>
              <a:buAutoNum type="arabicPeriod" startAt="3"/>
            </a:pPr>
            <a:endParaRPr lang="fr-FR" dirty="0" smtClean="0"/>
          </a:p>
          <a:p>
            <a:pPr marL="342900" indent="-342900" algn="just">
              <a:buFont typeface="+mj-lt"/>
              <a:buAutoNum type="arabicPeriod" startAt="3"/>
            </a:pPr>
            <a:r>
              <a:rPr lang="fr-FR" dirty="0" smtClean="0"/>
              <a:t>Un produit doit être indiqué pour les PE 130225.1, 130425.1 et 140115.1 relatives aux Recettes sur les ventes des APU</a:t>
            </a:r>
          </a:p>
          <a:p>
            <a:pPr marL="342900" indent="-342900" algn="just">
              <a:buFont typeface="+mj-lt"/>
              <a:buAutoNum type="arabicPeriod" startAt="3"/>
            </a:pPr>
            <a:endParaRPr lang="fr-FR" dirty="0" smtClean="0"/>
          </a:p>
          <a:p>
            <a:pPr marL="342900" indent="-342900" algn="just">
              <a:buFont typeface="+mj-lt"/>
              <a:buAutoNum type="arabicPeriod" startAt="3"/>
            </a:pPr>
            <a:r>
              <a:rPr lang="fr-FR" dirty="0" smtClean="0"/>
              <a:t>Néanmoins pour les  autres PE relatives aux dépenses de CF des APU, elles doivent être pris en compte comme les PE de CF des ménages. Il faut remarquer qu’il s’agit ici de CF marchands des APU et donc bien les qualifier si nécessaire. (pour le Bénin  il a été??????</a:t>
            </a:r>
          </a:p>
        </p:txBody>
      </p:sp>
      <p:sp>
        <p:nvSpPr>
          <p:cNvPr id="4" name="Rectangle à coins arrondis 8"/>
          <p:cNvSpPr/>
          <p:nvPr/>
        </p:nvSpPr>
        <p:spPr>
          <a:xfrm>
            <a:off x="1259632" y="332656"/>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a:t>
            </a:r>
            <a:r>
              <a:rPr lang="fr-FR" dirty="0" err="1" smtClean="0"/>
              <a:t>Conv_prod</a:t>
            </a:r>
            <a:r>
              <a:rPr lang="fr-FR" dirty="0" smtClean="0"/>
              <a:t>, Complément  produit_PCI</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11</a:t>
            </a:fld>
            <a:endParaRPr lang="fr-FR" dirty="0"/>
          </a:p>
        </p:txBody>
      </p:sp>
      <p:sp>
        <p:nvSpPr>
          <p:cNvPr id="9" name="Rectangle à coins arrondis 8"/>
          <p:cNvSpPr/>
          <p:nvPr/>
        </p:nvSpPr>
        <p:spPr>
          <a:xfrm>
            <a:off x="1259632" y="548680"/>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a:t>
            </a:r>
            <a:r>
              <a:rPr lang="fr-FR" dirty="0" err="1" smtClean="0"/>
              <a:t>conv_prod</a:t>
            </a:r>
            <a:r>
              <a:rPr lang="fr-FR" dirty="0" smtClean="0"/>
              <a:t>, </a:t>
            </a:r>
            <a:r>
              <a:rPr lang="fr-FR" dirty="0" err="1" smtClean="0"/>
              <a:t>complement</a:t>
            </a:r>
            <a:r>
              <a:rPr lang="fr-FR" dirty="0" smtClean="0"/>
              <a:t>  produit_PCI</a:t>
            </a:r>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sp>
        <p:nvSpPr>
          <p:cNvPr id="11" name="TextBox 10"/>
          <p:cNvSpPr txBox="1"/>
          <p:nvPr/>
        </p:nvSpPr>
        <p:spPr>
          <a:xfrm>
            <a:off x="1043608" y="1556792"/>
            <a:ext cx="7272808" cy="1477328"/>
          </a:xfrm>
          <a:prstGeom prst="rect">
            <a:avLst/>
          </a:prstGeom>
          <a:noFill/>
        </p:spPr>
        <p:txBody>
          <a:bodyPr wrap="square" rtlCol="0">
            <a:spAutoFit/>
          </a:bodyPr>
          <a:lstStyle/>
          <a:p>
            <a:pPr marL="342900" indent="-342900"/>
            <a:r>
              <a:rPr lang="fr-CM" b="1" dirty="0" smtClean="0"/>
              <a:t>Formation brute de capital fixe (FBCF)</a:t>
            </a:r>
          </a:p>
          <a:p>
            <a:pPr marL="342900" indent="-342900"/>
            <a:endParaRPr lang="fr-CM" dirty="0" smtClean="0"/>
          </a:p>
          <a:p>
            <a:pPr marL="342900" indent="-342900">
              <a:buFont typeface="+mj-lt"/>
              <a:buAutoNum type="arabicPeriod" startAt="12"/>
            </a:pPr>
            <a:r>
              <a:rPr lang="fr-CM" dirty="0" smtClean="0"/>
              <a:t>Il y a douze (12) PE du PCI qui sont réservées à la FBCF. 4 sont liées à la construction et 8 aux biens d’équipements. Comme pour les CF il sera question de relier les PE aux produit ERETES.</a:t>
            </a:r>
          </a:p>
        </p:txBody>
      </p:sp>
      <p:sp>
        <p:nvSpPr>
          <p:cNvPr id="8" name="Rectangle 7"/>
          <p:cNvSpPr/>
          <p:nvPr/>
        </p:nvSpPr>
        <p:spPr>
          <a:xfrm>
            <a:off x="5572132" y="3143248"/>
            <a:ext cx="135732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Exemple</a:t>
            </a:r>
            <a:endParaRPr lang="fr-FR" dirty="0"/>
          </a:p>
        </p:txBody>
      </p:sp>
      <p:pic>
        <p:nvPicPr>
          <p:cNvPr id="4099" name="Picture 3"/>
          <p:cNvPicPr>
            <a:picLocks noChangeAspect="1" noChangeArrowheads="1"/>
          </p:cNvPicPr>
          <p:nvPr/>
        </p:nvPicPr>
        <p:blipFill>
          <a:blip r:embed="rId3" cstate="print"/>
          <a:srcRect t="49805" r="37957" b="20898"/>
          <a:stretch>
            <a:fillRect/>
          </a:stretch>
        </p:blipFill>
        <p:spPr bwMode="auto">
          <a:xfrm>
            <a:off x="285720" y="3714752"/>
            <a:ext cx="8572560"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12</a:t>
            </a:fld>
            <a:endParaRPr lang="fr-FR" dirty="0"/>
          </a:p>
        </p:txBody>
      </p:sp>
      <p:sp>
        <p:nvSpPr>
          <p:cNvPr id="6" name="Rectangle à coins arrondis 5"/>
          <p:cNvSpPr/>
          <p:nvPr/>
        </p:nvSpPr>
        <p:spPr>
          <a:xfrm>
            <a:off x="1785918" y="214290"/>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Phase1 : Elaboration des matrices de passage</a:t>
            </a:r>
            <a:endParaRPr lang="fr-FR" dirty="0"/>
          </a:p>
        </p:txBody>
      </p:sp>
      <p:sp>
        <p:nvSpPr>
          <p:cNvPr id="9" name="Rectangle à coins arrondis 8"/>
          <p:cNvSpPr/>
          <p:nvPr/>
        </p:nvSpPr>
        <p:spPr>
          <a:xfrm>
            <a:off x="1259632" y="660018"/>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a:t>
            </a:r>
            <a:r>
              <a:rPr lang="fr-FR" dirty="0" err="1" smtClean="0"/>
              <a:t>conv_prod</a:t>
            </a:r>
            <a:r>
              <a:rPr lang="fr-FR" dirty="0" smtClean="0"/>
              <a:t>, </a:t>
            </a:r>
            <a:r>
              <a:rPr lang="fr-FR" dirty="0" err="1" smtClean="0"/>
              <a:t>complement</a:t>
            </a:r>
            <a:r>
              <a:rPr lang="fr-FR" dirty="0" smtClean="0"/>
              <a:t>  produit_PCI</a:t>
            </a:r>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sp>
        <p:nvSpPr>
          <p:cNvPr id="11" name="TextBox 10"/>
          <p:cNvSpPr txBox="1"/>
          <p:nvPr/>
        </p:nvSpPr>
        <p:spPr>
          <a:xfrm>
            <a:off x="1043608" y="1556792"/>
            <a:ext cx="7272808" cy="5078313"/>
          </a:xfrm>
          <a:prstGeom prst="rect">
            <a:avLst/>
          </a:prstGeom>
          <a:noFill/>
        </p:spPr>
        <p:txBody>
          <a:bodyPr wrap="square" rtlCol="0">
            <a:spAutoFit/>
          </a:bodyPr>
          <a:lstStyle/>
          <a:p>
            <a:pPr marL="342900" indent="-342900">
              <a:buFont typeface="+mj-lt"/>
              <a:buAutoNum type="arabicPeriod" startAt="13"/>
            </a:pPr>
            <a:r>
              <a:rPr lang="fr-CM" b="1" u="sng" dirty="0" smtClean="0"/>
              <a:t>Cas spécifique 1 </a:t>
            </a:r>
            <a:r>
              <a:rPr lang="fr-CM" dirty="0" smtClean="0"/>
              <a:t>: </a:t>
            </a:r>
            <a:r>
              <a:rPr lang="fr-CM" b="1" dirty="0" smtClean="0"/>
              <a:t>Deux ou plusieurs positions PCI pour un produit ERETES </a:t>
            </a:r>
            <a:r>
              <a:rPr lang="fr-CM" dirty="0" smtClean="0"/>
              <a:t> (idem que dans le cas de CF. Voir aussi exemple ci dessus)</a:t>
            </a:r>
          </a:p>
          <a:p>
            <a:pPr marL="342900" indent="-342900">
              <a:buFont typeface="+mj-lt"/>
              <a:buAutoNum type="arabicPeriod" startAt="13"/>
            </a:pPr>
            <a:endParaRPr lang="fr-CM" dirty="0" smtClean="0"/>
          </a:p>
          <a:p>
            <a:pPr marL="342900" indent="-342900">
              <a:buFont typeface="+mj-lt"/>
              <a:buAutoNum type="arabicPeriod" startAt="13"/>
            </a:pPr>
            <a:r>
              <a:rPr lang="fr-CM" b="1" u="sng" dirty="0" smtClean="0"/>
              <a:t>Cas spécifique 2 </a:t>
            </a:r>
            <a:r>
              <a:rPr lang="fr-CM" dirty="0" smtClean="0"/>
              <a:t>: </a:t>
            </a:r>
            <a:r>
              <a:rPr lang="fr-CM" b="1" dirty="0" smtClean="0"/>
              <a:t>Un produit ERETES est à la fois utilisé en CF et FBCF. </a:t>
            </a:r>
            <a:r>
              <a:rPr lang="fr-CM" dirty="0" smtClean="0"/>
              <a:t>Dans ces conditions, le nombre d’éclats à créer est égal au maximum de </a:t>
            </a:r>
            <a:r>
              <a:rPr lang="fr-CM" b="1" dirty="0" smtClean="0"/>
              <a:t>n</a:t>
            </a:r>
            <a:r>
              <a:rPr lang="fr-CM" dirty="0" smtClean="0"/>
              <a:t> et </a:t>
            </a:r>
            <a:r>
              <a:rPr lang="fr-CM" b="1" dirty="0" smtClean="0"/>
              <a:t>m</a:t>
            </a:r>
            <a:r>
              <a:rPr lang="fr-CM" dirty="0" smtClean="0"/>
              <a:t>; </a:t>
            </a:r>
            <a:r>
              <a:rPr lang="fr-CM" b="1" dirty="0" smtClean="0"/>
              <a:t>n</a:t>
            </a:r>
            <a:r>
              <a:rPr lang="fr-CM" dirty="0" smtClean="0"/>
              <a:t> étant le nombre d’éclats à créer pour la CF et </a:t>
            </a:r>
            <a:r>
              <a:rPr lang="fr-CM" b="1" dirty="0" smtClean="0"/>
              <a:t>m</a:t>
            </a:r>
            <a:r>
              <a:rPr lang="fr-CM" dirty="0" smtClean="0"/>
              <a:t> le nombre d’éclats à créer pour la </a:t>
            </a:r>
            <a:r>
              <a:rPr lang="fr-CM" b="1" dirty="0" smtClean="0"/>
              <a:t>FBCF</a:t>
            </a:r>
          </a:p>
          <a:p>
            <a:pPr marL="342900" indent="-342900"/>
            <a:endParaRPr lang="fr-CM" u="sng" dirty="0" smtClean="0"/>
          </a:p>
          <a:p>
            <a:pPr marL="342900" indent="-342900" algn="just"/>
            <a:r>
              <a:rPr lang="fr-CM" b="1" u="sng" dirty="0" smtClean="0"/>
              <a:t>Exemple</a:t>
            </a:r>
            <a:r>
              <a:rPr lang="fr-CM" b="1" dirty="0" smtClean="0"/>
              <a:t>: </a:t>
            </a:r>
            <a:r>
              <a:rPr lang="fr-CM" dirty="0" smtClean="0"/>
              <a:t>le produit «  Véhicules routiers, 090020003 » du Bénin est à la fois destinée à la CF et à la FBCF. Pour la CF il doit être éclaté en 3 PE (110711.1 voiture ; 110712.1 motocycle et 110713.1 bicyclettes) et pour la FBCF, il doit être éclaté en 2 PE (150121.1:</a:t>
            </a:r>
            <a:r>
              <a:rPr lang="fr-FR" dirty="0" smtClean="0"/>
              <a:t> Véhicules à moteur, remorques et semi-remorques et 150121.2: Autre transport routier)</a:t>
            </a:r>
          </a:p>
          <a:p>
            <a:pPr marL="342900" indent="-342900" algn="just">
              <a:buFontTx/>
              <a:buChar char="-"/>
            </a:pPr>
            <a:r>
              <a:rPr lang="fr-FR" dirty="0" smtClean="0"/>
              <a:t>Trois éclats seront créés</a:t>
            </a:r>
          </a:p>
          <a:p>
            <a:pPr marL="342900" indent="-342900" algn="just">
              <a:buFontTx/>
              <a:buChar char="-"/>
            </a:pPr>
            <a:r>
              <a:rPr lang="fr-FR" dirty="0" smtClean="0"/>
              <a:t>Les 3 PE relatives à la CF seront reliées aux trois éclats avec les pondérations issues d’EMICOV</a:t>
            </a:r>
          </a:p>
          <a:p>
            <a:pPr marL="342900" indent="-342900" algn="just">
              <a:buFontTx/>
              <a:buChar char="-"/>
            </a:pPr>
            <a:r>
              <a:rPr lang="fr-FR" dirty="0" smtClean="0"/>
              <a:t>Les 2 PE relatives à la FBCF seront reliés aux deux premiers éclats avec les pondérations issues des statistiques du commerce extérieur </a:t>
            </a:r>
            <a:endParaRPr lang="fr-CM"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13</a:t>
            </a:fld>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pic>
        <p:nvPicPr>
          <p:cNvPr id="5123" name="Picture 3"/>
          <p:cNvPicPr>
            <a:picLocks noChangeAspect="1" noChangeArrowheads="1"/>
          </p:cNvPicPr>
          <p:nvPr/>
        </p:nvPicPr>
        <p:blipFill>
          <a:blip r:embed="rId3" cstate="print"/>
          <a:srcRect l="585" t="21679" r="25842" b="19727"/>
          <a:stretch>
            <a:fillRect/>
          </a:stretch>
        </p:blipFill>
        <p:spPr bwMode="auto">
          <a:xfrm>
            <a:off x="214282" y="285728"/>
            <a:ext cx="8715436"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14</a:t>
            </a:fld>
            <a:endParaRPr lang="fr-FR" dirty="0"/>
          </a:p>
        </p:txBody>
      </p:sp>
      <p:sp>
        <p:nvSpPr>
          <p:cNvPr id="9" name="Rectangle à coins arrondis 8"/>
          <p:cNvSpPr/>
          <p:nvPr/>
        </p:nvSpPr>
        <p:spPr>
          <a:xfrm>
            <a:off x="1259632" y="660018"/>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a:t>
            </a:r>
            <a:r>
              <a:rPr lang="fr-FR" dirty="0" err="1" smtClean="0"/>
              <a:t>conv_prod</a:t>
            </a:r>
            <a:r>
              <a:rPr lang="fr-FR" dirty="0" smtClean="0"/>
              <a:t>, </a:t>
            </a:r>
            <a:r>
              <a:rPr lang="fr-FR" dirty="0" err="1" smtClean="0"/>
              <a:t>complement</a:t>
            </a:r>
            <a:r>
              <a:rPr lang="fr-FR" dirty="0" smtClean="0"/>
              <a:t>  produit_PCI</a:t>
            </a:r>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sp>
        <p:nvSpPr>
          <p:cNvPr id="11" name="TextBox 10"/>
          <p:cNvSpPr txBox="1"/>
          <p:nvPr/>
        </p:nvSpPr>
        <p:spPr>
          <a:xfrm>
            <a:off x="1043608" y="1556792"/>
            <a:ext cx="7272808" cy="1754326"/>
          </a:xfrm>
          <a:prstGeom prst="rect">
            <a:avLst/>
          </a:prstGeom>
          <a:noFill/>
        </p:spPr>
        <p:txBody>
          <a:bodyPr wrap="square" rtlCol="0">
            <a:spAutoFit/>
          </a:bodyPr>
          <a:lstStyle/>
          <a:p>
            <a:pPr marL="342900" indent="-342900">
              <a:buFont typeface="+mj-lt"/>
              <a:buAutoNum type="arabicPeriod" startAt="15"/>
            </a:pPr>
            <a:r>
              <a:rPr lang="fr-CM" dirty="0" smtClean="0"/>
              <a:t>Ouvrir un nouveau fichier Excel</a:t>
            </a:r>
            <a:endParaRPr lang="fr-CM" strike="sngStrike" dirty="0" smtClean="0"/>
          </a:p>
          <a:p>
            <a:pPr marL="342900" indent="-342900">
              <a:buFont typeface="+mj-lt"/>
              <a:buAutoNum type="arabicPeriod" startAt="15"/>
            </a:pPr>
            <a:r>
              <a:rPr lang="fr-CM" dirty="0" smtClean="0"/>
              <a:t>Copier les codes ERETES, PCI, les pond CF et les pond FBCF dans ce nouveau fichier et enregistrer sous le nom </a:t>
            </a:r>
            <a:r>
              <a:rPr lang="fr-CM" dirty="0" err="1" smtClean="0"/>
              <a:t>Conv_prod</a:t>
            </a:r>
            <a:endParaRPr lang="fr-CM" dirty="0" smtClean="0"/>
          </a:p>
          <a:p>
            <a:pPr marL="342900" indent="-342900">
              <a:buFont typeface="+mj-lt"/>
              <a:buAutoNum type="arabicPeriod" startAt="15"/>
            </a:pPr>
            <a:r>
              <a:rPr lang="fr-CM" dirty="0" smtClean="0"/>
              <a:t>Copier les </a:t>
            </a:r>
            <a:r>
              <a:rPr lang="fr-CM" dirty="0" err="1" smtClean="0"/>
              <a:t>Complements</a:t>
            </a:r>
            <a:r>
              <a:rPr lang="fr-CM" dirty="0" smtClean="0"/>
              <a:t> </a:t>
            </a:r>
            <a:r>
              <a:rPr lang="fr-CM" dirty="0" err="1" smtClean="0"/>
              <a:t>produit_PCI</a:t>
            </a:r>
            <a:r>
              <a:rPr lang="fr-CM" dirty="0" smtClean="0"/>
              <a:t> (filtre sur la colonne de la marque) et coller dans un nouveau fichier dénommé </a:t>
            </a:r>
            <a:r>
              <a:rPr lang="fr-CM" dirty="0" err="1" smtClean="0"/>
              <a:t>Produit_PCI</a:t>
            </a:r>
            <a:endParaRPr lang="fr-CM" dirty="0" smtClean="0"/>
          </a:p>
          <a:p>
            <a:pPr marL="342900" indent="-342900">
              <a:buFont typeface="+mj-lt"/>
              <a:buAutoNum type="arabicPeriod" startAt="15"/>
            </a:pPr>
            <a:r>
              <a:rPr lang="fr-CM" dirty="0" smtClean="0"/>
              <a:t>Aller dans ERETES PCI et charger  les deux fichiers</a:t>
            </a:r>
            <a:endParaRPr lang="fr-CM" dirty="0"/>
          </a:p>
        </p:txBody>
      </p:sp>
      <p:pic>
        <p:nvPicPr>
          <p:cNvPr id="7" name="Image 6"/>
          <p:cNvPicPr/>
          <p:nvPr/>
        </p:nvPicPr>
        <p:blipFill>
          <a:blip r:embed="rId3" cstate="print"/>
          <a:srcRect l="18074" t="17059" r="44365" b="32467"/>
          <a:stretch>
            <a:fillRect/>
          </a:stretch>
        </p:blipFill>
        <p:spPr bwMode="auto">
          <a:xfrm>
            <a:off x="1285852" y="3500438"/>
            <a:ext cx="6858048"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15</a:t>
            </a:fld>
            <a:endParaRPr lang="fr-FR" dirty="0"/>
          </a:p>
        </p:txBody>
      </p:sp>
      <p:sp>
        <p:nvSpPr>
          <p:cNvPr id="9" name="Rectangle à coins arrondis 8"/>
          <p:cNvSpPr/>
          <p:nvPr/>
        </p:nvSpPr>
        <p:spPr>
          <a:xfrm>
            <a:off x="1285852" y="476672"/>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des tables </a:t>
            </a:r>
            <a:r>
              <a:rPr lang="fr-FR" dirty="0" err="1" smtClean="0"/>
              <a:t>Conv_branche_mode_prod</a:t>
            </a:r>
            <a:r>
              <a:rPr lang="fr-FR" dirty="0" smtClean="0"/>
              <a:t>, </a:t>
            </a:r>
            <a:r>
              <a:rPr lang="fr-FR" dirty="0" err="1" smtClean="0"/>
              <a:t>conv_branche_coeff</a:t>
            </a:r>
            <a:r>
              <a:rPr lang="fr-FR" dirty="0" smtClean="0"/>
              <a:t> et branche</a:t>
            </a:r>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sp>
        <p:nvSpPr>
          <p:cNvPr id="11" name="TextBox 10"/>
          <p:cNvSpPr txBox="1"/>
          <p:nvPr/>
        </p:nvSpPr>
        <p:spPr>
          <a:xfrm>
            <a:off x="1043608" y="1124744"/>
            <a:ext cx="7632848" cy="5078313"/>
          </a:xfrm>
          <a:prstGeom prst="rect">
            <a:avLst/>
          </a:prstGeom>
          <a:noFill/>
        </p:spPr>
        <p:txBody>
          <a:bodyPr wrap="square" rtlCol="0">
            <a:spAutoFit/>
          </a:bodyPr>
          <a:lstStyle/>
          <a:p>
            <a:pPr marL="342900" indent="-342900">
              <a:buFont typeface="+mj-lt"/>
              <a:buAutoNum type="arabicPeriod"/>
            </a:pPr>
            <a:r>
              <a:rPr lang="fr-CM" dirty="0" smtClean="0"/>
              <a:t>La table </a:t>
            </a:r>
            <a:r>
              <a:rPr lang="fr-FR" dirty="0" err="1" smtClean="0"/>
              <a:t>Conv_branche_mode_prod</a:t>
            </a:r>
            <a:r>
              <a:rPr lang="fr-FR" dirty="0" smtClean="0"/>
              <a:t> </a:t>
            </a:r>
            <a:r>
              <a:rPr lang="fr-CM" dirty="0" smtClean="0"/>
              <a:t>ne doit pas rester vide</a:t>
            </a:r>
          </a:p>
          <a:p>
            <a:pPr marL="342900" indent="-342900">
              <a:buFont typeface="+mj-lt"/>
              <a:buAutoNum type="arabicPeriod"/>
            </a:pPr>
            <a:endParaRPr lang="fr-CM" dirty="0" smtClean="0"/>
          </a:p>
          <a:p>
            <a:pPr marL="342900" indent="-342900">
              <a:buFont typeface="+mj-lt"/>
              <a:buAutoNum type="arabicPeriod"/>
            </a:pPr>
            <a:endParaRPr lang="fr-CM" dirty="0" smtClean="0"/>
          </a:p>
          <a:p>
            <a:pPr marL="342900" indent="-342900">
              <a:buFont typeface="+mj-lt"/>
              <a:buAutoNum type="arabicPeriod"/>
            </a:pPr>
            <a:endParaRPr lang="fr-CM" dirty="0" smtClean="0"/>
          </a:p>
          <a:p>
            <a:pPr marL="342900" indent="-342900">
              <a:buFont typeface="+mj-lt"/>
              <a:buAutoNum type="arabicPeriod"/>
            </a:pPr>
            <a:endParaRPr lang="fr-CM" dirty="0" smtClean="0"/>
          </a:p>
          <a:p>
            <a:pPr marL="342900" indent="-342900">
              <a:buFont typeface="+mj-lt"/>
              <a:buAutoNum type="arabicPeriod"/>
            </a:pPr>
            <a:endParaRPr lang="fr-CM" dirty="0" smtClean="0"/>
          </a:p>
          <a:p>
            <a:pPr marL="342900" indent="-342900">
              <a:buFont typeface="+mj-lt"/>
              <a:buAutoNum type="arabicPeriod"/>
            </a:pPr>
            <a:endParaRPr lang="fr-CM" dirty="0" smtClean="0"/>
          </a:p>
          <a:p>
            <a:pPr marL="342900" indent="-342900">
              <a:buFont typeface="+mj-lt"/>
              <a:buAutoNum type="arabicPeriod"/>
            </a:pPr>
            <a:endParaRPr lang="fr-CM" dirty="0" smtClean="0"/>
          </a:p>
          <a:p>
            <a:pPr marL="342900" indent="-342900">
              <a:buFont typeface="+mj-lt"/>
              <a:buAutoNum type="arabicPeriod"/>
            </a:pPr>
            <a:endParaRPr lang="fr-CM" dirty="0" smtClean="0"/>
          </a:p>
          <a:p>
            <a:pPr marL="342900" indent="-342900">
              <a:buFont typeface="+mj-lt"/>
              <a:buAutoNum type="arabicPeriod"/>
            </a:pPr>
            <a:r>
              <a:rPr lang="fr-CM" dirty="0" smtClean="0"/>
              <a:t>Les PE </a:t>
            </a:r>
            <a:r>
              <a:rPr lang="fr-FR" dirty="0" smtClean="0"/>
              <a:t>à utiliser </a:t>
            </a:r>
            <a:r>
              <a:rPr lang="fr-CM" dirty="0" smtClean="0"/>
              <a:t>sont relatives aux productions des services publics et ont été relevées  dans les remarques de la construction de la table </a:t>
            </a:r>
            <a:r>
              <a:rPr lang="fr-CM" dirty="0" err="1" smtClean="0"/>
              <a:t>conv_prod_coeff</a:t>
            </a:r>
            <a:r>
              <a:rPr lang="fr-CM" dirty="0" smtClean="0"/>
              <a:t>:</a:t>
            </a:r>
          </a:p>
          <a:p>
            <a:pPr marL="342900" indent="-342900"/>
            <a:r>
              <a:rPr lang="fr-FR" dirty="0" smtClean="0"/>
              <a:t>	«130221.1; 130222.1; 130223.1; 130224.1; 130225.1»;</a:t>
            </a:r>
            <a:br>
              <a:rPr lang="fr-FR" dirty="0" smtClean="0"/>
            </a:br>
            <a:r>
              <a:rPr lang="fr-FR" dirty="0" smtClean="0"/>
              <a:t> «130421.1; 130422.1; 130423.1; 130424.1; 130425.1»; </a:t>
            </a:r>
            <a:br>
              <a:rPr lang="fr-FR" dirty="0" smtClean="0"/>
            </a:br>
            <a:r>
              <a:rPr lang="fr-FR" dirty="0" smtClean="0"/>
              <a:t> «140111.1; 140112.1; 140113.1; 140114.1; 140115.1» </a:t>
            </a:r>
            <a:br>
              <a:rPr lang="fr-FR" dirty="0" smtClean="0"/>
            </a:br>
            <a:r>
              <a:rPr lang="fr-FR" dirty="0" smtClean="0"/>
              <a:t>liées à la production de service de santé; d’enseignement et aussi des services collectifs par l’Etat</a:t>
            </a:r>
            <a:endParaRPr lang="fr-CM" dirty="0" smtClean="0"/>
          </a:p>
          <a:p>
            <a:pPr marL="342900" indent="-342900">
              <a:buFont typeface="+mj-lt"/>
              <a:buAutoNum type="arabicPeriod"/>
            </a:pPr>
            <a:endParaRPr lang="fr-CM" dirty="0" smtClean="0"/>
          </a:p>
        </p:txBody>
      </p:sp>
      <p:pic>
        <p:nvPicPr>
          <p:cNvPr id="1026" name="Picture 2"/>
          <p:cNvPicPr>
            <a:picLocks noChangeAspect="1" noChangeArrowheads="1"/>
          </p:cNvPicPr>
          <p:nvPr/>
        </p:nvPicPr>
        <p:blipFill>
          <a:blip r:embed="rId3" cstate="print"/>
          <a:srcRect/>
          <a:stretch>
            <a:fillRect/>
          </a:stretch>
        </p:blipFill>
        <p:spPr bwMode="auto">
          <a:xfrm>
            <a:off x="2051720" y="1556792"/>
            <a:ext cx="4752528" cy="1857177"/>
          </a:xfrm>
          <a:prstGeom prst="rect">
            <a:avLst/>
          </a:prstGeom>
          <a:noFill/>
          <a:ln w="9525">
            <a:noFill/>
            <a:miter lim="800000"/>
            <a:headEnd/>
            <a:tailEnd/>
          </a:ln>
        </p:spPr>
      </p:pic>
      <p:sp>
        <p:nvSpPr>
          <p:cNvPr id="7" name="Rectangle à coins arrondis 8"/>
          <p:cNvSpPr/>
          <p:nvPr/>
        </p:nvSpPr>
        <p:spPr>
          <a:xfrm>
            <a:off x="1331640" y="5949280"/>
            <a:ext cx="6624736" cy="79208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t>modes économiques de production= différents processus (modes économiques) de production identifiés dans une économie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16</a:t>
            </a:fld>
            <a:endParaRPr lang="fr-FR" dirty="0"/>
          </a:p>
        </p:txBody>
      </p:sp>
      <p:sp>
        <p:nvSpPr>
          <p:cNvPr id="9" name="Rectangle à coins arrondis 8"/>
          <p:cNvSpPr/>
          <p:nvPr/>
        </p:nvSpPr>
        <p:spPr>
          <a:xfrm>
            <a:off x="1285852" y="785794"/>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des tables </a:t>
            </a:r>
            <a:r>
              <a:rPr lang="fr-FR" dirty="0" err="1" smtClean="0"/>
              <a:t>Conv_branche_mode_prod</a:t>
            </a:r>
            <a:r>
              <a:rPr lang="fr-FR" dirty="0" smtClean="0"/>
              <a:t>, </a:t>
            </a:r>
            <a:r>
              <a:rPr lang="fr-FR" dirty="0" err="1" smtClean="0"/>
              <a:t>conv_branche_coeff</a:t>
            </a:r>
            <a:r>
              <a:rPr lang="fr-FR" dirty="0" smtClean="0"/>
              <a:t> et branche</a:t>
            </a:r>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sp>
        <p:nvSpPr>
          <p:cNvPr id="11" name="TextBox 10"/>
          <p:cNvSpPr txBox="1"/>
          <p:nvPr/>
        </p:nvSpPr>
        <p:spPr>
          <a:xfrm>
            <a:off x="1043608" y="1556792"/>
            <a:ext cx="7272808" cy="3970318"/>
          </a:xfrm>
          <a:prstGeom prst="rect">
            <a:avLst/>
          </a:prstGeom>
          <a:noFill/>
        </p:spPr>
        <p:txBody>
          <a:bodyPr wrap="square" rtlCol="0">
            <a:spAutoFit/>
          </a:bodyPr>
          <a:lstStyle/>
          <a:p>
            <a:pPr marL="342900" indent="-342900">
              <a:buFont typeface="+mj-lt"/>
              <a:buAutoNum type="arabicPeriod" startAt="3"/>
            </a:pPr>
            <a:r>
              <a:rPr lang="fr-CM" dirty="0" smtClean="0"/>
              <a:t>Les éléments liés </a:t>
            </a:r>
            <a:r>
              <a:rPr lang="fr-FR" dirty="0" smtClean="0"/>
              <a:t>à </a:t>
            </a:r>
            <a:r>
              <a:rPr lang="fr-CM" dirty="0" smtClean="0"/>
              <a:t>ces PE proviennent des comptes de branches (0P2, 0D1, 0D200E, 0D3009, EBE). </a:t>
            </a:r>
          </a:p>
          <a:p>
            <a:pPr marL="342900" indent="-342900">
              <a:buFont typeface="+mj-lt"/>
              <a:buAutoNum type="arabicPeriod" startAt="3"/>
            </a:pPr>
            <a:endParaRPr lang="fr-CM" dirty="0" smtClean="0"/>
          </a:p>
          <a:p>
            <a:pPr marL="342900" indent="-342900">
              <a:buFont typeface="+mj-lt"/>
              <a:buAutoNum type="arabicPeriod" startAt="3"/>
            </a:pPr>
            <a:r>
              <a:rPr lang="fr-CM" dirty="0" smtClean="0"/>
              <a:t>Le fichier ParamEdition.txt permet de gérer les secteurs institutionnels (le secteur 0S1003 est soit crédite ou débité)</a:t>
            </a:r>
          </a:p>
          <a:p>
            <a:pPr marL="342900" indent="-342900">
              <a:buFont typeface="+mj-lt"/>
              <a:buAutoNum type="arabicPeriod" startAt="3"/>
            </a:pPr>
            <a:endParaRPr lang="fr-CM" dirty="0" smtClean="0"/>
          </a:p>
          <a:p>
            <a:pPr marL="342900" indent="-342900">
              <a:buFont typeface="+mj-lt"/>
              <a:buAutoNum type="arabicPeriod" startAt="3"/>
            </a:pPr>
            <a:r>
              <a:rPr lang="fr-CM" dirty="0" smtClean="0"/>
              <a:t>Identifier les  branches « santé », « éducation » et « service d’administration » de la nomenclature des branches et les recopier dans un nouveau fichier</a:t>
            </a:r>
          </a:p>
          <a:p>
            <a:pPr marL="342900" indent="-342900">
              <a:buFont typeface="+mj-lt"/>
              <a:buAutoNum type="arabicPeriod" startAt="3"/>
            </a:pPr>
            <a:endParaRPr lang="fr-CM" dirty="0" smtClean="0"/>
          </a:p>
          <a:p>
            <a:pPr marL="342900" indent="-342900">
              <a:buFont typeface="+mj-lt"/>
              <a:buAutoNum type="arabicPeriod" startAt="3"/>
            </a:pPr>
            <a:r>
              <a:rPr lang="fr-CM" dirty="0" smtClean="0"/>
              <a:t>Couper les PE et les coller devant les codes branches correspondants</a:t>
            </a:r>
          </a:p>
          <a:p>
            <a:pPr marL="342900" indent="-342900">
              <a:buFont typeface="+mj-lt"/>
              <a:buAutoNum type="arabicPeriod" startAt="3"/>
            </a:pPr>
            <a:endParaRPr lang="fr-CM" dirty="0" smtClean="0"/>
          </a:p>
          <a:p>
            <a:pPr marL="342900" indent="-342900">
              <a:buFont typeface="+mj-lt"/>
              <a:buAutoNum type="arabicPeriod" startAt="3"/>
            </a:pPr>
            <a:r>
              <a:rPr lang="fr-FR" dirty="0" smtClean="0"/>
              <a:t>Créer trois fichiers Excel </a:t>
            </a:r>
            <a:r>
              <a:rPr lang="fr-FR" dirty="0" err="1" smtClean="0"/>
              <a:t>Conv_branche_mode_prod</a:t>
            </a:r>
            <a:r>
              <a:rPr lang="fr-FR" dirty="0" smtClean="0"/>
              <a:t>, </a:t>
            </a:r>
            <a:r>
              <a:rPr lang="fr-FR" dirty="0" err="1" smtClean="0"/>
              <a:t>conv_branche_coeff</a:t>
            </a:r>
            <a:r>
              <a:rPr lang="fr-FR" dirty="0" smtClean="0"/>
              <a:t> et branche</a:t>
            </a:r>
            <a:endParaRPr lang="fr-CM"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17</a:t>
            </a:fld>
            <a:endParaRPr lang="fr-FR" dirty="0"/>
          </a:p>
        </p:txBody>
      </p:sp>
      <p:sp>
        <p:nvSpPr>
          <p:cNvPr id="9" name="Rectangle à coins arrondis 8"/>
          <p:cNvSpPr/>
          <p:nvPr/>
        </p:nvSpPr>
        <p:spPr>
          <a:xfrm>
            <a:off x="1285852" y="785794"/>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des tables </a:t>
            </a:r>
            <a:r>
              <a:rPr lang="fr-FR" dirty="0" err="1" smtClean="0"/>
              <a:t>Conv_branche_mode_prod</a:t>
            </a:r>
            <a:r>
              <a:rPr lang="fr-FR" dirty="0" smtClean="0"/>
              <a:t>, </a:t>
            </a:r>
            <a:r>
              <a:rPr lang="fr-FR" dirty="0" err="1" smtClean="0"/>
              <a:t>conv_branche_coeff</a:t>
            </a:r>
            <a:r>
              <a:rPr lang="fr-FR" dirty="0" smtClean="0"/>
              <a:t> et branche</a:t>
            </a:r>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sp>
        <p:nvSpPr>
          <p:cNvPr id="11" name="TextBox 10"/>
          <p:cNvSpPr txBox="1"/>
          <p:nvPr/>
        </p:nvSpPr>
        <p:spPr>
          <a:xfrm>
            <a:off x="1043608" y="1556792"/>
            <a:ext cx="7272808" cy="4524315"/>
          </a:xfrm>
          <a:prstGeom prst="rect">
            <a:avLst/>
          </a:prstGeom>
          <a:noFill/>
        </p:spPr>
        <p:txBody>
          <a:bodyPr wrap="square" rtlCol="0">
            <a:spAutoFit/>
          </a:bodyPr>
          <a:lstStyle/>
          <a:p>
            <a:pPr marL="342900" indent="-342900"/>
            <a:r>
              <a:rPr lang="fr-CM" b="1" u="sng" dirty="0" smtClean="0"/>
              <a:t>Situation 1</a:t>
            </a:r>
            <a:r>
              <a:rPr lang="fr-CM" dirty="0" smtClean="0"/>
              <a:t>: </a:t>
            </a:r>
            <a:r>
              <a:rPr lang="fr-CM" b="1" dirty="0" smtClean="0"/>
              <a:t>L’information cherchée est </a:t>
            </a:r>
            <a:r>
              <a:rPr lang="fr-FR" b="1" dirty="0" smtClean="0"/>
              <a:t>à tirer d’un ou plusieurs modes de production spécifiques: aller dans le fichier </a:t>
            </a:r>
            <a:r>
              <a:rPr lang="fr-FR" b="1" dirty="0" err="1" smtClean="0"/>
              <a:t>conv_branche_mode_prod</a:t>
            </a:r>
            <a:endParaRPr lang="fr-FR" b="1" dirty="0" smtClean="0"/>
          </a:p>
          <a:p>
            <a:pPr marL="342900" indent="-342900"/>
            <a:endParaRPr lang="fr-FR" b="1" dirty="0" smtClean="0"/>
          </a:p>
          <a:p>
            <a:pPr marL="342900" indent="-342900">
              <a:buFont typeface="Arial" pitchFamily="34" charset="0"/>
              <a:buChar char="•"/>
            </a:pPr>
            <a:r>
              <a:rPr lang="fr-FR" dirty="0" smtClean="0"/>
              <a:t>La table </a:t>
            </a:r>
            <a:r>
              <a:rPr lang="fr-FR" dirty="0" err="1" smtClean="0"/>
              <a:t>Conv_branche_mode_prod</a:t>
            </a:r>
            <a:r>
              <a:rPr lang="fr-FR" dirty="0" smtClean="0"/>
              <a:t> permet d’améliorer la recherche en précisant la branche et le mode de production</a:t>
            </a:r>
          </a:p>
          <a:p>
            <a:pPr marL="342900" indent="-342900">
              <a:buFont typeface="Arial" pitchFamily="34" charset="0"/>
              <a:buChar char="•"/>
            </a:pPr>
            <a:endParaRPr lang="fr-FR" dirty="0" smtClean="0"/>
          </a:p>
          <a:p>
            <a:pPr marL="342900" indent="-342900">
              <a:buFont typeface="Arial" pitchFamily="34" charset="0"/>
              <a:buChar char="•"/>
            </a:pPr>
            <a:r>
              <a:rPr lang="fr-FR" dirty="0" smtClean="0"/>
              <a:t>Il faut créer au moins deux éclats branches </a:t>
            </a:r>
            <a:r>
              <a:rPr lang="fr-FR" dirty="0" err="1" smtClean="0"/>
              <a:t>pci</a:t>
            </a:r>
            <a:r>
              <a:rPr lang="fr-FR" dirty="0" smtClean="0"/>
              <a:t>: chaque éclats </a:t>
            </a:r>
            <a:r>
              <a:rPr lang="fr-FR" dirty="0" err="1" smtClean="0"/>
              <a:t>pci</a:t>
            </a:r>
            <a:r>
              <a:rPr lang="fr-FR" dirty="0" smtClean="0"/>
              <a:t> sera liée à un mode de production; s’il existe des modes de productions non attribuées, un éclat branche </a:t>
            </a:r>
            <a:r>
              <a:rPr lang="fr-FR" dirty="0" err="1" smtClean="0"/>
              <a:t>pci</a:t>
            </a:r>
            <a:r>
              <a:rPr lang="fr-FR" dirty="0" smtClean="0"/>
              <a:t> sera créée et son mode de production sera l’astérisque "*"</a:t>
            </a:r>
          </a:p>
          <a:p>
            <a:pPr marL="342900" indent="-342900">
              <a:buFont typeface="Arial" pitchFamily="34" charset="0"/>
              <a:buChar char="•"/>
            </a:pPr>
            <a:endParaRPr lang="fr-FR" dirty="0" smtClean="0"/>
          </a:p>
          <a:p>
            <a:pPr marL="342900" indent="-342900">
              <a:buFont typeface="Arial" pitchFamily="34" charset="0"/>
              <a:buChar char="•"/>
            </a:pPr>
            <a:r>
              <a:rPr lang="fr-FR" dirty="0" smtClean="0"/>
              <a:t>La création des éclats branche </a:t>
            </a:r>
            <a:r>
              <a:rPr lang="fr-FR" dirty="0" err="1" smtClean="0"/>
              <a:t>pci</a:t>
            </a:r>
            <a:r>
              <a:rPr lang="fr-FR" dirty="0" smtClean="0"/>
              <a:t> est identique au processus pour les produits</a:t>
            </a:r>
          </a:p>
          <a:p>
            <a:pPr marL="342900" indent="-342900">
              <a:buFont typeface="Arial" pitchFamily="34" charset="0"/>
              <a:buChar char="•"/>
            </a:pPr>
            <a:endParaRPr lang="fr-FR" dirty="0" smtClean="0"/>
          </a:p>
          <a:p>
            <a:pPr marL="342900" indent="-342900">
              <a:buFont typeface="Arial" pitchFamily="34" charset="0"/>
              <a:buChar char="•"/>
            </a:pPr>
            <a:r>
              <a:rPr lang="fr-FR" dirty="0" smtClean="0"/>
              <a:t>Tous les éclats branches </a:t>
            </a:r>
            <a:r>
              <a:rPr lang="fr-FR" dirty="0" err="1" smtClean="0"/>
              <a:t>pci</a:t>
            </a:r>
            <a:r>
              <a:rPr lang="fr-FR" dirty="0" smtClean="0"/>
              <a:t> créées constitueront en partie la table branche (compléments des branches)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18</a:t>
            </a:fld>
            <a:endParaRPr lang="fr-FR" dirty="0"/>
          </a:p>
        </p:txBody>
      </p:sp>
      <p:graphicFrame>
        <p:nvGraphicFramePr>
          <p:cNvPr id="6" name="Tableau 5"/>
          <p:cNvGraphicFramePr>
            <a:graphicFrameLocks noGrp="1"/>
          </p:cNvGraphicFramePr>
          <p:nvPr/>
        </p:nvGraphicFramePr>
        <p:xfrm>
          <a:off x="1071538" y="3523351"/>
          <a:ext cx="6643734" cy="2857977"/>
        </p:xfrm>
        <a:graphic>
          <a:graphicData uri="http://schemas.openxmlformats.org/drawingml/2006/table">
            <a:tbl>
              <a:tblPr/>
              <a:tblGrid>
                <a:gridCol w="2214578"/>
                <a:gridCol w="2214578"/>
                <a:gridCol w="2214578"/>
              </a:tblGrid>
              <a:tr h="428628">
                <a:tc>
                  <a:txBody>
                    <a:bodyPr/>
                    <a:lstStyle/>
                    <a:p>
                      <a:pPr algn="l" fontAlgn="b">
                        <a:lnSpc>
                          <a:spcPct val="200000"/>
                        </a:lnSpc>
                      </a:pPr>
                      <a:r>
                        <a:rPr lang="fr-FR" sz="1600" b="0" i="0" u="none" strike="noStrike" dirty="0" err="1">
                          <a:solidFill>
                            <a:srgbClr val="000000"/>
                          </a:solidFill>
                          <a:latin typeface="Calibri"/>
                        </a:rPr>
                        <a:t>Bran_ERETES</a:t>
                      </a:r>
                      <a:endParaRPr lang="fr-FR"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200000"/>
                        </a:lnSpc>
                      </a:pPr>
                      <a:r>
                        <a:rPr lang="fr-FR" sz="1600" b="0" i="0" u="none" strike="noStrike">
                          <a:solidFill>
                            <a:srgbClr val="000000"/>
                          </a:solidFill>
                          <a:latin typeface="Calibri"/>
                        </a:rPr>
                        <a:t>Bran_PCI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200000"/>
                        </a:lnSpc>
                      </a:pPr>
                      <a:r>
                        <a:rPr lang="fr-FR" sz="1600" b="0" i="0" u="none" strike="noStrike">
                          <a:solidFill>
                            <a:srgbClr val="000000"/>
                          </a:solidFill>
                          <a:latin typeface="Calibri"/>
                        </a:rPr>
                        <a:t>Mode_prod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193">
                <a:tc>
                  <a:txBody>
                    <a:bodyPr/>
                    <a:lstStyle/>
                    <a:p>
                      <a:pPr algn="l" fontAlgn="b">
                        <a:lnSpc>
                          <a:spcPct val="200000"/>
                        </a:lnSpc>
                      </a:pPr>
                      <a:r>
                        <a:rPr lang="fr-FR" sz="1600" b="0" i="0" u="none" strike="noStrike">
                          <a:solidFill>
                            <a:srgbClr val="000000"/>
                          </a:solidFill>
                          <a:latin typeface="Calibri"/>
                        </a:rPr>
                        <a:t>190000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200000"/>
                        </a:lnSpc>
                      </a:pPr>
                      <a:r>
                        <a:rPr lang="fr-FR" sz="1600" b="0" i="0" u="none" strike="noStrike">
                          <a:solidFill>
                            <a:srgbClr val="000000"/>
                          </a:solidFill>
                          <a:latin typeface="Calibri"/>
                        </a:rPr>
                        <a:t>19000A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fr-FR" sz="16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193">
                <a:tc>
                  <a:txBody>
                    <a:bodyPr/>
                    <a:lstStyle/>
                    <a:p>
                      <a:pPr algn="l" fontAlgn="b">
                        <a:lnSpc>
                          <a:spcPct val="200000"/>
                        </a:lnSpc>
                      </a:pPr>
                      <a:r>
                        <a:rPr lang="fr-FR" sz="1600" b="0" i="0" u="none" strike="noStrike">
                          <a:solidFill>
                            <a:srgbClr val="000000"/>
                          </a:solidFill>
                          <a:latin typeface="Calibri"/>
                        </a:rPr>
                        <a:t>190000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200000"/>
                        </a:lnSpc>
                      </a:pPr>
                      <a:r>
                        <a:rPr lang="fr-FR" sz="1600" b="0" i="0" u="none" strike="noStrike">
                          <a:solidFill>
                            <a:srgbClr val="000000"/>
                          </a:solidFill>
                          <a:latin typeface="Calibri"/>
                        </a:rPr>
                        <a:t>19000B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fr-FR" sz="16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193">
                <a:tc>
                  <a:txBody>
                    <a:bodyPr/>
                    <a:lstStyle/>
                    <a:p>
                      <a:pPr algn="l" fontAlgn="b">
                        <a:lnSpc>
                          <a:spcPct val="200000"/>
                        </a:lnSpc>
                      </a:pPr>
                      <a:r>
                        <a:rPr lang="fr-FR" sz="1600" b="0" i="0" u="none" strike="noStrike" dirty="0">
                          <a:solidFill>
                            <a:srgbClr val="000000"/>
                          </a:solidFill>
                          <a:latin typeface="Calibri"/>
                        </a:rPr>
                        <a:t>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200000"/>
                        </a:lnSpc>
                      </a:pPr>
                      <a:r>
                        <a:rPr lang="fr-FR" sz="1600" b="0" i="0" u="none" strike="noStrike">
                          <a:solidFill>
                            <a:srgbClr val="000000"/>
                          </a:solidFill>
                          <a:latin typeface="Calibri"/>
                        </a:rPr>
                        <a:t>20000A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fr-FR" sz="16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193">
                <a:tc>
                  <a:txBody>
                    <a:bodyPr/>
                    <a:lstStyle/>
                    <a:p>
                      <a:pPr algn="l" fontAlgn="b">
                        <a:lnSpc>
                          <a:spcPct val="200000"/>
                        </a:lnSpc>
                      </a:pPr>
                      <a:r>
                        <a:rPr lang="fr-FR" sz="1600" b="0" i="0" u="none" strike="noStrike" dirty="0">
                          <a:solidFill>
                            <a:srgbClr val="000000"/>
                          </a:solidFill>
                          <a:latin typeface="Calibri"/>
                        </a:rPr>
                        <a:t>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200000"/>
                        </a:lnSpc>
                      </a:pPr>
                      <a:r>
                        <a:rPr lang="fr-FR" sz="1600" b="0" i="0" u="none" strike="noStrike" dirty="0">
                          <a:solidFill>
                            <a:srgbClr val="000000"/>
                          </a:solidFill>
                          <a:latin typeface="Calibri"/>
                        </a:rPr>
                        <a:t>20000B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fr-FR" sz="16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539552" y="2358024"/>
            <a:ext cx="2643206" cy="1142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Branches contenant les données nécessaires relatives uniquement au mode 1</a:t>
            </a:r>
            <a:endParaRPr lang="fr-FR" dirty="0"/>
          </a:p>
        </p:txBody>
      </p:sp>
      <p:cxnSp>
        <p:nvCxnSpPr>
          <p:cNvPr id="9" name="Connecteur droit avec flèche 8"/>
          <p:cNvCxnSpPr/>
          <p:nvPr/>
        </p:nvCxnSpPr>
        <p:spPr>
          <a:xfrm rot="16200000" flipH="1">
            <a:off x="1625171" y="3576916"/>
            <a:ext cx="2214602" cy="1678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Forme 10"/>
          <p:cNvCxnSpPr/>
          <p:nvPr/>
        </p:nvCxnSpPr>
        <p:spPr>
          <a:xfrm>
            <a:off x="3214678" y="2737521"/>
            <a:ext cx="285752" cy="15716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64088" y="2358024"/>
            <a:ext cx="2643206" cy="1142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Branches contenant les données relatives aux 7 autres  modes</a:t>
            </a:r>
            <a:endParaRPr lang="fr-FR" dirty="0"/>
          </a:p>
        </p:txBody>
      </p:sp>
      <p:cxnSp>
        <p:nvCxnSpPr>
          <p:cNvPr id="14" name="Connecteur droit avec flèche 13"/>
          <p:cNvCxnSpPr/>
          <p:nvPr/>
        </p:nvCxnSpPr>
        <p:spPr>
          <a:xfrm rot="5400000">
            <a:off x="3875468" y="3362604"/>
            <a:ext cx="2857544" cy="275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Forme 15"/>
          <p:cNvCxnSpPr/>
          <p:nvPr/>
        </p:nvCxnSpPr>
        <p:spPr>
          <a:xfrm rot="10800000" flipV="1">
            <a:off x="3786182" y="2737521"/>
            <a:ext cx="1571636" cy="22145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9552" y="799544"/>
            <a:ext cx="7992888" cy="1477328"/>
          </a:xfrm>
          <a:prstGeom prst="rect">
            <a:avLst/>
          </a:prstGeom>
        </p:spPr>
        <p:txBody>
          <a:bodyPr wrap="square">
            <a:spAutoFit/>
          </a:bodyPr>
          <a:lstStyle/>
          <a:p>
            <a:pPr marL="342900" indent="-342900"/>
            <a:r>
              <a:rPr lang="fr-CM" b="1" u="sng" dirty="0" smtClean="0"/>
              <a:t>Exemple du Bénin</a:t>
            </a:r>
            <a:r>
              <a:rPr lang="fr-CM" dirty="0" smtClean="0"/>
              <a:t> : les branches « 190000, éducation »; « 200000; santé » contiennent au préalable les productions de ces services pour les APU et aussi pour les autres secteurs institutionnels. Comme pour le Bénin le mode 1 est uniquement réservé  aux APU, ces branches ont été éclatées en deux pour construire la table </a:t>
            </a:r>
            <a:r>
              <a:rPr lang="fr-CM" dirty="0" err="1" smtClean="0"/>
              <a:t>Conv_branche_mode_prod</a:t>
            </a:r>
            <a:r>
              <a:rPr lang="fr-CM" dirty="0" smtClean="0"/>
              <a:t>.</a:t>
            </a:r>
          </a:p>
        </p:txBody>
      </p:sp>
      <p:sp>
        <p:nvSpPr>
          <p:cNvPr id="13" name="Rectangle à coins arrondis 8"/>
          <p:cNvSpPr/>
          <p:nvPr/>
        </p:nvSpPr>
        <p:spPr>
          <a:xfrm>
            <a:off x="1115616" y="83954"/>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des tables </a:t>
            </a:r>
            <a:r>
              <a:rPr lang="fr-FR" dirty="0" err="1" smtClean="0"/>
              <a:t>Conv_branche_mode_prod</a:t>
            </a:r>
            <a:r>
              <a:rPr lang="fr-FR" dirty="0" smtClean="0"/>
              <a:t>, </a:t>
            </a:r>
            <a:r>
              <a:rPr lang="fr-FR" dirty="0" err="1" smtClean="0"/>
              <a:t>conv_branche_coeff</a:t>
            </a:r>
            <a:r>
              <a:rPr lang="fr-FR" dirty="0" smtClean="0"/>
              <a:t> et branche</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19</a:t>
            </a:fld>
            <a:endParaRPr lang="fr-FR" dirty="0"/>
          </a:p>
        </p:txBody>
      </p:sp>
      <p:sp>
        <p:nvSpPr>
          <p:cNvPr id="6" name="Rectangle 5"/>
          <p:cNvSpPr/>
          <p:nvPr/>
        </p:nvSpPr>
        <p:spPr>
          <a:xfrm>
            <a:off x="683568" y="908720"/>
            <a:ext cx="7704856" cy="3970318"/>
          </a:xfrm>
          <a:prstGeom prst="rect">
            <a:avLst/>
          </a:prstGeom>
        </p:spPr>
        <p:txBody>
          <a:bodyPr wrap="square">
            <a:spAutoFit/>
          </a:bodyPr>
          <a:lstStyle/>
          <a:p>
            <a:pPr marL="342900" indent="-342900"/>
            <a:r>
              <a:rPr lang="fr-CM" b="1" u="sng" dirty="0" smtClean="0"/>
              <a:t>Situation 2</a:t>
            </a:r>
            <a:r>
              <a:rPr lang="fr-CM" dirty="0" smtClean="0"/>
              <a:t>: </a:t>
            </a:r>
            <a:r>
              <a:rPr lang="fr-CM" b="1" dirty="0" smtClean="0"/>
              <a:t>L’information cherchée dans ERETES contient un bruit: </a:t>
            </a:r>
            <a:r>
              <a:rPr lang="fr-FR" b="1" dirty="0" smtClean="0"/>
              <a:t>aller dans le fichier </a:t>
            </a:r>
            <a:r>
              <a:rPr lang="fr-FR" b="1" dirty="0" err="1" smtClean="0"/>
              <a:t>conv_branche_coeff</a:t>
            </a:r>
            <a:endParaRPr lang="fr-FR" b="1" dirty="0" smtClean="0"/>
          </a:p>
          <a:p>
            <a:pPr marL="342900" indent="-342900"/>
            <a:endParaRPr lang="fr-CM" b="1" i="1" dirty="0" smtClean="0"/>
          </a:p>
          <a:p>
            <a:pPr marL="342900" indent="-342900"/>
            <a:r>
              <a:rPr lang="fr-CM" dirty="0" smtClean="0"/>
              <a:t>Exemple: la branche et le secteur institutionnel (et éventuellement le mode de production) ne retournent pas l’information cherchée.  Pour ce cas, deux tables sont nécessaires : les branches loisirs&amp;culture, sante et éducation pourraient contenir de la dépense de consommation finale individualisable et collective</a:t>
            </a:r>
          </a:p>
          <a:p>
            <a:pPr marL="342900" indent="-342900"/>
            <a:endParaRPr lang="fr-CM" dirty="0" smtClean="0"/>
          </a:p>
          <a:p>
            <a:pPr marL="342900" indent="-342900">
              <a:buFont typeface="+mj-lt"/>
              <a:buAutoNum type="arabicPeriod"/>
            </a:pPr>
            <a:r>
              <a:rPr lang="fr-CM" dirty="0" smtClean="0"/>
              <a:t>La table </a:t>
            </a:r>
            <a:r>
              <a:rPr lang="fr-CM" dirty="0" err="1" smtClean="0"/>
              <a:t>conv_branche_coeff</a:t>
            </a:r>
            <a:r>
              <a:rPr lang="fr-CM" dirty="0" smtClean="0"/>
              <a:t> doit être utilisée</a:t>
            </a:r>
          </a:p>
          <a:p>
            <a:pPr marL="342900" indent="-342900">
              <a:buFont typeface="+mj-lt"/>
              <a:buAutoNum type="arabicPeriod"/>
            </a:pPr>
            <a:r>
              <a:rPr lang="fr-CM" dirty="0" smtClean="0"/>
              <a:t>Le traitement est identique </a:t>
            </a:r>
            <a:r>
              <a:rPr lang="fr-FR" dirty="0" smtClean="0"/>
              <a:t>à celui de la table </a:t>
            </a:r>
            <a:r>
              <a:rPr lang="fr-FR" dirty="0" err="1" smtClean="0"/>
              <a:t>conv_prod_coeff</a:t>
            </a:r>
            <a:endParaRPr lang="fr-FR" dirty="0" smtClean="0"/>
          </a:p>
          <a:p>
            <a:pPr marL="342900" indent="-342900">
              <a:buFont typeface="+mj-lt"/>
              <a:buAutoNum type="arabicPeriod"/>
            </a:pPr>
            <a:r>
              <a:rPr lang="fr-FR" dirty="0" smtClean="0"/>
              <a:t>Tous les éclats branches </a:t>
            </a:r>
            <a:r>
              <a:rPr lang="fr-FR" dirty="0" err="1" smtClean="0"/>
              <a:t>pci</a:t>
            </a:r>
            <a:r>
              <a:rPr lang="fr-FR" dirty="0" smtClean="0"/>
              <a:t> créées constitueront en partie la table branche (compléments des branches)</a:t>
            </a:r>
          </a:p>
          <a:p>
            <a:pPr marL="342900" indent="-342900">
              <a:buFont typeface="+mj-lt"/>
              <a:buAutoNum type="arabicPeriod"/>
            </a:pPr>
            <a:endParaRPr lang="fr-CM" dirty="0" smtClean="0"/>
          </a:p>
        </p:txBody>
      </p:sp>
      <p:sp>
        <p:nvSpPr>
          <p:cNvPr id="4" name="Rectangle à coins arrondis 8"/>
          <p:cNvSpPr/>
          <p:nvPr/>
        </p:nvSpPr>
        <p:spPr>
          <a:xfrm>
            <a:off x="899592" y="155962"/>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des tables </a:t>
            </a:r>
            <a:r>
              <a:rPr lang="fr-FR" dirty="0" err="1" smtClean="0"/>
              <a:t>Conv_branche_mode_prod</a:t>
            </a:r>
            <a:r>
              <a:rPr lang="fr-FR" dirty="0" smtClean="0"/>
              <a:t>, </a:t>
            </a:r>
            <a:r>
              <a:rPr lang="fr-FR" dirty="0" err="1" smtClean="0"/>
              <a:t>conv_branche_coeff</a:t>
            </a:r>
            <a:r>
              <a:rPr lang="fr-FR" dirty="0" smtClean="0"/>
              <a:t> et branche</a:t>
            </a:r>
            <a:endParaRPr lang="fr-FR" dirty="0"/>
          </a:p>
        </p:txBody>
      </p:sp>
      <p:pic>
        <p:nvPicPr>
          <p:cNvPr id="2050" name="Picture 2"/>
          <p:cNvPicPr>
            <a:picLocks noChangeAspect="1" noChangeArrowheads="1"/>
          </p:cNvPicPr>
          <p:nvPr/>
        </p:nvPicPr>
        <p:blipFill>
          <a:blip r:embed="rId3" cstate="print"/>
          <a:srcRect/>
          <a:stretch>
            <a:fillRect/>
          </a:stretch>
        </p:blipFill>
        <p:spPr bwMode="auto">
          <a:xfrm>
            <a:off x="1835696" y="4632442"/>
            <a:ext cx="5688632" cy="1820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59632" y="0"/>
            <a:ext cx="6624736" cy="9807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600" dirty="0" smtClean="0"/>
              <a:t>Objectifs</a:t>
            </a:r>
          </a:p>
        </p:txBody>
      </p:sp>
      <p:sp>
        <p:nvSpPr>
          <p:cNvPr id="5" name="Espace réservé du numéro de diapositive 4"/>
          <p:cNvSpPr>
            <a:spLocks noGrp="1"/>
          </p:cNvSpPr>
          <p:nvPr>
            <p:ph type="sldNum" sz="quarter" idx="12"/>
          </p:nvPr>
        </p:nvSpPr>
        <p:spPr/>
        <p:txBody>
          <a:bodyPr/>
          <a:lstStyle/>
          <a:p>
            <a:fld id="{7F2C832A-15E5-4A82-9FE0-D8249D14D997}" type="slidenum">
              <a:rPr lang="fr-FR" smtClean="0"/>
              <a:pPr/>
              <a:t>2</a:t>
            </a:fld>
            <a:endParaRPr lang="fr-FR"/>
          </a:p>
        </p:txBody>
      </p:sp>
      <p:graphicFrame>
        <p:nvGraphicFramePr>
          <p:cNvPr id="7" name="Diagramme 6"/>
          <p:cNvGraphicFramePr/>
          <p:nvPr/>
        </p:nvGraphicFramePr>
        <p:xfrm>
          <a:off x="1187624" y="1108968"/>
          <a:ext cx="6504384"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20</a:t>
            </a:fld>
            <a:endParaRPr lang="fr-FR" dirty="0"/>
          </a:p>
        </p:txBody>
      </p:sp>
      <p:sp>
        <p:nvSpPr>
          <p:cNvPr id="6" name="Rectangle 5"/>
          <p:cNvSpPr/>
          <p:nvPr/>
        </p:nvSpPr>
        <p:spPr>
          <a:xfrm>
            <a:off x="683568" y="908720"/>
            <a:ext cx="7072362" cy="2031325"/>
          </a:xfrm>
          <a:prstGeom prst="rect">
            <a:avLst/>
          </a:prstGeom>
        </p:spPr>
        <p:txBody>
          <a:bodyPr wrap="square">
            <a:spAutoFit/>
          </a:bodyPr>
          <a:lstStyle/>
          <a:p>
            <a:pPr marL="342900" indent="-342900"/>
            <a:r>
              <a:rPr lang="fr-CM" b="1" u="sng" dirty="0" smtClean="0"/>
              <a:t>Situation 3</a:t>
            </a:r>
            <a:r>
              <a:rPr lang="fr-CM" dirty="0" smtClean="0"/>
              <a:t>: </a:t>
            </a:r>
            <a:r>
              <a:rPr lang="fr-CM" b="1" dirty="0" smtClean="0"/>
              <a:t>Vous ne rencontrez ni la situation 1 ni la situation 2</a:t>
            </a:r>
            <a:endParaRPr lang="fr-FR" b="1" dirty="0" smtClean="0"/>
          </a:p>
          <a:p>
            <a:pPr marL="342900" indent="-342900"/>
            <a:endParaRPr lang="fr-CM" b="1" i="1" dirty="0" smtClean="0"/>
          </a:p>
          <a:p>
            <a:pPr marL="342900" indent="-342900">
              <a:buFont typeface="+mj-lt"/>
              <a:buAutoNum type="arabicPeriod"/>
            </a:pPr>
            <a:r>
              <a:rPr lang="fr-CM" dirty="0" smtClean="0"/>
              <a:t>Remplir la table </a:t>
            </a:r>
            <a:r>
              <a:rPr lang="fr-FR" dirty="0" err="1" smtClean="0"/>
              <a:t>Conv_branche_mode_prod</a:t>
            </a:r>
            <a:r>
              <a:rPr lang="fr-FR" dirty="0" smtClean="0"/>
              <a:t>  avec la branche en attente ou la branche fictive de votre nomenclature;</a:t>
            </a:r>
          </a:p>
          <a:p>
            <a:pPr marL="342900" indent="-342900">
              <a:buFont typeface="+mj-lt"/>
              <a:buAutoNum type="arabicPeriod"/>
            </a:pPr>
            <a:r>
              <a:rPr lang="fr-FR" dirty="0" smtClean="0"/>
              <a:t>Créer deux éclats dont un pour un mode de production quelconque et l’autre pour "*« </a:t>
            </a:r>
          </a:p>
          <a:p>
            <a:pPr marL="342900" indent="-342900">
              <a:buFont typeface="+mj-lt"/>
              <a:buAutoNum type="arabicPeriod"/>
            </a:pPr>
            <a:r>
              <a:rPr lang="fr-FR" dirty="0" smtClean="0"/>
              <a:t>Ajouter les éclats  dans la table branche</a:t>
            </a:r>
            <a:endParaRPr lang="fr-CM" dirty="0" smtClean="0"/>
          </a:p>
        </p:txBody>
      </p:sp>
      <p:sp>
        <p:nvSpPr>
          <p:cNvPr id="4" name="Rectangle à coins arrondis 8"/>
          <p:cNvSpPr/>
          <p:nvPr/>
        </p:nvSpPr>
        <p:spPr>
          <a:xfrm>
            <a:off x="899592" y="155962"/>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des tables </a:t>
            </a:r>
            <a:r>
              <a:rPr lang="fr-FR" dirty="0" err="1" smtClean="0"/>
              <a:t>Conv_branche_mode_prod</a:t>
            </a:r>
            <a:r>
              <a:rPr lang="fr-FR" dirty="0" smtClean="0"/>
              <a:t>, </a:t>
            </a:r>
            <a:r>
              <a:rPr lang="fr-FR" dirty="0" err="1" smtClean="0"/>
              <a:t>conv_branche_coeff</a:t>
            </a:r>
            <a:r>
              <a:rPr lang="fr-FR" dirty="0" smtClean="0"/>
              <a:t> et branche</a:t>
            </a:r>
            <a:endParaRPr lang="fr-FR" dirty="0"/>
          </a:p>
        </p:txBody>
      </p:sp>
      <p:sp>
        <p:nvSpPr>
          <p:cNvPr id="7" name="TextBox 6"/>
          <p:cNvSpPr txBox="1"/>
          <p:nvPr/>
        </p:nvSpPr>
        <p:spPr>
          <a:xfrm>
            <a:off x="683568" y="3429000"/>
            <a:ext cx="7632848" cy="2062103"/>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algn="ctr"/>
            <a:r>
              <a:rPr lang="fr-FR" sz="3200" dirty="0" smtClean="0"/>
              <a:t>Charger les tables </a:t>
            </a:r>
            <a:r>
              <a:rPr lang="fr-FR" sz="3200" b="1" dirty="0" err="1" smtClean="0"/>
              <a:t>conv_branche_mode_prod</a:t>
            </a:r>
            <a:r>
              <a:rPr lang="fr-FR" sz="3200" b="1" dirty="0" smtClean="0"/>
              <a:t>  </a:t>
            </a:r>
            <a:r>
              <a:rPr lang="fr-FR" sz="3200" b="1" dirty="0" err="1" smtClean="0"/>
              <a:t>conv_branche_coeff</a:t>
            </a:r>
            <a:r>
              <a:rPr lang="fr-FR" sz="3200" b="1" dirty="0" smtClean="0"/>
              <a:t> </a:t>
            </a:r>
            <a:br>
              <a:rPr lang="fr-FR" sz="3200" b="1" dirty="0" smtClean="0"/>
            </a:br>
            <a:r>
              <a:rPr lang="fr-FR" sz="3200" b="1" dirty="0" smtClean="0"/>
              <a:t>branche</a:t>
            </a:r>
            <a:endParaRPr lang="fr-CM"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21</a:t>
            </a:fld>
            <a:endParaRPr lang="fr-FR" dirty="0"/>
          </a:p>
        </p:txBody>
      </p:sp>
      <p:sp>
        <p:nvSpPr>
          <p:cNvPr id="7" name="Rectangle à coins arrondis 6"/>
          <p:cNvSpPr/>
          <p:nvPr/>
        </p:nvSpPr>
        <p:spPr>
          <a:xfrm>
            <a:off x="1643042" y="785794"/>
            <a:ext cx="5786478"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de correspondance </a:t>
            </a:r>
            <a:r>
              <a:rPr lang="fr-FR" b="1" dirty="0" smtClean="0"/>
              <a:t>Pci_ERETES_Pci</a:t>
            </a:r>
            <a:endParaRPr lang="fr-FR" b="1" dirty="0"/>
          </a:p>
        </p:txBody>
      </p:sp>
      <p:sp>
        <p:nvSpPr>
          <p:cNvPr id="6" name="Rectangle 5"/>
          <p:cNvSpPr/>
          <p:nvPr/>
        </p:nvSpPr>
        <p:spPr>
          <a:xfrm>
            <a:off x="571473" y="1785926"/>
            <a:ext cx="8215369" cy="923330"/>
          </a:xfrm>
          <a:prstGeom prst="rect">
            <a:avLst/>
          </a:prstGeom>
        </p:spPr>
        <p:txBody>
          <a:bodyPr wrap="square">
            <a:spAutoFit/>
          </a:bodyPr>
          <a:lstStyle/>
          <a:p>
            <a:pPr marL="342900" indent="-342900" algn="just">
              <a:buFont typeface="+mj-lt"/>
              <a:buAutoNum type="arabicPeriod"/>
            </a:pPr>
            <a:r>
              <a:rPr lang="fr-CM" dirty="0" smtClean="0"/>
              <a:t>Une fois les tables ci-dessus construites, la table de correspondance </a:t>
            </a:r>
            <a:r>
              <a:rPr lang="fr-FR" b="1" dirty="0" smtClean="0"/>
              <a:t>Pci_ERETES_Pci </a:t>
            </a:r>
            <a:r>
              <a:rPr lang="fr-FR" dirty="0" smtClean="0"/>
              <a:t>qui </a:t>
            </a:r>
            <a:r>
              <a:rPr lang="fr-CM" dirty="0" smtClean="0"/>
              <a:t>permet d’associer chaque PE à un produit ou branche de la base ERETES-PCI peut être construite.</a:t>
            </a:r>
          </a:p>
        </p:txBody>
      </p:sp>
      <p:sp>
        <p:nvSpPr>
          <p:cNvPr id="8" name="Rectangle 7"/>
          <p:cNvSpPr/>
          <p:nvPr/>
        </p:nvSpPr>
        <p:spPr>
          <a:xfrm>
            <a:off x="3143240" y="3071810"/>
            <a:ext cx="2786082"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Architecture de la table</a:t>
            </a:r>
            <a:endParaRPr lang="fr-FR" dirty="0"/>
          </a:p>
        </p:txBody>
      </p:sp>
      <p:pic>
        <p:nvPicPr>
          <p:cNvPr id="9" name="Image 8"/>
          <p:cNvPicPr/>
          <p:nvPr/>
        </p:nvPicPr>
        <p:blipFill>
          <a:blip r:embed="rId3" cstate="print"/>
          <a:srcRect l="18430" t="18799" r="50592" b="51177"/>
          <a:stretch>
            <a:fillRect/>
          </a:stretch>
        </p:blipFill>
        <p:spPr bwMode="auto">
          <a:xfrm>
            <a:off x="857224" y="3643314"/>
            <a:ext cx="7643866"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22</a:t>
            </a:fld>
            <a:endParaRPr lang="fr-FR" dirty="0"/>
          </a:p>
        </p:txBody>
      </p:sp>
      <p:sp>
        <p:nvSpPr>
          <p:cNvPr id="7" name="Rectangle à coins arrondis 6"/>
          <p:cNvSpPr/>
          <p:nvPr/>
        </p:nvSpPr>
        <p:spPr>
          <a:xfrm>
            <a:off x="1643042" y="785794"/>
            <a:ext cx="5786478"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de correspondance </a:t>
            </a:r>
            <a:r>
              <a:rPr lang="fr-FR" b="1" dirty="0" smtClean="0"/>
              <a:t>Pci_ERETES_Pci</a:t>
            </a:r>
            <a:endParaRPr lang="fr-FR" b="1" dirty="0"/>
          </a:p>
        </p:txBody>
      </p:sp>
      <p:sp>
        <p:nvSpPr>
          <p:cNvPr id="6" name="Rectangle 5"/>
          <p:cNvSpPr/>
          <p:nvPr/>
        </p:nvSpPr>
        <p:spPr>
          <a:xfrm>
            <a:off x="571473" y="1785926"/>
            <a:ext cx="8215369" cy="2431435"/>
          </a:xfrm>
          <a:prstGeom prst="rect">
            <a:avLst/>
          </a:prstGeom>
        </p:spPr>
        <p:txBody>
          <a:bodyPr wrap="square">
            <a:spAutoFit/>
          </a:bodyPr>
          <a:lstStyle/>
          <a:p>
            <a:pPr marL="342900" indent="-342900" algn="just">
              <a:buFont typeface="+mj-lt"/>
              <a:buAutoNum type="arabicPeriod" startAt="2"/>
            </a:pPr>
            <a:r>
              <a:rPr lang="fr-CM" dirty="0" smtClean="0"/>
              <a:t>Ajouter une nouvelle feuille Excel. Renommer cette feuille « </a:t>
            </a:r>
            <a:r>
              <a:rPr lang="fr-FR" dirty="0" smtClean="0"/>
              <a:t>Pci_ERETES_Pci »</a:t>
            </a:r>
          </a:p>
          <a:p>
            <a:pPr marL="342900" indent="-342900" algn="just">
              <a:buFont typeface="+mj-lt"/>
              <a:buAutoNum type="arabicPeriod" startAt="2"/>
            </a:pPr>
            <a:r>
              <a:rPr lang="fr-FR" dirty="0" smtClean="0"/>
              <a:t>Mettre dans la cellule A1 id, B1 </a:t>
            </a:r>
            <a:r>
              <a:rPr lang="fr-FR" dirty="0" err="1" smtClean="0"/>
              <a:t>Code_pci</a:t>
            </a:r>
            <a:r>
              <a:rPr lang="fr-FR" dirty="0" smtClean="0"/>
              <a:t>, C1 </a:t>
            </a:r>
            <a:r>
              <a:rPr lang="fr-FR" dirty="0" err="1" smtClean="0"/>
              <a:t>produit_eretes_pci</a:t>
            </a:r>
            <a:r>
              <a:rPr lang="fr-FR" dirty="0" smtClean="0"/>
              <a:t> et D1 </a:t>
            </a:r>
            <a:r>
              <a:rPr lang="fr-FR" dirty="0" err="1" smtClean="0"/>
              <a:t>branche_eretes_pci</a:t>
            </a:r>
            <a:endParaRPr lang="fr-FR" dirty="0" smtClean="0"/>
          </a:p>
          <a:p>
            <a:pPr marL="342900" indent="-342900" algn="just"/>
            <a:endParaRPr lang="fr-FR" dirty="0" smtClean="0"/>
          </a:p>
          <a:p>
            <a:pPr marL="342900" indent="-342900" algn="just"/>
            <a:r>
              <a:rPr lang="fr-FR" b="1" u="sng" dirty="0" smtClean="0"/>
              <a:t>Remarque</a:t>
            </a:r>
            <a:r>
              <a:rPr lang="fr-FR" dirty="0" smtClean="0"/>
              <a:t> : </a:t>
            </a:r>
            <a:r>
              <a:rPr lang="fr-FR" sz="2000" dirty="0" smtClean="0">
                <a:solidFill>
                  <a:schemeClr val="tx2"/>
                </a:solidFill>
              </a:rPr>
              <a:t>il n’est pas nécessaire de faire figurer les codes 120111.1 (CF des ISBLSM), 160111.1, 160111.2 (variations de stocks); 170111.1 (Exportations de biens et services) 170111.2 (Importations de biens et services) dans la table </a:t>
            </a:r>
            <a:r>
              <a:rPr lang="fr-FR" sz="2000" b="1" dirty="0" smtClean="0">
                <a:solidFill>
                  <a:schemeClr val="tx2"/>
                </a:solidFill>
              </a:rPr>
              <a:t>Pci_ERETES_Pci, </a:t>
            </a:r>
            <a:r>
              <a:rPr lang="fr-FR" sz="2000" dirty="0" smtClean="0">
                <a:solidFill>
                  <a:schemeClr val="tx2"/>
                </a:solidFill>
              </a:rPr>
              <a:t>l’outil les traite très bien.</a:t>
            </a:r>
            <a:endParaRPr lang="fr-CM" sz="2000" dirty="0" smtClean="0">
              <a:solidFill>
                <a:schemeClr val="tx2"/>
              </a:solidFill>
            </a:endParaRPr>
          </a:p>
        </p:txBody>
      </p:sp>
      <p:pic>
        <p:nvPicPr>
          <p:cNvPr id="1027" name="Picture 3"/>
          <p:cNvPicPr>
            <a:picLocks noChangeAspect="1" noChangeArrowheads="1"/>
          </p:cNvPicPr>
          <p:nvPr/>
        </p:nvPicPr>
        <p:blipFill>
          <a:blip r:embed="rId3" cstate="print"/>
          <a:srcRect l="36" t="21679" r="71413" b="56836"/>
          <a:stretch>
            <a:fillRect/>
          </a:stretch>
        </p:blipFill>
        <p:spPr bwMode="auto">
          <a:xfrm>
            <a:off x="857224" y="4500570"/>
            <a:ext cx="7858180"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23</a:t>
            </a:fld>
            <a:endParaRPr lang="fr-FR" dirty="0"/>
          </a:p>
        </p:txBody>
      </p:sp>
      <p:sp>
        <p:nvSpPr>
          <p:cNvPr id="7" name="Rectangle à coins arrondis 6"/>
          <p:cNvSpPr/>
          <p:nvPr/>
        </p:nvSpPr>
        <p:spPr>
          <a:xfrm>
            <a:off x="1643042" y="785794"/>
            <a:ext cx="5786478"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de correspondance </a:t>
            </a:r>
            <a:r>
              <a:rPr lang="fr-FR" b="1" dirty="0" smtClean="0"/>
              <a:t>Pci_ERETES_Pci</a:t>
            </a:r>
            <a:endParaRPr lang="fr-FR" b="1" dirty="0"/>
          </a:p>
        </p:txBody>
      </p:sp>
      <p:sp>
        <p:nvSpPr>
          <p:cNvPr id="6" name="Rectangle 5"/>
          <p:cNvSpPr/>
          <p:nvPr/>
        </p:nvSpPr>
        <p:spPr>
          <a:xfrm>
            <a:off x="571473" y="1785926"/>
            <a:ext cx="8215369" cy="923330"/>
          </a:xfrm>
          <a:prstGeom prst="rect">
            <a:avLst/>
          </a:prstGeom>
        </p:spPr>
        <p:txBody>
          <a:bodyPr wrap="square">
            <a:spAutoFit/>
          </a:bodyPr>
          <a:lstStyle/>
          <a:p>
            <a:pPr marL="342900" indent="-342900" algn="just">
              <a:buFont typeface="+mj-lt"/>
              <a:buAutoNum type="arabicPeriod" startAt="5"/>
            </a:pPr>
            <a:r>
              <a:rPr lang="fr-FR" dirty="0" smtClean="0"/>
              <a:t>Recopier les codes PCI (niveau 6) de la feuille de</a:t>
            </a:r>
            <a:r>
              <a:rPr lang="fr-CM" dirty="0" smtClean="0"/>
              <a:t> « </a:t>
            </a:r>
            <a:r>
              <a:rPr lang="fr-CM" dirty="0" err="1" smtClean="0"/>
              <a:t>travaux_passage</a:t>
            </a:r>
            <a:r>
              <a:rPr lang="fr-CM" dirty="0" smtClean="0"/>
              <a:t> » dans la colonne B (</a:t>
            </a:r>
            <a:r>
              <a:rPr lang="fr-FR" dirty="0" err="1" smtClean="0"/>
              <a:t>Code_pci</a:t>
            </a:r>
            <a:r>
              <a:rPr lang="fr-FR" dirty="0" smtClean="0"/>
              <a:t>) et en face (</a:t>
            </a:r>
            <a:r>
              <a:rPr lang="fr-CM" dirty="0" smtClean="0"/>
              <a:t>colonne C) </a:t>
            </a:r>
            <a:r>
              <a:rPr lang="fr-FR" dirty="0" smtClean="0"/>
              <a:t>les codes produit ERETES et leurs éclats. Une PE peut être associée à un ou plusieurs produits de la base ERETES-PCI.</a:t>
            </a:r>
          </a:p>
        </p:txBody>
      </p:sp>
      <p:pic>
        <p:nvPicPr>
          <p:cNvPr id="2051" name="Picture 3"/>
          <p:cNvPicPr>
            <a:picLocks noChangeAspect="1" noChangeArrowheads="1"/>
          </p:cNvPicPr>
          <p:nvPr/>
        </p:nvPicPr>
        <p:blipFill>
          <a:blip r:embed="rId3" cstate="print"/>
          <a:srcRect l="-513" t="21679" r="69217" b="36328"/>
          <a:stretch>
            <a:fillRect/>
          </a:stretch>
        </p:blipFill>
        <p:spPr bwMode="auto">
          <a:xfrm>
            <a:off x="1000100" y="2857496"/>
            <a:ext cx="7572428"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24</a:t>
            </a:fld>
            <a:endParaRPr lang="fr-FR" dirty="0"/>
          </a:p>
        </p:txBody>
      </p:sp>
      <p:sp>
        <p:nvSpPr>
          <p:cNvPr id="7" name="Rectangle à coins arrondis 6"/>
          <p:cNvSpPr/>
          <p:nvPr/>
        </p:nvSpPr>
        <p:spPr>
          <a:xfrm>
            <a:off x="1643042" y="785794"/>
            <a:ext cx="5786478"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de correspondance </a:t>
            </a:r>
            <a:r>
              <a:rPr lang="fr-FR" b="1" dirty="0" smtClean="0"/>
              <a:t>Pci_ERETES_Pci</a:t>
            </a:r>
            <a:endParaRPr lang="fr-FR" b="1" dirty="0"/>
          </a:p>
        </p:txBody>
      </p:sp>
      <p:sp>
        <p:nvSpPr>
          <p:cNvPr id="6" name="Rectangle 5"/>
          <p:cNvSpPr/>
          <p:nvPr/>
        </p:nvSpPr>
        <p:spPr>
          <a:xfrm>
            <a:off x="571473" y="1785926"/>
            <a:ext cx="8215369" cy="646331"/>
          </a:xfrm>
          <a:prstGeom prst="rect">
            <a:avLst/>
          </a:prstGeom>
        </p:spPr>
        <p:txBody>
          <a:bodyPr wrap="square">
            <a:spAutoFit/>
          </a:bodyPr>
          <a:lstStyle/>
          <a:p>
            <a:pPr marL="342900" indent="-342900" algn="just">
              <a:buFont typeface="+mj-lt"/>
              <a:buAutoNum type="arabicPeriod" startAt="5"/>
            </a:pPr>
            <a:r>
              <a:rPr lang="fr-FR" dirty="0" smtClean="0"/>
              <a:t>Pour les codes PCI (niveau 6) liés à la production de services des APU il convient de les lier aux branches convenables. L’exemple du Bénin  se présente comme suit :</a:t>
            </a:r>
          </a:p>
        </p:txBody>
      </p:sp>
      <p:pic>
        <p:nvPicPr>
          <p:cNvPr id="3074" name="Picture 2"/>
          <p:cNvPicPr>
            <a:picLocks noChangeAspect="1" noChangeArrowheads="1"/>
          </p:cNvPicPr>
          <p:nvPr/>
        </p:nvPicPr>
        <p:blipFill>
          <a:blip r:embed="rId3" cstate="print"/>
          <a:srcRect t="22461" r="67900" b="41785"/>
          <a:stretch>
            <a:fillRect/>
          </a:stretch>
        </p:blipFill>
        <p:spPr bwMode="auto">
          <a:xfrm>
            <a:off x="1000100" y="2571744"/>
            <a:ext cx="7786742"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25</a:t>
            </a:fld>
            <a:endParaRPr lang="fr-FR" dirty="0"/>
          </a:p>
        </p:txBody>
      </p:sp>
      <p:sp>
        <p:nvSpPr>
          <p:cNvPr id="7" name="Rectangle à coins arrondis 6"/>
          <p:cNvSpPr/>
          <p:nvPr/>
        </p:nvSpPr>
        <p:spPr>
          <a:xfrm>
            <a:off x="1643042" y="785794"/>
            <a:ext cx="5786478"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de correspondance </a:t>
            </a:r>
            <a:r>
              <a:rPr lang="fr-FR" b="1" dirty="0" smtClean="0"/>
              <a:t>Pci_ERETES_Pci</a:t>
            </a:r>
            <a:endParaRPr lang="fr-FR" b="1" dirty="0"/>
          </a:p>
        </p:txBody>
      </p:sp>
      <p:sp>
        <p:nvSpPr>
          <p:cNvPr id="6" name="Rectangle 5"/>
          <p:cNvSpPr/>
          <p:nvPr/>
        </p:nvSpPr>
        <p:spPr>
          <a:xfrm>
            <a:off x="571473" y="1785926"/>
            <a:ext cx="8215369" cy="923330"/>
          </a:xfrm>
          <a:prstGeom prst="rect">
            <a:avLst/>
          </a:prstGeom>
        </p:spPr>
        <p:txBody>
          <a:bodyPr wrap="square">
            <a:spAutoFit/>
          </a:bodyPr>
          <a:lstStyle/>
          <a:p>
            <a:pPr marL="342900" indent="-342900" algn="just">
              <a:buFont typeface="+mj-lt"/>
              <a:buAutoNum type="arabicPeriod" startAt="6"/>
            </a:pPr>
            <a:r>
              <a:rPr lang="fr-CM" dirty="0" smtClean="0"/>
              <a:t>Correspondre les PE « </a:t>
            </a:r>
            <a:r>
              <a:rPr lang="fr-FR" dirty="0" smtClean="0"/>
              <a:t>111311.1 : Achats faits par  les ménages résidents dans le reste du monde; 111311.2 : Achats  faits par les ménages non résidents sur le territoire économique du pays » au produit « correction territoriale »</a:t>
            </a:r>
          </a:p>
        </p:txBody>
      </p:sp>
      <p:pic>
        <p:nvPicPr>
          <p:cNvPr id="4098" name="Picture 2"/>
          <p:cNvPicPr>
            <a:picLocks noChangeAspect="1" noChangeArrowheads="1"/>
          </p:cNvPicPr>
          <p:nvPr/>
        </p:nvPicPr>
        <p:blipFill>
          <a:blip r:embed="rId3" cstate="print"/>
          <a:srcRect t="22461" r="68155" b="38477"/>
          <a:stretch>
            <a:fillRect/>
          </a:stretch>
        </p:blipFill>
        <p:spPr bwMode="auto">
          <a:xfrm>
            <a:off x="1000100" y="2786058"/>
            <a:ext cx="7572428"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26</a:t>
            </a:fld>
            <a:endParaRPr lang="fr-FR" dirty="0"/>
          </a:p>
        </p:txBody>
      </p:sp>
      <p:sp>
        <p:nvSpPr>
          <p:cNvPr id="4" name="Rectangle à coins arrondis 3"/>
          <p:cNvSpPr/>
          <p:nvPr/>
        </p:nvSpPr>
        <p:spPr>
          <a:xfrm>
            <a:off x="1785918" y="214290"/>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Cas des comptes provisoires sous ERETES</a:t>
            </a:r>
            <a:endParaRPr lang="fr-FR" dirty="0"/>
          </a:p>
        </p:txBody>
      </p:sp>
      <p:sp>
        <p:nvSpPr>
          <p:cNvPr id="6" name="Rectangle 5"/>
          <p:cNvSpPr/>
          <p:nvPr/>
        </p:nvSpPr>
        <p:spPr>
          <a:xfrm>
            <a:off x="571473" y="908720"/>
            <a:ext cx="8321007" cy="4524315"/>
          </a:xfrm>
          <a:prstGeom prst="rect">
            <a:avLst/>
          </a:prstGeom>
          <a:solidFill>
            <a:schemeClr val="accent1">
              <a:lumMod val="20000"/>
              <a:lumOff val="80000"/>
            </a:schemeClr>
          </a:solidFill>
        </p:spPr>
        <p:txBody>
          <a:bodyPr wrap="square">
            <a:spAutoFit/>
          </a:bodyPr>
          <a:lstStyle/>
          <a:p>
            <a:pPr marL="342900" indent="-342900" algn="just"/>
            <a:r>
              <a:rPr lang="fr-CM" sz="2400" dirty="0" smtClean="0"/>
              <a:t>Nous nous plaçons dans le cas où:</a:t>
            </a:r>
          </a:p>
          <a:p>
            <a:pPr marL="342900" indent="-342900" algn="just">
              <a:buFont typeface="Arial" pitchFamily="34" charset="0"/>
              <a:buChar char="•"/>
            </a:pPr>
            <a:r>
              <a:rPr lang="fr-CM" sz="2400" dirty="0" smtClean="0"/>
              <a:t>les nomenclatures des branches et des produits sont agrégées (niveau 1, même si elles sont au niveau 2&amp;3 où "000" et "000000" sont utilisés pour compléter le niveau 1)</a:t>
            </a:r>
          </a:p>
          <a:p>
            <a:pPr marL="342900" indent="-342900" algn="just">
              <a:buFont typeface="Arial" pitchFamily="34" charset="0"/>
              <a:buChar char="•"/>
            </a:pPr>
            <a:r>
              <a:rPr lang="fr-CM" sz="2400" dirty="0" smtClean="0"/>
              <a:t>la nomenclature des opérations permet de distinguer la CF marchande et non marchande, la production marchande et non marchande des APU ainsi que les autres impôts et subventions sur la production</a:t>
            </a:r>
          </a:p>
          <a:p>
            <a:pPr marL="342900" indent="-342900" algn="just">
              <a:buFont typeface="Arial" pitchFamily="34" charset="0"/>
              <a:buChar char="•"/>
            </a:pPr>
            <a:r>
              <a:rPr lang="fr-CM" sz="2400" dirty="0" smtClean="0"/>
              <a:t>Le secteur institutionnel des APU est renseigné dans la CF, la production, la demande de CI, les salaires et les autres impôts et subventions sur la production;</a:t>
            </a:r>
          </a:p>
          <a:p>
            <a:pPr marL="342900" indent="-342900" algn="just">
              <a:buFont typeface="Arial" pitchFamily="34" charset="0"/>
              <a:buChar char="•"/>
            </a:pPr>
            <a:r>
              <a:rPr lang="fr-CM" sz="2400" dirty="0" smtClean="0"/>
              <a:t>Le secteur institutionnel des ISBLSM est indiqué dans la CF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27</a:t>
            </a:fld>
            <a:endParaRPr lang="fr-FR" dirty="0"/>
          </a:p>
        </p:txBody>
      </p:sp>
      <p:sp>
        <p:nvSpPr>
          <p:cNvPr id="4" name="Rectangle à coins arrondis 3"/>
          <p:cNvSpPr/>
          <p:nvPr/>
        </p:nvSpPr>
        <p:spPr>
          <a:xfrm>
            <a:off x="1785918" y="214290"/>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Cas des comptes provisoires sous ERETES</a:t>
            </a:r>
            <a:endParaRPr lang="fr-FR" dirty="0"/>
          </a:p>
        </p:txBody>
      </p:sp>
      <p:sp>
        <p:nvSpPr>
          <p:cNvPr id="7" name="Rectangle à coins arrondis 6"/>
          <p:cNvSpPr/>
          <p:nvPr/>
        </p:nvSpPr>
        <p:spPr>
          <a:xfrm>
            <a:off x="1835696" y="695546"/>
            <a:ext cx="5357850" cy="357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Etapes de travail</a:t>
            </a:r>
            <a:endParaRPr lang="fr-FR" dirty="0"/>
          </a:p>
        </p:txBody>
      </p:sp>
      <p:sp>
        <p:nvSpPr>
          <p:cNvPr id="8" name="Rectangle 7"/>
          <p:cNvSpPr/>
          <p:nvPr/>
        </p:nvSpPr>
        <p:spPr>
          <a:xfrm>
            <a:off x="395536" y="1700808"/>
            <a:ext cx="8321007" cy="4154984"/>
          </a:xfrm>
          <a:prstGeom prst="rect">
            <a:avLst/>
          </a:prstGeom>
          <a:solidFill>
            <a:schemeClr val="accent1">
              <a:lumMod val="20000"/>
              <a:lumOff val="80000"/>
            </a:schemeClr>
          </a:solidFill>
        </p:spPr>
        <p:txBody>
          <a:bodyPr wrap="square">
            <a:spAutoFit/>
          </a:bodyPr>
          <a:lstStyle/>
          <a:p>
            <a:pPr marL="342900" indent="-342900" algn="ctr"/>
            <a:r>
              <a:rPr lang="fr-CM" sz="4400" dirty="0" smtClean="0"/>
              <a:t>Utiliser la puissance d’ERETES-PCI pour combiner un passage entre deux bases ERETES (d’une base agrégée vers une base désagrégée) et un passage ERETES-PCI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28</a:t>
            </a:fld>
            <a:endParaRPr lang="fr-FR" dirty="0"/>
          </a:p>
        </p:txBody>
      </p:sp>
      <p:sp>
        <p:nvSpPr>
          <p:cNvPr id="4" name="Rectangle à coins arrondis 3"/>
          <p:cNvSpPr/>
          <p:nvPr/>
        </p:nvSpPr>
        <p:spPr>
          <a:xfrm>
            <a:off x="1785918" y="214290"/>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Cas des comptes provisoires sous ERETES</a:t>
            </a:r>
            <a:endParaRPr lang="fr-FR" dirty="0"/>
          </a:p>
        </p:txBody>
      </p:sp>
      <p:sp>
        <p:nvSpPr>
          <p:cNvPr id="6" name="Rectangle 5"/>
          <p:cNvSpPr/>
          <p:nvPr/>
        </p:nvSpPr>
        <p:spPr>
          <a:xfrm>
            <a:off x="395536" y="1268760"/>
            <a:ext cx="8748464" cy="523220"/>
          </a:xfrm>
          <a:prstGeom prst="rect">
            <a:avLst/>
          </a:prstGeom>
          <a:solidFill>
            <a:schemeClr val="accent1">
              <a:lumMod val="20000"/>
              <a:lumOff val="80000"/>
            </a:schemeClr>
          </a:solidFill>
        </p:spPr>
        <p:txBody>
          <a:bodyPr wrap="square">
            <a:spAutoFit/>
          </a:bodyPr>
          <a:lstStyle/>
          <a:p>
            <a:pPr marL="342900" indent="-342900" algn="just"/>
            <a:r>
              <a:rPr lang="fr-CM" sz="2800" dirty="0" smtClean="0"/>
              <a:t>C</a:t>
            </a:r>
            <a:r>
              <a:rPr lang="fr-CM" sz="2200" dirty="0" smtClean="0"/>
              <a:t>onstruction des poids niveau 3 CF</a:t>
            </a:r>
          </a:p>
        </p:txBody>
      </p:sp>
      <p:sp>
        <p:nvSpPr>
          <p:cNvPr id="7" name="Rectangle à coins arrondis 6"/>
          <p:cNvSpPr/>
          <p:nvPr/>
        </p:nvSpPr>
        <p:spPr>
          <a:xfrm>
            <a:off x="1835696" y="695546"/>
            <a:ext cx="5357850" cy="357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Etapes de travail</a:t>
            </a:r>
            <a:endParaRPr lang="fr-FR" dirty="0"/>
          </a:p>
        </p:txBody>
      </p:sp>
      <p:sp>
        <p:nvSpPr>
          <p:cNvPr id="8" name="Rectangle 7"/>
          <p:cNvSpPr/>
          <p:nvPr/>
        </p:nvSpPr>
        <p:spPr>
          <a:xfrm>
            <a:off x="323529" y="1844825"/>
            <a:ext cx="3312367" cy="4832092"/>
          </a:xfrm>
          <a:prstGeom prst="rect">
            <a:avLst/>
          </a:prstGeom>
          <a:noFill/>
        </p:spPr>
        <p:txBody>
          <a:bodyPr wrap="square">
            <a:spAutoFit/>
          </a:bodyPr>
          <a:lstStyle/>
          <a:p>
            <a:pPr marL="514350" indent="-514350">
              <a:buAutoNum type="alphaLcPeriod"/>
            </a:pPr>
            <a:r>
              <a:rPr lang="fr-CM" sz="2800" dirty="0" smtClean="0"/>
              <a:t>Travail sur la CF</a:t>
            </a:r>
          </a:p>
          <a:p>
            <a:pPr marL="514350" indent="-514350">
              <a:buFontTx/>
              <a:buChar char="-"/>
            </a:pPr>
            <a:r>
              <a:rPr lang="fr-CM" sz="2800" dirty="0" smtClean="0"/>
              <a:t>Extraire la CF en </a:t>
            </a:r>
            <a:r>
              <a:rPr lang="fr-CM" sz="2800" dirty="0" err="1" smtClean="0"/>
              <a:t>annee</a:t>
            </a:r>
            <a:r>
              <a:rPr lang="fr-CM" sz="2800" dirty="0" smtClean="0"/>
              <a:t> courante</a:t>
            </a:r>
          </a:p>
          <a:p>
            <a:pPr marL="514350" indent="-514350">
              <a:buFontTx/>
              <a:buChar char="-"/>
            </a:pPr>
            <a:r>
              <a:rPr lang="fr-CM" sz="2800" dirty="0" smtClean="0"/>
              <a:t>Construire le TCD ci-contre</a:t>
            </a:r>
          </a:p>
          <a:p>
            <a:pPr marL="514350" indent="-514350">
              <a:buFontTx/>
              <a:buChar char="-"/>
            </a:pPr>
            <a:r>
              <a:rPr lang="fr-CM" sz="2800" dirty="0" smtClean="0"/>
              <a:t>Dans A10, taper =GAUCHE(B10,3)&amp; "000000" </a:t>
            </a:r>
          </a:p>
          <a:p>
            <a:pPr marL="514350" indent="-514350">
              <a:buFontTx/>
              <a:buChar char="-"/>
            </a:pPr>
            <a:r>
              <a:rPr lang="fr-CM" sz="2800" dirty="0" smtClean="0"/>
              <a:t>Dans D10, taper =SOMME.SI (A:A,A10,C:C)</a:t>
            </a:r>
          </a:p>
        </p:txBody>
      </p:sp>
      <p:pic>
        <p:nvPicPr>
          <p:cNvPr id="1026" name="Picture 2"/>
          <p:cNvPicPr>
            <a:picLocks noChangeAspect="1" noChangeArrowheads="1"/>
          </p:cNvPicPr>
          <p:nvPr/>
        </p:nvPicPr>
        <p:blipFill>
          <a:blip r:embed="rId3" cstate="print"/>
          <a:srcRect/>
          <a:stretch>
            <a:fillRect/>
          </a:stretch>
        </p:blipFill>
        <p:spPr bwMode="auto">
          <a:xfrm>
            <a:off x="3635896" y="1844824"/>
            <a:ext cx="5508104"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29</a:t>
            </a:fld>
            <a:endParaRPr lang="fr-FR" dirty="0"/>
          </a:p>
        </p:txBody>
      </p:sp>
      <p:sp>
        <p:nvSpPr>
          <p:cNvPr id="4" name="Rectangle à coins arrondis 3"/>
          <p:cNvSpPr/>
          <p:nvPr/>
        </p:nvSpPr>
        <p:spPr>
          <a:xfrm>
            <a:off x="1785918" y="44624"/>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Cas des comptes provisoires sous ERETES</a:t>
            </a:r>
            <a:endParaRPr lang="fr-FR" dirty="0"/>
          </a:p>
        </p:txBody>
      </p:sp>
      <p:sp>
        <p:nvSpPr>
          <p:cNvPr id="6" name="Rectangle 5"/>
          <p:cNvSpPr/>
          <p:nvPr/>
        </p:nvSpPr>
        <p:spPr>
          <a:xfrm>
            <a:off x="395536" y="908720"/>
            <a:ext cx="8424936" cy="523220"/>
          </a:xfrm>
          <a:prstGeom prst="rect">
            <a:avLst/>
          </a:prstGeom>
          <a:solidFill>
            <a:schemeClr val="accent1">
              <a:lumMod val="20000"/>
              <a:lumOff val="80000"/>
            </a:schemeClr>
          </a:solidFill>
        </p:spPr>
        <p:txBody>
          <a:bodyPr wrap="square">
            <a:spAutoFit/>
          </a:bodyPr>
          <a:lstStyle/>
          <a:p>
            <a:pPr marL="342900" indent="-342900" algn="just"/>
            <a:r>
              <a:rPr lang="fr-CM" sz="2800" dirty="0" smtClean="0"/>
              <a:t>C</a:t>
            </a:r>
            <a:r>
              <a:rPr lang="fr-CM" sz="2200" dirty="0" smtClean="0"/>
              <a:t>oefficients CF des anciens éclats</a:t>
            </a:r>
          </a:p>
        </p:txBody>
      </p:sp>
      <p:sp>
        <p:nvSpPr>
          <p:cNvPr id="7" name="Rectangle à coins arrondis 6"/>
          <p:cNvSpPr/>
          <p:nvPr/>
        </p:nvSpPr>
        <p:spPr>
          <a:xfrm>
            <a:off x="1835696" y="476672"/>
            <a:ext cx="5357850" cy="357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Etapes de travail</a:t>
            </a:r>
            <a:endParaRPr lang="fr-FR" dirty="0"/>
          </a:p>
        </p:txBody>
      </p:sp>
      <p:sp>
        <p:nvSpPr>
          <p:cNvPr id="8" name="Rectangle 7"/>
          <p:cNvSpPr/>
          <p:nvPr/>
        </p:nvSpPr>
        <p:spPr>
          <a:xfrm>
            <a:off x="323529" y="1340768"/>
            <a:ext cx="8496943" cy="2677656"/>
          </a:xfrm>
          <a:prstGeom prst="rect">
            <a:avLst/>
          </a:prstGeom>
          <a:noFill/>
        </p:spPr>
        <p:txBody>
          <a:bodyPr wrap="square">
            <a:spAutoFit/>
          </a:bodyPr>
          <a:lstStyle/>
          <a:p>
            <a:pPr marL="514350" indent="-514350"/>
            <a:r>
              <a:rPr lang="fr-CM" sz="2800" dirty="0" smtClean="0"/>
              <a:t>b. Travail sur la </a:t>
            </a:r>
            <a:r>
              <a:rPr lang="fr-CM" sz="2800" dirty="0" err="1" smtClean="0"/>
              <a:t>Conv_prod_coeff</a:t>
            </a:r>
            <a:endParaRPr lang="fr-CM" sz="2800" dirty="0" smtClean="0"/>
          </a:p>
          <a:p>
            <a:pPr marL="514350" indent="-514350">
              <a:buFontTx/>
              <a:buChar char="-"/>
            </a:pPr>
            <a:r>
              <a:rPr lang="fr-CM" sz="2800" dirty="0" smtClean="0"/>
              <a:t>Ouvrir votre fichier </a:t>
            </a:r>
            <a:r>
              <a:rPr lang="fr-CM" sz="2800" dirty="0" err="1" smtClean="0"/>
              <a:t>Conv_prod_coef</a:t>
            </a:r>
            <a:endParaRPr lang="fr-CM" sz="2800" dirty="0" smtClean="0"/>
          </a:p>
          <a:p>
            <a:pPr marL="514350" indent="-514350">
              <a:buFontTx/>
              <a:buChar char="-"/>
            </a:pPr>
            <a:r>
              <a:rPr lang="fr-CM" sz="2800" dirty="0" smtClean="0"/>
              <a:t>Recopier A:E dans G:K</a:t>
            </a:r>
          </a:p>
          <a:p>
            <a:pPr marL="514350" indent="-514350">
              <a:buFontTx/>
              <a:buChar char="-"/>
            </a:pPr>
            <a:r>
              <a:rPr lang="fr-CM" sz="2800" dirty="0" smtClean="0"/>
              <a:t>Dans G2, taper =GAUCHE(A2;3)&amp; "000000" </a:t>
            </a:r>
          </a:p>
          <a:p>
            <a:pPr marL="514350" indent="-514350">
              <a:buFontTx/>
              <a:buChar char="-"/>
            </a:pPr>
            <a:r>
              <a:rPr lang="fr-CM" sz="2800" dirty="0" smtClean="0"/>
              <a:t>Dans I2, taper =</a:t>
            </a:r>
            <a:r>
              <a:rPr lang="en-US" sz="2800" dirty="0" smtClean="0"/>
              <a:t> SIERREUR(RECHERCHEV (A2;[TR_CF.xls]Feuil1!$B:$D;3;0)*C2;0)</a:t>
            </a:r>
            <a:endParaRPr lang="fr-CM" sz="2800" dirty="0" smtClean="0"/>
          </a:p>
        </p:txBody>
      </p:sp>
      <p:pic>
        <p:nvPicPr>
          <p:cNvPr id="1027" name="Picture 3"/>
          <p:cNvPicPr>
            <a:picLocks noChangeAspect="1" noChangeArrowheads="1"/>
          </p:cNvPicPr>
          <p:nvPr/>
        </p:nvPicPr>
        <p:blipFill>
          <a:blip r:embed="rId3" cstate="print"/>
          <a:srcRect/>
          <a:stretch>
            <a:fillRect/>
          </a:stretch>
        </p:blipFill>
        <p:spPr bwMode="auto">
          <a:xfrm>
            <a:off x="495300" y="4016077"/>
            <a:ext cx="864870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3</a:t>
            </a:fld>
            <a:endParaRPr lang="fr-FR" dirty="0"/>
          </a:p>
        </p:txBody>
      </p:sp>
      <p:sp>
        <p:nvSpPr>
          <p:cNvPr id="9" name="Rectangle à coins arrondis 8"/>
          <p:cNvSpPr/>
          <p:nvPr/>
        </p:nvSpPr>
        <p:spPr>
          <a:xfrm>
            <a:off x="1142976" y="692696"/>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a:t>
            </a:r>
            <a:r>
              <a:rPr lang="fr-FR" dirty="0" err="1" smtClean="0"/>
              <a:t>conv_prod</a:t>
            </a:r>
            <a:r>
              <a:rPr lang="fr-FR" dirty="0" smtClean="0"/>
              <a:t>, complément  produit_PCI</a:t>
            </a:r>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sp>
        <p:nvSpPr>
          <p:cNvPr id="11" name="TextBox 10"/>
          <p:cNvSpPr txBox="1"/>
          <p:nvPr/>
        </p:nvSpPr>
        <p:spPr>
          <a:xfrm>
            <a:off x="1071538" y="2714620"/>
            <a:ext cx="7272808" cy="2031325"/>
          </a:xfrm>
          <a:prstGeom prst="rect">
            <a:avLst/>
          </a:prstGeom>
          <a:noFill/>
        </p:spPr>
        <p:txBody>
          <a:bodyPr wrap="square" rtlCol="0">
            <a:spAutoFit/>
          </a:bodyPr>
          <a:lstStyle/>
          <a:p>
            <a:pPr marL="342900" indent="-342900">
              <a:buAutoNum type="arabicPeriod"/>
            </a:pPr>
            <a:r>
              <a:rPr lang="fr-CM" dirty="0" smtClean="0"/>
              <a:t>Ouvrir un fichier Excel</a:t>
            </a:r>
          </a:p>
          <a:p>
            <a:pPr marL="342900" indent="-342900">
              <a:buAutoNum type="arabicPeriod"/>
            </a:pPr>
            <a:r>
              <a:rPr lang="fr-CM" dirty="0" smtClean="0"/>
              <a:t>Placer  dans les colonnes A et B votre nomenclature (code et intitule) des produits ERETES</a:t>
            </a:r>
          </a:p>
          <a:p>
            <a:pPr marL="342900" indent="-342900">
              <a:buAutoNum type="arabicPeriod"/>
            </a:pPr>
            <a:r>
              <a:rPr lang="fr-CM" dirty="0" smtClean="0"/>
              <a:t>Placer dans les colonnes I et J votre nomenclature (code et intitule) des positions élémentaires PCI (garder les niveaux supérieurs pour identifier les opérations) </a:t>
            </a:r>
          </a:p>
          <a:p>
            <a:pPr>
              <a:buFontTx/>
              <a:buChar char="-"/>
            </a:pPr>
            <a:endParaRPr lang="fr-CM"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30</a:t>
            </a:fld>
            <a:endParaRPr lang="fr-FR" dirty="0"/>
          </a:p>
        </p:txBody>
      </p:sp>
      <p:sp>
        <p:nvSpPr>
          <p:cNvPr id="4" name="Rectangle à coins arrondis 3"/>
          <p:cNvSpPr/>
          <p:nvPr/>
        </p:nvSpPr>
        <p:spPr>
          <a:xfrm>
            <a:off x="1785918" y="214290"/>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Cas des comptes provisoires sous ERETES</a:t>
            </a:r>
            <a:endParaRPr lang="fr-FR" dirty="0"/>
          </a:p>
        </p:txBody>
      </p:sp>
      <p:sp>
        <p:nvSpPr>
          <p:cNvPr id="6" name="Rectangle 5"/>
          <p:cNvSpPr/>
          <p:nvPr/>
        </p:nvSpPr>
        <p:spPr>
          <a:xfrm>
            <a:off x="251520" y="1268760"/>
            <a:ext cx="8892480" cy="523220"/>
          </a:xfrm>
          <a:prstGeom prst="rect">
            <a:avLst/>
          </a:prstGeom>
          <a:solidFill>
            <a:schemeClr val="accent1">
              <a:lumMod val="20000"/>
              <a:lumOff val="80000"/>
            </a:schemeClr>
          </a:solidFill>
        </p:spPr>
        <p:txBody>
          <a:bodyPr wrap="square">
            <a:spAutoFit/>
          </a:bodyPr>
          <a:lstStyle/>
          <a:p>
            <a:pPr marL="342900" indent="-342900" algn="just"/>
            <a:r>
              <a:rPr lang="fr-CM" sz="2800" dirty="0" smtClean="0"/>
              <a:t>C</a:t>
            </a:r>
            <a:r>
              <a:rPr lang="fr-CM" sz="2200" dirty="0" smtClean="0"/>
              <a:t>onstruction des poids niveau 3 FBCF</a:t>
            </a:r>
          </a:p>
        </p:txBody>
      </p:sp>
      <p:sp>
        <p:nvSpPr>
          <p:cNvPr id="7" name="Rectangle à coins arrondis 6"/>
          <p:cNvSpPr/>
          <p:nvPr/>
        </p:nvSpPr>
        <p:spPr>
          <a:xfrm>
            <a:off x="1835696" y="695546"/>
            <a:ext cx="5357850" cy="357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Etapes de travail</a:t>
            </a:r>
            <a:endParaRPr lang="fr-FR" dirty="0"/>
          </a:p>
        </p:txBody>
      </p:sp>
      <p:sp>
        <p:nvSpPr>
          <p:cNvPr id="8" name="Rectangle 7"/>
          <p:cNvSpPr/>
          <p:nvPr/>
        </p:nvSpPr>
        <p:spPr>
          <a:xfrm>
            <a:off x="323529" y="1844825"/>
            <a:ext cx="3528391" cy="4832092"/>
          </a:xfrm>
          <a:prstGeom prst="rect">
            <a:avLst/>
          </a:prstGeom>
          <a:noFill/>
        </p:spPr>
        <p:txBody>
          <a:bodyPr wrap="square">
            <a:spAutoFit/>
          </a:bodyPr>
          <a:lstStyle/>
          <a:p>
            <a:pPr marL="514350" indent="-514350"/>
            <a:r>
              <a:rPr lang="fr-CM" sz="2800" dirty="0" smtClean="0"/>
              <a:t>c. Travail sur la FBCF</a:t>
            </a:r>
          </a:p>
          <a:p>
            <a:pPr marL="514350" indent="-514350">
              <a:buFontTx/>
              <a:buChar char="-"/>
            </a:pPr>
            <a:r>
              <a:rPr lang="fr-CM" sz="2800" dirty="0" smtClean="0"/>
              <a:t>Extraire la FBCF en année courante</a:t>
            </a:r>
          </a:p>
          <a:p>
            <a:pPr marL="514350" indent="-514350">
              <a:buFontTx/>
              <a:buChar char="-"/>
            </a:pPr>
            <a:r>
              <a:rPr lang="fr-CM" sz="2800" dirty="0" smtClean="0"/>
              <a:t>Construire le TCD ci-contre</a:t>
            </a:r>
          </a:p>
          <a:p>
            <a:pPr marL="514350" indent="-514350">
              <a:buFontTx/>
              <a:buChar char="-"/>
            </a:pPr>
            <a:r>
              <a:rPr lang="fr-CM" sz="2800" dirty="0" smtClean="0"/>
              <a:t>Dans A10, taper =GAUCHE(B10,3)&amp; "000000" </a:t>
            </a:r>
          </a:p>
          <a:p>
            <a:pPr marL="514350" indent="-514350">
              <a:buFontTx/>
              <a:buChar char="-"/>
            </a:pPr>
            <a:r>
              <a:rPr lang="fr-CM" sz="2800" dirty="0" smtClean="0"/>
              <a:t>Dans D10, taper =SOMME.SI (A:A,A10,C:C)</a:t>
            </a:r>
          </a:p>
        </p:txBody>
      </p:sp>
      <p:pic>
        <p:nvPicPr>
          <p:cNvPr id="2050" name="Picture 2"/>
          <p:cNvPicPr>
            <a:picLocks noChangeAspect="1" noChangeArrowheads="1"/>
          </p:cNvPicPr>
          <p:nvPr/>
        </p:nvPicPr>
        <p:blipFill>
          <a:blip r:embed="rId3" cstate="print"/>
          <a:srcRect/>
          <a:stretch>
            <a:fillRect/>
          </a:stretch>
        </p:blipFill>
        <p:spPr bwMode="auto">
          <a:xfrm>
            <a:off x="4564171" y="1916832"/>
            <a:ext cx="4579829"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31</a:t>
            </a:fld>
            <a:endParaRPr lang="fr-FR" dirty="0"/>
          </a:p>
        </p:txBody>
      </p:sp>
      <p:sp>
        <p:nvSpPr>
          <p:cNvPr id="4" name="Rectangle à coins arrondis 3"/>
          <p:cNvSpPr/>
          <p:nvPr/>
        </p:nvSpPr>
        <p:spPr>
          <a:xfrm>
            <a:off x="1785918" y="44624"/>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Cas des comptes provisoires sous ERETES</a:t>
            </a:r>
            <a:endParaRPr lang="fr-FR" dirty="0"/>
          </a:p>
        </p:txBody>
      </p:sp>
      <p:sp>
        <p:nvSpPr>
          <p:cNvPr id="6" name="Rectangle 5"/>
          <p:cNvSpPr/>
          <p:nvPr/>
        </p:nvSpPr>
        <p:spPr>
          <a:xfrm>
            <a:off x="251520" y="908720"/>
            <a:ext cx="8568952" cy="523220"/>
          </a:xfrm>
          <a:prstGeom prst="rect">
            <a:avLst/>
          </a:prstGeom>
          <a:solidFill>
            <a:schemeClr val="accent1">
              <a:lumMod val="20000"/>
              <a:lumOff val="80000"/>
            </a:schemeClr>
          </a:solidFill>
        </p:spPr>
        <p:txBody>
          <a:bodyPr wrap="square">
            <a:spAutoFit/>
          </a:bodyPr>
          <a:lstStyle/>
          <a:p>
            <a:pPr marL="342900" indent="-342900" algn="just"/>
            <a:r>
              <a:rPr lang="fr-CM" sz="2800" dirty="0" smtClean="0"/>
              <a:t>C</a:t>
            </a:r>
            <a:r>
              <a:rPr lang="fr-CM" sz="2200" dirty="0" smtClean="0"/>
              <a:t>oefficients FBCF des anciens éclats</a:t>
            </a:r>
          </a:p>
        </p:txBody>
      </p:sp>
      <p:sp>
        <p:nvSpPr>
          <p:cNvPr id="7" name="Rectangle à coins arrondis 6"/>
          <p:cNvSpPr/>
          <p:nvPr/>
        </p:nvSpPr>
        <p:spPr>
          <a:xfrm>
            <a:off x="1835696" y="476672"/>
            <a:ext cx="5357850" cy="357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Etapes de travail</a:t>
            </a:r>
            <a:endParaRPr lang="fr-FR" dirty="0"/>
          </a:p>
        </p:txBody>
      </p:sp>
      <p:sp>
        <p:nvSpPr>
          <p:cNvPr id="8" name="Rectangle 7"/>
          <p:cNvSpPr/>
          <p:nvPr/>
        </p:nvSpPr>
        <p:spPr>
          <a:xfrm>
            <a:off x="323529" y="1340768"/>
            <a:ext cx="8496943" cy="1815882"/>
          </a:xfrm>
          <a:prstGeom prst="rect">
            <a:avLst/>
          </a:prstGeom>
          <a:noFill/>
        </p:spPr>
        <p:txBody>
          <a:bodyPr wrap="square">
            <a:spAutoFit/>
          </a:bodyPr>
          <a:lstStyle/>
          <a:p>
            <a:pPr marL="514350" indent="-514350"/>
            <a:r>
              <a:rPr lang="fr-CM" sz="2800" dirty="0" smtClean="0"/>
              <a:t>d. Travail sur </a:t>
            </a:r>
            <a:r>
              <a:rPr lang="fr-CM" sz="2800" dirty="0" err="1" smtClean="0"/>
              <a:t>Conv_prod_coeff</a:t>
            </a:r>
            <a:endParaRPr lang="fr-CM" sz="2800" dirty="0" smtClean="0"/>
          </a:p>
          <a:p>
            <a:pPr marL="514350" indent="-514350">
              <a:buFontTx/>
              <a:buChar char="-"/>
            </a:pPr>
            <a:r>
              <a:rPr lang="fr-CM" sz="2800" dirty="0" smtClean="0"/>
              <a:t>Reprendre votre fichier </a:t>
            </a:r>
            <a:r>
              <a:rPr lang="fr-CM" sz="2800" dirty="0" err="1" smtClean="0"/>
              <a:t>Conv_prod_coef</a:t>
            </a:r>
            <a:endParaRPr lang="fr-CM" sz="2800" dirty="0" smtClean="0"/>
          </a:p>
          <a:p>
            <a:pPr marL="514350" indent="-514350">
              <a:buFontTx/>
              <a:buChar char="-"/>
            </a:pPr>
            <a:r>
              <a:rPr lang="fr-CM" sz="2800" dirty="0" smtClean="0"/>
              <a:t>Dans J2, taper =</a:t>
            </a:r>
            <a:r>
              <a:rPr lang="en-US" sz="2800" dirty="0" smtClean="0"/>
              <a:t> </a:t>
            </a:r>
            <a:r>
              <a:rPr lang="fr-CM" sz="2800" dirty="0" smtClean="0"/>
              <a:t>=</a:t>
            </a:r>
            <a:r>
              <a:rPr lang="en-US" sz="2800" dirty="0" smtClean="0"/>
              <a:t> SIERREUR(RECHERCHEV (A2;[TR_FBCF.xls]Feuil1!$B:$D;3;0)*D2;0)</a:t>
            </a:r>
            <a:endParaRPr lang="fr-CM" sz="2800" dirty="0" smtClean="0"/>
          </a:p>
        </p:txBody>
      </p:sp>
      <p:pic>
        <p:nvPicPr>
          <p:cNvPr id="3074" name="Picture 2"/>
          <p:cNvPicPr>
            <a:picLocks noChangeAspect="1" noChangeArrowheads="1"/>
          </p:cNvPicPr>
          <p:nvPr/>
        </p:nvPicPr>
        <p:blipFill>
          <a:blip r:embed="rId3" cstate="print"/>
          <a:srcRect/>
          <a:stretch>
            <a:fillRect/>
          </a:stretch>
        </p:blipFill>
        <p:spPr bwMode="auto">
          <a:xfrm>
            <a:off x="504825" y="3212976"/>
            <a:ext cx="8639175"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32</a:t>
            </a:fld>
            <a:endParaRPr lang="fr-FR" dirty="0"/>
          </a:p>
        </p:txBody>
      </p:sp>
      <p:sp>
        <p:nvSpPr>
          <p:cNvPr id="4" name="Rectangle à coins arrondis 3"/>
          <p:cNvSpPr/>
          <p:nvPr/>
        </p:nvSpPr>
        <p:spPr>
          <a:xfrm>
            <a:off x="1785918" y="44624"/>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Cas des comptes provisoires sous ERETES</a:t>
            </a:r>
            <a:endParaRPr lang="fr-FR" dirty="0"/>
          </a:p>
        </p:txBody>
      </p:sp>
      <p:sp>
        <p:nvSpPr>
          <p:cNvPr id="6" name="Rectangle 5"/>
          <p:cNvSpPr/>
          <p:nvPr/>
        </p:nvSpPr>
        <p:spPr>
          <a:xfrm>
            <a:off x="0" y="908720"/>
            <a:ext cx="9144000" cy="523220"/>
          </a:xfrm>
          <a:prstGeom prst="rect">
            <a:avLst/>
          </a:prstGeom>
          <a:solidFill>
            <a:schemeClr val="accent1">
              <a:lumMod val="20000"/>
              <a:lumOff val="80000"/>
            </a:schemeClr>
          </a:solidFill>
        </p:spPr>
        <p:txBody>
          <a:bodyPr wrap="square">
            <a:spAutoFit/>
          </a:bodyPr>
          <a:lstStyle/>
          <a:p>
            <a:pPr marL="342900" indent="-342900" algn="just"/>
            <a:r>
              <a:rPr lang="fr-CM" sz="2800" dirty="0" smtClean="0"/>
              <a:t>C</a:t>
            </a:r>
            <a:r>
              <a:rPr lang="fr-CM" sz="2200" dirty="0" smtClean="0"/>
              <a:t>oefficients CF et FBCF nouveaux éclats</a:t>
            </a:r>
          </a:p>
        </p:txBody>
      </p:sp>
      <p:sp>
        <p:nvSpPr>
          <p:cNvPr id="7" name="Rectangle à coins arrondis 6"/>
          <p:cNvSpPr/>
          <p:nvPr/>
        </p:nvSpPr>
        <p:spPr>
          <a:xfrm>
            <a:off x="1835696" y="476672"/>
            <a:ext cx="5357850" cy="357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Etapes de travail</a:t>
            </a:r>
            <a:endParaRPr lang="fr-FR" dirty="0"/>
          </a:p>
        </p:txBody>
      </p:sp>
      <p:sp>
        <p:nvSpPr>
          <p:cNvPr id="8" name="Rectangle 7"/>
          <p:cNvSpPr/>
          <p:nvPr/>
        </p:nvSpPr>
        <p:spPr>
          <a:xfrm>
            <a:off x="323529" y="1340768"/>
            <a:ext cx="4824535" cy="5078313"/>
          </a:xfrm>
          <a:prstGeom prst="rect">
            <a:avLst/>
          </a:prstGeom>
          <a:noFill/>
        </p:spPr>
        <p:txBody>
          <a:bodyPr wrap="square">
            <a:spAutoFit/>
          </a:bodyPr>
          <a:lstStyle/>
          <a:p>
            <a:pPr marL="514350" indent="-514350"/>
            <a:r>
              <a:rPr lang="fr-CM" sz="2700" dirty="0" smtClean="0"/>
              <a:t>e. Travail sur </a:t>
            </a:r>
            <a:r>
              <a:rPr lang="fr-CM" sz="2700" dirty="0" err="1" smtClean="0"/>
              <a:t>Tr_CF</a:t>
            </a:r>
            <a:r>
              <a:rPr lang="fr-CM" sz="2700" dirty="0" smtClean="0"/>
              <a:t> et </a:t>
            </a:r>
            <a:r>
              <a:rPr lang="fr-CM" sz="2700" dirty="0" err="1" smtClean="0"/>
              <a:t>Tr_FBCF</a:t>
            </a:r>
            <a:endParaRPr lang="fr-CM" sz="2700" dirty="0" smtClean="0"/>
          </a:p>
          <a:p>
            <a:pPr marL="57150" indent="-57150"/>
            <a:r>
              <a:rPr lang="fr-CM" sz="2700" dirty="0" smtClean="0"/>
              <a:t>Dans un nouveau fichier (fusion), construire le tableau ci-contre</a:t>
            </a:r>
          </a:p>
          <a:p>
            <a:pPr marL="514350" indent="-514350">
              <a:buFontTx/>
              <a:buChar char="-"/>
            </a:pPr>
            <a:r>
              <a:rPr lang="fr-CM" sz="2700" dirty="0" smtClean="0"/>
              <a:t>Copier (de </a:t>
            </a:r>
            <a:r>
              <a:rPr lang="fr-CM" sz="2700" dirty="0" err="1" smtClean="0"/>
              <a:t>Tr_CF</a:t>
            </a:r>
            <a:r>
              <a:rPr lang="fr-CM" sz="2700" dirty="0" smtClean="0"/>
              <a:t>) les produits, les valeurs et les poids de la CF, les coller et inscrire CF dans la colonne E</a:t>
            </a:r>
          </a:p>
          <a:p>
            <a:pPr marL="514350" indent="-514350">
              <a:buFontTx/>
              <a:buChar char="-"/>
            </a:pPr>
            <a:r>
              <a:rPr lang="fr-CM" sz="2700" dirty="0" smtClean="0"/>
              <a:t>Copier (de </a:t>
            </a:r>
            <a:r>
              <a:rPr lang="fr-CM" sz="2700" dirty="0" err="1" smtClean="0"/>
              <a:t>Tr_FBCF</a:t>
            </a:r>
            <a:r>
              <a:rPr lang="fr-CM" sz="2700" dirty="0" smtClean="0"/>
              <a:t>) les produits, les valeurs et les poids de la FBCF, les coller </a:t>
            </a:r>
            <a:r>
              <a:rPr lang="fr-CM" sz="2700" dirty="0" err="1" smtClean="0"/>
              <a:t>aa</a:t>
            </a:r>
            <a:r>
              <a:rPr lang="fr-CM" sz="2700" dirty="0" smtClean="0"/>
              <a:t> la suite et inscrire FBCF dans la colonne E</a:t>
            </a:r>
          </a:p>
        </p:txBody>
      </p:sp>
      <p:pic>
        <p:nvPicPr>
          <p:cNvPr id="4098" name="Picture 2"/>
          <p:cNvPicPr>
            <a:picLocks noChangeAspect="1" noChangeArrowheads="1"/>
          </p:cNvPicPr>
          <p:nvPr/>
        </p:nvPicPr>
        <p:blipFill>
          <a:blip r:embed="rId3" cstate="print"/>
          <a:srcRect/>
          <a:stretch>
            <a:fillRect/>
          </a:stretch>
        </p:blipFill>
        <p:spPr bwMode="auto">
          <a:xfrm>
            <a:off x="5256683" y="1412776"/>
            <a:ext cx="3887317"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33</a:t>
            </a:fld>
            <a:endParaRPr lang="fr-FR" dirty="0"/>
          </a:p>
        </p:txBody>
      </p:sp>
      <p:sp>
        <p:nvSpPr>
          <p:cNvPr id="4" name="Rectangle à coins arrondis 3"/>
          <p:cNvSpPr/>
          <p:nvPr/>
        </p:nvSpPr>
        <p:spPr>
          <a:xfrm>
            <a:off x="1785918" y="44624"/>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Cas des comptes provisoires sous ERETES</a:t>
            </a:r>
            <a:endParaRPr lang="fr-FR" dirty="0"/>
          </a:p>
        </p:txBody>
      </p:sp>
      <p:sp>
        <p:nvSpPr>
          <p:cNvPr id="6" name="Rectangle 5"/>
          <p:cNvSpPr/>
          <p:nvPr/>
        </p:nvSpPr>
        <p:spPr>
          <a:xfrm>
            <a:off x="0" y="908720"/>
            <a:ext cx="9144000" cy="523220"/>
          </a:xfrm>
          <a:prstGeom prst="rect">
            <a:avLst/>
          </a:prstGeom>
          <a:solidFill>
            <a:schemeClr val="accent1">
              <a:lumMod val="20000"/>
              <a:lumOff val="80000"/>
            </a:schemeClr>
          </a:solidFill>
        </p:spPr>
        <p:txBody>
          <a:bodyPr wrap="square">
            <a:spAutoFit/>
          </a:bodyPr>
          <a:lstStyle/>
          <a:p>
            <a:pPr marL="342900" indent="-342900" algn="just"/>
            <a:r>
              <a:rPr lang="fr-CM" sz="2800" dirty="0" smtClean="0"/>
              <a:t>C</a:t>
            </a:r>
            <a:r>
              <a:rPr lang="fr-CM" sz="2200" dirty="0" smtClean="0"/>
              <a:t>oefficients CF et FBCF nouveaux éclats</a:t>
            </a:r>
          </a:p>
        </p:txBody>
      </p:sp>
      <p:sp>
        <p:nvSpPr>
          <p:cNvPr id="7" name="Rectangle à coins arrondis 6"/>
          <p:cNvSpPr/>
          <p:nvPr/>
        </p:nvSpPr>
        <p:spPr>
          <a:xfrm>
            <a:off x="1835696" y="476672"/>
            <a:ext cx="5357850" cy="357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Etapes de travail</a:t>
            </a:r>
            <a:endParaRPr lang="fr-FR" dirty="0"/>
          </a:p>
        </p:txBody>
      </p:sp>
      <p:sp>
        <p:nvSpPr>
          <p:cNvPr id="8" name="Rectangle 7"/>
          <p:cNvSpPr/>
          <p:nvPr/>
        </p:nvSpPr>
        <p:spPr>
          <a:xfrm>
            <a:off x="323529" y="1340768"/>
            <a:ext cx="8568951" cy="2677656"/>
          </a:xfrm>
          <a:prstGeom prst="rect">
            <a:avLst/>
          </a:prstGeom>
          <a:noFill/>
        </p:spPr>
        <p:txBody>
          <a:bodyPr wrap="square">
            <a:spAutoFit/>
          </a:bodyPr>
          <a:lstStyle/>
          <a:p>
            <a:pPr marL="514350" indent="-514350"/>
            <a:r>
              <a:rPr lang="fr-CM" sz="2800" dirty="0" smtClean="0"/>
              <a:t>f. Travail sur fusion, construire le TCD ci-après:</a:t>
            </a:r>
          </a:p>
          <a:p>
            <a:pPr marL="514350" indent="-514350">
              <a:buFontTx/>
              <a:buChar char="-"/>
            </a:pPr>
            <a:r>
              <a:rPr lang="fr-CM" sz="2800" dirty="0" smtClean="0"/>
              <a:t>En ligne: </a:t>
            </a:r>
            <a:r>
              <a:rPr lang="fr-CM" sz="2800" dirty="0" err="1" smtClean="0"/>
              <a:t>niv</a:t>
            </a:r>
            <a:r>
              <a:rPr lang="fr-CM" sz="2800" dirty="0" smtClean="0"/>
              <a:t> 1 et Eclat</a:t>
            </a:r>
          </a:p>
          <a:p>
            <a:pPr marL="514350" indent="-514350">
              <a:buFontTx/>
              <a:buChar char="-"/>
            </a:pPr>
            <a:r>
              <a:rPr lang="fr-CM" sz="2800" dirty="0" smtClean="0"/>
              <a:t>En colonne: source</a:t>
            </a:r>
          </a:p>
          <a:p>
            <a:pPr marL="514350" indent="-514350">
              <a:buFontTx/>
              <a:buChar char="-"/>
            </a:pPr>
            <a:r>
              <a:rPr lang="fr-CM" sz="2800" dirty="0" smtClean="0"/>
              <a:t>En page: poids (fonction somme)</a:t>
            </a:r>
          </a:p>
          <a:p>
            <a:pPr marL="514350" indent="-514350">
              <a:buFontTx/>
              <a:buChar char="-"/>
            </a:pPr>
            <a:r>
              <a:rPr lang="fr-CM" sz="2800" dirty="0" smtClean="0"/>
              <a:t>Supprimer les sous-totaux</a:t>
            </a:r>
          </a:p>
          <a:p>
            <a:pPr marL="514350" indent="-514350">
              <a:buFontTx/>
              <a:buChar char="-"/>
            </a:pPr>
            <a:r>
              <a:rPr lang="fr-CM" sz="2800" dirty="0" smtClean="0"/>
              <a:t>Dans A3, taper: =SI(B3="" ;A2;B3)</a:t>
            </a:r>
          </a:p>
        </p:txBody>
      </p:sp>
      <p:pic>
        <p:nvPicPr>
          <p:cNvPr id="5122" name="Picture 2"/>
          <p:cNvPicPr>
            <a:picLocks noChangeAspect="1" noChangeArrowheads="1"/>
          </p:cNvPicPr>
          <p:nvPr/>
        </p:nvPicPr>
        <p:blipFill>
          <a:blip r:embed="rId3" cstate="print"/>
          <a:srcRect/>
          <a:stretch>
            <a:fillRect/>
          </a:stretch>
        </p:blipFill>
        <p:spPr bwMode="auto">
          <a:xfrm>
            <a:off x="683568" y="4077072"/>
            <a:ext cx="7560840" cy="2510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34</a:t>
            </a:fld>
            <a:endParaRPr lang="fr-FR" dirty="0"/>
          </a:p>
        </p:txBody>
      </p:sp>
      <p:sp>
        <p:nvSpPr>
          <p:cNvPr id="4" name="Rectangle à coins arrondis 3"/>
          <p:cNvSpPr/>
          <p:nvPr/>
        </p:nvSpPr>
        <p:spPr>
          <a:xfrm>
            <a:off x="1785918" y="44624"/>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Cas des comptes provisoires sous ERETES</a:t>
            </a:r>
            <a:endParaRPr lang="fr-FR" dirty="0"/>
          </a:p>
        </p:txBody>
      </p:sp>
      <p:sp>
        <p:nvSpPr>
          <p:cNvPr id="6" name="Rectangle 5"/>
          <p:cNvSpPr/>
          <p:nvPr/>
        </p:nvSpPr>
        <p:spPr>
          <a:xfrm>
            <a:off x="0" y="908720"/>
            <a:ext cx="9144000" cy="523220"/>
          </a:xfrm>
          <a:prstGeom prst="rect">
            <a:avLst/>
          </a:prstGeom>
          <a:solidFill>
            <a:schemeClr val="accent1">
              <a:lumMod val="20000"/>
              <a:lumOff val="80000"/>
            </a:schemeClr>
          </a:solidFill>
        </p:spPr>
        <p:txBody>
          <a:bodyPr wrap="square">
            <a:spAutoFit/>
          </a:bodyPr>
          <a:lstStyle/>
          <a:p>
            <a:pPr marL="342900" indent="-342900" algn="just"/>
            <a:r>
              <a:rPr lang="fr-CM" sz="2800" dirty="0" smtClean="0"/>
              <a:t>C</a:t>
            </a:r>
            <a:r>
              <a:rPr lang="fr-CM" sz="2200" dirty="0" smtClean="0"/>
              <a:t>oefficients CF et FBCF nouveaux éclats</a:t>
            </a:r>
          </a:p>
        </p:txBody>
      </p:sp>
      <p:sp>
        <p:nvSpPr>
          <p:cNvPr id="7" name="Rectangle à coins arrondis 6"/>
          <p:cNvSpPr/>
          <p:nvPr/>
        </p:nvSpPr>
        <p:spPr>
          <a:xfrm>
            <a:off x="1835696" y="476672"/>
            <a:ext cx="5357850" cy="357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Etapes de travail</a:t>
            </a:r>
            <a:endParaRPr lang="fr-FR" dirty="0"/>
          </a:p>
        </p:txBody>
      </p:sp>
      <p:sp>
        <p:nvSpPr>
          <p:cNvPr id="8" name="Rectangle 7"/>
          <p:cNvSpPr/>
          <p:nvPr/>
        </p:nvSpPr>
        <p:spPr>
          <a:xfrm>
            <a:off x="323529" y="1340768"/>
            <a:ext cx="8568951" cy="4401205"/>
          </a:xfrm>
          <a:prstGeom prst="rect">
            <a:avLst/>
          </a:prstGeom>
          <a:noFill/>
        </p:spPr>
        <p:txBody>
          <a:bodyPr wrap="square">
            <a:spAutoFit/>
          </a:bodyPr>
          <a:lstStyle/>
          <a:p>
            <a:pPr marL="514350" indent="-514350"/>
            <a:r>
              <a:rPr lang="fr-CM" sz="2800" dirty="0" smtClean="0"/>
              <a:t>f. Travail sur </a:t>
            </a:r>
            <a:r>
              <a:rPr lang="fr-CM" sz="2800" dirty="0" err="1" smtClean="0"/>
              <a:t>Conv_prod_coeff</a:t>
            </a:r>
            <a:endParaRPr lang="fr-CM" sz="2800" dirty="0" smtClean="0"/>
          </a:p>
          <a:p>
            <a:pPr marL="514350" indent="-514350">
              <a:buFontTx/>
              <a:buChar char="-"/>
            </a:pPr>
            <a:r>
              <a:rPr lang="fr-CM" sz="2800" dirty="0" smtClean="0"/>
              <a:t>Dans fusion, copier `a partir de la ligne 3, les colonnes A, C, D et E</a:t>
            </a:r>
          </a:p>
          <a:p>
            <a:pPr marL="514350" indent="-514350">
              <a:buFontTx/>
              <a:buChar char="-"/>
            </a:pPr>
            <a:r>
              <a:rPr lang="fr-CM" sz="2800" dirty="0" smtClean="0"/>
              <a:t>Les coller (en valeur) respectivement `a la suite de G, H, I et J dans </a:t>
            </a:r>
            <a:r>
              <a:rPr lang="fr-CM" sz="2800" dirty="0" err="1" smtClean="0"/>
              <a:t>dans</a:t>
            </a:r>
            <a:r>
              <a:rPr lang="fr-CM" sz="2800" dirty="0" smtClean="0"/>
              <a:t> </a:t>
            </a:r>
            <a:r>
              <a:rPr lang="fr-CM" sz="2800" dirty="0" err="1" smtClean="0"/>
              <a:t>Conv_prod_coeff</a:t>
            </a:r>
            <a:endParaRPr lang="fr-CM" sz="2800" dirty="0" smtClean="0"/>
          </a:p>
          <a:p>
            <a:pPr marL="514350" indent="-514350">
              <a:buFontTx/>
              <a:buChar char="-"/>
            </a:pPr>
            <a:r>
              <a:rPr lang="fr-CM" sz="2800" dirty="0" smtClean="0"/>
              <a:t>Copier G:J et coller (en valeur) dans A:E</a:t>
            </a:r>
          </a:p>
          <a:p>
            <a:pPr marL="514350" indent="-514350">
              <a:buFontTx/>
              <a:buChar char="-"/>
            </a:pPr>
            <a:r>
              <a:rPr lang="fr-CM" sz="2800" dirty="0" smtClean="0"/>
              <a:t>Effacer G:J</a:t>
            </a:r>
          </a:p>
          <a:p>
            <a:pPr marL="514350" indent="-514350">
              <a:buFontTx/>
              <a:buChar char="-"/>
            </a:pPr>
            <a:r>
              <a:rPr lang="fr-CM" sz="2800" dirty="0" smtClean="0"/>
              <a:t>Enregistrer le fichier sous Conv_prod_coeff-prov.xls</a:t>
            </a:r>
          </a:p>
          <a:p>
            <a:pPr marL="514350" indent="-514350">
              <a:buFontTx/>
              <a:buChar char="-"/>
            </a:pPr>
            <a:r>
              <a:rPr lang="fr-CM" sz="2800" dirty="0" smtClean="0"/>
              <a:t>Sélectionner tous les éclats et construire produit-prov.xls</a:t>
            </a:r>
          </a:p>
        </p:txBody>
      </p:sp>
      <p:sp>
        <p:nvSpPr>
          <p:cNvPr id="9" name="Rectangle 8"/>
          <p:cNvSpPr/>
          <p:nvPr/>
        </p:nvSpPr>
        <p:spPr>
          <a:xfrm>
            <a:off x="0" y="5643245"/>
            <a:ext cx="9144000" cy="954107"/>
          </a:xfrm>
          <a:prstGeom prst="rect">
            <a:avLst/>
          </a:prstGeom>
          <a:solidFill>
            <a:schemeClr val="accent1">
              <a:lumMod val="20000"/>
              <a:lumOff val="80000"/>
            </a:schemeClr>
          </a:solidFill>
        </p:spPr>
        <p:txBody>
          <a:bodyPr wrap="square">
            <a:spAutoFit/>
          </a:bodyPr>
          <a:lstStyle/>
          <a:p>
            <a:pPr marL="342900" indent="-342900" algn="just"/>
            <a:r>
              <a:rPr lang="fr-CM" sz="2800" dirty="0" smtClean="0"/>
              <a:t>Vous venez d’achever la construction de la table </a:t>
            </a:r>
            <a:r>
              <a:rPr lang="fr-CM" sz="2800" dirty="0" err="1" smtClean="0"/>
              <a:t>conv_prod_coeff</a:t>
            </a:r>
            <a:r>
              <a:rPr lang="fr-CM" sz="2800" dirty="0" smtClean="0"/>
              <a:t> et de la table produit</a:t>
            </a:r>
            <a:endParaRPr lang="fr-CM" sz="2200" dirty="0" smtClean="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35</a:t>
            </a:fld>
            <a:endParaRPr lang="fr-FR" dirty="0"/>
          </a:p>
        </p:txBody>
      </p:sp>
      <p:sp>
        <p:nvSpPr>
          <p:cNvPr id="4" name="Rectangle à coins arrondis 3"/>
          <p:cNvSpPr/>
          <p:nvPr/>
        </p:nvSpPr>
        <p:spPr>
          <a:xfrm>
            <a:off x="1785918" y="44624"/>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Cas des comptes provisoires sous ERETES</a:t>
            </a:r>
            <a:endParaRPr lang="fr-FR" dirty="0"/>
          </a:p>
        </p:txBody>
      </p:sp>
      <p:sp>
        <p:nvSpPr>
          <p:cNvPr id="6" name="Rectangle 5"/>
          <p:cNvSpPr/>
          <p:nvPr/>
        </p:nvSpPr>
        <p:spPr>
          <a:xfrm>
            <a:off x="0" y="908720"/>
            <a:ext cx="9144000" cy="523220"/>
          </a:xfrm>
          <a:prstGeom prst="rect">
            <a:avLst/>
          </a:prstGeom>
          <a:solidFill>
            <a:schemeClr val="accent1">
              <a:lumMod val="20000"/>
              <a:lumOff val="80000"/>
            </a:schemeClr>
          </a:solidFill>
        </p:spPr>
        <p:txBody>
          <a:bodyPr wrap="square">
            <a:spAutoFit/>
          </a:bodyPr>
          <a:lstStyle/>
          <a:p>
            <a:pPr marL="342900" indent="-342900" algn="just"/>
            <a:r>
              <a:rPr lang="fr-CM" sz="2800" dirty="0" smtClean="0"/>
              <a:t>C</a:t>
            </a:r>
            <a:r>
              <a:rPr lang="fr-CM" sz="2200" dirty="0" smtClean="0"/>
              <a:t>oefficients branche et nouveaux éclats</a:t>
            </a:r>
          </a:p>
        </p:txBody>
      </p:sp>
      <p:sp>
        <p:nvSpPr>
          <p:cNvPr id="7" name="Rectangle à coins arrondis 6"/>
          <p:cNvSpPr/>
          <p:nvPr/>
        </p:nvSpPr>
        <p:spPr>
          <a:xfrm>
            <a:off x="1835696" y="476672"/>
            <a:ext cx="5357850" cy="357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Etapes de travail</a:t>
            </a:r>
            <a:endParaRPr lang="fr-FR" dirty="0"/>
          </a:p>
        </p:txBody>
      </p:sp>
      <p:sp>
        <p:nvSpPr>
          <p:cNvPr id="8" name="Rectangle 7"/>
          <p:cNvSpPr/>
          <p:nvPr/>
        </p:nvSpPr>
        <p:spPr>
          <a:xfrm>
            <a:off x="323529" y="1340768"/>
            <a:ext cx="8568951" cy="3539430"/>
          </a:xfrm>
          <a:prstGeom prst="rect">
            <a:avLst/>
          </a:prstGeom>
          <a:noFill/>
        </p:spPr>
        <p:txBody>
          <a:bodyPr wrap="square">
            <a:spAutoFit/>
          </a:bodyPr>
          <a:lstStyle/>
          <a:p>
            <a:pPr marL="514350" indent="-514350"/>
            <a:r>
              <a:rPr lang="fr-CM" sz="2800" dirty="0" smtClean="0"/>
              <a:t>g. Travail sur </a:t>
            </a:r>
            <a:r>
              <a:rPr lang="fr-CM" sz="2800" dirty="0" err="1" smtClean="0"/>
              <a:t>Conv_branche_coeff</a:t>
            </a:r>
            <a:endParaRPr lang="fr-CM" sz="2800" dirty="0" smtClean="0"/>
          </a:p>
          <a:p>
            <a:pPr marL="514350" indent="-514350">
              <a:buFontTx/>
              <a:buChar char="-"/>
            </a:pPr>
            <a:r>
              <a:rPr lang="fr-CM" sz="2800" dirty="0" smtClean="0"/>
              <a:t>Plusieurs opérations sont concernées et un seul coefficient sera utilisée: la production</a:t>
            </a:r>
          </a:p>
          <a:p>
            <a:pPr marL="514350" indent="-514350">
              <a:buFontTx/>
              <a:buChar char="-"/>
            </a:pPr>
            <a:r>
              <a:rPr lang="fr-CM" sz="2800" dirty="0" smtClean="0"/>
              <a:t>Le passage peut se limiter aux branches ayant une production avec secteur crédite 0S1003</a:t>
            </a:r>
          </a:p>
          <a:p>
            <a:pPr marL="514350" indent="-514350">
              <a:buFontTx/>
              <a:buChar char="-"/>
            </a:pPr>
            <a:r>
              <a:rPr lang="fr-CM" sz="2800" dirty="0" smtClean="0"/>
              <a:t>Extraire la production</a:t>
            </a:r>
          </a:p>
          <a:p>
            <a:pPr marL="514350" indent="-514350">
              <a:buFontTx/>
              <a:buChar char="-"/>
            </a:pPr>
            <a:r>
              <a:rPr lang="fr-CM" sz="2800" dirty="0" smtClean="0"/>
              <a:t>Reprendre les étapes précédentes en mettant les branche en ligne</a:t>
            </a:r>
          </a:p>
        </p:txBody>
      </p:sp>
      <p:sp>
        <p:nvSpPr>
          <p:cNvPr id="9" name="Rectangle 8"/>
          <p:cNvSpPr/>
          <p:nvPr/>
        </p:nvSpPr>
        <p:spPr>
          <a:xfrm>
            <a:off x="0" y="4941168"/>
            <a:ext cx="9144000" cy="1815882"/>
          </a:xfrm>
          <a:prstGeom prst="rect">
            <a:avLst/>
          </a:prstGeom>
          <a:solidFill>
            <a:schemeClr val="accent1">
              <a:lumMod val="20000"/>
              <a:lumOff val="80000"/>
            </a:schemeClr>
          </a:solidFill>
        </p:spPr>
        <p:txBody>
          <a:bodyPr wrap="square">
            <a:spAutoFit/>
          </a:bodyPr>
          <a:lstStyle/>
          <a:p>
            <a:pPr marL="342900" indent="-342900" algn="just"/>
            <a:r>
              <a:rPr lang="fr-CM" sz="2800" dirty="0" smtClean="0"/>
              <a:t>Vous venez d’achever la construction de la table </a:t>
            </a:r>
            <a:r>
              <a:rPr lang="fr-CM" sz="2800" dirty="0" err="1" smtClean="0"/>
              <a:t>conv_branche_coeff</a:t>
            </a:r>
            <a:r>
              <a:rPr lang="fr-CM" sz="2800" dirty="0" smtClean="0"/>
              <a:t> et branche</a:t>
            </a:r>
          </a:p>
          <a:p>
            <a:pPr marL="342900" indent="-342900" algn="just"/>
            <a:r>
              <a:rPr lang="fr-CM" sz="2800" dirty="0" smtClean="0">
                <a:solidFill>
                  <a:srgbClr val="FF0000"/>
                </a:solidFill>
              </a:rPr>
              <a:t>Si la table </a:t>
            </a:r>
            <a:r>
              <a:rPr lang="fr-CM" sz="2800" dirty="0" err="1" smtClean="0">
                <a:solidFill>
                  <a:srgbClr val="FF0000"/>
                </a:solidFill>
              </a:rPr>
              <a:t>conv_branche_mode_prod</a:t>
            </a:r>
            <a:r>
              <a:rPr lang="fr-CM" sz="2800" dirty="0" smtClean="0">
                <a:solidFill>
                  <a:srgbClr val="FF0000"/>
                </a:solidFill>
              </a:rPr>
              <a:t> a des informations, remplacer les trois derniers codes par "000"</a:t>
            </a:r>
            <a:endParaRPr lang="fr-CM" sz="2200" dirty="0" smtClean="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36</a:t>
            </a:fld>
            <a:endParaRPr lang="fr-FR" dirty="0"/>
          </a:p>
        </p:txBody>
      </p:sp>
      <p:sp>
        <p:nvSpPr>
          <p:cNvPr id="4" name="Rectangle à coins arrondis 3"/>
          <p:cNvSpPr/>
          <p:nvPr/>
        </p:nvSpPr>
        <p:spPr>
          <a:xfrm>
            <a:off x="1619672" y="332656"/>
            <a:ext cx="53578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dirty="0" smtClean="0"/>
              <a:t>Vérifier que le passage est bien effectué</a:t>
            </a:r>
            <a:endParaRPr lang="fr-FR" sz="2400" dirty="0"/>
          </a:p>
        </p:txBody>
      </p:sp>
      <p:sp>
        <p:nvSpPr>
          <p:cNvPr id="7" name="Rectangle à coins arrondis 6"/>
          <p:cNvSpPr/>
          <p:nvPr/>
        </p:nvSpPr>
        <p:spPr>
          <a:xfrm>
            <a:off x="971600" y="1412776"/>
            <a:ext cx="6480720"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800" dirty="0" smtClean="0"/>
              <a:t>Ouvrir la base ERETES-PCI et générer le TRE </a:t>
            </a:r>
            <a:endParaRPr lang="fr-FR" sz="2800" dirty="0"/>
          </a:p>
        </p:txBody>
      </p:sp>
      <p:sp>
        <p:nvSpPr>
          <p:cNvPr id="10" name="Rectangle à coins arrondis 6"/>
          <p:cNvSpPr/>
          <p:nvPr/>
        </p:nvSpPr>
        <p:spPr>
          <a:xfrm>
            <a:off x="1475656" y="2564904"/>
            <a:ext cx="5357850" cy="357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3200" dirty="0" smtClean="0"/>
              <a:t>Lancer les éditions</a:t>
            </a:r>
            <a:endParaRPr lang="fr-FR"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p:cNvSpPr>
            <a:spLocks noGrp="1"/>
          </p:cNvSpPr>
          <p:nvPr>
            <p:ph type="sldNum" sz="quarter" idx="4294967295"/>
          </p:nvPr>
        </p:nvSpPr>
        <p:spPr>
          <a:xfrm>
            <a:off x="4499992" y="6381328"/>
            <a:ext cx="475180" cy="476672"/>
          </a:xfrm>
          <a:prstGeom prst="rect">
            <a:avLst/>
          </a:prstGeom>
        </p:spPr>
        <p:txBody>
          <a:bodyPr/>
          <a:lstStyle/>
          <a:p>
            <a:fld id="{F12A78D7-AF82-49F1-BB4A-0A375665737D}" type="slidenum">
              <a:rPr lang="fr-FR" smtClean="0"/>
              <a:pPr/>
              <a:t>37</a:t>
            </a:fld>
            <a:endParaRPr lang="fr-FR" dirty="0"/>
          </a:p>
        </p:txBody>
      </p:sp>
      <p:sp>
        <p:nvSpPr>
          <p:cNvPr id="4" name="Rectangle 3"/>
          <p:cNvSpPr/>
          <p:nvPr/>
        </p:nvSpPr>
        <p:spPr>
          <a:xfrm>
            <a:off x="3000364" y="2786058"/>
            <a:ext cx="2028440" cy="923330"/>
          </a:xfrm>
          <a:prstGeom prst="rect">
            <a:avLst/>
          </a:prstGeom>
        </p:spPr>
        <p:txBody>
          <a:bodyPr wrap="none">
            <a:spAutoFit/>
          </a:bodyPr>
          <a:lstStyle/>
          <a:p>
            <a:r>
              <a:rPr lang="fr-FR" sz="5400" dirty="0" smtClean="0">
                <a:ln w="12700">
                  <a:solidFill>
                    <a:schemeClr val="tx2">
                      <a:satMod val="155000"/>
                    </a:schemeClr>
                  </a:solidFill>
                  <a:prstDash val="solid"/>
                </a:ln>
                <a:solidFill>
                  <a:schemeClr val="tx1">
                    <a:lumMod val="60000"/>
                    <a:lumOff val="40000"/>
                  </a:schemeClr>
                </a:solidFill>
              </a:rPr>
              <a:t>MERCI</a:t>
            </a:r>
            <a:endParaRPr lang="fr-FR" sz="5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4</a:t>
            </a:fld>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pic>
        <p:nvPicPr>
          <p:cNvPr id="1026" name="Picture 2"/>
          <p:cNvPicPr>
            <a:picLocks noChangeAspect="1" noChangeArrowheads="1"/>
          </p:cNvPicPr>
          <p:nvPr/>
        </p:nvPicPr>
        <p:blipFill>
          <a:blip r:embed="rId3" cstate="print"/>
          <a:srcRect t="18072" r="917" b="9639"/>
          <a:stretch>
            <a:fillRect/>
          </a:stretch>
        </p:blipFill>
        <p:spPr bwMode="auto">
          <a:xfrm>
            <a:off x="357158" y="214290"/>
            <a:ext cx="8501122"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5</a:t>
            </a:fld>
            <a:endParaRPr lang="fr-FR" dirty="0"/>
          </a:p>
        </p:txBody>
      </p:sp>
      <p:sp>
        <p:nvSpPr>
          <p:cNvPr id="9" name="Rectangle à coins arrondis 8"/>
          <p:cNvSpPr/>
          <p:nvPr/>
        </p:nvSpPr>
        <p:spPr>
          <a:xfrm>
            <a:off x="1043608" y="260648"/>
            <a:ext cx="7215238"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a:t>
            </a:r>
            <a:r>
              <a:rPr lang="fr-FR" dirty="0" err="1" smtClean="0"/>
              <a:t>Conv_prod</a:t>
            </a:r>
            <a:r>
              <a:rPr lang="fr-FR" dirty="0" smtClean="0"/>
              <a:t>, Complément  produit_PCI</a:t>
            </a:r>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sp>
        <p:nvSpPr>
          <p:cNvPr id="11" name="TextBox 10"/>
          <p:cNvSpPr txBox="1"/>
          <p:nvPr/>
        </p:nvSpPr>
        <p:spPr>
          <a:xfrm>
            <a:off x="971600" y="1052736"/>
            <a:ext cx="7671796" cy="3693319"/>
          </a:xfrm>
          <a:prstGeom prst="rect">
            <a:avLst/>
          </a:prstGeom>
          <a:noFill/>
        </p:spPr>
        <p:txBody>
          <a:bodyPr wrap="square" rtlCol="0">
            <a:spAutoFit/>
          </a:bodyPr>
          <a:lstStyle/>
          <a:p>
            <a:pPr marL="342900" indent="-342900">
              <a:buFont typeface="+mj-lt"/>
              <a:buAutoNum type="arabicPeriod" startAt="4"/>
            </a:pPr>
            <a:r>
              <a:rPr lang="fr-CM" dirty="0" smtClean="0"/>
              <a:t>Consommation finale</a:t>
            </a:r>
          </a:p>
          <a:p>
            <a:pPr marL="342900" indent="-342900">
              <a:buFont typeface="+mj-lt"/>
              <a:buAutoNum type="arabicPeriod" startAt="4"/>
            </a:pPr>
            <a:r>
              <a:rPr lang="fr-CM" dirty="0" smtClean="0"/>
              <a:t>Dupliquer la feuille contenant les nomenclatures pour les conserver</a:t>
            </a:r>
          </a:p>
          <a:p>
            <a:pPr marL="342900" indent="-342900">
              <a:buFont typeface="+mj-lt"/>
              <a:buAutoNum type="arabicPeriod" startAt="4"/>
            </a:pPr>
            <a:r>
              <a:rPr lang="fr-CM" dirty="0" smtClean="0"/>
              <a:t>Renommer la feuille de travail par « </a:t>
            </a:r>
            <a:r>
              <a:rPr lang="fr-CM" dirty="0" err="1" smtClean="0"/>
              <a:t>travaux_passage</a:t>
            </a:r>
            <a:r>
              <a:rPr lang="fr-CM" dirty="0" smtClean="0"/>
              <a:t> » et la seconde feuille « </a:t>
            </a:r>
            <a:r>
              <a:rPr lang="fr-CM" dirty="0" err="1" smtClean="0"/>
              <a:t>nomencs</a:t>
            </a:r>
            <a:r>
              <a:rPr lang="fr-CM" dirty="0" smtClean="0"/>
              <a:t> »</a:t>
            </a:r>
          </a:p>
          <a:p>
            <a:pPr marL="342900" indent="-342900">
              <a:buFont typeface="+mj-lt"/>
              <a:buAutoNum type="arabicPeriod" startAt="4"/>
            </a:pPr>
            <a:r>
              <a:rPr lang="fr-CM" dirty="0" smtClean="0"/>
              <a:t>Positionner sur la feuille « </a:t>
            </a:r>
            <a:r>
              <a:rPr lang="fr-CM" dirty="0" err="1" smtClean="0"/>
              <a:t>travaux_passage</a:t>
            </a:r>
            <a:r>
              <a:rPr lang="fr-CM" dirty="0" smtClean="0"/>
              <a:t> » </a:t>
            </a:r>
          </a:p>
          <a:p>
            <a:pPr marL="342900" indent="-342900">
              <a:buFont typeface="+mj-lt"/>
              <a:buAutoNum type="arabicPeriod" startAt="4"/>
            </a:pPr>
            <a:r>
              <a:rPr lang="fr-CM" dirty="0" smtClean="0"/>
              <a:t>Relier les produits ERETES aux positions élémentaire PCI en plaçant devant les codes et libellés ERETES, les codes et libellés PCI (les couper pour qu’ils ne soient pas utilisés  plusieurs fois) (pour un produit PCI, chercher le produit ERETES correspondant i.e. partir de la table PCI)</a:t>
            </a:r>
            <a:br>
              <a:rPr lang="fr-CM" dirty="0" smtClean="0"/>
            </a:br>
            <a:r>
              <a:rPr lang="fr-CM" b="1" u="sng" dirty="0" smtClean="0"/>
              <a:t>Exemple</a:t>
            </a:r>
            <a:r>
              <a:rPr lang="fr-CM" dirty="0" smtClean="0"/>
              <a:t>: Le blé (010010011 ERETES) correspond à autres céréales et farines (110111.2 PCI)</a:t>
            </a:r>
          </a:p>
          <a:p>
            <a:pPr marL="342900" indent="-342900"/>
            <a:r>
              <a:rPr lang="fr-CM" b="1" u="sng" dirty="0" smtClean="0"/>
              <a:t>NB</a:t>
            </a:r>
            <a:r>
              <a:rPr lang="fr-CM" b="1" dirty="0" smtClean="0"/>
              <a:t>:  </a:t>
            </a:r>
            <a:r>
              <a:rPr lang="fr-CM" dirty="0" smtClean="0"/>
              <a:t>Respecter les nivaux des nomenclatures. Utiliser les derniers niveaux (généralement niveau 3 pour produits ERETES et niveau 6 pour les PE PCI).</a:t>
            </a:r>
          </a:p>
        </p:txBody>
      </p:sp>
      <p:sp>
        <p:nvSpPr>
          <p:cNvPr id="7" name="Rectangle 6"/>
          <p:cNvSpPr/>
          <p:nvPr/>
        </p:nvSpPr>
        <p:spPr>
          <a:xfrm>
            <a:off x="928662" y="5000636"/>
            <a:ext cx="8001056" cy="1569660"/>
          </a:xfrm>
          <a:prstGeom prst="rect">
            <a:avLst/>
          </a:prstGeom>
        </p:spPr>
        <p:txBody>
          <a:bodyPr wrap="square">
            <a:spAutoFit/>
          </a:bodyPr>
          <a:lstStyle/>
          <a:p>
            <a:pPr algn="just"/>
            <a:r>
              <a:rPr lang="fr-CM" sz="2400" b="1" dirty="0" smtClean="0">
                <a:solidFill>
                  <a:srgbClr val="00B0F0"/>
                </a:solidFill>
                <a:effectLst>
                  <a:outerShdw blurRad="38100" dist="38100" dir="2700000" algn="tl">
                    <a:srgbClr val="000000">
                      <a:alpha val="43137"/>
                    </a:srgbClr>
                  </a:outerShdw>
                </a:effectLst>
              </a:rPr>
              <a:t>Poursuivre ce processus jusqu’à ce que toutes les 111 PE (niveau 6) de la « dépense de consommation individuelle des ménages »  correspondent aux produits ERETES ayant une CF pour les ménages </a:t>
            </a:r>
            <a:endParaRPr lang="fr-F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6</a:t>
            </a:fld>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pic>
        <p:nvPicPr>
          <p:cNvPr id="2050" name="Picture 2"/>
          <p:cNvPicPr>
            <a:picLocks noChangeAspect="1" noChangeArrowheads="1"/>
          </p:cNvPicPr>
          <p:nvPr/>
        </p:nvPicPr>
        <p:blipFill>
          <a:blip r:embed="rId3" cstate="print"/>
          <a:srcRect t="21484" r="840" b="10156"/>
          <a:stretch>
            <a:fillRect/>
          </a:stretch>
        </p:blipFill>
        <p:spPr bwMode="auto">
          <a:xfrm>
            <a:off x="428596" y="285728"/>
            <a:ext cx="8501122"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7</a:t>
            </a:fld>
            <a:endParaRPr lang="fr-FR" dirty="0"/>
          </a:p>
        </p:txBody>
      </p:sp>
      <p:sp>
        <p:nvSpPr>
          <p:cNvPr id="9" name="Rectangle à coins arrondis 8"/>
          <p:cNvSpPr/>
          <p:nvPr/>
        </p:nvSpPr>
        <p:spPr>
          <a:xfrm>
            <a:off x="1259632" y="332656"/>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a:t>
            </a:r>
            <a:r>
              <a:rPr lang="fr-FR" dirty="0" err="1" smtClean="0"/>
              <a:t>Conv_prod</a:t>
            </a:r>
            <a:r>
              <a:rPr lang="fr-FR" dirty="0" smtClean="0"/>
              <a:t>, Complément  produit_PCI</a:t>
            </a:r>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sp>
        <p:nvSpPr>
          <p:cNvPr id="11" name="TextBox 10"/>
          <p:cNvSpPr txBox="1"/>
          <p:nvPr/>
        </p:nvSpPr>
        <p:spPr>
          <a:xfrm>
            <a:off x="571472" y="1124744"/>
            <a:ext cx="8286808" cy="4616648"/>
          </a:xfrm>
          <a:prstGeom prst="rect">
            <a:avLst/>
          </a:prstGeom>
          <a:noFill/>
        </p:spPr>
        <p:txBody>
          <a:bodyPr wrap="square" rtlCol="0">
            <a:spAutoFit/>
          </a:bodyPr>
          <a:lstStyle/>
          <a:p>
            <a:pPr marL="342900" indent="-342900">
              <a:buFont typeface="+mj-lt"/>
              <a:buAutoNum type="arabicPeriod" startAt="7"/>
            </a:pPr>
            <a:r>
              <a:rPr lang="fr-CM" b="1" dirty="0" smtClean="0"/>
              <a:t>Cas spécifique </a:t>
            </a:r>
            <a:r>
              <a:rPr lang="fr-CM" dirty="0" smtClean="0"/>
              <a:t>: </a:t>
            </a:r>
            <a:r>
              <a:rPr lang="fr-CM" b="1" dirty="0" smtClean="0"/>
              <a:t>Deux ou plusieurs positions PCI pour un produit ERETES</a:t>
            </a:r>
            <a:r>
              <a:rPr lang="fr-CM" dirty="0" smtClean="0"/>
              <a:t/>
            </a:r>
            <a:br>
              <a:rPr lang="fr-CM" dirty="0" smtClean="0"/>
            </a:br>
            <a:r>
              <a:rPr lang="fr-CM" b="1" u="sng" dirty="0" smtClean="0"/>
              <a:t>Exemple</a:t>
            </a:r>
            <a:r>
              <a:rPr lang="fr-CM" dirty="0" smtClean="0"/>
              <a:t> : les PE « viande bovine, 110112.1 »; « Viande de porc, 110112.2 »; « V</a:t>
            </a:r>
            <a:r>
              <a:rPr lang="fr-FR" dirty="0" err="1" smtClean="0"/>
              <a:t>iande</a:t>
            </a:r>
            <a:r>
              <a:rPr lang="fr-FR" dirty="0" smtClean="0"/>
              <a:t> d'agneau, mouton et chèvre, 110112.3 » et «Autres viandes comestibles et préparations 110112.5 » appartiennent toutes au produit ERETES « Produits de l'abattage des animaux, 050010001 »</a:t>
            </a:r>
          </a:p>
          <a:p>
            <a:pPr marL="342900" indent="-342900"/>
            <a:r>
              <a:rPr lang="fr-FR" dirty="0" smtClean="0"/>
              <a:t>       </a:t>
            </a:r>
          </a:p>
          <a:p>
            <a:pPr marL="342900" indent="-342900" algn="just"/>
            <a:r>
              <a:rPr lang="fr-FR" dirty="0" smtClean="0">
                <a:solidFill>
                  <a:srgbClr val="0070C0"/>
                </a:solidFill>
              </a:rPr>
              <a:t>      </a:t>
            </a:r>
            <a:r>
              <a:rPr lang="fr-FR" sz="2400" b="1" dirty="0" smtClean="0">
                <a:solidFill>
                  <a:srgbClr val="0070C0"/>
                </a:solidFill>
                <a:effectLst>
                  <a:outerShdw blurRad="38100" dist="38100" dir="2700000" algn="tl">
                    <a:srgbClr val="000000">
                      <a:alpha val="43137"/>
                    </a:srgbClr>
                  </a:outerShdw>
                </a:effectLst>
              </a:rPr>
              <a:t>Dans ces conditions il faut insérer quatre lignes en dessous du produit ERETES pour créer quatre nouveaux produits et inscrire devant ces produits les codes, libellés, niveau et poids de chacun des PE correspondants (Les pondérations peuvent provenir de la dernière enquête budget consommation comme dans le cas de l’enquête EMICOV du Bénin).</a:t>
            </a:r>
          </a:p>
          <a:p>
            <a:pPr marL="342900" indent="-342900"/>
            <a:r>
              <a:rPr lang="fr-FR" dirty="0" smtClean="0">
                <a:solidFill>
                  <a:srgbClr val="0070C0"/>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8</a:t>
            </a:fld>
            <a:endParaRPr lang="fr-FR" dirty="0"/>
          </a:p>
        </p:txBody>
      </p:sp>
      <p:sp>
        <p:nvSpPr>
          <p:cNvPr id="10" name="Rectangle 9"/>
          <p:cNvSpPr/>
          <p:nvPr/>
        </p:nvSpPr>
        <p:spPr>
          <a:xfrm>
            <a:off x="2428860" y="1928802"/>
            <a:ext cx="306494" cy="369332"/>
          </a:xfrm>
          <a:prstGeom prst="rect">
            <a:avLst/>
          </a:prstGeom>
        </p:spPr>
        <p:txBody>
          <a:bodyPr wrap="none">
            <a:spAutoFit/>
          </a:bodyPr>
          <a:lstStyle/>
          <a:p>
            <a:endParaRPr lang="fr-FR" dirty="0"/>
          </a:p>
        </p:txBody>
      </p:sp>
      <p:pic>
        <p:nvPicPr>
          <p:cNvPr id="3076" name="Picture 4"/>
          <p:cNvPicPr>
            <a:picLocks noChangeAspect="1" noChangeArrowheads="1"/>
          </p:cNvPicPr>
          <p:nvPr/>
        </p:nvPicPr>
        <p:blipFill>
          <a:blip r:embed="rId3" cstate="print"/>
          <a:srcRect t="28516" r="5043" b="17773"/>
          <a:stretch>
            <a:fillRect/>
          </a:stretch>
        </p:blipFill>
        <p:spPr bwMode="auto">
          <a:xfrm>
            <a:off x="214314" y="214290"/>
            <a:ext cx="8786842"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7F2C832A-15E5-4A82-9FE0-D8249D14D997}" type="slidenum">
              <a:rPr lang="fr-FR" smtClean="0"/>
              <a:pPr/>
              <a:t>9</a:t>
            </a:fld>
            <a:endParaRPr lang="fr-FR" dirty="0"/>
          </a:p>
        </p:txBody>
      </p:sp>
      <p:sp>
        <p:nvSpPr>
          <p:cNvPr id="8" name="Rectangle 7"/>
          <p:cNvSpPr/>
          <p:nvPr/>
        </p:nvSpPr>
        <p:spPr>
          <a:xfrm>
            <a:off x="642910" y="428604"/>
            <a:ext cx="8072494" cy="5355312"/>
          </a:xfrm>
          <a:prstGeom prst="rect">
            <a:avLst/>
          </a:prstGeom>
        </p:spPr>
        <p:txBody>
          <a:bodyPr wrap="square">
            <a:spAutoFit/>
          </a:bodyPr>
          <a:lstStyle/>
          <a:p>
            <a:pPr marL="342900" indent="-342900" algn="just"/>
            <a:endParaRPr lang="fr-CM" b="1" u="sng" dirty="0" smtClean="0"/>
          </a:p>
          <a:p>
            <a:pPr marL="342900" indent="-342900" algn="just"/>
            <a:endParaRPr lang="fr-CM" b="1" u="sng" dirty="0" smtClean="0"/>
          </a:p>
          <a:p>
            <a:pPr marL="342900" indent="-342900" algn="just"/>
            <a:r>
              <a:rPr lang="fr-CM" b="1" u="sng" dirty="0" smtClean="0"/>
              <a:t>Remarques: </a:t>
            </a:r>
          </a:p>
          <a:p>
            <a:pPr marL="342900" indent="-342900" algn="just"/>
            <a:endParaRPr lang="fr-CM" dirty="0" smtClean="0"/>
          </a:p>
          <a:p>
            <a:pPr marL="342900" indent="-342900" algn="just"/>
            <a:endParaRPr lang="fr-CM" dirty="0" smtClean="0"/>
          </a:p>
          <a:p>
            <a:pPr marL="342900" indent="-342900" algn="just">
              <a:buFont typeface="+mj-lt"/>
              <a:buAutoNum type="arabicPeriod"/>
            </a:pPr>
            <a:r>
              <a:rPr lang="fr-CM" dirty="0" smtClean="0"/>
              <a:t>Une PE peut être le regroupement  de plusieurs parties de différents produits  ERETES. Chaque partie de produit ERETES est alors un produit nouveau créé comme ci-dessus.</a:t>
            </a:r>
          </a:p>
          <a:p>
            <a:pPr marL="342900" indent="-342900" algn="just">
              <a:buFont typeface="+mj-lt"/>
              <a:buAutoNum type="arabicPeriod"/>
            </a:pPr>
            <a:endParaRPr lang="fr-CM" dirty="0" smtClean="0"/>
          </a:p>
          <a:p>
            <a:pPr marL="342900" indent="-342900" algn="just">
              <a:buFont typeface="+mj-lt"/>
              <a:buAutoNum type="arabicPeriod"/>
            </a:pPr>
            <a:r>
              <a:rPr lang="fr-CM" dirty="0" smtClean="0"/>
              <a:t>Les PE « </a:t>
            </a:r>
            <a:r>
              <a:rPr lang="fr-FR" dirty="0" smtClean="0"/>
              <a:t>111311.1 : Achats faits par  les ménages résidents dans le reste du monde; 111311.2 : Achats  faits par les ménages non résidents sur le territoire économique du pays » </a:t>
            </a:r>
            <a:r>
              <a:rPr lang="fr-FR" strike="sngStrike" dirty="0" smtClean="0"/>
              <a:t>n’ont pas besoin  de produits  particuliers, donc pas de créer  de produits  pour ces PE</a:t>
            </a:r>
            <a:r>
              <a:rPr lang="fr-FR" dirty="0" smtClean="0"/>
              <a:t> correspondent à la correction territoriale (souvent codé 999).</a:t>
            </a:r>
          </a:p>
          <a:p>
            <a:pPr marL="342900" indent="-342900" algn="just">
              <a:buFont typeface="+mj-lt"/>
              <a:buAutoNum type="arabicPeriod"/>
            </a:pPr>
            <a:endParaRPr lang="fr-CM" dirty="0" smtClean="0"/>
          </a:p>
          <a:p>
            <a:pPr marL="342900" indent="-342900" algn="just">
              <a:buFont typeface="+mj-lt"/>
              <a:buAutoNum type="arabicPeriod"/>
            </a:pPr>
            <a:r>
              <a:rPr lang="fr-CM" dirty="0" smtClean="0"/>
              <a:t>La PE « </a:t>
            </a:r>
            <a:r>
              <a:rPr lang="fr-FR" dirty="0" smtClean="0"/>
              <a:t>Dépenses de consommation individuelle à la charge des institutions sans but lucratif au service des ménages; 120111.1 » peut être laissée libre car l’outil le gère automatiquement.</a:t>
            </a:r>
          </a:p>
          <a:p>
            <a:pPr marL="342900" indent="-342900" algn="just">
              <a:buFont typeface="+mj-lt"/>
              <a:buAutoNum type="arabicPeriod"/>
            </a:pPr>
            <a:endParaRPr lang="fr-FR" dirty="0" smtClean="0"/>
          </a:p>
        </p:txBody>
      </p:sp>
      <p:sp>
        <p:nvSpPr>
          <p:cNvPr id="4" name="Rectangle à coins arrondis 8"/>
          <p:cNvSpPr/>
          <p:nvPr/>
        </p:nvSpPr>
        <p:spPr>
          <a:xfrm>
            <a:off x="1043608" y="188640"/>
            <a:ext cx="6624736" cy="6087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Etapes de Construction de la table </a:t>
            </a:r>
            <a:r>
              <a:rPr lang="fr-FR" dirty="0" err="1" smtClean="0"/>
              <a:t>Conv_prod</a:t>
            </a:r>
            <a:r>
              <a:rPr lang="fr-FR" dirty="0" smtClean="0"/>
              <a:t>, Complément  produit_PCI</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4243</TotalTime>
  <Words>1866</Words>
  <Application>Microsoft Office PowerPoint</Application>
  <PresentationFormat>On-screen Show (4:3)</PresentationFormat>
  <Paragraphs>306</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Thème Office</vt:lpstr>
      <vt:lpstr>Pratique de l’utilisation de l’outil ERETES-PCI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 de l’utilisation de l’outil ERETES-PCI</dc:title>
  <dc:creator>hp620-E</dc:creator>
  <cp:lastModifiedBy>Pegoue, Achille</cp:lastModifiedBy>
  <cp:revision>452</cp:revision>
  <dcterms:created xsi:type="dcterms:W3CDTF">2013-07-02T09:19:41Z</dcterms:created>
  <dcterms:modified xsi:type="dcterms:W3CDTF">2013-07-10T18:16:22Z</dcterms:modified>
</cp:coreProperties>
</file>