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43" r:id="rId2"/>
    <p:sldId id="324" r:id="rId3"/>
    <p:sldId id="347" r:id="rId4"/>
    <p:sldId id="346" r:id="rId5"/>
    <p:sldId id="325" r:id="rId6"/>
    <p:sldId id="326" r:id="rId7"/>
    <p:sldId id="348" r:id="rId8"/>
    <p:sldId id="349" r:id="rId9"/>
    <p:sldId id="327" r:id="rId10"/>
    <p:sldId id="328" r:id="rId11"/>
    <p:sldId id="329" r:id="rId12"/>
    <p:sldId id="330" r:id="rId13"/>
    <p:sldId id="331" r:id="rId14"/>
    <p:sldId id="332" r:id="rId15"/>
    <p:sldId id="333" r:id="rId16"/>
    <p:sldId id="257" r:id="rId17"/>
    <p:sldId id="345" r:id="rId18"/>
    <p:sldId id="344" r:id="rId19"/>
    <p:sldId id="269" r:id="rId20"/>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DDDDD"/>
    <a:srgbClr val="000099"/>
    <a:srgbClr val="1C1C1C"/>
    <a:srgbClr val="080808"/>
    <a:srgbClr val="333333"/>
    <a:srgbClr val="0033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626" autoAdjust="0"/>
    <p:restoredTop sz="96717" autoAdjust="0"/>
  </p:normalViewPr>
  <p:slideViewPr>
    <p:cSldViewPr>
      <p:cViewPr varScale="1">
        <p:scale>
          <a:sx n="69" d="100"/>
          <a:sy n="69" d="100"/>
        </p:scale>
        <p:origin x="1818"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20483" name="Rectangle 1027"/>
          <p:cNvSpPr>
            <a:spLocks noGrp="1" noChangeArrowheads="1"/>
          </p:cNvSpPr>
          <p:nvPr>
            <p:ph type="dt" sz="quarter"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20484" name="Rectangle 1028"/>
          <p:cNvSpPr>
            <a:spLocks noGrp="1" noChangeArrowheads="1"/>
          </p:cNvSpPr>
          <p:nvPr>
            <p:ph type="ftr" sz="quarter" idx="2"/>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20485" name="Rectangle 1029"/>
          <p:cNvSpPr>
            <a:spLocks noGrp="1" noChangeArrowheads="1"/>
          </p:cNvSpPr>
          <p:nvPr>
            <p:ph type="sldNum" sz="quarter" idx="3"/>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03F61FA8-9F53-4CE8-80D9-383E5BABAB04}"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6147" name="Rectangle 3"/>
          <p:cNvSpPr>
            <a:spLocks noGrp="1" noChangeArrowheads="1"/>
          </p:cNvSpPr>
          <p:nvPr>
            <p:ph type="dt"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46150" y="4862513"/>
            <a:ext cx="5207000"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150" name="Rectangle 6"/>
          <p:cNvSpPr>
            <a:spLocks noGrp="1" noChangeArrowheads="1"/>
          </p:cNvSpPr>
          <p:nvPr>
            <p:ph type="ftr" sz="quarter" idx="4"/>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6151" name="Rectangle 7"/>
          <p:cNvSpPr>
            <a:spLocks noGrp="1" noChangeArrowheads="1"/>
          </p:cNvSpPr>
          <p:nvPr>
            <p:ph type="sldNum" sz="quarter" idx="5"/>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17E1391F-5B5A-44BE-94FF-CEEA3D8A0DC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751" tIns="47376" rIns="94751" bIns="47376"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A4DD107-11E2-4478-8C50-5857D2872471}" type="slidenum">
              <a:rPr lang="fr-FR" altLang="fr-FR"/>
              <a:pPr algn="r" eaLnBrk="1" hangingPunct="1">
                <a:spcBef>
                  <a:spcPct val="0"/>
                </a:spcBef>
              </a:pPr>
              <a:t>1</a:t>
            </a:fld>
            <a:endParaRPr lang="fr-FR" alt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5281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031"/>
          <p:cNvSpPr>
            <a:spLocks noChangeShapeType="1"/>
          </p:cNvSpPr>
          <p:nvPr/>
        </p:nvSpPr>
        <p:spPr bwMode="auto">
          <a:xfrm>
            <a:off x="457200" y="2667000"/>
            <a:ext cx="32766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 name="Line 1037"/>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6" name="Picture 1039" descr="C:\Documents and Settings\All Users\Documents\Transfert_WINDOWS\Transfert_Laurie\Insee\Visuels pour PPT\Bureaux-Small-100dpi-RV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90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40" descr="C:\Documents and Settings\All Users\Documents\Transfert_WINDOWS\Transfert_Laurie\Insee\Visuels pour PPT\Drapeaux-Small-100dpi-RV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876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41" descr="C:\Documents and Settings\All Users\Documents\Transfert_WINDOWS\Transfert_Laurie\Insee\Visuels pour PPT\Ecran1-Small-100dpi-RV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43" descr="C:\Documents and Settings\All Users\Documents\Transfert_WINDOWS\Transfert_Laurie\Insee\Visuels pour PPT\Logement-Small-100dpi-RV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447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44"/>
          <p:cNvSpPr txBox="1">
            <a:spLocks noChangeArrowheads="1"/>
          </p:cNvSpPr>
          <p:nvPr/>
        </p:nvSpPr>
        <p:spPr bwMode="auto">
          <a:xfrm>
            <a:off x="447675" y="4724400"/>
            <a:ext cx="5495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2000">
                <a:solidFill>
                  <a:srgbClr val="000099"/>
                </a:solidFill>
                <a:latin typeface="Arial" panose="020B0604020202020204" pitchFamily="34" charset="0"/>
              </a:rPr>
              <a:t>Billot Sylvain</a:t>
            </a:r>
            <a:br>
              <a:rPr lang="fr-FR" altLang="fr-FR" sz="2000">
                <a:solidFill>
                  <a:srgbClr val="000099"/>
                </a:solidFill>
                <a:latin typeface="Arial" panose="020B0604020202020204" pitchFamily="34" charset="0"/>
              </a:rPr>
            </a:br>
            <a:r>
              <a:rPr lang="fr-FR" altLang="fr-FR" sz="2000">
                <a:solidFill>
                  <a:srgbClr val="000099"/>
                </a:solidFill>
                <a:latin typeface="Arial" panose="020B0604020202020204" pitchFamily="34" charset="0"/>
              </a:rPr>
              <a:t>Division Synthèse générale des comptes (DCN)</a:t>
            </a:r>
          </a:p>
        </p:txBody>
      </p:sp>
      <p:pic>
        <p:nvPicPr>
          <p:cNvPr id="11" name="Picture 1047" descr="\\S90ddarsfer\sil\SIL\IIS\Com\DiaporamaCharte2011\Photos\ChoixPhotos\FouleLuxembourgRecadreePetiteB.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04800"/>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054"/>
          <p:cNvGrpSpPr>
            <a:grpSpLocks/>
          </p:cNvGrpSpPr>
          <p:nvPr/>
        </p:nvGrpSpPr>
        <p:grpSpPr bwMode="auto">
          <a:xfrm>
            <a:off x="247650" y="5638800"/>
            <a:ext cx="644525" cy="1104900"/>
            <a:chOff x="156" y="3552"/>
            <a:chExt cx="406" cy="696"/>
          </a:xfrm>
        </p:grpSpPr>
        <p:sp>
          <p:nvSpPr>
            <p:cNvPr id="13" name="Rectangle 1055"/>
            <p:cNvSpPr>
              <a:spLocks noChangeArrowheads="1"/>
            </p:cNvSpPr>
            <p:nvPr userDrawn="1"/>
          </p:nvSpPr>
          <p:spPr bwMode="auto">
            <a:xfrm>
              <a:off x="291" y="3552"/>
              <a:ext cx="249" cy="24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4" name="Picture 1056" descr="\\S90ddarsfer\sil\SIL\IIS\Com\DiaporamaCharte2011\Version définitive\InseeDeveloppeRVB.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6" y="3552"/>
              <a:ext cx="406"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1026"/>
          <p:cNvSpPr>
            <a:spLocks noGrp="1" noChangeArrowheads="1"/>
          </p:cNvSpPr>
          <p:nvPr>
            <p:ph type="ctrTitle"/>
          </p:nvPr>
        </p:nvSpPr>
        <p:spPr>
          <a:xfrm>
            <a:off x="457200" y="1187450"/>
            <a:ext cx="5794375" cy="1079500"/>
          </a:xfrm>
          <a:extLst>
            <a:ext uri="{91240B29-F687-4F45-9708-019B960494DF}">
              <a14:hiddenLine xmlns:a14="http://schemas.microsoft.com/office/drawing/2010/main" w="9525">
                <a:solidFill>
                  <a:srgbClr val="003399"/>
                </a:solidFill>
                <a:miter lim="800000"/>
                <a:headEnd/>
                <a:tailEnd/>
              </a14:hiddenLine>
            </a:ext>
          </a:extLst>
        </p:spPr>
        <p:txBody>
          <a:bodyPr/>
          <a:lstStyle>
            <a:lvl1pPr>
              <a:defRPr/>
            </a:lvl1pPr>
          </a:lstStyle>
          <a:p>
            <a:pPr lvl="0"/>
            <a:r>
              <a:rPr lang="fr-FR" altLang="fr-FR" noProof="0" smtClean="0"/>
              <a:t>Titre du diaporama</a:t>
            </a:r>
            <a:br>
              <a:rPr lang="fr-FR" altLang="fr-FR" noProof="0" smtClean="0"/>
            </a:br>
            <a:r>
              <a:rPr lang="fr-FR" altLang="fr-FR" noProof="0" smtClean="0"/>
              <a:t>sur deux lignes</a:t>
            </a:r>
          </a:p>
        </p:txBody>
      </p:sp>
      <p:sp>
        <p:nvSpPr>
          <p:cNvPr id="3075" name="Rectangle 1027"/>
          <p:cNvSpPr>
            <a:spLocks noGrp="1" noChangeArrowheads="1"/>
          </p:cNvSpPr>
          <p:nvPr>
            <p:ph type="subTitle" idx="1"/>
          </p:nvPr>
        </p:nvSpPr>
        <p:spPr>
          <a:xfrm>
            <a:off x="457200" y="2362200"/>
            <a:ext cx="5791200" cy="990600"/>
          </a:xfrm>
        </p:spPr>
        <p:txBody>
          <a:bodyPr/>
          <a:lstStyle>
            <a:lvl1pPr marL="0" indent="0">
              <a:buFontTx/>
              <a:buNone/>
              <a:defRPr sz="2100" b="1" i="1">
                <a:solidFill>
                  <a:srgbClr val="FF6600"/>
                </a:solidFill>
              </a:defRPr>
            </a:lvl1pPr>
          </a:lstStyle>
          <a:p>
            <a:pPr lvl="0"/>
            <a:r>
              <a:rPr lang="fr-FR" altLang="fr-FR" noProof="0" smtClean="0"/>
              <a:t>Sous titre</a:t>
            </a:r>
          </a:p>
        </p:txBody>
      </p:sp>
      <p:sp>
        <p:nvSpPr>
          <p:cNvPr id="15" name="Rectangle 1028"/>
          <p:cNvSpPr>
            <a:spLocks noGrp="1" noChangeArrowheads="1"/>
          </p:cNvSpPr>
          <p:nvPr>
            <p:ph type="dt" sz="half" idx="10"/>
          </p:nvPr>
        </p:nvSpPr>
        <p:spPr/>
        <p:txBody>
          <a:bodyPr/>
          <a:lstStyle>
            <a:lvl1pPr>
              <a:defRPr smtClean="0">
                <a:solidFill>
                  <a:srgbClr val="000099"/>
                </a:solidFill>
              </a:defRPr>
            </a:lvl1pPr>
          </a:lstStyle>
          <a:p>
            <a:pPr>
              <a:defRPr/>
            </a:pPr>
            <a:r>
              <a:rPr lang="fr-FR" altLang="fr-FR"/>
              <a:t>28/11/2014</a:t>
            </a:r>
          </a:p>
        </p:txBody>
      </p:sp>
    </p:spTree>
    <p:extLst>
      <p:ext uri="{BB962C8B-B14F-4D97-AF65-F5344CB8AC3E}">
        <p14:creationId xmlns:p14="http://schemas.microsoft.com/office/powerpoint/2010/main" val="1423717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62278D9-4F85-42AE-BD40-8649F71FB873}" type="slidenum">
              <a:rPr lang="fr-FR" altLang="fr-FR"/>
              <a:pPr/>
              <a:t>‹N°›</a:t>
            </a:fld>
            <a:endParaRPr lang="fr-FR" altLang="fr-FR"/>
          </a:p>
        </p:txBody>
      </p:sp>
    </p:spTree>
    <p:extLst>
      <p:ext uri="{BB962C8B-B14F-4D97-AF65-F5344CB8AC3E}">
        <p14:creationId xmlns:p14="http://schemas.microsoft.com/office/powerpoint/2010/main" val="46982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6650" y="161925"/>
            <a:ext cx="2038350" cy="5934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1600" y="161925"/>
            <a:ext cx="5962650" cy="5934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1EEE05F2-FE0F-4EEA-92DE-60F7553FFA23}" type="slidenum">
              <a:rPr lang="fr-FR" altLang="fr-FR"/>
              <a:pPr/>
              <a:t>‹N°›</a:t>
            </a:fld>
            <a:endParaRPr lang="fr-FR" altLang="fr-FR"/>
          </a:p>
        </p:txBody>
      </p:sp>
    </p:spTree>
    <p:extLst>
      <p:ext uri="{BB962C8B-B14F-4D97-AF65-F5344CB8AC3E}">
        <p14:creationId xmlns:p14="http://schemas.microsoft.com/office/powerpoint/2010/main" val="407708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a:xfrm>
            <a:off x="8382000" y="6324600"/>
            <a:ext cx="762000" cy="228600"/>
          </a:xfrm>
        </p:spPr>
        <p:txBody>
          <a:bodyPr/>
          <a:lstStyle>
            <a:lvl1pPr>
              <a:defRPr/>
            </a:lvl1pPr>
          </a:lstStyle>
          <a:p>
            <a:pPr>
              <a:defRPr/>
            </a:pPr>
            <a:r>
              <a:rPr lang="fr-FR" altLang="fr-FR"/>
              <a:t>Date</a:t>
            </a:r>
          </a:p>
        </p:txBody>
      </p:sp>
      <p:sp>
        <p:nvSpPr>
          <p:cNvPr id="5" name="Espace réservé du pied de page 4"/>
          <p:cNvSpPr>
            <a:spLocks noGrp="1"/>
          </p:cNvSpPr>
          <p:nvPr>
            <p:ph type="ftr" sz="quarter" idx="11"/>
          </p:nvPr>
        </p:nvSpPr>
        <p:spPr>
          <a:xfrm>
            <a:off x="838200" y="6324600"/>
            <a:ext cx="6477000" cy="228600"/>
          </a:xfrm>
        </p:spPr>
        <p:txBody>
          <a:bodyPr/>
          <a:lstStyle>
            <a:lvl1pPr>
              <a:defRPr/>
            </a:lvl1pPr>
          </a:lstStyle>
          <a:p>
            <a:pPr>
              <a:defRPr/>
            </a:pPr>
            <a:r>
              <a:rPr lang="fr-FR" altLang="fr-FR"/>
              <a:t>Titre du diaporama</a:t>
            </a:r>
          </a:p>
        </p:txBody>
      </p:sp>
      <p:sp>
        <p:nvSpPr>
          <p:cNvPr id="6" name="Espace réservé du numéro de diapositive 5"/>
          <p:cNvSpPr>
            <a:spLocks noGrp="1"/>
          </p:cNvSpPr>
          <p:nvPr>
            <p:ph type="sldNum" sz="quarter" idx="12"/>
          </p:nvPr>
        </p:nvSpPr>
        <p:spPr>
          <a:xfrm>
            <a:off x="0" y="6324600"/>
            <a:ext cx="304800" cy="228600"/>
          </a:xfrm>
        </p:spPr>
        <p:txBody>
          <a:bodyPr/>
          <a:lstStyle>
            <a:lvl1pPr>
              <a:defRPr/>
            </a:lvl1pPr>
          </a:lstStyle>
          <a:p>
            <a:fld id="{E262B659-B599-438C-BD2E-9BA94088FC54}" type="slidenum">
              <a:rPr lang="fr-FR" altLang="fr-FR"/>
              <a:pPr/>
              <a:t>‹N°›</a:t>
            </a:fld>
            <a:endParaRPr lang="fr-FR" altLang="fr-FR"/>
          </a:p>
        </p:txBody>
      </p:sp>
    </p:spTree>
    <p:extLst>
      <p:ext uri="{BB962C8B-B14F-4D97-AF65-F5344CB8AC3E}">
        <p14:creationId xmlns:p14="http://schemas.microsoft.com/office/powerpoint/2010/main" val="16808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BFAA955B-2790-480E-B70E-88DBEA09CE44}" type="slidenum">
              <a:rPr lang="fr-FR" altLang="fr-FR"/>
              <a:pPr/>
              <a:t>‹N°›</a:t>
            </a:fld>
            <a:endParaRPr lang="fr-FR" altLang="fr-FR"/>
          </a:p>
        </p:txBody>
      </p:sp>
    </p:spTree>
    <p:extLst>
      <p:ext uri="{BB962C8B-B14F-4D97-AF65-F5344CB8AC3E}">
        <p14:creationId xmlns:p14="http://schemas.microsoft.com/office/powerpoint/2010/main" val="21985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05FD093-44BD-4B81-983A-98780D2D97F3}" type="slidenum">
              <a:rPr lang="fr-FR" altLang="fr-FR"/>
              <a:pPr/>
              <a:t>‹N°›</a:t>
            </a:fld>
            <a:endParaRPr lang="fr-FR" altLang="fr-FR"/>
          </a:p>
        </p:txBody>
      </p:sp>
    </p:spTree>
    <p:extLst>
      <p:ext uri="{BB962C8B-B14F-4D97-AF65-F5344CB8AC3E}">
        <p14:creationId xmlns:p14="http://schemas.microsoft.com/office/powerpoint/2010/main" val="292644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16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2545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4730780E-D289-4947-956B-0071D6349590}" type="slidenum">
              <a:rPr lang="fr-FR" altLang="fr-FR"/>
              <a:pPr/>
              <a:t>‹N°›</a:t>
            </a:fld>
            <a:endParaRPr lang="fr-FR" altLang="fr-FR"/>
          </a:p>
        </p:txBody>
      </p:sp>
    </p:spTree>
    <p:extLst>
      <p:ext uri="{BB962C8B-B14F-4D97-AF65-F5344CB8AC3E}">
        <p14:creationId xmlns:p14="http://schemas.microsoft.com/office/powerpoint/2010/main" val="38627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8"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9" name="Rectangle 9"/>
          <p:cNvSpPr>
            <a:spLocks noGrp="1" noChangeArrowheads="1"/>
          </p:cNvSpPr>
          <p:nvPr>
            <p:ph type="sldNum" sz="quarter" idx="12"/>
          </p:nvPr>
        </p:nvSpPr>
        <p:spPr>
          <a:ln/>
        </p:spPr>
        <p:txBody>
          <a:bodyPr/>
          <a:lstStyle>
            <a:lvl1pPr>
              <a:defRPr/>
            </a:lvl1pPr>
          </a:lstStyle>
          <a:p>
            <a:fld id="{D38C7897-9320-439E-98BA-41CFA7CDD667}" type="slidenum">
              <a:rPr lang="fr-FR" altLang="fr-FR"/>
              <a:pPr/>
              <a:t>‹N°›</a:t>
            </a:fld>
            <a:endParaRPr lang="fr-FR" altLang="fr-FR"/>
          </a:p>
        </p:txBody>
      </p:sp>
    </p:spTree>
    <p:extLst>
      <p:ext uri="{BB962C8B-B14F-4D97-AF65-F5344CB8AC3E}">
        <p14:creationId xmlns:p14="http://schemas.microsoft.com/office/powerpoint/2010/main" val="371134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4"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5" name="Rectangle 9"/>
          <p:cNvSpPr>
            <a:spLocks noGrp="1" noChangeArrowheads="1"/>
          </p:cNvSpPr>
          <p:nvPr>
            <p:ph type="sldNum" sz="quarter" idx="12"/>
          </p:nvPr>
        </p:nvSpPr>
        <p:spPr>
          <a:ln/>
        </p:spPr>
        <p:txBody>
          <a:bodyPr/>
          <a:lstStyle>
            <a:lvl1pPr>
              <a:defRPr/>
            </a:lvl1pPr>
          </a:lstStyle>
          <a:p>
            <a:fld id="{4D40F451-7E25-4340-8F07-7380AB1A105C}" type="slidenum">
              <a:rPr lang="fr-FR" altLang="fr-FR"/>
              <a:pPr/>
              <a:t>‹N°›</a:t>
            </a:fld>
            <a:endParaRPr lang="fr-FR" altLang="fr-FR"/>
          </a:p>
        </p:txBody>
      </p:sp>
    </p:spTree>
    <p:extLst>
      <p:ext uri="{BB962C8B-B14F-4D97-AF65-F5344CB8AC3E}">
        <p14:creationId xmlns:p14="http://schemas.microsoft.com/office/powerpoint/2010/main" val="61978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3"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4" name="Rectangle 9"/>
          <p:cNvSpPr>
            <a:spLocks noGrp="1" noChangeArrowheads="1"/>
          </p:cNvSpPr>
          <p:nvPr>
            <p:ph type="sldNum" sz="quarter" idx="12"/>
          </p:nvPr>
        </p:nvSpPr>
        <p:spPr>
          <a:ln/>
        </p:spPr>
        <p:txBody>
          <a:bodyPr/>
          <a:lstStyle>
            <a:lvl1pPr>
              <a:defRPr/>
            </a:lvl1pPr>
          </a:lstStyle>
          <a:p>
            <a:fld id="{9468F2D2-0FFD-41BC-93FD-457BDDB31D33}" type="slidenum">
              <a:rPr lang="fr-FR" altLang="fr-FR"/>
              <a:pPr/>
              <a:t>‹N°›</a:t>
            </a:fld>
            <a:endParaRPr lang="fr-FR" altLang="fr-FR"/>
          </a:p>
        </p:txBody>
      </p:sp>
    </p:spTree>
    <p:extLst>
      <p:ext uri="{BB962C8B-B14F-4D97-AF65-F5344CB8AC3E}">
        <p14:creationId xmlns:p14="http://schemas.microsoft.com/office/powerpoint/2010/main" val="37731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FB9DA367-F7CC-4ED7-ABD5-2DFA6BD5AA59}" type="slidenum">
              <a:rPr lang="fr-FR" altLang="fr-FR"/>
              <a:pPr/>
              <a:t>‹N°›</a:t>
            </a:fld>
            <a:endParaRPr lang="fr-FR" altLang="fr-FR"/>
          </a:p>
        </p:txBody>
      </p:sp>
    </p:spTree>
    <p:extLst>
      <p:ext uri="{BB962C8B-B14F-4D97-AF65-F5344CB8AC3E}">
        <p14:creationId xmlns:p14="http://schemas.microsoft.com/office/powerpoint/2010/main" val="426865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E6C9573D-FF1F-48A7-A80A-D4A355859847}" type="slidenum">
              <a:rPr lang="fr-FR" altLang="fr-FR"/>
              <a:pPr/>
              <a:t>‹N°›</a:t>
            </a:fld>
            <a:endParaRPr lang="fr-FR" altLang="fr-FR"/>
          </a:p>
        </p:txBody>
      </p:sp>
    </p:spTree>
    <p:extLst>
      <p:ext uri="{BB962C8B-B14F-4D97-AF65-F5344CB8AC3E}">
        <p14:creationId xmlns:p14="http://schemas.microsoft.com/office/powerpoint/2010/main" val="1217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1925"/>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a:t>
            </a:r>
            <a:br>
              <a:rPr lang="fr-FR" altLang="fr-FR" smtClean="0"/>
            </a:br>
            <a:r>
              <a:rPr lang="fr-FR" altLang="fr-FR" smtClean="0"/>
              <a:t>le style</a:t>
            </a:r>
          </a:p>
        </p:txBody>
      </p:sp>
      <p:sp>
        <p:nvSpPr>
          <p:cNvPr id="1027" name="Rectangle 3"/>
          <p:cNvSpPr>
            <a:spLocks noGrp="1" noChangeArrowheads="1"/>
          </p:cNvSpPr>
          <p:nvPr>
            <p:ph type="body" idx="1"/>
          </p:nvPr>
        </p:nvSpPr>
        <p:spPr bwMode="auto">
          <a:xfrm>
            <a:off x="1016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31" name="Rectangle 7"/>
          <p:cNvSpPr>
            <a:spLocks noGrp="1" noChangeArrowheads="1"/>
          </p:cNvSpPr>
          <p:nvPr>
            <p:ph type="dt" sz="half" idx="2"/>
          </p:nvPr>
        </p:nvSpPr>
        <p:spPr bwMode="auto">
          <a:xfrm>
            <a:off x="8382000" y="6324600"/>
            <a:ext cx="76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solidFill>
                  <a:srgbClr val="003399"/>
                </a:solidFill>
                <a:latin typeface="+mn-lt"/>
              </a:defRPr>
            </a:lvl1pPr>
          </a:lstStyle>
          <a:p>
            <a:pPr>
              <a:defRPr/>
            </a:pPr>
            <a:r>
              <a:rPr lang="fr-FR" altLang="fr-FR"/>
              <a:t>Date</a:t>
            </a:r>
          </a:p>
        </p:txBody>
      </p:sp>
      <p:sp>
        <p:nvSpPr>
          <p:cNvPr id="1032" name="Rectangle 8"/>
          <p:cNvSpPr>
            <a:spLocks noGrp="1" noChangeArrowheads="1"/>
          </p:cNvSpPr>
          <p:nvPr>
            <p:ph type="ftr" sz="quarter" idx="3"/>
          </p:nvPr>
        </p:nvSpPr>
        <p:spPr bwMode="auto">
          <a:xfrm>
            <a:off x="838200" y="6324600"/>
            <a:ext cx="647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i="1" smtClean="0">
                <a:solidFill>
                  <a:srgbClr val="003399"/>
                </a:solidFill>
                <a:latin typeface="+mn-lt"/>
              </a:defRPr>
            </a:lvl1pPr>
          </a:lstStyle>
          <a:p>
            <a:pPr>
              <a:defRPr/>
            </a:pPr>
            <a:r>
              <a:rPr lang="fr-FR" altLang="fr-FR"/>
              <a:t>Titre du diaporama</a:t>
            </a:r>
          </a:p>
        </p:txBody>
      </p:sp>
      <p:sp>
        <p:nvSpPr>
          <p:cNvPr id="1033" name="Rectangle 9"/>
          <p:cNvSpPr>
            <a:spLocks noGrp="1" noChangeArrowheads="1"/>
          </p:cNvSpPr>
          <p:nvPr>
            <p:ph type="sldNum" sz="quarter" idx="4"/>
          </p:nvPr>
        </p:nvSpPr>
        <p:spPr bwMode="auto">
          <a:xfrm>
            <a:off x="0" y="6324600"/>
            <a:ext cx="304800" cy="228600"/>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36000" bIns="0" numCol="1" anchor="t" anchorCtr="0" compatLnSpc="1">
            <a:prstTxWarp prst="textNoShape">
              <a:avLst/>
            </a:prstTxWarp>
          </a:bodyPr>
          <a:lstStyle>
            <a:lvl1pPr algn="r">
              <a:lnSpc>
                <a:spcPct val="115000"/>
              </a:lnSpc>
              <a:defRPr sz="1200" b="1">
                <a:solidFill>
                  <a:schemeClr val="bg1"/>
                </a:solidFill>
                <a:latin typeface="Arial" panose="020B0604020202020204" pitchFamily="34" charset="0"/>
              </a:defRPr>
            </a:lvl1pPr>
          </a:lstStyle>
          <a:p>
            <a:fld id="{E45EE9C5-7A16-4F20-A8BB-58CA0C59A243}" type="slidenum">
              <a:rPr lang="fr-FR" altLang="fr-FR"/>
              <a:pPr/>
              <a:t>‹N°›</a:t>
            </a:fld>
            <a:endParaRPr lang="fr-FR" altLang="fr-FR"/>
          </a:p>
        </p:txBody>
      </p:sp>
      <p:sp>
        <p:nvSpPr>
          <p:cNvPr id="2" name="Line 14"/>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 name="Line 15"/>
          <p:cNvSpPr>
            <a:spLocks noChangeShapeType="1"/>
          </p:cNvSpPr>
          <p:nvPr/>
        </p:nvSpPr>
        <p:spPr bwMode="auto">
          <a:xfrm>
            <a:off x="457200" y="990600"/>
            <a:ext cx="77724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nvGrpSpPr>
          <p:cNvPr id="4" name="Group 20"/>
          <p:cNvGrpSpPr>
            <a:grpSpLocks/>
          </p:cNvGrpSpPr>
          <p:nvPr/>
        </p:nvGrpSpPr>
        <p:grpSpPr bwMode="auto">
          <a:xfrm>
            <a:off x="333375" y="6324600"/>
            <a:ext cx="371475" cy="404813"/>
            <a:chOff x="210" y="3984"/>
            <a:chExt cx="234" cy="255"/>
          </a:xfrm>
        </p:grpSpPr>
        <p:sp>
          <p:nvSpPr>
            <p:cNvPr id="1034" name="Rectangle 19"/>
            <p:cNvSpPr>
              <a:spLocks noChangeArrowheads="1"/>
            </p:cNvSpPr>
            <p:nvPr userDrawn="1"/>
          </p:nvSpPr>
          <p:spPr bwMode="auto">
            <a:xfrm>
              <a:off x="290" y="3984"/>
              <a:ext cx="14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035" name="Picture 18" descr="\\S90ddarsfer\sil\SIL\IIS\Com\DiaporamaCharte2011\Version définitive\InseeSignatureRVB.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10" y="3984"/>
              <a:ext cx="234"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p:txStyles>
    <p:title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p:titleStyle>
    <p:bodyStyle>
      <a:lvl1pPr marL="342900" indent="-342900" algn="l" rtl="0" eaLnBrk="0" fontAlgn="base" hangingPunct="0">
        <a:lnSpc>
          <a:spcPct val="90000"/>
        </a:lnSpc>
        <a:spcBef>
          <a:spcPct val="20000"/>
        </a:spcBef>
        <a:spcAft>
          <a:spcPct val="0"/>
        </a:spcAft>
        <a:buBlip>
          <a:blip r:embed="rId15"/>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15"/>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15"/>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15"/>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jpeg"/><Relationship Id="rId11"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3.emf"/><Relationship Id="rId4" Type="http://schemas.openxmlformats.org/officeDocument/2006/relationships/image" Target="../media/image10.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17.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6.wmf"/><Relationship Id="rId5" Type="http://schemas.openxmlformats.org/officeDocument/2006/relationships/oleObject" Target="../embeddings/oleObject3.bin"/><Relationship Id="rId4" Type="http://schemas.openxmlformats.org/officeDocument/2006/relationships/image" Target="../media/image1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457200" y="1066800"/>
            <a:ext cx="5791200" cy="990600"/>
          </a:xfrm>
        </p:spPr>
        <p:txBody>
          <a:bodyPr/>
          <a:lstStyle/>
          <a:p>
            <a:pPr eaLnBrk="1" hangingPunct="1"/>
            <a:r>
              <a:rPr lang="fr-FR" altLang="fr-FR" dirty="0" smtClean="0">
                <a:cs typeface="Arial" charset="0"/>
              </a:rPr>
              <a:t>Spécificités des </a:t>
            </a:r>
            <a:r>
              <a:rPr lang="fr-FR" altLang="fr-FR" dirty="0" err="1" smtClean="0">
                <a:cs typeface="Arial" charset="0"/>
              </a:rPr>
              <a:t>rétropolations</a:t>
            </a:r>
            <a:endParaRPr lang="fr-FR" altLang="fr-FR" dirty="0" smtClean="0">
              <a:cs typeface="Arial" charset="0"/>
            </a:endParaRPr>
          </a:p>
        </p:txBody>
      </p:sp>
      <p:pic>
        <p:nvPicPr>
          <p:cNvPr id="2053" name="Picture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783263"/>
            <a:ext cx="487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Text Box 20"/>
          <p:cNvSpPr txBox="1">
            <a:spLocks noChangeArrowheads="1"/>
          </p:cNvSpPr>
          <p:nvPr/>
        </p:nvSpPr>
        <p:spPr bwMode="auto">
          <a:xfrm>
            <a:off x="449840" y="3848100"/>
            <a:ext cx="55546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lnSpc>
                <a:spcPct val="90000"/>
              </a:lnSpc>
              <a:spcBef>
                <a:spcPct val="20000"/>
              </a:spcBef>
              <a:buBlip>
                <a:blip r:embed="rId5"/>
              </a:buBlip>
              <a:defRPr sz="2400">
                <a:solidFill>
                  <a:srgbClr val="333333"/>
                </a:solidFill>
                <a:latin typeface="Arial" charset="0"/>
              </a:defRPr>
            </a:lvl1pPr>
            <a:lvl2pPr marL="742950" indent="-285750" eaLnBrk="0" hangingPunct="0">
              <a:lnSpc>
                <a:spcPct val="90000"/>
              </a:lnSpc>
              <a:spcBef>
                <a:spcPct val="20000"/>
              </a:spcBef>
              <a:buBlip>
                <a:blip r:embed="rId5"/>
              </a:buBlip>
              <a:defRPr sz="2200">
                <a:solidFill>
                  <a:srgbClr val="660066"/>
                </a:solidFill>
                <a:latin typeface="Arial" charset="0"/>
              </a:defRPr>
            </a:lvl2pPr>
            <a:lvl3pPr marL="1143000" indent="-228600" eaLnBrk="0" hangingPunct="0">
              <a:lnSpc>
                <a:spcPct val="90000"/>
              </a:lnSpc>
              <a:spcBef>
                <a:spcPct val="20000"/>
              </a:spcBef>
              <a:buBlip>
                <a:blip r:embed="rId5"/>
              </a:buBlip>
              <a:defRPr>
                <a:solidFill>
                  <a:srgbClr val="333333"/>
                </a:solidFill>
                <a:latin typeface="Arial" charset="0"/>
              </a:defRPr>
            </a:lvl3pPr>
            <a:lvl4pPr marL="1600200" indent="-228600" eaLnBrk="0" hangingPunct="0">
              <a:lnSpc>
                <a:spcPct val="90000"/>
              </a:lnSpc>
              <a:spcBef>
                <a:spcPct val="20000"/>
              </a:spcBef>
              <a:buBlip>
                <a:blip r:embed="rId5"/>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r>
              <a:rPr lang="fr-FR" altLang="fr-FR" sz="2000" dirty="0">
                <a:solidFill>
                  <a:srgbClr val="660066"/>
                </a:solidFill>
              </a:rPr>
              <a:t>Sylvain Billot</a:t>
            </a:r>
            <a:br>
              <a:rPr lang="fr-FR" altLang="fr-FR" sz="2000" dirty="0">
                <a:solidFill>
                  <a:srgbClr val="660066"/>
                </a:solidFill>
              </a:rPr>
            </a:br>
            <a:r>
              <a:rPr lang="fr-FR" altLang="fr-FR" sz="2000" dirty="0">
                <a:solidFill>
                  <a:srgbClr val="660066"/>
                </a:solidFill>
              </a:rPr>
              <a:t>Département des Comptes Nationaux - INSEE</a:t>
            </a:r>
          </a:p>
        </p:txBody>
      </p:sp>
      <p:pic>
        <p:nvPicPr>
          <p:cNvPr id="2056" name="Picture 47" descr="http://www.google.fr/url?source=imglanding&amp;ct=img&amp;q=http://extranet.editis.com/it-yonixweb/IMAGES/DEC/P3/9782707137029.JPG&amp;sa=X&amp;ei=trBDVar0INDZatzZgfgC&amp;ved=0CAkQ8wc&amp;usg=AFQjCNHRXPszaD5DR3ej17_8g_5WoTzUE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33400"/>
            <a:ext cx="115252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2" descr="http://www.google.fr/url?source=imglanding&amp;ct=img&amp;q=http://www.insee.fr/fr/ffc/img/ecofra.png&amp;sa=X&amp;ei=abBDVe3hM5b1armggJAI&amp;ved=0CAkQ8wc&amp;usg=AFQjCNGDpoNNC06LFd0YwamJKJF7kVg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2362200"/>
            <a:ext cx="1882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58" name="Object 35"/>
          <p:cNvGraphicFramePr>
            <a:graphicFrameLocks/>
          </p:cNvGraphicFramePr>
          <p:nvPr/>
        </p:nvGraphicFramePr>
        <p:xfrm>
          <a:off x="6781800" y="3505200"/>
          <a:ext cx="1882775" cy="1295400"/>
        </p:xfrm>
        <a:graphic>
          <a:graphicData uri="http://schemas.openxmlformats.org/presentationml/2006/ole">
            <mc:AlternateContent xmlns:mc="http://schemas.openxmlformats.org/markup-compatibility/2006">
              <mc:Choice xmlns:v="urn:schemas-microsoft-com:vml" Requires="v">
                <p:oleObj spid="_x0000_s123923" name="Image bitmap" r:id="rId8" imgW="6542857" imgH="5276190" progId="Paint.Picture">
                  <p:embed/>
                </p:oleObj>
              </mc:Choice>
              <mc:Fallback>
                <p:oleObj name="Image bitmap" r:id="rId8" imgW="6542857" imgH="5276190" progId="Paint.Picture">
                  <p:embed/>
                  <p:pic>
                    <p:nvPicPr>
                      <p:cNvPr id="2058" name="Object 3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3505200"/>
                        <a:ext cx="18827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3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4876800"/>
            <a:ext cx="1882775"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49838" y="533400"/>
            <a:ext cx="1098875"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816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71BC45B6-4C5B-4179-A4A0-2F65EE0C2BBE}" type="slidenum">
              <a:rPr lang="fr-FR" altLang="fr-FR" sz="1200" b="1">
                <a:solidFill>
                  <a:schemeClr val="bg1"/>
                </a:solidFill>
                <a:latin typeface="Arial" panose="020B0604020202020204" pitchFamily="34" charset="0"/>
              </a:rPr>
              <a:pPr algn="r" eaLnBrk="1" hangingPunct="1">
                <a:lnSpc>
                  <a:spcPct val="115000"/>
                </a:lnSpc>
              </a:pPr>
              <a:t>10</a:t>
            </a:fld>
            <a:endParaRPr lang="fr-FR" altLang="fr-FR" sz="1200" b="1">
              <a:solidFill>
                <a:schemeClr val="bg1"/>
              </a:solidFill>
              <a:latin typeface="Arial" panose="020B0604020202020204" pitchFamily="34" charset="0"/>
            </a:endParaRPr>
          </a:p>
        </p:txBody>
      </p:sp>
      <p:sp>
        <p:nvSpPr>
          <p:cNvPr id="86022" name="Rectangle 3"/>
          <p:cNvSpPr>
            <a:spLocks noGrp="1" noChangeArrowheads="1"/>
          </p:cNvSpPr>
          <p:nvPr>
            <p:ph type="body" idx="4294967295"/>
          </p:nvPr>
        </p:nvSpPr>
        <p:spPr>
          <a:xfrm>
            <a:off x="228600" y="1219200"/>
            <a:ext cx="8534400" cy="5029200"/>
          </a:xfrm>
        </p:spPr>
        <p:txBody>
          <a:bodyPr/>
          <a:lstStyle/>
          <a:p>
            <a:pPr algn="just" eaLnBrk="1" hangingPunct="1"/>
            <a:r>
              <a:rPr lang="en-US" altLang="fr-FR" sz="2000" smtClean="0">
                <a:cs typeface="Times New Roman" panose="02020603050405020304" pitchFamily="18" charset="0"/>
              </a:rPr>
              <a:t> </a:t>
            </a:r>
            <a:endParaRPr lang="fr-FR" altLang="fr-FR" sz="2000" smtClean="0">
              <a:cs typeface="Times New Roman" panose="02020603050405020304" pitchFamily="18" charset="0"/>
            </a:endParaRPr>
          </a:p>
          <a:p>
            <a:pPr algn="just" eaLnBrk="1" hangingPunct="1">
              <a:buFontTx/>
              <a:buNone/>
            </a:pPr>
            <a:endParaRPr lang="fr-FR" altLang="fr-FR" sz="1600" smtClean="0"/>
          </a:p>
          <a:p>
            <a:pPr algn="just" eaLnBrk="1" hangingPunct="1"/>
            <a:endParaRPr lang="fr-FR" altLang="fr-FR" sz="1600" smtClean="0"/>
          </a:p>
          <a:p>
            <a:pPr algn="just" eaLnBrk="1" hangingPunct="1"/>
            <a:endParaRPr lang="fr-FR" altLang="fr-FR" sz="1600" smtClean="0"/>
          </a:p>
          <a:p>
            <a:pPr algn="just" eaLnBrk="1" hangingPunct="1"/>
            <a:endParaRPr lang="fr-FR" altLang="fr-FR" sz="1600" smtClean="0"/>
          </a:p>
          <a:p>
            <a:pPr algn="just" eaLnBrk="1" hangingPunct="1"/>
            <a:endParaRPr lang="fr-FR" altLang="fr-FR" sz="1600" smtClean="0"/>
          </a:p>
          <a:p>
            <a:pPr algn="just" eaLnBrk="1" hangingPunct="1"/>
            <a:endParaRPr lang="fr-FR" altLang="fr-FR" sz="1600" smtClean="0"/>
          </a:p>
          <a:p>
            <a:pPr lvl="1" algn="just" eaLnBrk="1" hangingPunct="1"/>
            <a:endParaRPr lang="fr-FR" altLang="fr-FR" sz="1800" smtClean="0"/>
          </a:p>
          <a:p>
            <a:pPr lvl="1" eaLnBrk="1" hangingPunct="1"/>
            <a:endParaRPr lang="fr-FR" altLang="fr-FR" sz="800" smtClean="0"/>
          </a:p>
          <a:p>
            <a:pPr eaLnBrk="1" hangingPunct="1"/>
            <a:endParaRPr lang="fr-FR" altLang="fr-FR" smtClean="0"/>
          </a:p>
          <a:p>
            <a:pPr eaLnBrk="1" hangingPunct="1"/>
            <a:endParaRPr lang="fr-FR" altLang="fr-FR" smtClean="0"/>
          </a:p>
        </p:txBody>
      </p:sp>
      <p:sp>
        <p:nvSpPr>
          <p:cNvPr id="86025"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a:t>4. La rétropolation du TEE</a:t>
            </a:r>
            <a:br>
              <a:rPr lang="fr-FR" altLang="fr-FR"/>
            </a:br>
            <a:r>
              <a:rPr lang="fr-FR" altLang="fr-FR" sz="1000"/>
              <a:t/>
            </a:r>
            <a:br>
              <a:rPr lang="fr-FR" altLang="fr-FR" sz="1000"/>
            </a:br>
            <a:r>
              <a:rPr lang="fr-FR" altLang="fr-FR" sz="1000"/>
              <a:t>	</a:t>
            </a:r>
            <a:r>
              <a:rPr lang="fr-FR" altLang="fr-FR" sz="2000">
                <a:solidFill>
                  <a:schemeClr val="tx1"/>
                </a:solidFill>
              </a:rPr>
              <a:t>Etapes de la rétropolation du TEE</a:t>
            </a:r>
          </a:p>
        </p:txBody>
      </p:sp>
      <p:pic>
        <p:nvPicPr>
          <p:cNvPr id="8602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19200"/>
            <a:ext cx="7535863"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1F00E88F-E3E9-48A8-BCC6-532999294B49}" type="slidenum">
              <a:rPr lang="fr-FR" altLang="fr-FR" sz="1200" b="1">
                <a:solidFill>
                  <a:schemeClr val="bg1"/>
                </a:solidFill>
                <a:latin typeface="Arial" panose="020B0604020202020204" pitchFamily="34" charset="0"/>
              </a:rPr>
              <a:pPr algn="r" eaLnBrk="1" hangingPunct="1">
                <a:lnSpc>
                  <a:spcPct val="115000"/>
                </a:lnSpc>
              </a:pPr>
              <a:t>11</a:t>
            </a:fld>
            <a:endParaRPr lang="fr-FR" altLang="fr-FR" sz="1200" b="1">
              <a:solidFill>
                <a:schemeClr val="bg1"/>
              </a:solidFill>
              <a:latin typeface="Arial" panose="020B0604020202020204" pitchFamily="34" charset="0"/>
            </a:endParaRPr>
          </a:p>
        </p:txBody>
      </p:sp>
      <p:sp>
        <p:nvSpPr>
          <p:cNvPr id="87045" name="Rectangle 2"/>
          <p:cNvSpPr>
            <a:spLocks noGrp="1" noChangeArrowheads="1"/>
          </p:cNvSpPr>
          <p:nvPr>
            <p:ph type="title" idx="4294967295"/>
          </p:nvPr>
        </p:nvSpPr>
        <p:spPr>
          <a:xfrm>
            <a:off x="457200" y="152400"/>
            <a:ext cx="7772400" cy="755650"/>
          </a:xfrm>
        </p:spPr>
        <p:txBody>
          <a:bodyPr/>
          <a:lstStyle/>
          <a:p>
            <a:pPr eaLnBrk="1" hangingPunct="1"/>
            <a:r>
              <a:rPr lang="fr-FR" altLang="fr-FR" smtClean="0"/>
              <a:t>4. La rétropolation du TEE</a:t>
            </a:r>
            <a:br>
              <a:rPr lang="fr-FR" altLang="fr-FR" smtClean="0"/>
            </a:br>
            <a:r>
              <a:rPr lang="fr-FR" altLang="fr-FR" sz="1000" smtClean="0"/>
              <a:t/>
            </a:r>
            <a:br>
              <a:rPr lang="fr-FR" altLang="fr-FR" sz="1000" smtClean="0"/>
            </a:br>
            <a:r>
              <a:rPr lang="fr-FR" altLang="fr-FR" sz="1000" smtClean="0"/>
              <a:t>	</a:t>
            </a:r>
            <a:r>
              <a:rPr lang="fr-FR" altLang="fr-FR" sz="2000" smtClean="0">
                <a:solidFill>
                  <a:schemeClr val="tx1"/>
                </a:solidFill>
              </a:rPr>
              <a:t>Raccrochage du TEE</a:t>
            </a:r>
          </a:p>
        </p:txBody>
      </p:sp>
      <p:sp>
        <p:nvSpPr>
          <p:cNvPr id="87046" name="Rectangle 3"/>
          <p:cNvSpPr>
            <a:spLocks noGrp="1" noChangeArrowheads="1"/>
          </p:cNvSpPr>
          <p:nvPr>
            <p:ph type="body" idx="4294967295"/>
          </p:nvPr>
        </p:nvSpPr>
        <p:spPr>
          <a:xfrm>
            <a:off x="228600" y="1295400"/>
            <a:ext cx="8534400" cy="4648200"/>
          </a:xfrm>
        </p:spPr>
        <p:txBody>
          <a:bodyPr/>
          <a:lstStyle/>
          <a:p>
            <a:pPr algn="just" eaLnBrk="1" hangingPunct="1">
              <a:lnSpc>
                <a:spcPct val="80000"/>
              </a:lnSpc>
            </a:pPr>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a:lnSpc>
                <a:spcPct val="80000"/>
              </a:lnSpc>
            </a:pPr>
            <a:r>
              <a:rPr lang="fr-FR" altLang="fr-FR" sz="2000" dirty="0" smtClean="0"/>
              <a:t>Lors du raccrochage, les séries du TEE sont simplement recalculées en appliquant au nouveau niveau 2009 les taux de croissance des séries base 2005 (pas de cohérence comptable assurée à ce stade)</a:t>
            </a:r>
          </a:p>
          <a:p>
            <a:pPr algn="just">
              <a:lnSpc>
                <a:spcPct val="80000"/>
              </a:lnSpc>
            </a:pPr>
            <a:endParaRPr lang="fr-FR" altLang="fr-FR" sz="1400" dirty="0" smtClean="0"/>
          </a:p>
          <a:p>
            <a:pPr algn="just">
              <a:lnSpc>
                <a:spcPct val="80000"/>
              </a:lnSpc>
            </a:pPr>
            <a:r>
              <a:rPr lang="fr-FR" altLang="fr-FR" sz="2000" dirty="0" smtClean="0"/>
              <a:t>Toutes les séries sont raccrochées sauf</a:t>
            </a:r>
            <a:r>
              <a:rPr lang="fr-FR" altLang="fr-FR" dirty="0" smtClean="0"/>
              <a:t> :</a:t>
            </a:r>
          </a:p>
          <a:p>
            <a:pPr lvl="1" algn="just">
              <a:lnSpc>
                <a:spcPct val="80000"/>
              </a:lnSpc>
              <a:buFontTx/>
              <a:buNone/>
            </a:pPr>
            <a:endParaRPr lang="fr-FR" altLang="fr-FR" sz="800" dirty="0" smtClean="0"/>
          </a:p>
          <a:p>
            <a:pPr lvl="1" algn="just">
              <a:lnSpc>
                <a:spcPct val="80000"/>
              </a:lnSpc>
              <a:buFontTx/>
              <a:buChar char="•"/>
            </a:pPr>
            <a:r>
              <a:rPr lang="fr-FR" altLang="fr-FR" sz="1800" dirty="0" smtClean="0"/>
              <a:t>Les séries qui n’ont aucune raison d’être modifiées en niveau par la </a:t>
            </a:r>
            <a:r>
              <a:rPr lang="fr-FR" altLang="fr-FR" sz="1800" dirty="0" err="1" smtClean="0"/>
              <a:t>rétropolation</a:t>
            </a:r>
            <a:r>
              <a:rPr lang="fr-FR" altLang="fr-FR" sz="2000" dirty="0" smtClean="0"/>
              <a:t>  </a:t>
            </a:r>
          </a:p>
          <a:p>
            <a:pPr lvl="2" algn="just">
              <a:lnSpc>
                <a:spcPct val="80000"/>
              </a:lnSpc>
              <a:buFont typeface="Wingdings" panose="05000000000000000000" pitchFamily="2" charset="2"/>
              <a:buChar char="Ø"/>
            </a:pPr>
            <a:r>
              <a:rPr lang="fr-FR" altLang="fr-FR" sz="1600" dirty="0" smtClean="0"/>
              <a:t> Impôts courants sur le revenu et le patrimoine (D5)</a:t>
            </a:r>
          </a:p>
          <a:p>
            <a:pPr lvl="2" algn="just">
              <a:lnSpc>
                <a:spcPct val="80000"/>
              </a:lnSpc>
              <a:buFont typeface="Wingdings" panose="05000000000000000000" pitchFamily="2" charset="2"/>
              <a:buChar char="Ø"/>
            </a:pPr>
            <a:endParaRPr lang="fr-FR" altLang="fr-FR" sz="1000" dirty="0" smtClean="0"/>
          </a:p>
          <a:p>
            <a:pPr lvl="1" algn="just">
              <a:lnSpc>
                <a:spcPct val="80000"/>
              </a:lnSpc>
              <a:buFontTx/>
              <a:buChar char="•"/>
            </a:pPr>
            <a:r>
              <a:rPr lang="fr-FR" altLang="fr-FR" sz="1800" dirty="0" smtClean="0"/>
              <a:t>Les séries qui en ancienne base passent par une valeur nulle à une date </a:t>
            </a:r>
            <a:r>
              <a:rPr lang="fr-FR" altLang="fr-FR" sz="1800" i="1" dirty="0" smtClean="0"/>
              <a:t>t</a:t>
            </a:r>
            <a:r>
              <a:rPr lang="fr-FR" altLang="fr-FR" sz="1800" dirty="0" smtClean="0"/>
              <a:t> et sont non nulles avant </a:t>
            </a:r>
            <a:r>
              <a:rPr lang="fr-FR" altLang="fr-FR" sz="1800" i="1" dirty="0" smtClean="0"/>
              <a:t>t</a:t>
            </a:r>
            <a:r>
              <a:rPr lang="fr-FR" altLang="fr-FR" sz="1800" dirty="0" smtClean="0"/>
              <a:t> (le raccrochage les met à zéro sur tout le passé avant l’année </a:t>
            </a:r>
            <a:r>
              <a:rPr lang="fr-FR" altLang="fr-FR" sz="1800" i="1" dirty="0" smtClean="0"/>
              <a:t>t</a:t>
            </a:r>
            <a:r>
              <a:rPr lang="fr-FR" altLang="fr-FR" sz="1800" dirty="0" smtClean="0"/>
              <a:t>), par exemple :</a:t>
            </a:r>
            <a:r>
              <a:rPr lang="fr-FR" altLang="fr-FR" sz="2000" dirty="0" smtClean="0"/>
              <a:t> </a:t>
            </a:r>
          </a:p>
          <a:p>
            <a:pPr lvl="2" algn="just">
              <a:lnSpc>
                <a:spcPct val="80000"/>
              </a:lnSpc>
              <a:buFont typeface="Wingdings" panose="05000000000000000000" pitchFamily="2" charset="2"/>
              <a:buChar char="Ø"/>
            </a:pPr>
            <a:r>
              <a:rPr lang="fr-FR" altLang="fr-FR" sz="1600" dirty="0" smtClean="0"/>
              <a:t> Transferts en capital (D9) </a:t>
            </a:r>
          </a:p>
          <a:p>
            <a:pPr lvl="2" algn="just">
              <a:lnSpc>
                <a:spcPct val="80000"/>
              </a:lnSpc>
              <a:buFont typeface="Wingdings" panose="05000000000000000000" pitchFamily="2" charset="2"/>
              <a:buChar char="Ø"/>
            </a:pPr>
            <a:r>
              <a:rPr lang="fr-FR" altLang="fr-FR" sz="1600" dirty="0" smtClean="0"/>
              <a:t> Variations de stocks (P52)</a:t>
            </a:r>
          </a:p>
          <a:p>
            <a:pPr lvl="1" algn="just">
              <a:lnSpc>
                <a:spcPct val="80000"/>
              </a:lnSpc>
              <a:buFontTx/>
              <a:buNone/>
            </a:pPr>
            <a:endParaRPr lang="fr-FR" altLang="fr-FR" sz="1000" dirty="0" smtClean="0"/>
          </a:p>
          <a:p>
            <a:pPr lvl="1" algn="just">
              <a:lnSpc>
                <a:spcPct val="80000"/>
              </a:lnSpc>
              <a:buFontTx/>
              <a:buChar char="•"/>
            </a:pPr>
            <a:r>
              <a:rPr lang="fr-FR" altLang="fr-FR" sz="1800" dirty="0" smtClean="0"/>
              <a:t>Les séries exogènes base 2010 : D441, D443, D71, D72, production et VA </a:t>
            </a:r>
            <a:r>
              <a:rPr lang="fr-FR" altLang="fr-FR" sz="1800" dirty="0" smtClean="0"/>
              <a:t>des sociétés d’assurance…</a:t>
            </a:r>
            <a:endParaRPr lang="fr-FR" altLang="fr-F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3F0C9680-3500-49C9-A7CD-EA9463C1396F}" type="slidenum">
              <a:rPr lang="fr-FR" altLang="fr-FR" sz="1200" b="1">
                <a:solidFill>
                  <a:schemeClr val="bg1"/>
                </a:solidFill>
                <a:latin typeface="Arial" panose="020B0604020202020204" pitchFamily="34" charset="0"/>
              </a:rPr>
              <a:pPr algn="r" eaLnBrk="1" hangingPunct="1">
                <a:lnSpc>
                  <a:spcPct val="115000"/>
                </a:lnSpc>
              </a:pPr>
              <a:t>12</a:t>
            </a:fld>
            <a:endParaRPr lang="fr-FR" altLang="fr-FR" sz="1200" b="1">
              <a:solidFill>
                <a:schemeClr val="bg1"/>
              </a:solidFill>
              <a:latin typeface="Arial" panose="020B0604020202020204" pitchFamily="34" charset="0"/>
            </a:endParaRPr>
          </a:p>
        </p:txBody>
      </p:sp>
      <p:sp>
        <p:nvSpPr>
          <p:cNvPr id="88069" name="Rectangle 2"/>
          <p:cNvSpPr>
            <a:spLocks noGrp="1" noChangeArrowheads="1"/>
          </p:cNvSpPr>
          <p:nvPr>
            <p:ph type="title" idx="4294967295"/>
          </p:nvPr>
        </p:nvSpPr>
        <p:spPr>
          <a:xfrm>
            <a:off x="457200" y="152400"/>
            <a:ext cx="7772400" cy="755650"/>
          </a:xfrm>
        </p:spPr>
        <p:txBody>
          <a:bodyPr/>
          <a:lstStyle/>
          <a:p>
            <a:pPr eaLnBrk="1" hangingPunct="1"/>
            <a:r>
              <a:rPr lang="fr-FR" altLang="fr-FR" smtClean="0"/>
              <a:t>4. La rétropolation du TEE</a:t>
            </a:r>
            <a:br>
              <a:rPr lang="fr-FR" altLang="fr-FR" smtClean="0"/>
            </a:br>
            <a:r>
              <a:rPr lang="fr-FR" altLang="fr-FR" sz="1000" smtClean="0"/>
              <a:t/>
            </a:r>
            <a:br>
              <a:rPr lang="fr-FR" altLang="fr-FR" sz="1000" smtClean="0"/>
            </a:br>
            <a:r>
              <a:rPr lang="fr-FR" altLang="fr-FR" sz="1000" smtClean="0">
                <a:solidFill>
                  <a:schemeClr val="tx1"/>
                </a:solidFill>
              </a:rPr>
              <a:t>	</a:t>
            </a:r>
            <a:r>
              <a:rPr lang="fr-FR" altLang="fr-FR" sz="2000" smtClean="0">
                <a:solidFill>
                  <a:schemeClr val="tx1"/>
                </a:solidFill>
              </a:rPr>
              <a:t>Calage du TEE (1)</a:t>
            </a:r>
          </a:p>
        </p:txBody>
      </p:sp>
      <p:sp>
        <p:nvSpPr>
          <p:cNvPr id="88070" name="Rectangle 3"/>
          <p:cNvSpPr>
            <a:spLocks noGrp="1" noChangeArrowheads="1"/>
          </p:cNvSpPr>
          <p:nvPr>
            <p:ph type="body" idx="4294967295"/>
          </p:nvPr>
        </p:nvSpPr>
        <p:spPr>
          <a:xfrm>
            <a:off x="228600" y="1447800"/>
            <a:ext cx="8686800" cy="4572000"/>
          </a:xfrm>
        </p:spPr>
        <p:txBody>
          <a:bodyPr/>
          <a:lstStyle/>
          <a:p>
            <a:pPr algn="just" eaLnBrk="1" hangingPunct="1">
              <a:lnSpc>
                <a:spcPct val="80000"/>
              </a:lnSpc>
            </a:pPr>
            <a:r>
              <a:rPr lang="en-US" altLang="fr-FR" sz="2200" b="1" dirty="0" smtClean="0">
                <a:cs typeface="Times New Roman" panose="02020603050405020304" pitchFamily="18" charset="0"/>
              </a:rPr>
              <a:t> </a:t>
            </a:r>
            <a:r>
              <a:rPr lang="fr-FR" altLang="fr-FR" sz="2200" b="1" dirty="0" smtClean="0"/>
              <a:t>Différents types d’équilibres comptables à respecter :</a:t>
            </a:r>
          </a:p>
          <a:p>
            <a:pPr algn="just" eaLnBrk="1" hangingPunct="1">
              <a:lnSpc>
                <a:spcPct val="80000"/>
              </a:lnSpc>
            </a:pPr>
            <a:endParaRPr lang="fr-FR" altLang="fr-FR" sz="1600" b="1" dirty="0" smtClean="0"/>
          </a:p>
          <a:p>
            <a:pPr lvl="1">
              <a:lnSpc>
                <a:spcPct val="80000"/>
              </a:lnSpc>
              <a:buFontTx/>
              <a:buChar char="•"/>
            </a:pPr>
            <a:r>
              <a:rPr lang="fr-FR" altLang="fr-FR" sz="1800" dirty="0" smtClean="0"/>
              <a:t>Relations d’agrégation entre SI pour chaque opération </a:t>
            </a:r>
            <a:r>
              <a:rPr lang="fr-FR" altLang="fr-FR" sz="1700" i="1" dirty="0" smtClean="0"/>
              <a:t>(ex : S10 = S11 + S12 + S13 + S14 + S15)</a:t>
            </a:r>
            <a:r>
              <a:rPr lang="fr-FR" altLang="fr-FR" sz="1800" dirty="0" smtClean="0"/>
              <a:t> ;</a:t>
            </a:r>
          </a:p>
          <a:p>
            <a:pPr lvl="1">
              <a:lnSpc>
                <a:spcPct val="80000"/>
              </a:lnSpc>
              <a:buFontTx/>
              <a:buChar char="•"/>
            </a:pPr>
            <a:endParaRPr lang="fr-FR" altLang="fr-FR" sz="500" dirty="0" smtClean="0"/>
          </a:p>
          <a:p>
            <a:pPr lvl="1">
              <a:lnSpc>
                <a:spcPct val="80000"/>
              </a:lnSpc>
              <a:buFontTx/>
              <a:buChar char="•"/>
            </a:pPr>
            <a:r>
              <a:rPr lang="fr-FR" altLang="fr-FR" sz="1800" dirty="0" smtClean="0"/>
              <a:t>Relation d’agrégation entre opérations dans un SI </a:t>
            </a:r>
            <a:r>
              <a:rPr lang="fr-FR" altLang="fr-FR" sz="1700" i="1" dirty="0" smtClean="0"/>
              <a:t>(ex : P1 = P11 + P12 + P13 pour tous les SI)</a:t>
            </a:r>
            <a:r>
              <a:rPr lang="fr-FR" altLang="fr-FR" sz="1800" dirty="0" smtClean="0"/>
              <a:t> ;</a:t>
            </a:r>
          </a:p>
          <a:p>
            <a:pPr lvl="1">
              <a:lnSpc>
                <a:spcPct val="80000"/>
              </a:lnSpc>
              <a:buFontTx/>
              <a:buChar char="•"/>
            </a:pPr>
            <a:endParaRPr lang="fr-FR" altLang="fr-FR" sz="500" dirty="0" smtClean="0"/>
          </a:p>
          <a:p>
            <a:pPr lvl="1">
              <a:lnSpc>
                <a:spcPct val="80000"/>
              </a:lnSpc>
              <a:buFontTx/>
              <a:buChar char="•"/>
            </a:pPr>
            <a:r>
              <a:rPr lang="fr-FR" altLang="fr-FR" sz="1800" dirty="0" smtClean="0"/>
              <a:t>Egalité ressource – emploi dans l’économie totale pour chaque opération</a:t>
            </a:r>
          </a:p>
          <a:p>
            <a:pPr lvl="1">
              <a:lnSpc>
                <a:spcPct val="80000"/>
              </a:lnSpc>
              <a:buFontTx/>
              <a:buChar char="•"/>
            </a:pPr>
            <a:endParaRPr lang="fr-FR" altLang="fr-FR" sz="600" dirty="0" smtClean="0"/>
          </a:p>
          <a:p>
            <a:pPr lvl="1">
              <a:lnSpc>
                <a:spcPct val="80000"/>
              </a:lnSpc>
              <a:buFontTx/>
              <a:buChar char="•"/>
            </a:pPr>
            <a:r>
              <a:rPr lang="fr-FR" altLang="fr-FR" sz="1800" dirty="0" smtClean="0"/>
              <a:t>Définition des soldes des comptes du TEE </a:t>
            </a:r>
            <a:r>
              <a:rPr lang="fr-FR" altLang="fr-FR" sz="1700" dirty="0" smtClean="0"/>
              <a:t>(ex : B1 = P1 – P2 pour les secteurs résidents)</a:t>
            </a:r>
          </a:p>
          <a:p>
            <a:pPr lvl="1">
              <a:lnSpc>
                <a:spcPct val="80000"/>
              </a:lnSpc>
              <a:buFontTx/>
              <a:buChar char="•"/>
            </a:pPr>
            <a:endParaRPr lang="fr-FR" altLang="fr-FR" sz="600" dirty="0" smtClean="0"/>
          </a:p>
          <a:p>
            <a:pPr lvl="1">
              <a:lnSpc>
                <a:spcPct val="80000"/>
              </a:lnSpc>
              <a:buFontTx/>
              <a:buChar char="•"/>
            </a:pPr>
            <a:r>
              <a:rPr lang="fr-FR" altLang="fr-FR" sz="1800" dirty="0" smtClean="0"/>
              <a:t>Relations comptables entre opérations de différents SI :</a:t>
            </a:r>
          </a:p>
          <a:p>
            <a:pPr lvl="1">
              <a:lnSpc>
                <a:spcPct val="80000"/>
              </a:lnSpc>
              <a:buFontTx/>
              <a:buChar char="•"/>
            </a:pPr>
            <a:endParaRPr lang="fr-FR" altLang="fr-FR" sz="500" dirty="0" smtClean="0"/>
          </a:p>
          <a:p>
            <a:pPr lvl="2">
              <a:lnSpc>
                <a:spcPct val="80000"/>
              </a:lnSpc>
              <a:buFontTx/>
              <a:buChar char="•"/>
            </a:pPr>
            <a:r>
              <a:rPr lang="fr-FR" altLang="fr-FR" sz="1500" dirty="0" smtClean="0"/>
              <a:t>D74 en emploi (</a:t>
            </a:r>
            <a:r>
              <a:rPr lang="fr-FR" altLang="fr-FR" sz="1500" dirty="0" err="1" smtClean="0"/>
              <a:t>resp</a:t>
            </a:r>
            <a:r>
              <a:rPr lang="fr-FR" altLang="fr-FR" sz="1500" dirty="0" smtClean="0"/>
              <a:t>. en ressource) du S2 = D74 en ressource (</a:t>
            </a:r>
            <a:r>
              <a:rPr lang="fr-FR" altLang="fr-FR" sz="1500" dirty="0" err="1" smtClean="0"/>
              <a:t>resp</a:t>
            </a:r>
            <a:r>
              <a:rPr lang="fr-FR" altLang="fr-FR" sz="1500" dirty="0" smtClean="0"/>
              <a:t>. en emploi) du S13 ;</a:t>
            </a:r>
          </a:p>
          <a:p>
            <a:pPr lvl="2">
              <a:lnSpc>
                <a:spcPct val="80000"/>
              </a:lnSpc>
              <a:buFontTx/>
              <a:buChar char="•"/>
            </a:pPr>
            <a:r>
              <a:rPr lang="fr-FR" altLang="fr-FR" sz="1500" dirty="0" smtClean="0"/>
              <a:t>D43 en emploi (</a:t>
            </a:r>
            <a:r>
              <a:rPr lang="fr-FR" altLang="fr-FR" sz="1500" dirty="0" err="1" smtClean="0"/>
              <a:t>resp</a:t>
            </a:r>
            <a:r>
              <a:rPr lang="fr-FR" altLang="fr-FR" sz="1500" dirty="0" smtClean="0"/>
              <a:t>. en ressource) du S2 = D43 en ressource du S1 (</a:t>
            </a:r>
            <a:r>
              <a:rPr lang="fr-FR" altLang="fr-FR" sz="1500" dirty="0" err="1" smtClean="0"/>
              <a:t>resp</a:t>
            </a:r>
            <a:r>
              <a:rPr lang="fr-FR" altLang="fr-FR" sz="1500" dirty="0" smtClean="0"/>
              <a:t>. en emploi) ;</a:t>
            </a:r>
          </a:p>
          <a:p>
            <a:pPr lvl="2">
              <a:lnSpc>
                <a:spcPct val="80000"/>
              </a:lnSpc>
              <a:buFontTx/>
              <a:buChar char="•"/>
            </a:pPr>
            <a:r>
              <a:rPr lang="fr-FR" altLang="fr-FR" sz="1500" dirty="0" smtClean="0"/>
              <a:t>Relations entre P31 et D63 pour S13 et S15 ;</a:t>
            </a:r>
          </a:p>
          <a:p>
            <a:pPr lvl="2">
              <a:lnSpc>
                <a:spcPct val="80000"/>
              </a:lnSpc>
              <a:buFontTx/>
              <a:buChar char="•"/>
            </a:pPr>
            <a:r>
              <a:rPr lang="fr-FR" altLang="fr-FR" sz="1500" dirty="0" smtClean="0"/>
              <a:t>Relation D122 en emploi (</a:t>
            </a:r>
            <a:r>
              <a:rPr lang="fr-FR" altLang="fr-FR" sz="1500" dirty="0" err="1" smtClean="0"/>
              <a:t>resp</a:t>
            </a:r>
            <a:r>
              <a:rPr lang="fr-FR" altLang="fr-FR" sz="1500" dirty="0" smtClean="0"/>
              <a:t>. en ressource) = D612 en ressource (</a:t>
            </a:r>
            <a:r>
              <a:rPr lang="fr-FR" altLang="fr-FR" sz="1500" dirty="0" err="1" smtClean="0"/>
              <a:t>resp</a:t>
            </a:r>
            <a:r>
              <a:rPr lang="fr-FR" altLang="fr-FR" sz="1500" dirty="0" smtClean="0"/>
              <a:t>. en emploi) pour chaque SI</a:t>
            </a:r>
          </a:p>
          <a:p>
            <a:pPr lvl="2">
              <a:lnSpc>
                <a:spcPct val="80000"/>
              </a:lnSpc>
              <a:buFontTx/>
              <a:buChar char="•"/>
            </a:pPr>
            <a:r>
              <a:rPr lang="fr-FR" altLang="fr-FR" sz="1500" dirty="0" smtClean="0"/>
              <a:t>Relation D121 en emploi (</a:t>
            </a:r>
            <a:r>
              <a:rPr lang="fr-FR" altLang="fr-FR" sz="1500" dirty="0" err="1" smtClean="0"/>
              <a:t>resp</a:t>
            </a:r>
            <a:r>
              <a:rPr lang="fr-FR" altLang="fr-FR" sz="1500" dirty="0" smtClean="0"/>
              <a:t>. en ressource) du S0 = D611 en emploi (</a:t>
            </a:r>
            <a:r>
              <a:rPr lang="fr-FR" altLang="fr-FR" sz="1500" dirty="0" err="1" smtClean="0"/>
              <a:t>resp</a:t>
            </a:r>
            <a:r>
              <a:rPr lang="fr-FR" altLang="fr-FR" sz="1500" dirty="0" smtClean="0"/>
              <a:t>. en ressource) du S0 </a:t>
            </a:r>
          </a:p>
          <a:p>
            <a:pPr algn="just" eaLnBrk="1" hangingPunct="1">
              <a:lnSpc>
                <a:spcPct val="80000"/>
              </a:lnSpc>
              <a:buFontTx/>
              <a:buNone/>
            </a:pPr>
            <a:endParaRPr lang="fr-FR" altLang="fr-FR" sz="15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58B9BA05-8F52-46F6-A6D8-F1DDF6FE6AC2}" type="slidenum">
              <a:rPr lang="fr-FR" altLang="fr-FR" sz="1200" b="1">
                <a:solidFill>
                  <a:schemeClr val="bg1"/>
                </a:solidFill>
                <a:latin typeface="Arial" panose="020B0604020202020204" pitchFamily="34" charset="0"/>
              </a:rPr>
              <a:pPr algn="r" eaLnBrk="1" hangingPunct="1">
                <a:lnSpc>
                  <a:spcPct val="115000"/>
                </a:lnSpc>
              </a:pPr>
              <a:t>13</a:t>
            </a:fld>
            <a:endParaRPr lang="fr-FR" altLang="fr-FR" sz="1200" b="1">
              <a:solidFill>
                <a:schemeClr val="bg1"/>
              </a:solidFill>
              <a:latin typeface="Arial" panose="020B0604020202020204" pitchFamily="34" charset="0"/>
            </a:endParaRPr>
          </a:p>
        </p:txBody>
      </p:sp>
      <p:sp>
        <p:nvSpPr>
          <p:cNvPr id="89093"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4. La </a:t>
            </a:r>
            <a:r>
              <a:rPr lang="fr-FR" altLang="fr-FR" dirty="0" err="1" smtClean="0"/>
              <a:t>rétropolation</a:t>
            </a:r>
            <a:r>
              <a:rPr lang="fr-FR" altLang="fr-FR" dirty="0" smtClean="0"/>
              <a:t> du TEE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Calage du TEE (2)</a:t>
            </a:r>
          </a:p>
        </p:txBody>
      </p:sp>
      <p:sp>
        <p:nvSpPr>
          <p:cNvPr id="89094" name="Rectangle 3"/>
          <p:cNvSpPr>
            <a:spLocks noGrp="1" noChangeArrowheads="1"/>
          </p:cNvSpPr>
          <p:nvPr>
            <p:ph type="body" idx="4294967295"/>
          </p:nvPr>
        </p:nvSpPr>
        <p:spPr>
          <a:xfrm>
            <a:off x="228600" y="1447800"/>
            <a:ext cx="8534400" cy="4648200"/>
          </a:xfrm>
        </p:spPr>
        <p:txBody>
          <a:bodyPr/>
          <a:lstStyle/>
          <a:p>
            <a:pPr algn="just" eaLnBrk="1" hangingPunct="1">
              <a:lnSpc>
                <a:spcPct val="80000"/>
              </a:lnSpc>
            </a:pPr>
            <a:r>
              <a:rPr lang="en-US" altLang="fr-FR" sz="1800" dirty="0" smtClean="0">
                <a:cs typeface="Times New Roman" panose="02020603050405020304" pitchFamily="18" charset="0"/>
              </a:rPr>
              <a:t> </a:t>
            </a:r>
            <a:r>
              <a:rPr lang="fr-FR" altLang="fr-FR" sz="1800" b="1" dirty="0" smtClean="0"/>
              <a:t>Principes du calage :</a:t>
            </a:r>
          </a:p>
          <a:p>
            <a:pPr algn="just" eaLnBrk="1" hangingPunct="1">
              <a:lnSpc>
                <a:spcPct val="80000"/>
              </a:lnSpc>
            </a:pPr>
            <a:endParaRPr lang="fr-FR" altLang="fr-FR" sz="1300" b="1" dirty="0" smtClean="0"/>
          </a:p>
          <a:p>
            <a:pPr lvl="1" algn="just">
              <a:lnSpc>
                <a:spcPct val="80000"/>
              </a:lnSpc>
              <a:buFontTx/>
              <a:buChar char="•"/>
            </a:pPr>
            <a:r>
              <a:rPr lang="fr-FR" altLang="fr-FR" sz="1500" dirty="0" smtClean="0"/>
              <a:t>On cale les opérations et les soldes du TEE compte après compte en suivant la séquence des comptes (compte de production, d’exploitation, d’affectation du revenu primaire, de distribution du revenu secondaire, d’utilisation du revenu primaire, de capital, de redistribution du revenu en nature) </a:t>
            </a:r>
          </a:p>
          <a:p>
            <a:pPr lvl="1" algn="just">
              <a:lnSpc>
                <a:spcPct val="80000"/>
              </a:lnSpc>
              <a:buFontTx/>
              <a:buChar char="•"/>
            </a:pPr>
            <a:endParaRPr lang="fr-FR" altLang="fr-FR" sz="1400" dirty="0" smtClean="0"/>
          </a:p>
          <a:p>
            <a:pPr lvl="1" algn="just">
              <a:lnSpc>
                <a:spcPct val="80000"/>
              </a:lnSpc>
              <a:buFontTx/>
              <a:buChar char="•"/>
            </a:pPr>
            <a:r>
              <a:rPr lang="fr-FR" altLang="fr-FR" sz="1500" dirty="0" smtClean="0"/>
              <a:t>Dans chaque compte, on identifie les opérations qui sont fixées par les comptes précédemment calés, et qui ne peuvent plus être modifiées dans le calage</a:t>
            </a:r>
          </a:p>
          <a:p>
            <a:pPr lvl="1" algn="just">
              <a:lnSpc>
                <a:spcPct val="80000"/>
              </a:lnSpc>
              <a:buFontTx/>
              <a:buChar char="•"/>
            </a:pPr>
            <a:endParaRPr lang="fr-FR" altLang="fr-FR" sz="1400" dirty="0" smtClean="0"/>
          </a:p>
          <a:p>
            <a:pPr lvl="1" algn="just">
              <a:lnSpc>
                <a:spcPct val="80000"/>
              </a:lnSpc>
              <a:buFontTx/>
              <a:buChar char="•"/>
            </a:pPr>
            <a:r>
              <a:rPr lang="fr-FR" altLang="fr-FR" sz="1500" dirty="0" smtClean="0"/>
              <a:t>On cale les autres opérations du compte</a:t>
            </a:r>
            <a:r>
              <a:rPr lang="fr-FR" altLang="fr-FR" sz="1800" dirty="0" smtClean="0"/>
              <a:t> :</a:t>
            </a:r>
          </a:p>
          <a:p>
            <a:pPr lvl="2" algn="just">
              <a:lnSpc>
                <a:spcPct val="80000"/>
              </a:lnSpc>
              <a:buFontTx/>
              <a:buChar char="•"/>
            </a:pPr>
            <a:r>
              <a:rPr lang="fr-FR" altLang="fr-FR" sz="1200" dirty="0" smtClean="0"/>
              <a:t>En partant des opérations au niveau le plus fin de nomenclature</a:t>
            </a:r>
          </a:p>
          <a:p>
            <a:pPr lvl="2" algn="just">
              <a:lnSpc>
                <a:spcPct val="80000"/>
              </a:lnSpc>
              <a:buFontTx/>
              <a:buChar char="•"/>
            </a:pPr>
            <a:r>
              <a:rPr lang="fr-FR" altLang="fr-FR" sz="1200" dirty="0" smtClean="0"/>
              <a:t>Pour ces opérations, on ajuste les SI au niveau fin sur le SI agrégé, en partant du secteur S0 (« calage descendant »)</a:t>
            </a:r>
          </a:p>
          <a:p>
            <a:pPr lvl="2" algn="just">
              <a:lnSpc>
                <a:spcPct val="80000"/>
              </a:lnSpc>
              <a:buFontTx/>
              <a:buChar char="•"/>
            </a:pPr>
            <a:r>
              <a:rPr lang="fr-FR" altLang="fr-FR" sz="1200" dirty="0" smtClean="0"/>
              <a:t>On calcule les opérations plus agrégées par somme des opérations au niveau plus fin pour chaque SI</a:t>
            </a:r>
          </a:p>
          <a:p>
            <a:pPr lvl="2" algn="just">
              <a:lnSpc>
                <a:spcPct val="80000"/>
              </a:lnSpc>
              <a:buFontTx/>
              <a:buChar char="•"/>
            </a:pPr>
            <a:r>
              <a:rPr lang="fr-FR" altLang="fr-FR" sz="1200" dirty="0" smtClean="0"/>
              <a:t>Pour les opérations agrégées, on effectue un « calage descendant » utile pour les années où elles n’auraient pas été calculées par agrégation des opérations plus fines </a:t>
            </a:r>
          </a:p>
          <a:p>
            <a:pPr lvl="2" algn="just">
              <a:lnSpc>
                <a:spcPct val="80000"/>
              </a:lnSpc>
              <a:buFontTx/>
              <a:buChar char="•"/>
            </a:pPr>
            <a:endParaRPr lang="fr-FR" altLang="fr-FR" sz="1400" dirty="0" smtClean="0"/>
          </a:p>
          <a:p>
            <a:pPr lvl="1" algn="just">
              <a:lnSpc>
                <a:spcPct val="80000"/>
              </a:lnSpc>
              <a:buFontTx/>
              <a:buChar char="•"/>
            </a:pPr>
            <a:r>
              <a:rPr lang="fr-FR" altLang="fr-FR" sz="1500" dirty="0" smtClean="0"/>
              <a:t> On calcule ensuite le solde du compte pour chaque SI</a:t>
            </a:r>
          </a:p>
          <a:p>
            <a:pPr lvl="1" algn="just">
              <a:lnSpc>
                <a:spcPct val="80000"/>
              </a:lnSpc>
              <a:buFontTx/>
              <a:buChar char="•"/>
            </a:pPr>
            <a:endParaRPr lang="fr-FR" altLang="fr-FR" sz="1400" dirty="0" smtClean="0"/>
          </a:p>
          <a:p>
            <a:pPr lvl="1" algn="just">
              <a:lnSpc>
                <a:spcPct val="80000"/>
              </a:lnSpc>
              <a:buFontTx/>
              <a:buChar char="•"/>
            </a:pPr>
            <a:r>
              <a:rPr lang="fr-FR" altLang="fr-FR" sz="1500" dirty="0" smtClean="0"/>
              <a:t> Possibilité d’empêcher que certaines séries soient modifiées lors du calage</a:t>
            </a:r>
          </a:p>
          <a:p>
            <a:pPr lvl="1">
              <a:lnSpc>
                <a:spcPct val="80000"/>
              </a:lnSpc>
              <a:buFontTx/>
              <a:buNone/>
            </a:pPr>
            <a:endParaRPr lang="fr-FR" altLang="fr-FR"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txBox="1">
            <a:spLocks noGrp="1"/>
          </p:cNvSpPr>
          <p:nvPr/>
        </p:nvSpPr>
        <p:spPr bwMode="auto">
          <a:xfrm>
            <a:off x="838200" y="6324600"/>
            <a:ext cx="64770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400" i="1">
                <a:solidFill>
                  <a:srgbClr val="003399"/>
                </a:solidFill>
                <a:latin typeface="Arial" panose="020B0604020202020204" pitchFamily="34" charset="0"/>
              </a:rPr>
              <a:t>La rétropolation des comptes nationaux en base 2010</a:t>
            </a:r>
          </a:p>
        </p:txBody>
      </p:sp>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E8A7875D-977A-4EFE-9318-CD68A245B255}" type="slidenum">
              <a:rPr lang="fr-FR" altLang="fr-FR" sz="1200" b="1">
                <a:solidFill>
                  <a:schemeClr val="bg1"/>
                </a:solidFill>
                <a:latin typeface="Arial" panose="020B0604020202020204" pitchFamily="34" charset="0"/>
              </a:rPr>
              <a:pPr algn="r" eaLnBrk="1" hangingPunct="1">
                <a:lnSpc>
                  <a:spcPct val="115000"/>
                </a:lnSpc>
              </a:pPr>
              <a:t>14</a:t>
            </a:fld>
            <a:endParaRPr lang="fr-FR" altLang="fr-FR" sz="1200" b="1">
              <a:solidFill>
                <a:schemeClr val="bg1"/>
              </a:solidFill>
              <a:latin typeface="Arial" panose="020B0604020202020204" pitchFamily="34" charset="0"/>
            </a:endParaRPr>
          </a:p>
        </p:txBody>
      </p:sp>
      <p:sp>
        <p:nvSpPr>
          <p:cNvPr id="90117" name="Rectangle 2"/>
          <p:cNvSpPr>
            <a:spLocks noGrp="1" noChangeArrowheads="1"/>
          </p:cNvSpPr>
          <p:nvPr>
            <p:ph type="title" idx="4294967295"/>
          </p:nvPr>
        </p:nvSpPr>
        <p:spPr>
          <a:xfrm>
            <a:off x="457200" y="152400"/>
            <a:ext cx="7772400" cy="755650"/>
          </a:xfrm>
        </p:spPr>
        <p:txBody>
          <a:bodyPr/>
          <a:lstStyle/>
          <a:p>
            <a:pPr eaLnBrk="1" hangingPunct="1"/>
            <a:r>
              <a:rPr lang="fr-FR" altLang="fr-FR" smtClean="0"/>
              <a:t>4. La rétropolation du TEE</a:t>
            </a:r>
            <a:br>
              <a:rPr lang="fr-FR" altLang="fr-FR" smtClean="0"/>
            </a:br>
            <a:r>
              <a:rPr lang="fr-FR" altLang="fr-FR" sz="1000" smtClean="0"/>
              <a:t/>
            </a:r>
            <a:br>
              <a:rPr lang="fr-FR" altLang="fr-FR" sz="1000" smtClean="0"/>
            </a:br>
            <a:r>
              <a:rPr lang="fr-FR" altLang="fr-FR" sz="1000" smtClean="0"/>
              <a:t>	</a:t>
            </a:r>
            <a:r>
              <a:rPr lang="fr-FR" altLang="fr-FR" sz="2000" smtClean="0">
                <a:solidFill>
                  <a:schemeClr val="tx1"/>
                </a:solidFill>
              </a:rPr>
              <a:t>Intégration des exogènes</a:t>
            </a:r>
          </a:p>
        </p:txBody>
      </p:sp>
      <p:sp>
        <p:nvSpPr>
          <p:cNvPr id="90118" name="Rectangle 3"/>
          <p:cNvSpPr>
            <a:spLocks noGrp="1" noChangeArrowheads="1"/>
          </p:cNvSpPr>
          <p:nvPr>
            <p:ph type="body" idx="4294967295"/>
          </p:nvPr>
        </p:nvSpPr>
        <p:spPr>
          <a:xfrm>
            <a:off x="228600" y="1295400"/>
            <a:ext cx="8534400" cy="4800600"/>
          </a:xfrm>
        </p:spPr>
        <p:txBody>
          <a:bodyPr/>
          <a:lstStyle/>
          <a:p>
            <a:pPr algn="just" eaLnBrk="1" hangingPunct="1">
              <a:lnSpc>
                <a:spcPct val="80000"/>
              </a:lnSpc>
            </a:pPr>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a:lnSpc>
                <a:spcPct val="80000"/>
              </a:lnSpc>
            </a:pPr>
            <a:r>
              <a:rPr lang="fr-FR" altLang="fr-FR" sz="2000" b="1" dirty="0" smtClean="0"/>
              <a:t>Exogènes du compte du reste du monde :</a:t>
            </a:r>
          </a:p>
          <a:p>
            <a:pPr lvl="1" algn="just">
              <a:lnSpc>
                <a:spcPct val="80000"/>
              </a:lnSpc>
            </a:pPr>
            <a:r>
              <a:rPr lang="fr-FR" altLang="fr-FR" sz="1800" dirty="0" smtClean="0"/>
              <a:t>- </a:t>
            </a:r>
            <a:r>
              <a:rPr lang="fr-FR" altLang="fr-FR" sz="1800" dirty="0" err="1" smtClean="0"/>
              <a:t>Rétropolation</a:t>
            </a:r>
            <a:r>
              <a:rPr lang="fr-FR" altLang="fr-FR" sz="1800" dirty="0" smtClean="0"/>
              <a:t> fournie par les Comptes trimestriels depuis 1949 (depuis 1999 en base 2005)</a:t>
            </a:r>
          </a:p>
          <a:p>
            <a:pPr lvl="1" algn="just">
              <a:lnSpc>
                <a:spcPct val="80000"/>
              </a:lnSpc>
            </a:pPr>
            <a:r>
              <a:rPr lang="fr-FR" altLang="fr-FR" sz="1800" dirty="0" smtClean="0"/>
              <a:t>- Les opérations du S2 obtenues à l’issue du premier calage du TEE sont remplacées par le compte du S2 exogène</a:t>
            </a:r>
          </a:p>
          <a:p>
            <a:pPr lvl="1" algn="just">
              <a:lnSpc>
                <a:spcPct val="80000"/>
              </a:lnSpc>
            </a:pPr>
            <a:r>
              <a:rPr lang="fr-FR" altLang="fr-FR" sz="1800" dirty="0" smtClean="0"/>
              <a:t>- On recalcule le total des opérations sur le secteur S0 par somme de S1 et du S2 exogène</a:t>
            </a:r>
          </a:p>
          <a:p>
            <a:pPr>
              <a:lnSpc>
                <a:spcPct val="80000"/>
              </a:lnSpc>
            </a:pPr>
            <a:endParaRPr lang="fr-FR" altLang="fr-FR" sz="2000" b="1" dirty="0" smtClean="0"/>
          </a:p>
          <a:p>
            <a:pPr>
              <a:lnSpc>
                <a:spcPct val="80000"/>
              </a:lnSpc>
            </a:pPr>
            <a:r>
              <a:rPr lang="fr-FR" altLang="fr-FR" sz="2000" b="1" dirty="0" smtClean="0"/>
              <a:t>Exogènes du TES :</a:t>
            </a:r>
          </a:p>
          <a:p>
            <a:pPr lvl="1">
              <a:lnSpc>
                <a:spcPct val="80000"/>
              </a:lnSpc>
            </a:pPr>
            <a:r>
              <a:rPr lang="fr-FR" altLang="fr-FR" sz="1800" dirty="0" smtClean="0"/>
              <a:t>- On récupère les opérations suivantes des ERE : </a:t>
            </a:r>
          </a:p>
          <a:p>
            <a:pPr lvl="2">
              <a:lnSpc>
                <a:spcPct val="80000"/>
              </a:lnSpc>
            </a:pPr>
            <a:r>
              <a:rPr lang="fr-FR" altLang="fr-FR" sz="1500" dirty="0" smtClean="0"/>
              <a:t>S0 : P1, P2, P6, P7, P31, P32, P51g, P52, P53, B1, D21, D31</a:t>
            </a:r>
          </a:p>
          <a:p>
            <a:pPr lvl="2">
              <a:lnSpc>
                <a:spcPct val="80000"/>
              </a:lnSpc>
            </a:pPr>
            <a:r>
              <a:rPr lang="fr-FR" altLang="fr-FR" sz="1500" dirty="0" smtClean="0"/>
              <a:t>S11+S14AA : P51g</a:t>
            </a:r>
          </a:p>
          <a:p>
            <a:pPr lvl="2">
              <a:lnSpc>
                <a:spcPct val="80000"/>
              </a:lnSpc>
            </a:pPr>
            <a:r>
              <a:rPr lang="fr-FR" altLang="fr-FR" sz="1500" dirty="0" smtClean="0"/>
              <a:t>S12 + S14AF : P51g</a:t>
            </a:r>
          </a:p>
          <a:p>
            <a:pPr lvl="2">
              <a:lnSpc>
                <a:spcPct val="80000"/>
              </a:lnSpc>
            </a:pPr>
            <a:r>
              <a:rPr lang="fr-FR" altLang="fr-FR" sz="1500" dirty="0" smtClean="0"/>
              <a:t>S14B : P31, P51g</a:t>
            </a:r>
          </a:p>
          <a:p>
            <a:pPr lvl="2">
              <a:lnSpc>
                <a:spcPct val="80000"/>
              </a:lnSpc>
            </a:pPr>
            <a:r>
              <a:rPr lang="fr-FR" altLang="fr-FR" sz="1500" dirty="0" smtClean="0"/>
              <a:t>S13 : P31, P32, P51g</a:t>
            </a:r>
          </a:p>
          <a:p>
            <a:pPr lvl="2">
              <a:lnSpc>
                <a:spcPct val="80000"/>
              </a:lnSpc>
            </a:pPr>
            <a:r>
              <a:rPr lang="fr-FR" altLang="fr-FR" sz="1500" dirty="0" smtClean="0"/>
              <a:t>S15 : P3</a:t>
            </a:r>
          </a:p>
          <a:p>
            <a:pPr lvl="1">
              <a:lnSpc>
                <a:spcPct val="80000"/>
              </a:lnSpc>
            </a:pPr>
            <a:r>
              <a:rPr lang="fr-FR" altLang="fr-FR" sz="1800" dirty="0" smtClean="0"/>
              <a:t>- On récupère les opérations suivantes des CPR : </a:t>
            </a:r>
          </a:p>
          <a:p>
            <a:pPr lvl="2">
              <a:lnSpc>
                <a:spcPct val="80000"/>
              </a:lnSpc>
            </a:pPr>
            <a:r>
              <a:rPr lang="fr-FR" altLang="fr-FR" sz="1500" dirty="0" smtClean="0"/>
              <a:t>S0 : P11, P12, P13</a:t>
            </a:r>
          </a:p>
          <a:p>
            <a:pPr lvl="1">
              <a:lnSpc>
                <a:spcPct val="80000"/>
              </a:lnSpc>
              <a:buFontTx/>
              <a:buChar char="•"/>
            </a:pPr>
            <a:endParaRPr lang="fr-FR" altLang="fr-FR" sz="1800" dirty="0" smtClean="0"/>
          </a:p>
          <a:p>
            <a:pPr algn="just" eaLnBrk="1" hangingPunct="1">
              <a:lnSpc>
                <a:spcPct val="80000"/>
              </a:lnSpc>
              <a:buFontTx/>
              <a:buNone/>
            </a:pPr>
            <a:endParaRPr lang="fr-FR" altLang="fr-FR" sz="2000" dirty="0" smtClean="0"/>
          </a:p>
          <a:p>
            <a:pPr algn="just" eaLnBrk="1" hangingPunct="1">
              <a:lnSpc>
                <a:spcPct val="80000"/>
              </a:lnSpc>
              <a:buFontTx/>
              <a:buNone/>
            </a:pPr>
            <a:endParaRPr lang="fr-FR" altLang="fr-FR" sz="1600" dirty="0" smtClean="0"/>
          </a:p>
          <a:p>
            <a:pPr algn="just" eaLnBrk="1" hangingPunct="1">
              <a:lnSpc>
                <a:spcPct val="80000"/>
              </a:lnSpc>
            </a:pPr>
            <a:endParaRPr lang="fr-FR" altLang="fr-FR" sz="1600" dirty="0" smtClean="0"/>
          </a:p>
          <a:p>
            <a:pPr algn="just" eaLnBrk="1" hangingPunct="1">
              <a:lnSpc>
                <a:spcPct val="80000"/>
              </a:lnSpc>
            </a:pPr>
            <a:endParaRPr lang="fr-FR" altLang="fr-FR" sz="1600" dirty="0" smtClean="0"/>
          </a:p>
          <a:p>
            <a:pPr algn="just" eaLnBrk="1" hangingPunct="1">
              <a:lnSpc>
                <a:spcPct val="80000"/>
              </a:lnSpc>
            </a:pPr>
            <a:endParaRPr lang="fr-FR" altLang="fr-FR" sz="1600" dirty="0" smtClean="0"/>
          </a:p>
          <a:p>
            <a:pPr algn="just" eaLnBrk="1" hangingPunct="1">
              <a:lnSpc>
                <a:spcPct val="80000"/>
              </a:lnSpc>
            </a:pPr>
            <a:endParaRPr lang="fr-FR" altLang="fr-FR" sz="1600" dirty="0" smtClean="0"/>
          </a:p>
          <a:p>
            <a:pPr algn="just" eaLnBrk="1" hangingPunct="1">
              <a:lnSpc>
                <a:spcPct val="80000"/>
              </a:lnSpc>
            </a:pPr>
            <a:endParaRPr lang="fr-FR" altLang="fr-FR" sz="1600" dirty="0" smtClean="0"/>
          </a:p>
          <a:p>
            <a:pPr lvl="1" algn="just" eaLnBrk="1" hangingPunct="1">
              <a:lnSpc>
                <a:spcPct val="80000"/>
              </a:lnSpc>
            </a:pPr>
            <a:endParaRPr lang="fr-FR" altLang="fr-FR" sz="1800" dirty="0" smtClean="0"/>
          </a:p>
          <a:p>
            <a:pPr lvl="1" eaLnBrk="1" hangingPunct="1">
              <a:lnSpc>
                <a:spcPct val="80000"/>
              </a:lnSpc>
            </a:pPr>
            <a:endParaRPr lang="fr-FR" altLang="fr-FR" sz="800" dirty="0" smtClean="0"/>
          </a:p>
          <a:p>
            <a:pPr eaLnBrk="1" hangingPunct="1">
              <a:lnSpc>
                <a:spcPct val="80000"/>
              </a:lnSpc>
            </a:pPr>
            <a:endParaRPr lang="fr-FR" altLang="fr-FR" dirty="0" smtClean="0"/>
          </a:p>
          <a:p>
            <a:pPr eaLnBrk="1" hangingPunct="1">
              <a:lnSpc>
                <a:spcPct val="80000"/>
              </a:lnSpc>
            </a:pPr>
            <a:endParaRPr lang="fr-FR" altLang="fr-F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txBox="1">
            <a:spLocks noGrp="1"/>
          </p:cNvSpPr>
          <p:nvPr/>
        </p:nvSpPr>
        <p:spPr bwMode="auto">
          <a:xfrm>
            <a:off x="838200" y="6324600"/>
            <a:ext cx="64770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400" i="1">
                <a:solidFill>
                  <a:srgbClr val="003399"/>
                </a:solidFill>
                <a:latin typeface="Arial" panose="020B0604020202020204" pitchFamily="34" charset="0"/>
              </a:rPr>
              <a:t>La rétropolation des comptes nationaux en base 2010</a:t>
            </a:r>
          </a:p>
        </p:txBody>
      </p:sp>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C46F273B-EB4E-43F3-B65A-329087D7C079}" type="slidenum">
              <a:rPr lang="fr-FR" altLang="fr-FR" sz="1200" b="1">
                <a:solidFill>
                  <a:schemeClr val="bg1"/>
                </a:solidFill>
                <a:latin typeface="Arial" panose="020B0604020202020204" pitchFamily="34" charset="0"/>
              </a:rPr>
              <a:pPr algn="r" eaLnBrk="1" hangingPunct="1">
                <a:lnSpc>
                  <a:spcPct val="115000"/>
                </a:lnSpc>
              </a:pPr>
              <a:t>15</a:t>
            </a:fld>
            <a:endParaRPr lang="fr-FR" altLang="fr-FR" sz="1200" b="1">
              <a:solidFill>
                <a:schemeClr val="bg1"/>
              </a:solidFill>
              <a:latin typeface="Arial" panose="020B0604020202020204" pitchFamily="34" charset="0"/>
            </a:endParaRPr>
          </a:p>
        </p:txBody>
      </p:sp>
      <p:sp>
        <p:nvSpPr>
          <p:cNvPr id="91141" name="Rectangle 2"/>
          <p:cNvSpPr>
            <a:spLocks noGrp="1" noChangeArrowheads="1"/>
          </p:cNvSpPr>
          <p:nvPr>
            <p:ph type="title" idx="4294967295"/>
          </p:nvPr>
        </p:nvSpPr>
        <p:spPr>
          <a:xfrm>
            <a:off x="457200" y="152400"/>
            <a:ext cx="7772400" cy="755650"/>
          </a:xfrm>
        </p:spPr>
        <p:txBody>
          <a:bodyPr/>
          <a:lstStyle/>
          <a:p>
            <a:pPr eaLnBrk="1" hangingPunct="1"/>
            <a:r>
              <a:rPr lang="fr-FR" altLang="fr-FR" smtClean="0"/>
              <a:t>5. La rétropolation des CEB</a:t>
            </a:r>
            <a:br>
              <a:rPr lang="fr-FR" altLang="fr-FR" smtClean="0"/>
            </a:br>
            <a:r>
              <a:rPr lang="fr-FR" altLang="fr-FR" sz="1000" smtClean="0"/>
              <a:t/>
            </a:r>
            <a:br>
              <a:rPr lang="fr-FR" altLang="fr-FR" sz="1000" smtClean="0"/>
            </a:br>
            <a:r>
              <a:rPr lang="fr-FR" altLang="fr-FR" sz="1000" smtClean="0"/>
              <a:t>	</a:t>
            </a:r>
            <a:endParaRPr lang="fr-FR" altLang="fr-FR" sz="2000" smtClean="0"/>
          </a:p>
        </p:txBody>
      </p:sp>
      <p:sp>
        <p:nvSpPr>
          <p:cNvPr id="91142" name="Rectangle 3"/>
          <p:cNvSpPr>
            <a:spLocks noGrp="1" noChangeArrowheads="1"/>
          </p:cNvSpPr>
          <p:nvPr>
            <p:ph type="body" idx="4294967295"/>
          </p:nvPr>
        </p:nvSpPr>
        <p:spPr>
          <a:xfrm>
            <a:off x="76200" y="1447800"/>
            <a:ext cx="8610600" cy="4800600"/>
          </a:xfrm>
        </p:spPr>
        <p:txBody>
          <a:bodyPr/>
          <a:lstStyle/>
          <a:p>
            <a:pPr algn="just" eaLnBrk="1" hangingPunct="1"/>
            <a:r>
              <a:rPr lang="en-US" altLang="fr-FR" sz="2000" dirty="0" smtClean="0">
                <a:cs typeface="Times New Roman" panose="02020603050405020304" pitchFamily="18" charset="0"/>
              </a:rPr>
              <a:t> Rappel : B1g = D1 + B2g_E_B3g + D29 </a:t>
            </a:r>
            <a:r>
              <a:rPr lang="fr-FR" altLang="fr-FR" sz="2000" dirty="0" smtClean="0">
                <a:cs typeface="Times New Roman" panose="02020603050405020304" pitchFamily="18" charset="0"/>
              </a:rPr>
              <a:t>+</a:t>
            </a:r>
            <a:r>
              <a:rPr lang="en-US" altLang="fr-FR" sz="2000" dirty="0" smtClean="0">
                <a:cs typeface="Times New Roman" panose="02020603050405020304" pitchFamily="18" charset="0"/>
              </a:rPr>
              <a:t> D39</a:t>
            </a:r>
            <a:endParaRPr lang="fr-FR" altLang="fr-FR" sz="2000" dirty="0" smtClean="0">
              <a:cs typeface="Times New Roman" panose="02020603050405020304" pitchFamily="18" charset="0"/>
            </a:endParaRPr>
          </a:p>
          <a:p>
            <a:pPr lvl="1">
              <a:buFontTx/>
              <a:buNone/>
            </a:pPr>
            <a:r>
              <a:rPr lang="fr-FR" altLang="fr-FR" sz="1300" i="1" dirty="0" smtClean="0"/>
              <a:t>	Valeur ajoutée = salaire total + (EBE + revenu mixte)+ autres impôts sur la production + subventions d’exploitation (négatif)</a:t>
            </a:r>
          </a:p>
          <a:p>
            <a:pPr lvl="1">
              <a:buFontTx/>
              <a:buNone/>
            </a:pPr>
            <a:endParaRPr lang="fr-FR" altLang="fr-FR" sz="2000" i="1" dirty="0" smtClean="0"/>
          </a:p>
          <a:p>
            <a:pPr lvl="1" algn="just">
              <a:buFontTx/>
              <a:buNone/>
            </a:pPr>
            <a:r>
              <a:rPr lang="fr-FR" altLang="fr-FR" sz="2000" dirty="0" smtClean="0"/>
              <a:t>Même démarche générale que pour les tableaux précédents</a:t>
            </a:r>
          </a:p>
          <a:p>
            <a:pPr algn="just"/>
            <a:endParaRPr lang="fr-FR" altLang="fr-FR" sz="1500" dirty="0" smtClean="0"/>
          </a:p>
          <a:p>
            <a:pPr lvl="1" algn="just">
              <a:buFontTx/>
              <a:buNone/>
            </a:pPr>
            <a:r>
              <a:rPr lang="fr-FR" altLang="fr-FR" sz="2000" dirty="0" smtClean="0"/>
              <a:t>Étape 1 : « raccrochage » sur la nouvelle base</a:t>
            </a:r>
          </a:p>
          <a:p>
            <a:pPr lvl="2" algn="just">
              <a:buFont typeface="Wingdings" panose="05000000000000000000" pitchFamily="2" charset="2"/>
              <a:buChar char="§"/>
            </a:pPr>
            <a:r>
              <a:rPr lang="fr-FR" altLang="fr-FR" sz="1600" dirty="0" smtClean="0"/>
              <a:t>même méthode que pour les autres tableaux</a:t>
            </a:r>
            <a:endParaRPr lang="fr-FR" altLang="fr-FR" sz="800" dirty="0" smtClean="0"/>
          </a:p>
          <a:p>
            <a:pPr lvl="1" algn="just">
              <a:buFontTx/>
              <a:buNone/>
            </a:pPr>
            <a:endParaRPr lang="fr-FR" altLang="fr-FR" sz="1500" dirty="0" smtClean="0"/>
          </a:p>
          <a:p>
            <a:pPr lvl="1" algn="just">
              <a:buFontTx/>
              <a:buNone/>
            </a:pPr>
            <a:r>
              <a:rPr lang="fr-FR" altLang="fr-FR" sz="2000" dirty="0" smtClean="0"/>
              <a:t>Étape 2 : calage sur le CPR (branches) et le TEE (secteurs institutionnels)</a:t>
            </a:r>
          </a:p>
          <a:p>
            <a:pPr lvl="2" algn="just">
              <a:buFont typeface="Wingdings" panose="05000000000000000000" pitchFamily="2" charset="2"/>
              <a:buChar char="§"/>
            </a:pPr>
            <a:r>
              <a:rPr lang="fr-FR" altLang="fr-FR" sz="1600" dirty="0" smtClean="0"/>
              <a:t>méthode : calage sur marge.</a:t>
            </a:r>
          </a:p>
          <a:p>
            <a:pPr lvl="1" algn="just">
              <a:buFontTx/>
              <a:buNone/>
            </a:pPr>
            <a:endParaRPr lang="fr-FR" altLang="fr-FR" sz="1500" dirty="0" smtClean="0"/>
          </a:p>
          <a:p>
            <a:pPr lvl="1" algn="just">
              <a:buFontTx/>
              <a:buNone/>
            </a:pPr>
            <a:r>
              <a:rPr lang="fr-FR" altLang="fr-FR" sz="2000" dirty="0" smtClean="0"/>
              <a:t>Étape 3 : ajustements</a:t>
            </a:r>
          </a:p>
          <a:p>
            <a:pPr lvl="2" algn="just">
              <a:buFont typeface="Wingdings" panose="05000000000000000000" pitchFamily="2" charset="2"/>
              <a:buChar char="§"/>
            </a:pPr>
            <a:r>
              <a:rPr lang="fr-FR" altLang="fr-FR" sz="1600" dirty="0" smtClean="0"/>
              <a:t>correction ad hoc des séries obtenues (principalement les masses salariales) pour redresser les EBE (+revenu Mixte), maintenir les taux de marge par branche et les salaires moyens par ETP en conservant les équilibres comptables</a:t>
            </a:r>
            <a:endParaRPr lang="fr-FR" altLang="fr-FR" sz="1500" dirty="0" smtClean="0"/>
          </a:p>
          <a:p>
            <a:pPr algn="just" eaLnBrk="1" hangingPunct="1">
              <a:buFontTx/>
              <a:buNone/>
            </a:pPr>
            <a:endParaRPr lang="fr-FR" altLang="fr-FR" sz="2000" dirty="0" smtClean="0"/>
          </a:p>
          <a:p>
            <a:pPr algn="just" eaLnBrk="1" hangingPunct="1">
              <a:buFontTx/>
              <a:buNone/>
            </a:pPr>
            <a:endParaRPr lang="fr-FR" altLang="fr-FR" sz="1600" dirty="0" smtClean="0"/>
          </a:p>
          <a:p>
            <a:pPr algn="just" eaLnBrk="1" hangingPunct="1"/>
            <a:endParaRPr lang="fr-FR" altLang="fr-FR" sz="1600" dirty="0" smtClean="0"/>
          </a:p>
          <a:p>
            <a:pPr algn="just" eaLnBrk="1" hangingPunct="1"/>
            <a:endParaRPr lang="fr-FR" altLang="fr-FR" sz="1600" dirty="0" smtClean="0"/>
          </a:p>
          <a:p>
            <a:pPr algn="just" eaLnBrk="1" hangingPunct="1"/>
            <a:endParaRPr lang="fr-FR" altLang="fr-FR" sz="1600" dirty="0" smtClean="0"/>
          </a:p>
          <a:p>
            <a:pPr algn="just" eaLnBrk="1" hangingPunct="1"/>
            <a:endParaRPr lang="fr-FR" altLang="fr-FR" sz="1600" dirty="0" smtClean="0"/>
          </a:p>
          <a:p>
            <a:pPr algn="just" eaLnBrk="1" hangingPunct="1"/>
            <a:endParaRPr lang="fr-FR" altLang="fr-FR" sz="1600" dirty="0" smtClean="0"/>
          </a:p>
          <a:p>
            <a:pPr lvl="1" algn="just" eaLnBrk="1" hangingPunct="1"/>
            <a:endParaRPr lang="fr-FR" altLang="fr-FR" sz="1800" dirty="0" smtClean="0"/>
          </a:p>
          <a:p>
            <a:pPr lvl="1" eaLnBrk="1" hangingPunct="1"/>
            <a:endParaRPr lang="fr-FR" altLang="fr-FR" sz="800" dirty="0" smtClean="0"/>
          </a:p>
          <a:p>
            <a:pPr eaLnBrk="1" hangingPunct="1"/>
            <a:endParaRPr lang="fr-FR" altLang="fr-FR" dirty="0" smtClean="0"/>
          </a:p>
          <a:p>
            <a:pPr eaLnBrk="1" hangingPunct="1"/>
            <a:endParaRPr lang="fr-FR" alt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B45B7FF-7B0A-4A72-A9A5-D14CB9656040}" type="slidenum">
              <a:rPr lang="fr-FR" altLang="fr-FR" sz="1200">
                <a:solidFill>
                  <a:schemeClr val="bg1"/>
                </a:solidFill>
                <a:latin typeface="Arial" panose="020B0604020202020204" pitchFamily="34" charset="0"/>
              </a:rPr>
              <a:pPr eaLnBrk="1" hangingPunct="1"/>
              <a:t>16</a:t>
            </a:fld>
            <a:endParaRPr lang="fr-FR" altLang="fr-FR" sz="1200">
              <a:solidFill>
                <a:schemeClr val="bg1"/>
              </a:solidFill>
              <a:latin typeface="Arial" panose="020B0604020202020204" pitchFamily="34" charset="0"/>
            </a:endParaRPr>
          </a:p>
        </p:txBody>
      </p:sp>
      <p:sp>
        <p:nvSpPr>
          <p:cNvPr id="8197" name="Rectangle 9"/>
          <p:cNvSpPr>
            <a:spLocks noGrp="1" noChangeArrowheads="1"/>
          </p:cNvSpPr>
          <p:nvPr>
            <p:ph type="title"/>
          </p:nvPr>
        </p:nvSpPr>
        <p:spPr>
          <a:xfrm>
            <a:off x="457200" y="152400"/>
            <a:ext cx="7772400" cy="755650"/>
          </a:xfrm>
        </p:spPr>
        <p:txBody>
          <a:bodyPr/>
          <a:lstStyle/>
          <a:p>
            <a:pPr eaLnBrk="1" hangingPunct="1"/>
            <a:r>
              <a:rPr lang="fr-FR" altLang="fr-FR" smtClean="0"/>
              <a:t>6. La rétropolation de la FBCF</a:t>
            </a:r>
            <a:br>
              <a:rPr lang="fr-FR" altLang="fr-FR" smtClean="0"/>
            </a:br>
            <a:r>
              <a:rPr lang="fr-FR" altLang="fr-FR" smtClean="0"/>
              <a:t>	</a:t>
            </a:r>
            <a:r>
              <a:rPr lang="fr-FR" altLang="fr-FR" sz="2000" smtClean="0">
                <a:solidFill>
                  <a:schemeClr val="tx1"/>
                </a:solidFill>
              </a:rPr>
              <a:t>Les étapes de la rétropolation</a:t>
            </a:r>
          </a:p>
        </p:txBody>
      </p:sp>
      <p:sp>
        <p:nvSpPr>
          <p:cNvPr id="5130" name="Rectangle 10"/>
          <p:cNvSpPr>
            <a:spLocks noGrp="1" noChangeArrowheads="1"/>
          </p:cNvSpPr>
          <p:nvPr>
            <p:ph type="body" idx="1"/>
          </p:nvPr>
        </p:nvSpPr>
        <p:spPr/>
        <p:txBody>
          <a:bodyPr/>
          <a:lstStyle/>
          <a:p>
            <a:pPr lvl="1" algn="just" eaLnBrk="1" hangingPunct="1"/>
            <a:r>
              <a:rPr lang="fr-FR" altLang="fr-FR" sz="2000" b="1" dirty="0" smtClean="0">
                <a:solidFill>
                  <a:schemeClr val="accent2"/>
                </a:solidFill>
              </a:rPr>
              <a:t>Etape 1 : Calage de la FBCF produit </a:t>
            </a:r>
            <a:r>
              <a:rPr lang="fr-FR" altLang="fr-FR" sz="2000" b="1" dirty="0" smtClean="0">
                <a:solidFill>
                  <a:schemeClr val="accent2"/>
                </a:solidFill>
                <a:cs typeface="Times New Roman" panose="02020603050405020304" pitchFamily="18" charset="0"/>
              </a:rPr>
              <a:t>×</a:t>
            </a:r>
            <a:r>
              <a:rPr lang="fr-FR" altLang="fr-FR" sz="2000" b="1" dirty="0" smtClean="0">
                <a:solidFill>
                  <a:schemeClr val="accent2"/>
                </a:solidFill>
              </a:rPr>
              <a:t> SI (toutes branches confondues) sur les ERE et le TEE</a:t>
            </a:r>
          </a:p>
          <a:p>
            <a:pPr lvl="1" algn="just" eaLnBrk="1" hangingPunct="1"/>
            <a:endParaRPr lang="fr-FR" altLang="fr-FR" sz="1000" b="1" dirty="0" smtClean="0">
              <a:solidFill>
                <a:schemeClr val="accent2"/>
              </a:solidFill>
            </a:endParaRPr>
          </a:p>
          <a:p>
            <a:pPr lvl="1" algn="just" eaLnBrk="1" hangingPunct="1"/>
            <a:r>
              <a:rPr lang="fr-FR" altLang="fr-FR" sz="2000" i="1" dirty="0" smtClean="0">
                <a:solidFill>
                  <a:schemeClr val="tx1"/>
                </a:solidFill>
              </a:rPr>
              <a:t>On effectue un calage bidimensionnel « dynamique » (année après année, en tenant compte du calage des années les plus récentes)</a:t>
            </a:r>
            <a:endParaRPr lang="fr-FR" altLang="fr-FR" sz="2000" i="1" dirty="0">
              <a:solidFill>
                <a:schemeClr val="tx1"/>
              </a:solidFill>
            </a:endParaRPr>
          </a:p>
          <a:p>
            <a:pPr lvl="1" algn="just" eaLnBrk="1" hangingPunct="1"/>
            <a:endParaRPr lang="fr-FR" altLang="fr-FR" sz="1000" b="1" dirty="0" smtClean="0">
              <a:solidFill>
                <a:schemeClr val="accent2"/>
              </a:solidFill>
            </a:endParaRPr>
          </a:p>
          <a:p>
            <a:pPr lvl="1" algn="just" eaLnBrk="1" hangingPunct="1"/>
            <a:r>
              <a:rPr lang="fr-FR" altLang="fr-FR" sz="1800" dirty="0" smtClean="0">
                <a:solidFill>
                  <a:schemeClr val="tx1"/>
                </a:solidFill>
                <a:latin typeface="+mj-lt"/>
              </a:rPr>
              <a:t>A) On utilise les taux de croissance de la FBCF (produit</a:t>
            </a:r>
            <a:r>
              <a:rPr lang="fr-FR" altLang="fr-FR" sz="1800" dirty="0">
                <a:solidFill>
                  <a:schemeClr val="tx1"/>
                </a:solidFill>
                <a:latin typeface="+mj-lt"/>
                <a:cs typeface="Times New Roman" panose="02020603050405020304" pitchFamily="18" charset="0"/>
              </a:rPr>
              <a:t> </a:t>
            </a:r>
            <a:r>
              <a:rPr lang="fr-FR" altLang="fr-FR" sz="1800" dirty="0" smtClean="0">
                <a:solidFill>
                  <a:schemeClr val="tx1"/>
                </a:solidFill>
                <a:latin typeface="+mj-lt"/>
                <a:cs typeface="Times New Roman" panose="02020603050405020304" pitchFamily="18" charset="0"/>
              </a:rPr>
              <a:t>× SI) de la base précédente pour construire une matrice de FBCF </a:t>
            </a:r>
            <a:r>
              <a:rPr lang="fr-FR" altLang="fr-FR" sz="1800" dirty="0">
                <a:solidFill>
                  <a:schemeClr val="tx1"/>
                </a:solidFill>
                <a:latin typeface="+mj-lt"/>
              </a:rPr>
              <a:t>(</a:t>
            </a:r>
            <a:r>
              <a:rPr lang="fr-FR" altLang="fr-FR" sz="1800" dirty="0" smtClean="0">
                <a:solidFill>
                  <a:schemeClr val="tx1"/>
                </a:solidFill>
                <a:latin typeface="+mj-lt"/>
              </a:rPr>
              <a:t>produit</a:t>
            </a:r>
            <a:r>
              <a:rPr lang="fr-FR" altLang="fr-FR" sz="1800" dirty="0" smtClean="0">
                <a:solidFill>
                  <a:schemeClr val="tx1"/>
                </a:solidFill>
                <a:latin typeface="+mj-lt"/>
                <a:cs typeface="Times New Roman" panose="02020603050405020304" pitchFamily="18" charset="0"/>
              </a:rPr>
              <a:t> × SI</a:t>
            </a:r>
            <a:r>
              <a:rPr lang="fr-FR" altLang="fr-FR" sz="1800" dirty="0">
                <a:solidFill>
                  <a:schemeClr val="tx1"/>
                </a:solidFill>
                <a:latin typeface="+mj-lt"/>
                <a:cs typeface="Times New Roman" panose="02020603050405020304" pitchFamily="18" charset="0"/>
              </a:rPr>
              <a:t>) </a:t>
            </a:r>
            <a:r>
              <a:rPr lang="fr-FR" altLang="fr-FR" sz="1800" dirty="0" smtClean="0">
                <a:solidFill>
                  <a:schemeClr val="tx1"/>
                </a:solidFill>
                <a:latin typeface="+mj-lt"/>
                <a:cs typeface="Times New Roman" panose="02020603050405020304" pitchFamily="18" charset="0"/>
              </a:rPr>
              <a:t>de l’année (n) à partir de la FBCF </a:t>
            </a:r>
            <a:r>
              <a:rPr lang="fr-FR" altLang="fr-FR" sz="1800" dirty="0">
                <a:solidFill>
                  <a:schemeClr val="tx1"/>
                </a:solidFill>
                <a:latin typeface="+mj-lt"/>
              </a:rPr>
              <a:t>(produit</a:t>
            </a:r>
            <a:r>
              <a:rPr lang="fr-FR" altLang="fr-FR" sz="1800" dirty="0">
                <a:solidFill>
                  <a:schemeClr val="tx1"/>
                </a:solidFill>
                <a:latin typeface="+mj-lt"/>
                <a:cs typeface="Times New Roman" panose="02020603050405020304" pitchFamily="18" charset="0"/>
              </a:rPr>
              <a:t> × SI) </a:t>
            </a:r>
            <a:r>
              <a:rPr lang="fr-FR" altLang="fr-FR" sz="1800" dirty="0" smtClean="0">
                <a:solidFill>
                  <a:schemeClr val="tx1"/>
                </a:solidFill>
                <a:latin typeface="+mj-lt"/>
                <a:cs typeface="Times New Roman" panose="02020603050405020304" pitchFamily="18" charset="0"/>
              </a:rPr>
              <a:t>de l’année (n+1)</a:t>
            </a:r>
          </a:p>
          <a:p>
            <a:pPr lvl="1" algn="just" eaLnBrk="1" hangingPunct="1"/>
            <a:endParaRPr lang="fr-FR" altLang="fr-FR" sz="1800" dirty="0">
              <a:solidFill>
                <a:schemeClr val="tx1"/>
              </a:solidFill>
              <a:latin typeface="+mj-lt"/>
              <a:cs typeface="Times New Roman" panose="02020603050405020304" pitchFamily="18" charset="0"/>
            </a:endParaRPr>
          </a:p>
          <a:p>
            <a:pPr lvl="1" algn="just" eaLnBrk="1" hangingPunct="1"/>
            <a:r>
              <a:rPr lang="fr-FR" altLang="fr-FR" sz="1800" dirty="0" smtClean="0">
                <a:solidFill>
                  <a:schemeClr val="tx1"/>
                </a:solidFill>
                <a:latin typeface="+mj-lt"/>
                <a:cs typeface="Times New Roman" panose="02020603050405020304" pitchFamily="18" charset="0"/>
              </a:rPr>
              <a:t>B) Pour chaque SI agrégé (S11+S14AA, S12+S14AF, S13, S14B, S15), on effectue un calage </a:t>
            </a:r>
            <a:r>
              <a:rPr lang="fr-FR" altLang="fr-FR" sz="1800" dirty="0" err="1" smtClean="0">
                <a:solidFill>
                  <a:schemeClr val="tx1"/>
                </a:solidFill>
                <a:latin typeface="+mj-lt"/>
                <a:cs typeface="Times New Roman" panose="02020603050405020304" pitchFamily="18" charset="0"/>
              </a:rPr>
              <a:t>bimensionnel</a:t>
            </a:r>
            <a:r>
              <a:rPr lang="fr-FR" altLang="fr-FR" sz="1800" dirty="0" smtClean="0">
                <a:solidFill>
                  <a:schemeClr val="tx1"/>
                </a:solidFill>
                <a:latin typeface="+mj-lt"/>
                <a:cs typeface="Times New Roman" panose="02020603050405020304" pitchFamily="18" charset="0"/>
              </a:rPr>
              <a:t> simultané de la matrice de FBCF de l’année (n) :</a:t>
            </a:r>
          </a:p>
          <a:p>
            <a:pPr lvl="1" algn="just" eaLnBrk="1" hangingPunct="1"/>
            <a:r>
              <a:rPr lang="fr-FR" altLang="fr-FR" sz="1800" dirty="0" smtClean="0">
                <a:solidFill>
                  <a:schemeClr val="tx1"/>
                </a:solidFill>
                <a:latin typeface="+mj-lt"/>
                <a:cs typeface="Times New Roman" panose="02020603050405020304" pitchFamily="18" charset="0"/>
              </a:rPr>
              <a:t>- sur les produits (au niveau SI agrégé) : les séries de FBCF des ERE de la nouvelle base </a:t>
            </a:r>
            <a:r>
              <a:rPr lang="fr-FR" altLang="fr-FR" sz="1800" dirty="0" err="1" smtClean="0">
                <a:solidFill>
                  <a:schemeClr val="tx1"/>
                </a:solidFill>
                <a:latin typeface="+mj-lt"/>
                <a:cs typeface="Times New Roman" panose="02020603050405020304" pitchFamily="18" charset="0"/>
              </a:rPr>
              <a:t>rétropolées</a:t>
            </a:r>
            <a:endParaRPr lang="fr-FR" altLang="fr-FR" sz="1800" dirty="0" smtClean="0">
              <a:solidFill>
                <a:schemeClr val="tx1"/>
              </a:solidFill>
              <a:latin typeface="+mj-lt"/>
              <a:cs typeface="Times New Roman" panose="02020603050405020304" pitchFamily="18" charset="0"/>
            </a:endParaRPr>
          </a:p>
          <a:p>
            <a:pPr lvl="1" algn="just" eaLnBrk="1" hangingPunct="1"/>
            <a:r>
              <a:rPr lang="fr-FR" altLang="fr-FR" sz="1800" dirty="0" smtClean="0">
                <a:solidFill>
                  <a:schemeClr val="tx1"/>
                </a:solidFill>
                <a:latin typeface="+mj-lt"/>
                <a:cs typeface="Times New Roman" panose="02020603050405020304" pitchFamily="18" charset="0"/>
              </a:rPr>
              <a:t>- sur les SI aux niveaux fins (au niveau « tous produits confondus) : les séries de FBCF du TEE de la nouvelle base </a:t>
            </a:r>
            <a:r>
              <a:rPr lang="fr-FR" altLang="fr-FR" sz="1800" dirty="0" err="1" smtClean="0">
                <a:solidFill>
                  <a:schemeClr val="tx1"/>
                </a:solidFill>
                <a:latin typeface="+mj-lt"/>
                <a:cs typeface="Times New Roman" panose="02020603050405020304" pitchFamily="18" charset="0"/>
              </a:rPr>
              <a:t>rétropolées</a:t>
            </a:r>
            <a:endParaRPr lang="fr-FR" altLang="fr-FR" sz="1800" dirty="0">
              <a:solidFill>
                <a:schemeClr val="tx1"/>
              </a:solidFill>
              <a:latin typeface="+mj-lt"/>
            </a:endParaRPr>
          </a:p>
          <a:p>
            <a:pPr lvl="1" algn="just" eaLnBrk="1" hangingPunct="1"/>
            <a:endParaRPr lang="fr-FR" altLang="fr-FR" sz="2000" b="1" dirty="0" smtClean="0">
              <a:solidFill>
                <a:schemeClr val="accent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B45B7FF-7B0A-4A72-A9A5-D14CB9656040}" type="slidenum">
              <a:rPr lang="fr-FR" altLang="fr-FR" sz="1200">
                <a:solidFill>
                  <a:schemeClr val="bg1"/>
                </a:solidFill>
                <a:latin typeface="Arial" panose="020B0604020202020204" pitchFamily="34" charset="0"/>
              </a:rPr>
              <a:pPr eaLnBrk="1" hangingPunct="1"/>
              <a:t>17</a:t>
            </a:fld>
            <a:endParaRPr lang="fr-FR" altLang="fr-FR" sz="1200">
              <a:solidFill>
                <a:schemeClr val="bg1"/>
              </a:solidFill>
              <a:latin typeface="Arial" panose="020B0604020202020204" pitchFamily="34" charset="0"/>
            </a:endParaRPr>
          </a:p>
        </p:txBody>
      </p:sp>
      <p:sp>
        <p:nvSpPr>
          <p:cNvPr id="8197" name="Rectangle 9"/>
          <p:cNvSpPr>
            <a:spLocks noGrp="1" noChangeArrowheads="1"/>
          </p:cNvSpPr>
          <p:nvPr>
            <p:ph type="title"/>
          </p:nvPr>
        </p:nvSpPr>
        <p:spPr>
          <a:xfrm>
            <a:off x="457200" y="152400"/>
            <a:ext cx="7772400" cy="755650"/>
          </a:xfrm>
        </p:spPr>
        <p:txBody>
          <a:bodyPr/>
          <a:lstStyle/>
          <a:p>
            <a:pPr eaLnBrk="1" hangingPunct="1"/>
            <a:r>
              <a:rPr lang="fr-FR" altLang="fr-FR" smtClean="0"/>
              <a:t>6. La rétropolation de la FBCF</a:t>
            </a:r>
            <a:br>
              <a:rPr lang="fr-FR" altLang="fr-FR" smtClean="0"/>
            </a:br>
            <a:r>
              <a:rPr lang="fr-FR" altLang="fr-FR" smtClean="0"/>
              <a:t>	</a:t>
            </a:r>
            <a:r>
              <a:rPr lang="fr-FR" altLang="fr-FR" sz="2000" smtClean="0">
                <a:solidFill>
                  <a:schemeClr val="tx1"/>
                </a:solidFill>
              </a:rPr>
              <a:t>Les étapes de la rétropolation</a:t>
            </a:r>
          </a:p>
        </p:txBody>
      </p:sp>
      <p:sp>
        <p:nvSpPr>
          <p:cNvPr id="5130" name="Rectangle 10"/>
          <p:cNvSpPr>
            <a:spLocks noGrp="1" noChangeArrowheads="1"/>
          </p:cNvSpPr>
          <p:nvPr>
            <p:ph type="body" idx="1"/>
          </p:nvPr>
        </p:nvSpPr>
        <p:spPr>
          <a:xfrm>
            <a:off x="55997" y="1412776"/>
            <a:ext cx="8153400" cy="4800600"/>
          </a:xfrm>
        </p:spPr>
        <p:txBody>
          <a:bodyPr/>
          <a:lstStyle/>
          <a:p>
            <a:pPr lvl="1" algn="just" eaLnBrk="1" hangingPunct="1"/>
            <a:r>
              <a:rPr lang="fr-FR" altLang="fr-FR" sz="2000" b="1" dirty="0" smtClean="0">
                <a:solidFill>
                  <a:schemeClr val="accent2"/>
                </a:solidFill>
              </a:rPr>
              <a:t>Etape 1 : Calage de la FBCF produit </a:t>
            </a:r>
            <a:r>
              <a:rPr lang="fr-FR" altLang="fr-FR" sz="2000" b="1" dirty="0" smtClean="0">
                <a:solidFill>
                  <a:schemeClr val="accent2"/>
                </a:solidFill>
                <a:cs typeface="Times New Roman" panose="02020603050405020304" pitchFamily="18" charset="0"/>
              </a:rPr>
              <a:t>×</a:t>
            </a:r>
            <a:r>
              <a:rPr lang="fr-FR" altLang="fr-FR" sz="2000" b="1" dirty="0" smtClean="0">
                <a:solidFill>
                  <a:schemeClr val="accent2"/>
                </a:solidFill>
              </a:rPr>
              <a:t> SI (toutes branches confondues) sur les ERE et le TEE</a:t>
            </a:r>
          </a:p>
          <a:p>
            <a:pPr lvl="1" algn="just" eaLnBrk="1" hangingPunct="1"/>
            <a:endParaRPr lang="fr-FR" altLang="fr-FR" sz="1000" b="1" dirty="0" smtClean="0">
              <a:solidFill>
                <a:schemeClr val="accent2"/>
              </a:solidFill>
            </a:endParaRPr>
          </a:p>
          <a:p>
            <a:pPr lvl="1" algn="just" eaLnBrk="1" hangingPunct="1"/>
            <a:r>
              <a:rPr lang="fr-FR" altLang="fr-FR" sz="2000" b="1" dirty="0" smtClean="0">
                <a:solidFill>
                  <a:schemeClr val="tx1"/>
                </a:solidFill>
              </a:rPr>
              <a:t>Lors de la </a:t>
            </a:r>
            <a:r>
              <a:rPr lang="fr-FR" altLang="fr-FR" sz="2000" b="1" dirty="0" err="1" smtClean="0">
                <a:solidFill>
                  <a:schemeClr val="tx1"/>
                </a:solidFill>
              </a:rPr>
              <a:t>rétropolation</a:t>
            </a:r>
            <a:r>
              <a:rPr lang="fr-FR" altLang="fr-FR" sz="2000" b="1" dirty="0" smtClean="0">
                <a:solidFill>
                  <a:schemeClr val="tx1"/>
                </a:solidFill>
              </a:rPr>
              <a:t> en base 2005</a:t>
            </a:r>
            <a:r>
              <a:rPr lang="fr-FR" altLang="fr-FR" sz="2000" dirty="0" smtClean="0">
                <a:solidFill>
                  <a:schemeClr val="tx1"/>
                </a:solidFill>
              </a:rPr>
              <a:t>, un calage « dynamique » était d’abord effectué sur les ERE</a:t>
            </a:r>
          </a:p>
          <a:p>
            <a:pPr lvl="1" algn="just" eaLnBrk="1" hangingPunct="1"/>
            <a:endParaRPr lang="fr-FR" altLang="fr-FR" sz="2000" dirty="0">
              <a:solidFill>
                <a:schemeClr val="tx1"/>
              </a:solidFill>
            </a:endParaRPr>
          </a:p>
          <a:p>
            <a:pPr lvl="1" algn="just" eaLnBrk="1" hangingPunct="1"/>
            <a:r>
              <a:rPr lang="fr-FR" altLang="fr-FR" sz="2000" dirty="0" smtClean="0">
                <a:solidFill>
                  <a:schemeClr val="tx1"/>
                </a:solidFill>
              </a:rPr>
              <a:t>Puis un calage sur les ERE et le TEE des séries ainsi obtenues était effectué de façon non dynamique. </a:t>
            </a:r>
          </a:p>
          <a:p>
            <a:pPr lvl="1" algn="just" eaLnBrk="1" hangingPunct="1"/>
            <a:endParaRPr lang="fr-FR" altLang="fr-FR" sz="2000" dirty="0">
              <a:solidFill>
                <a:schemeClr val="tx1"/>
              </a:solidFill>
            </a:endParaRPr>
          </a:p>
          <a:p>
            <a:pPr lvl="1" algn="just" eaLnBrk="1" hangingPunct="1"/>
            <a:r>
              <a:rPr lang="fr-FR" altLang="fr-FR" sz="2000" b="1" dirty="0" smtClean="0">
                <a:solidFill>
                  <a:schemeClr val="tx1"/>
                </a:solidFill>
              </a:rPr>
              <a:t>La méthode de la base 2010 </a:t>
            </a:r>
            <a:r>
              <a:rPr lang="fr-FR" altLang="fr-FR" sz="2000" dirty="0" smtClean="0">
                <a:solidFill>
                  <a:schemeClr val="tx1"/>
                </a:solidFill>
              </a:rPr>
              <a:t>est plus satisfaisante : on détermine la FBCF de l’année (n) à partir des taux de croissance de l’ancienne base et de la FBCF calée sur les ERE et le TEE de l’année (n+1). On minimise les risques de « déformation » des matrices d’une année sur l’autre.</a:t>
            </a:r>
          </a:p>
        </p:txBody>
      </p:sp>
    </p:spTree>
    <p:extLst>
      <p:ext uri="{BB962C8B-B14F-4D97-AF65-F5344CB8AC3E}">
        <p14:creationId xmlns:p14="http://schemas.microsoft.com/office/powerpoint/2010/main" val="65188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B45B7FF-7B0A-4A72-A9A5-D14CB9656040}" type="slidenum">
              <a:rPr lang="fr-FR" altLang="fr-FR" sz="1200">
                <a:solidFill>
                  <a:schemeClr val="bg1"/>
                </a:solidFill>
                <a:latin typeface="Arial" panose="020B0604020202020204" pitchFamily="34" charset="0"/>
              </a:rPr>
              <a:pPr eaLnBrk="1" hangingPunct="1"/>
              <a:t>18</a:t>
            </a:fld>
            <a:endParaRPr lang="fr-FR" altLang="fr-FR" sz="1200">
              <a:solidFill>
                <a:schemeClr val="bg1"/>
              </a:solidFill>
              <a:latin typeface="Arial" panose="020B0604020202020204" pitchFamily="34" charset="0"/>
            </a:endParaRPr>
          </a:p>
        </p:txBody>
      </p:sp>
      <p:sp>
        <p:nvSpPr>
          <p:cNvPr id="8197" name="Rectangle 9"/>
          <p:cNvSpPr>
            <a:spLocks noGrp="1" noChangeArrowheads="1"/>
          </p:cNvSpPr>
          <p:nvPr>
            <p:ph type="title"/>
          </p:nvPr>
        </p:nvSpPr>
        <p:spPr>
          <a:xfrm>
            <a:off x="457200" y="152400"/>
            <a:ext cx="7772400" cy="755650"/>
          </a:xfrm>
        </p:spPr>
        <p:txBody>
          <a:bodyPr/>
          <a:lstStyle/>
          <a:p>
            <a:pPr eaLnBrk="1" hangingPunct="1"/>
            <a:r>
              <a:rPr lang="fr-FR" altLang="fr-FR" smtClean="0"/>
              <a:t>6. La rétropolation de la FBCF</a:t>
            </a:r>
            <a:br>
              <a:rPr lang="fr-FR" altLang="fr-FR" smtClean="0"/>
            </a:br>
            <a:r>
              <a:rPr lang="fr-FR" altLang="fr-FR" smtClean="0"/>
              <a:t>	</a:t>
            </a:r>
            <a:r>
              <a:rPr lang="fr-FR" altLang="fr-FR" sz="2000" smtClean="0">
                <a:solidFill>
                  <a:schemeClr val="tx1"/>
                </a:solidFill>
              </a:rPr>
              <a:t>Les étapes de la rétropolation</a:t>
            </a:r>
          </a:p>
        </p:txBody>
      </p:sp>
      <p:sp>
        <p:nvSpPr>
          <p:cNvPr id="5130" name="Rectangle 10"/>
          <p:cNvSpPr>
            <a:spLocks noGrp="1" noChangeArrowheads="1"/>
          </p:cNvSpPr>
          <p:nvPr>
            <p:ph type="body" idx="1"/>
          </p:nvPr>
        </p:nvSpPr>
        <p:spPr/>
        <p:txBody>
          <a:bodyPr/>
          <a:lstStyle/>
          <a:p>
            <a:pPr lvl="1" algn="just" eaLnBrk="1" hangingPunct="1"/>
            <a:r>
              <a:rPr lang="fr-FR" altLang="fr-FR" sz="2000" b="1" dirty="0" smtClean="0">
                <a:solidFill>
                  <a:schemeClr val="accent2"/>
                </a:solidFill>
              </a:rPr>
              <a:t>Etape 2 :</a:t>
            </a:r>
          </a:p>
          <a:p>
            <a:pPr lvl="1" algn="just" eaLnBrk="1" hangingPunct="1"/>
            <a:r>
              <a:rPr lang="fr-FR" altLang="fr-FR" sz="2000" b="1" dirty="0" smtClean="0">
                <a:solidFill>
                  <a:srgbClr val="003399"/>
                </a:solidFill>
              </a:rPr>
              <a:t>Estimation de la FBCF produit </a:t>
            </a:r>
            <a:r>
              <a:rPr lang="fr-FR" altLang="fr-FR" sz="2000" b="1" dirty="0" smtClean="0">
                <a:solidFill>
                  <a:srgbClr val="003399"/>
                </a:solidFill>
                <a:cs typeface="Times New Roman" panose="02020603050405020304" pitchFamily="18" charset="0"/>
              </a:rPr>
              <a:t>×</a:t>
            </a:r>
            <a:r>
              <a:rPr lang="fr-FR" altLang="fr-FR" sz="2000" b="1" dirty="0" smtClean="0">
                <a:solidFill>
                  <a:srgbClr val="003399"/>
                </a:solidFill>
              </a:rPr>
              <a:t> branche </a:t>
            </a:r>
            <a:r>
              <a:rPr lang="fr-FR" altLang="fr-FR" sz="2000" b="1" dirty="0" smtClean="0">
                <a:solidFill>
                  <a:srgbClr val="003399"/>
                </a:solidFill>
                <a:cs typeface="Times New Roman" panose="02020603050405020304" pitchFamily="18" charset="0"/>
              </a:rPr>
              <a:t>×</a:t>
            </a:r>
            <a:r>
              <a:rPr lang="fr-FR" altLang="fr-FR" sz="2000" b="1" dirty="0" smtClean="0">
                <a:solidFill>
                  <a:srgbClr val="003399"/>
                </a:solidFill>
              </a:rPr>
              <a:t> SI en valeur</a:t>
            </a:r>
          </a:p>
          <a:p>
            <a:pPr lvl="2" algn="just" eaLnBrk="1" hangingPunct="1"/>
            <a:r>
              <a:rPr lang="fr-FR" altLang="fr-FR" sz="1600" dirty="0" smtClean="0">
                <a:solidFill>
                  <a:schemeClr val="tx1"/>
                </a:solidFill>
              </a:rPr>
              <a:t>- On applique le taux de croissance de la production de chaque branche (issue de la </a:t>
            </a:r>
            <a:r>
              <a:rPr lang="fr-FR" altLang="fr-FR" sz="1600" dirty="0" err="1" smtClean="0">
                <a:solidFill>
                  <a:schemeClr val="tx1"/>
                </a:solidFill>
              </a:rPr>
              <a:t>rétropolation</a:t>
            </a:r>
            <a:r>
              <a:rPr lang="fr-FR" altLang="fr-FR" sz="1600" dirty="0" smtClean="0">
                <a:solidFill>
                  <a:schemeClr val="tx1"/>
                </a:solidFill>
              </a:rPr>
              <a:t> du compte de production) à la FBCF branche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produit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SI de l’année (n+1) pour en déduire la FBCF branche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produit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SI de l’année (n)</a:t>
            </a:r>
          </a:p>
          <a:p>
            <a:pPr lvl="2" algn="just" eaLnBrk="1" hangingPunct="1"/>
            <a:r>
              <a:rPr lang="fr-FR" altLang="fr-FR" sz="1600" dirty="0" smtClean="0">
                <a:solidFill>
                  <a:schemeClr val="tx1"/>
                </a:solidFill>
              </a:rPr>
              <a:t>- Pour un produit et un SI donnés, on cale les FBCF branche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produit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SI de l’année (n) sur la FBCF produit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SI de la matrice calée sur les ERE et le TEE</a:t>
            </a:r>
          </a:p>
          <a:p>
            <a:pPr lvl="1" algn="just" eaLnBrk="1" hangingPunct="1"/>
            <a:endParaRPr lang="fr-FR" altLang="fr-FR" sz="2000" dirty="0" smtClean="0"/>
          </a:p>
          <a:p>
            <a:pPr lvl="1" algn="just" eaLnBrk="1" hangingPunct="1"/>
            <a:r>
              <a:rPr lang="fr-FR" altLang="fr-FR" sz="2000" b="1" dirty="0" smtClean="0">
                <a:solidFill>
                  <a:schemeClr val="accent2"/>
                </a:solidFill>
              </a:rPr>
              <a:t>Etape 3 :</a:t>
            </a:r>
          </a:p>
          <a:p>
            <a:pPr lvl="1" algn="just" eaLnBrk="1" hangingPunct="1"/>
            <a:r>
              <a:rPr lang="fr-FR" altLang="fr-FR" sz="2000" b="1" dirty="0" smtClean="0">
                <a:solidFill>
                  <a:schemeClr val="accent2"/>
                </a:solidFill>
              </a:rPr>
              <a:t>Estimation de la FBCF produit </a:t>
            </a:r>
            <a:r>
              <a:rPr lang="fr-FR" altLang="fr-FR" sz="2000" b="1" dirty="0" smtClean="0">
                <a:solidFill>
                  <a:schemeClr val="accent2"/>
                </a:solidFill>
                <a:latin typeface="Times New Roman" panose="02020603050405020304" pitchFamily="18" charset="0"/>
                <a:cs typeface="Times New Roman" panose="02020603050405020304" pitchFamily="18" charset="0"/>
              </a:rPr>
              <a:t>×</a:t>
            </a:r>
            <a:r>
              <a:rPr lang="fr-FR" altLang="fr-FR" sz="2000" b="1" dirty="0" smtClean="0">
                <a:solidFill>
                  <a:schemeClr val="accent2"/>
                </a:solidFill>
              </a:rPr>
              <a:t> branche </a:t>
            </a:r>
            <a:r>
              <a:rPr lang="fr-FR" altLang="fr-FR" sz="2000" b="1" dirty="0" smtClean="0">
                <a:solidFill>
                  <a:schemeClr val="accent2"/>
                </a:solidFill>
                <a:latin typeface="Times New Roman" panose="02020603050405020304" pitchFamily="18" charset="0"/>
                <a:cs typeface="Times New Roman" panose="02020603050405020304" pitchFamily="18" charset="0"/>
              </a:rPr>
              <a:t>×</a:t>
            </a:r>
            <a:r>
              <a:rPr lang="fr-FR" altLang="fr-FR" sz="2000" b="1" dirty="0" smtClean="0">
                <a:solidFill>
                  <a:schemeClr val="accent2"/>
                </a:solidFill>
              </a:rPr>
              <a:t> SI en volume</a:t>
            </a:r>
          </a:p>
          <a:p>
            <a:pPr lvl="2" algn="just" eaLnBrk="1" hangingPunct="1"/>
            <a:r>
              <a:rPr lang="fr-FR" altLang="fr-FR" sz="1600" dirty="0" smtClean="0">
                <a:solidFill>
                  <a:schemeClr val="tx1"/>
                </a:solidFill>
              </a:rPr>
              <a:t>- On applique l’indice de prix des ERE aux croisements branches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SI sous-jacent</a:t>
            </a:r>
          </a:p>
          <a:p>
            <a:pPr lvl="2" algn="just" eaLnBrk="1" hangingPunct="1"/>
            <a:r>
              <a:rPr lang="fr-FR" altLang="fr-FR" sz="1600" dirty="0" smtClean="0">
                <a:solidFill>
                  <a:schemeClr val="tx1"/>
                </a:solidFill>
              </a:rPr>
              <a:t>- Recalage de la FBCF produit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branche </a:t>
            </a:r>
            <a:r>
              <a:rPr lang="fr-FR" altLang="fr-FR" sz="1600" dirty="0" smtClean="0">
                <a:solidFill>
                  <a:schemeClr val="tx1"/>
                </a:solidFill>
                <a:latin typeface="Times New Roman" panose="02020603050405020304" pitchFamily="18" charset="0"/>
                <a:cs typeface="Times New Roman" panose="02020603050405020304" pitchFamily="18" charset="0"/>
              </a:rPr>
              <a:t>×</a:t>
            </a:r>
            <a:r>
              <a:rPr lang="fr-FR" altLang="fr-FR" sz="1600" dirty="0" smtClean="0">
                <a:solidFill>
                  <a:schemeClr val="tx1"/>
                </a:solidFill>
              </a:rPr>
              <a:t> SI sur les ERE en volume</a:t>
            </a:r>
          </a:p>
          <a:p>
            <a:pPr lvl="1" algn="just" eaLnBrk="1" hangingPunct="1">
              <a:buFontTx/>
              <a:buNone/>
            </a:pPr>
            <a:endParaRPr lang="fr-FR" altLang="fr-FR" sz="1600" dirty="0" smtClean="0">
              <a:solidFill>
                <a:schemeClr val="tx1"/>
              </a:solidFill>
            </a:endParaRPr>
          </a:p>
          <a:p>
            <a:pPr lvl="1" algn="just" eaLnBrk="1" hangingPunct="1"/>
            <a:r>
              <a:rPr lang="fr-FR" altLang="fr-FR" sz="2000" b="1" dirty="0">
                <a:solidFill>
                  <a:schemeClr val="accent2"/>
                </a:solidFill>
              </a:rPr>
              <a:t>Etape 4</a:t>
            </a:r>
            <a:r>
              <a:rPr lang="fr-FR" altLang="fr-FR" sz="2000" b="1" dirty="0" smtClean="0">
                <a:solidFill>
                  <a:schemeClr val="accent2"/>
                </a:solidFill>
              </a:rPr>
              <a:t> </a:t>
            </a:r>
            <a:r>
              <a:rPr lang="fr-FR" altLang="fr-FR" sz="2000" b="1" dirty="0">
                <a:solidFill>
                  <a:schemeClr val="accent2"/>
                </a:solidFill>
              </a:rPr>
              <a:t>:</a:t>
            </a:r>
          </a:p>
          <a:p>
            <a:pPr lvl="1" algn="just" eaLnBrk="1" hangingPunct="1"/>
            <a:r>
              <a:rPr lang="fr-FR" altLang="fr-FR" sz="2000" b="1" dirty="0" smtClean="0">
                <a:solidFill>
                  <a:schemeClr val="accent2"/>
                </a:solidFill>
              </a:rPr>
              <a:t>Les séries sont passées en nomenclature d’actifs pour avoir des matrices actifs</a:t>
            </a:r>
            <a:r>
              <a:rPr lang="fr-FR" altLang="fr-FR" sz="2000" b="1" dirty="0">
                <a:solidFill>
                  <a:srgbClr val="003399"/>
                </a:solidFill>
                <a:cs typeface="Times New Roman" panose="02020603050405020304" pitchFamily="18" charset="0"/>
              </a:rPr>
              <a:t> ×</a:t>
            </a:r>
            <a:r>
              <a:rPr lang="fr-FR" altLang="fr-FR" sz="2000" b="1" dirty="0">
                <a:solidFill>
                  <a:srgbClr val="003399"/>
                </a:solidFill>
              </a:rPr>
              <a:t> branche </a:t>
            </a:r>
            <a:r>
              <a:rPr lang="fr-FR" altLang="fr-FR" sz="2000" b="1" dirty="0">
                <a:solidFill>
                  <a:srgbClr val="003399"/>
                </a:solidFill>
                <a:cs typeface="Times New Roman" panose="02020603050405020304" pitchFamily="18" charset="0"/>
              </a:rPr>
              <a:t>×</a:t>
            </a:r>
            <a:r>
              <a:rPr lang="fr-FR" altLang="fr-FR" sz="2000" b="1" dirty="0">
                <a:solidFill>
                  <a:srgbClr val="003399"/>
                </a:solidFill>
              </a:rPr>
              <a:t> SI</a:t>
            </a:r>
            <a:r>
              <a:rPr lang="fr-FR" altLang="fr-FR" sz="2000" b="1" dirty="0" smtClean="0">
                <a:solidFill>
                  <a:schemeClr val="accent2"/>
                </a:solidFill>
              </a:rPr>
              <a:t> </a:t>
            </a:r>
            <a:endParaRPr lang="fr-FR" altLang="fr-FR" sz="2000" b="1" dirty="0">
              <a:solidFill>
                <a:schemeClr val="accent2"/>
              </a:solidFill>
            </a:endParaRPr>
          </a:p>
          <a:p>
            <a:pPr lvl="1" algn="just" eaLnBrk="1" hangingPunct="1">
              <a:buFontTx/>
              <a:buNone/>
            </a:pPr>
            <a:endParaRPr lang="fr-FR" altLang="fr-FR" sz="1600" dirty="0" smtClean="0">
              <a:solidFill>
                <a:schemeClr val="tx1"/>
              </a:solidFill>
            </a:endParaRPr>
          </a:p>
        </p:txBody>
      </p:sp>
    </p:spTree>
    <p:extLst>
      <p:ext uri="{BB962C8B-B14F-4D97-AF65-F5344CB8AC3E}">
        <p14:creationId xmlns:p14="http://schemas.microsoft.com/office/powerpoint/2010/main" val="1708461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sz="1400" dirty="0">
              <a:solidFill>
                <a:srgbClr val="003399"/>
              </a:solidFill>
              <a:latin typeface="Arial" panose="020B0604020202020204" pitchFamily="34" charset="0"/>
            </a:endParaRPr>
          </a:p>
        </p:txBody>
      </p:sp>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836625B-7C97-405E-A966-07F55D200269}" type="slidenum">
              <a:rPr lang="fr-FR" altLang="fr-FR" sz="1200">
                <a:solidFill>
                  <a:schemeClr val="bg1"/>
                </a:solidFill>
                <a:latin typeface="Arial" panose="020B0604020202020204" pitchFamily="34" charset="0"/>
              </a:rPr>
              <a:pPr eaLnBrk="1" hangingPunct="1"/>
              <a:t>19</a:t>
            </a:fld>
            <a:endParaRPr lang="fr-FR" altLang="fr-FR" sz="1200">
              <a:solidFill>
                <a:schemeClr val="bg1"/>
              </a:solidFill>
              <a:latin typeface="Arial" panose="020B0604020202020204" pitchFamily="34" charset="0"/>
            </a:endParaRPr>
          </a:p>
        </p:txBody>
      </p:sp>
      <p:sp>
        <p:nvSpPr>
          <p:cNvPr id="10245" name="Rectangle 9"/>
          <p:cNvSpPr>
            <a:spLocks noGrp="1" noChangeArrowheads="1"/>
          </p:cNvSpPr>
          <p:nvPr>
            <p:ph type="title"/>
          </p:nvPr>
        </p:nvSpPr>
        <p:spPr>
          <a:xfrm>
            <a:off x="457200" y="152400"/>
            <a:ext cx="7772400" cy="755650"/>
          </a:xfrm>
        </p:spPr>
        <p:txBody>
          <a:bodyPr/>
          <a:lstStyle/>
          <a:p>
            <a:pPr eaLnBrk="1" hangingPunct="1"/>
            <a:r>
              <a:rPr lang="fr-FR" altLang="fr-FR" dirty="0" smtClean="0"/>
              <a:t>6. La </a:t>
            </a:r>
            <a:r>
              <a:rPr lang="fr-FR" altLang="fr-FR" dirty="0" err="1" smtClean="0"/>
              <a:t>rétropolation</a:t>
            </a:r>
            <a:r>
              <a:rPr lang="fr-FR" altLang="fr-FR" dirty="0" smtClean="0"/>
              <a:t> de la FBCF</a:t>
            </a:r>
            <a:br>
              <a:rPr lang="fr-FR" altLang="fr-FR" dirty="0" smtClean="0"/>
            </a:br>
            <a:r>
              <a:rPr lang="fr-FR" altLang="fr-FR" dirty="0" smtClean="0"/>
              <a:t>	</a:t>
            </a:r>
            <a:r>
              <a:rPr lang="fr-FR" altLang="fr-FR" sz="2000" dirty="0" smtClean="0">
                <a:solidFill>
                  <a:schemeClr val="tx1"/>
                </a:solidFill>
              </a:rPr>
              <a:t>Les innovations de la base 2010</a:t>
            </a:r>
          </a:p>
        </p:txBody>
      </p:sp>
      <p:sp>
        <p:nvSpPr>
          <p:cNvPr id="5130" name="Rectangle 10"/>
          <p:cNvSpPr>
            <a:spLocks noGrp="1" noChangeArrowheads="1"/>
          </p:cNvSpPr>
          <p:nvPr>
            <p:ph type="body" idx="1"/>
          </p:nvPr>
        </p:nvSpPr>
        <p:spPr/>
        <p:txBody>
          <a:bodyPr/>
          <a:lstStyle/>
          <a:p>
            <a:pPr lvl="1" algn="just" eaLnBrk="1" hangingPunct="1"/>
            <a:r>
              <a:rPr lang="fr-FR" altLang="fr-FR" sz="1800" b="1" dirty="0" smtClean="0">
                <a:solidFill>
                  <a:schemeClr val="accent2"/>
                </a:solidFill>
              </a:rPr>
              <a:t>Intégration des séries exogènes de FBCF pour la R&amp;D (M72M, M72N) et le matériel militaire (C30A, C30C, C30D)</a:t>
            </a:r>
          </a:p>
          <a:p>
            <a:pPr lvl="1" algn="just" eaLnBrk="1" hangingPunct="1"/>
            <a:endParaRPr lang="fr-FR" altLang="fr-FR" sz="1000" b="1" dirty="0" smtClean="0">
              <a:solidFill>
                <a:schemeClr val="accent2"/>
              </a:solidFill>
            </a:endParaRPr>
          </a:p>
          <a:p>
            <a:pPr lvl="1" algn="just" eaLnBrk="1" hangingPunct="1"/>
            <a:r>
              <a:rPr lang="fr-FR" altLang="fr-FR" sz="1800" b="1" dirty="0" smtClean="0">
                <a:solidFill>
                  <a:schemeClr val="accent2"/>
                </a:solidFill>
              </a:rPr>
              <a:t>La séparation de la FBCF des produits de la construction, du génie civil et des frais liés en résidentiel / non résidentiel</a:t>
            </a:r>
          </a:p>
          <a:p>
            <a:pPr lvl="1" algn="just" eaLnBrk="1" hangingPunct="1"/>
            <a:r>
              <a:rPr lang="fr-FR" altLang="fr-FR" sz="1600" dirty="0" smtClean="0">
                <a:solidFill>
                  <a:schemeClr val="tx1"/>
                </a:solidFill>
              </a:rPr>
              <a:t>- La séparation des produits F41B (construction), F43Z (génie civil) en résidentiel et non résidentiel</a:t>
            </a:r>
            <a:endParaRPr lang="fr-FR" altLang="fr-FR" sz="1600" dirty="0">
              <a:solidFill>
                <a:schemeClr val="tx1"/>
              </a:solidFill>
            </a:endParaRPr>
          </a:p>
          <a:p>
            <a:pPr lvl="1" algn="just" eaLnBrk="1" hangingPunct="1"/>
            <a:r>
              <a:rPr lang="fr-FR" altLang="fr-FR" sz="1600" dirty="0" smtClean="0">
                <a:solidFill>
                  <a:schemeClr val="tx1"/>
                </a:solidFill>
              </a:rPr>
              <a:t>- La séparation des frais liés (F41A</a:t>
            </a:r>
            <a:r>
              <a:rPr lang="fr-FR" altLang="fr-FR" sz="1600" dirty="0">
                <a:solidFill>
                  <a:schemeClr val="tx1"/>
                </a:solidFill>
              </a:rPr>
              <a:t>, L68A, M69Z, </a:t>
            </a:r>
            <a:r>
              <a:rPr lang="fr-FR" altLang="fr-FR" sz="1600" dirty="0" smtClean="0">
                <a:solidFill>
                  <a:schemeClr val="tx1"/>
                </a:solidFill>
              </a:rPr>
              <a:t>M71Z) en résidentiel et non résidentiel -</a:t>
            </a:r>
            <a:endParaRPr lang="fr-FR" altLang="fr-FR" sz="1000" dirty="0" smtClean="0">
              <a:solidFill>
                <a:schemeClr val="tx1"/>
              </a:solidFill>
            </a:endParaRPr>
          </a:p>
          <a:p>
            <a:pPr lvl="1" algn="just" eaLnBrk="1" hangingPunct="1"/>
            <a:r>
              <a:rPr lang="fr-FR" altLang="fr-FR" sz="1800" b="1" dirty="0" smtClean="0">
                <a:solidFill>
                  <a:schemeClr val="accent2"/>
                </a:solidFill>
              </a:rPr>
              <a:t>Correction des évolutions incohérentes de la FBCF du S15 en valeur et en volume entre 2002 et 2005 =&gt; lissage</a:t>
            </a:r>
          </a:p>
          <a:p>
            <a:pPr lvl="1" eaLnBrk="1" hangingPunct="1"/>
            <a:endParaRPr lang="fr-FR" altLang="fr-FR" sz="2000" dirty="0" smtClean="0">
              <a:solidFill>
                <a:schemeClr val="tx1"/>
              </a:solidFill>
            </a:endParaRPr>
          </a:p>
          <a:p>
            <a:pPr lvl="1" eaLnBrk="1" hangingPunct="1">
              <a:buFontTx/>
              <a:buNone/>
            </a:pPr>
            <a:endParaRPr lang="fr-FR" altLang="fr-FR" sz="1600" dirty="0" smtClean="0">
              <a:solidFill>
                <a:schemeClr val="tx1"/>
              </a:solidFill>
            </a:endParaRPr>
          </a:p>
          <a:p>
            <a:pPr lvl="3" eaLnBrk="1" hangingPunct="1"/>
            <a:endParaRPr lang="fr-FR" altLang="fr-FR" dirty="0" smtClean="0"/>
          </a:p>
          <a:p>
            <a:pPr lvl="1" eaLnBrk="1" hangingPunct="1"/>
            <a:endParaRPr lang="fr-FR" altLang="fr-FR" dirty="0" smtClean="0"/>
          </a:p>
          <a:p>
            <a:pPr lvl="1" eaLnBrk="1" hangingPunct="1"/>
            <a:endParaRPr lang="fr-FR" altLang="fr-FR" dirty="0" smtClean="0"/>
          </a:p>
        </p:txBody>
      </p:sp>
      <p:pic>
        <p:nvPicPr>
          <p:cNvPr id="10248"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4343400"/>
            <a:ext cx="3352800" cy="238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2</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228600" y="188640"/>
            <a:ext cx="8915400" cy="755650"/>
          </a:xfrm>
        </p:spPr>
        <p:txBody>
          <a:bodyPr/>
          <a:lstStyle/>
          <a:p>
            <a:pPr eaLnBrk="1" hangingPunct="1"/>
            <a:r>
              <a:rPr lang="fr-FR" altLang="fr-FR" dirty="0" smtClean="0"/>
              <a:t>1. La </a:t>
            </a:r>
            <a:r>
              <a:rPr lang="fr-FR" altLang="fr-FR" dirty="0" err="1" smtClean="0"/>
              <a:t>rétropolation</a:t>
            </a:r>
            <a:r>
              <a:rPr lang="fr-FR" altLang="fr-FR" dirty="0" smtClean="0"/>
              <a:t> des ERE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Cas des variations de stocks / impôts et subventions sur produits</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228600" y="1340768"/>
            <a:ext cx="8534400" cy="3383632"/>
          </a:xfrm>
        </p:spPr>
        <p:txBody>
          <a:bodyPr/>
          <a:lstStyle/>
          <a:p>
            <a:pPr algn="just" eaLnBrk="1" hangingPunct="1"/>
            <a:r>
              <a:rPr lang="fr-FR" altLang="fr-FR" b="1" dirty="0" smtClean="0">
                <a:solidFill>
                  <a:schemeClr val="tx1"/>
                </a:solidFill>
              </a:rPr>
              <a:t>Variation de stocks</a:t>
            </a:r>
            <a:endParaRPr lang="fr-FR" altLang="fr-FR" b="1" dirty="0" smtClean="0">
              <a:solidFill>
                <a:schemeClr val="tx1"/>
              </a:solidFill>
            </a:endParaRPr>
          </a:p>
          <a:p>
            <a:pPr algn="just" eaLnBrk="1" hangingPunct="1">
              <a:buFontTx/>
              <a:buNone/>
            </a:pPr>
            <a:r>
              <a:rPr lang="fr-FR" altLang="fr-FR" sz="2000" dirty="0" smtClean="0">
                <a:solidFill>
                  <a:schemeClr val="tx1"/>
                </a:solidFill>
              </a:rPr>
              <a:t>	</a:t>
            </a:r>
          </a:p>
          <a:p>
            <a:pPr algn="just" eaLnBrk="1" hangingPunct="1">
              <a:buFontTx/>
              <a:buNone/>
            </a:pPr>
            <a:r>
              <a:rPr lang="fr-FR" altLang="fr-FR" sz="2000" dirty="0" smtClean="0">
                <a:solidFill>
                  <a:schemeClr val="tx1"/>
                </a:solidFill>
              </a:rPr>
              <a:t>	Les variations de stocks nouvelle base ne peuvent pas être obtenues par raccrochage et conservation des taux de croissance. La méthode retenue consiste à corriger les variations de stocks nouvelle base proportionnellement à l’évolution de l’ensemble des ressources (production et importation)</a:t>
            </a:r>
          </a:p>
          <a:p>
            <a:pPr algn="just" eaLnBrk="1" hangingPunct="1">
              <a:buFontTx/>
              <a:buNone/>
            </a:pPr>
            <a:endParaRPr lang="fr-FR" altLang="fr-FR" sz="2000" dirty="0">
              <a:solidFill>
                <a:schemeClr val="tx1"/>
              </a:solidFill>
            </a:endParaRPr>
          </a:p>
          <a:p>
            <a:pPr algn="just" eaLnBrk="1" hangingPunct="1">
              <a:buFontTx/>
              <a:buNone/>
            </a:pPr>
            <a:r>
              <a:rPr lang="fr-FR" altLang="fr-FR" sz="2000" dirty="0" smtClean="0">
                <a:solidFill>
                  <a:schemeClr val="tx1"/>
                </a:solidFill>
              </a:rPr>
              <a:t>	</a:t>
            </a:r>
            <a:r>
              <a:rPr lang="fr-FR" altLang="fr-FR" sz="1800" dirty="0" smtClean="0">
                <a:solidFill>
                  <a:schemeClr val="tx1"/>
                </a:solidFill>
              </a:rPr>
              <a:t>P52_NB</a:t>
            </a:r>
            <a:r>
              <a:rPr lang="fr-FR" altLang="fr-FR" sz="1800" baseline="-25000" dirty="0" smtClean="0">
                <a:solidFill>
                  <a:schemeClr val="tx1"/>
                </a:solidFill>
              </a:rPr>
              <a:t>t-1</a:t>
            </a:r>
            <a:r>
              <a:rPr lang="fr-FR" altLang="fr-FR" sz="1800" dirty="0" smtClean="0">
                <a:solidFill>
                  <a:schemeClr val="tx1"/>
                </a:solidFill>
              </a:rPr>
              <a:t> </a:t>
            </a:r>
            <a:r>
              <a:rPr lang="fr-FR" altLang="fr-FR" sz="1800" dirty="0">
                <a:solidFill>
                  <a:schemeClr val="tx1"/>
                </a:solidFill>
              </a:rPr>
              <a:t>- </a:t>
            </a:r>
            <a:r>
              <a:rPr lang="fr-FR" altLang="fr-FR" sz="1800" dirty="0" smtClean="0">
                <a:solidFill>
                  <a:schemeClr val="tx1"/>
                </a:solidFill>
              </a:rPr>
              <a:t>P52_AB</a:t>
            </a:r>
            <a:r>
              <a:rPr lang="fr-FR" altLang="fr-FR" sz="1800" baseline="-25000" dirty="0" smtClean="0">
                <a:solidFill>
                  <a:schemeClr val="tx1"/>
                </a:solidFill>
              </a:rPr>
              <a:t>t-1</a:t>
            </a:r>
            <a:r>
              <a:rPr lang="fr-FR" altLang="fr-FR" sz="1800" dirty="0" smtClean="0">
                <a:solidFill>
                  <a:schemeClr val="tx1"/>
                </a:solidFill>
              </a:rPr>
              <a:t>  </a:t>
            </a:r>
            <a:r>
              <a:rPr lang="fr-FR" altLang="fr-FR" sz="1800" dirty="0">
                <a:solidFill>
                  <a:schemeClr val="tx1"/>
                </a:solidFill>
              </a:rPr>
              <a:t>= </a:t>
            </a:r>
            <a:r>
              <a:rPr lang="fr-FR" altLang="fr-FR" sz="1800" dirty="0" smtClean="0">
                <a:solidFill>
                  <a:schemeClr val="tx1"/>
                </a:solidFill>
              </a:rPr>
              <a:t>(P52_NB</a:t>
            </a:r>
            <a:r>
              <a:rPr lang="fr-FR" altLang="fr-FR" sz="1800" baseline="-25000" dirty="0" smtClean="0">
                <a:solidFill>
                  <a:schemeClr val="tx1"/>
                </a:solidFill>
              </a:rPr>
              <a:t>t</a:t>
            </a:r>
            <a:r>
              <a:rPr lang="fr-FR" altLang="fr-FR" sz="1800" dirty="0" smtClean="0">
                <a:solidFill>
                  <a:schemeClr val="tx1"/>
                </a:solidFill>
              </a:rPr>
              <a:t> </a:t>
            </a:r>
            <a:r>
              <a:rPr lang="fr-FR" altLang="fr-FR" sz="1800" dirty="0">
                <a:solidFill>
                  <a:schemeClr val="tx1"/>
                </a:solidFill>
              </a:rPr>
              <a:t>- </a:t>
            </a:r>
            <a:r>
              <a:rPr lang="fr-FR" altLang="fr-FR" sz="1800" dirty="0" smtClean="0">
                <a:solidFill>
                  <a:schemeClr val="tx1"/>
                </a:solidFill>
              </a:rPr>
              <a:t>P52_AB</a:t>
            </a:r>
            <a:r>
              <a:rPr lang="fr-FR" altLang="fr-FR" sz="1800" baseline="-25000" dirty="0" smtClean="0">
                <a:solidFill>
                  <a:schemeClr val="tx1"/>
                </a:solidFill>
              </a:rPr>
              <a:t>t</a:t>
            </a:r>
            <a:r>
              <a:rPr lang="fr-FR" altLang="fr-FR" sz="1800" dirty="0" smtClean="0">
                <a:solidFill>
                  <a:schemeClr val="tx1"/>
                </a:solidFill>
              </a:rPr>
              <a:t>) / (</a:t>
            </a:r>
            <a:r>
              <a:rPr lang="fr-FR" altLang="fr-FR" sz="1800" dirty="0" err="1" smtClean="0">
                <a:solidFill>
                  <a:schemeClr val="tx1"/>
                </a:solidFill>
              </a:rPr>
              <a:t>RESS_NB</a:t>
            </a:r>
            <a:r>
              <a:rPr lang="fr-FR" altLang="fr-FR" sz="1800" baseline="-25000" dirty="0" err="1" smtClean="0">
                <a:solidFill>
                  <a:schemeClr val="tx1"/>
                </a:solidFill>
              </a:rPr>
              <a:t>t</a:t>
            </a:r>
            <a:r>
              <a:rPr lang="fr-FR" altLang="fr-FR" sz="1800" dirty="0" smtClean="0">
                <a:solidFill>
                  <a:schemeClr val="tx1"/>
                </a:solidFill>
              </a:rPr>
              <a:t> </a:t>
            </a:r>
            <a:r>
              <a:rPr lang="fr-FR" altLang="fr-FR" sz="1800" dirty="0">
                <a:solidFill>
                  <a:schemeClr val="tx1"/>
                </a:solidFill>
              </a:rPr>
              <a:t>- </a:t>
            </a:r>
            <a:r>
              <a:rPr lang="fr-FR" altLang="fr-FR" sz="1800" dirty="0" err="1" smtClean="0">
                <a:solidFill>
                  <a:schemeClr val="tx1"/>
                </a:solidFill>
              </a:rPr>
              <a:t>RESS_AB</a:t>
            </a:r>
            <a:r>
              <a:rPr lang="fr-FR" altLang="fr-FR" sz="1800" baseline="-25000" dirty="0" err="1" smtClean="0">
                <a:solidFill>
                  <a:schemeClr val="tx1"/>
                </a:solidFill>
              </a:rPr>
              <a:t>t</a:t>
            </a:r>
            <a:r>
              <a:rPr lang="fr-FR" altLang="fr-FR" sz="1800" dirty="0">
                <a:solidFill>
                  <a:schemeClr val="tx1"/>
                </a:solidFill>
              </a:rPr>
              <a:t>) </a:t>
            </a:r>
            <a:endParaRPr lang="fr-FR" altLang="fr-FR" sz="1800" dirty="0" smtClean="0">
              <a:solidFill>
                <a:schemeClr val="tx1"/>
              </a:solidFill>
            </a:endParaRPr>
          </a:p>
          <a:p>
            <a:pPr algn="just" eaLnBrk="1" hangingPunct="1">
              <a:buFontTx/>
              <a:buNone/>
            </a:pPr>
            <a:endParaRPr lang="fr-FR" altLang="fr-FR" sz="1800" dirty="0">
              <a:solidFill>
                <a:schemeClr val="tx1"/>
              </a:solidFill>
            </a:endParaRPr>
          </a:p>
          <a:p>
            <a:pPr algn="just" eaLnBrk="1" hangingPunct="1">
              <a:buFontTx/>
              <a:buNone/>
            </a:pPr>
            <a:r>
              <a:rPr lang="fr-FR" altLang="fr-FR" b="1" dirty="0" smtClean="0">
                <a:solidFill>
                  <a:schemeClr val="tx1"/>
                </a:solidFill>
              </a:rPr>
              <a:t>	Impôts </a:t>
            </a:r>
            <a:r>
              <a:rPr lang="fr-FR" altLang="fr-FR" b="1" dirty="0">
                <a:solidFill>
                  <a:schemeClr val="tx1"/>
                </a:solidFill>
              </a:rPr>
              <a:t>et subventions </a:t>
            </a:r>
            <a:r>
              <a:rPr lang="fr-FR" altLang="fr-FR" b="1" dirty="0">
                <a:solidFill>
                  <a:schemeClr val="tx1"/>
                </a:solidFill>
              </a:rPr>
              <a:t>	</a:t>
            </a:r>
            <a:endParaRPr lang="fr-FR" altLang="fr-FR" b="1" dirty="0" smtClean="0">
              <a:solidFill>
                <a:schemeClr val="tx1"/>
              </a:solidFill>
            </a:endParaRPr>
          </a:p>
          <a:p>
            <a:pPr algn="just" eaLnBrk="1" hangingPunct="1">
              <a:buFontTx/>
              <a:buNone/>
            </a:pPr>
            <a:endParaRPr lang="fr-FR" altLang="fr-FR" sz="1800" dirty="0">
              <a:solidFill>
                <a:schemeClr val="tx1"/>
              </a:solidFill>
            </a:endParaRPr>
          </a:p>
          <a:p>
            <a:pPr algn="just" eaLnBrk="1" hangingPunct="1">
              <a:buFontTx/>
              <a:buNone/>
            </a:pPr>
            <a:r>
              <a:rPr lang="fr-FR" altLang="fr-FR" sz="1800" dirty="0" smtClean="0">
                <a:solidFill>
                  <a:schemeClr val="tx1"/>
                </a:solidFill>
              </a:rPr>
              <a:t>	Impôts et subventions sur les produits sont des séries discontinues. Elles sont conservées en l’état (aucun chaînage des taux de </a:t>
            </a:r>
            <a:r>
              <a:rPr lang="fr-FR" altLang="fr-FR" sz="1800" dirty="0" err="1" smtClean="0">
                <a:solidFill>
                  <a:schemeClr val="tx1"/>
                </a:solidFill>
              </a:rPr>
              <a:t>croissace</a:t>
            </a:r>
            <a:r>
              <a:rPr lang="fr-FR" altLang="fr-FR" sz="1800" dirty="0" smtClean="0">
                <a:solidFill>
                  <a:schemeClr val="tx1"/>
                </a:solidFill>
              </a:rPr>
              <a:t>)</a:t>
            </a:r>
          </a:p>
          <a:p>
            <a:pPr algn="just" eaLnBrk="1" hangingPunct="1">
              <a:buFontTx/>
              <a:buNone/>
            </a:pPr>
            <a:endParaRPr lang="fr-FR" altLang="fr-FR" sz="2000" dirty="0"/>
          </a:p>
          <a:p>
            <a:pPr algn="just" eaLnBrk="1" hangingPunct="1">
              <a:buFontTx/>
              <a:buNone/>
            </a:pPr>
            <a:r>
              <a:rPr lang="fr-FR" altLang="fr-FR" sz="2000" dirty="0" smtClean="0"/>
              <a:t>	</a:t>
            </a:r>
            <a:endParaRPr lang="fr-FR" altLang="fr-FR"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3</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 La </a:t>
            </a:r>
            <a:r>
              <a:rPr lang="fr-FR" altLang="fr-FR" dirty="0" err="1" smtClean="0"/>
              <a:t>rétropolation</a:t>
            </a:r>
            <a:r>
              <a:rPr lang="fr-FR" altLang="fr-FR" dirty="0" smtClean="0"/>
              <a:t> des ERE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Equilibrage des ERE (1</a:t>
            </a:r>
            <a:r>
              <a:rPr lang="fr-FR" altLang="fr-FR" sz="2000" dirty="0" smtClean="0">
                <a:solidFill>
                  <a:schemeClr val="tx1"/>
                </a:solidFill>
              </a:rPr>
              <a:t>) : Traitements particuliers</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124976" y="1484784"/>
            <a:ext cx="8735888" cy="4069432"/>
          </a:xfrm>
        </p:spPr>
        <p:txBody>
          <a:bodyPr/>
          <a:lstStyle/>
          <a:p>
            <a:pPr algn="just" eaLnBrk="1" hangingPunct="1"/>
            <a:r>
              <a:rPr lang="fr-FR" altLang="fr-FR" sz="2000" b="1" dirty="0" smtClean="0">
                <a:solidFill>
                  <a:schemeClr val="tx1"/>
                </a:solidFill>
                <a:cs typeface="Times New Roman" panose="02020603050405020304" pitchFamily="18" charset="0"/>
              </a:rPr>
              <a:t>Marges</a:t>
            </a:r>
          </a:p>
          <a:p>
            <a:pPr algn="just" eaLnBrk="1" hangingPunct="1"/>
            <a:r>
              <a:rPr lang="fr-FR" altLang="fr-FR" sz="2000" dirty="0">
                <a:solidFill>
                  <a:schemeClr val="tx1"/>
                </a:solidFill>
                <a:cs typeface="Times New Roman" panose="02020603050405020304" pitchFamily="18" charset="0"/>
              </a:rPr>
              <a:t>L</a:t>
            </a:r>
            <a:r>
              <a:rPr lang="fr-FR" altLang="fr-FR" sz="2000" dirty="0" smtClean="0">
                <a:solidFill>
                  <a:schemeClr val="tx1"/>
                </a:solidFill>
                <a:cs typeface="Times New Roman" panose="02020603050405020304" pitchFamily="18" charset="0"/>
              </a:rPr>
              <a:t>a somme des marges de commerce et transport doivent être nulles</a:t>
            </a:r>
          </a:p>
          <a:p>
            <a:pPr algn="just" eaLnBrk="1" hangingPunct="1"/>
            <a:r>
              <a:rPr lang="fr-FR" altLang="fr-FR" sz="2000" dirty="0" smtClean="0">
                <a:solidFill>
                  <a:schemeClr val="tx1"/>
                </a:solidFill>
                <a:cs typeface="Times New Roman" panose="02020603050405020304" pitchFamily="18" charset="0"/>
              </a:rPr>
              <a:t>Marge du produit transport + Somme des marges des autres produits = 0</a:t>
            </a:r>
          </a:p>
          <a:p>
            <a:pPr algn="just" eaLnBrk="1" hangingPunct="1"/>
            <a:r>
              <a:rPr lang="fr-FR" altLang="fr-FR" sz="2000" dirty="0">
                <a:solidFill>
                  <a:schemeClr val="tx1"/>
                </a:solidFill>
                <a:cs typeface="Times New Roman" panose="02020603050405020304" pitchFamily="18" charset="0"/>
              </a:rPr>
              <a:t>Marge du produit </a:t>
            </a:r>
            <a:r>
              <a:rPr lang="fr-FR" altLang="fr-FR" sz="2000" dirty="0" smtClean="0">
                <a:solidFill>
                  <a:schemeClr val="tx1"/>
                </a:solidFill>
                <a:cs typeface="Times New Roman" panose="02020603050405020304" pitchFamily="18" charset="0"/>
              </a:rPr>
              <a:t>commerce </a:t>
            </a:r>
            <a:r>
              <a:rPr lang="fr-FR" altLang="fr-FR" sz="2000" dirty="0">
                <a:solidFill>
                  <a:schemeClr val="tx1"/>
                </a:solidFill>
                <a:cs typeface="Times New Roman" panose="02020603050405020304" pitchFamily="18" charset="0"/>
              </a:rPr>
              <a:t>+ Somme des marges des autres produits = </a:t>
            </a:r>
            <a:r>
              <a:rPr lang="fr-FR" altLang="fr-FR" sz="2000" dirty="0" smtClean="0">
                <a:solidFill>
                  <a:schemeClr val="tx1"/>
                </a:solidFill>
                <a:cs typeface="Times New Roman" panose="02020603050405020304" pitchFamily="18" charset="0"/>
              </a:rPr>
              <a:t>0</a:t>
            </a:r>
          </a:p>
          <a:p>
            <a:pPr algn="just" eaLnBrk="1" hangingPunct="1"/>
            <a:r>
              <a:rPr lang="fr-FR" altLang="fr-FR" sz="2000" dirty="0" smtClean="0">
                <a:solidFill>
                  <a:schemeClr val="tx1"/>
                </a:solidFill>
                <a:cs typeface="Times New Roman" panose="02020603050405020304" pitchFamily="18" charset="0"/>
              </a:rPr>
              <a:t>On cible le total des marges dans le commerce et le transport et on recale les marges des autres produits au pro rata de leur poids dans le total</a:t>
            </a:r>
          </a:p>
          <a:p>
            <a:pPr algn="just" eaLnBrk="1" hangingPunct="1"/>
            <a:endParaRPr lang="fr-FR" altLang="fr-FR" sz="2000" dirty="0">
              <a:solidFill>
                <a:schemeClr val="tx1"/>
              </a:solidFill>
              <a:cs typeface="Times New Roman" panose="02020603050405020304" pitchFamily="18" charset="0"/>
            </a:endParaRPr>
          </a:p>
          <a:p>
            <a:pPr algn="just" eaLnBrk="1" hangingPunct="1"/>
            <a:r>
              <a:rPr lang="fr-FR" altLang="fr-FR" sz="2000" b="1" dirty="0" smtClean="0">
                <a:solidFill>
                  <a:schemeClr val="tx1"/>
                </a:solidFill>
                <a:cs typeface="Times New Roman" panose="02020603050405020304" pitchFamily="18" charset="0"/>
              </a:rPr>
              <a:t>Correction territoriale</a:t>
            </a:r>
          </a:p>
          <a:p>
            <a:pPr algn="just" eaLnBrk="1" hangingPunct="1"/>
            <a:r>
              <a:rPr lang="fr-FR" altLang="fr-FR" sz="2000" dirty="0" smtClean="0">
                <a:solidFill>
                  <a:schemeClr val="tx1"/>
                </a:solidFill>
                <a:cs typeface="Times New Roman" panose="02020603050405020304" pitchFamily="18" charset="0"/>
              </a:rPr>
              <a:t>On corrige la consommation des ménages des dépenses de touristes résidents à l’étranger (P7 : importation) et des dépenses des étrangers dans le territoire national (P6 exportation)</a:t>
            </a:r>
          </a:p>
          <a:p>
            <a:pPr algn="just" eaLnBrk="1" hangingPunct="1"/>
            <a:r>
              <a:rPr lang="fr-FR" altLang="fr-FR" sz="2000" dirty="0" smtClean="0">
                <a:solidFill>
                  <a:schemeClr val="tx1"/>
                </a:solidFill>
                <a:cs typeface="Times New Roman" panose="02020603050405020304" pitchFamily="18" charset="0"/>
              </a:rPr>
              <a:t>Correction P3 = P7</a:t>
            </a:r>
            <a:r>
              <a:rPr lang="fr-FR" altLang="fr-FR" sz="2000" baseline="-25000" dirty="0" smtClean="0">
                <a:solidFill>
                  <a:schemeClr val="tx1"/>
                </a:solidFill>
                <a:cs typeface="Times New Roman" panose="02020603050405020304" pitchFamily="18" charset="0"/>
              </a:rPr>
              <a:t>pchtr</a:t>
            </a:r>
            <a:r>
              <a:rPr lang="fr-FR" altLang="fr-FR" sz="2000" dirty="0" smtClean="0">
                <a:solidFill>
                  <a:schemeClr val="tx1"/>
                </a:solidFill>
                <a:cs typeface="Times New Roman" panose="02020603050405020304" pitchFamily="18" charset="0"/>
              </a:rPr>
              <a:t> – P6</a:t>
            </a:r>
            <a:r>
              <a:rPr lang="fr-FR" altLang="fr-FR" sz="2000" baseline="-25000" dirty="0" smtClean="0">
                <a:solidFill>
                  <a:schemeClr val="tx1"/>
                </a:solidFill>
                <a:cs typeface="Times New Roman" panose="02020603050405020304" pitchFamily="18" charset="0"/>
              </a:rPr>
              <a:t>pchtr</a:t>
            </a:r>
            <a:endParaRPr lang="fr-FR" altLang="fr-FR" sz="2000" baseline="-25000" dirty="0">
              <a:solidFill>
                <a:schemeClr val="tx1"/>
              </a:solidFill>
              <a:cs typeface="Times New Roman" panose="02020603050405020304" pitchFamily="18" charset="0"/>
            </a:endParaRPr>
          </a:p>
          <a:p>
            <a:pPr algn="just" eaLnBrk="1" hangingPunct="1"/>
            <a:r>
              <a:rPr lang="fr-FR" altLang="fr-FR" sz="2000" dirty="0" smtClean="0">
                <a:solidFill>
                  <a:schemeClr val="tx1"/>
                </a:solidFill>
                <a:cs typeface="Times New Roman" panose="02020603050405020304" pitchFamily="18" charset="0"/>
              </a:rPr>
              <a:t>P3 des ménages résidents = Conso sur le territoire national + Correction P3</a:t>
            </a:r>
          </a:p>
          <a:p>
            <a:pPr algn="just" eaLnBrk="1" hangingPunct="1"/>
            <a:endParaRPr lang="fr-FR" altLang="fr-FR" sz="1800" dirty="0" smtClean="0">
              <a:solidFill>
                <a:schemeClr val="tx1"/>
              </a:solidFill>
              <a:cs typeface="Times New Roman" panose="02020603050405020304" pitchFamily="18" charset="0"/>
            </a:endParaRPr>
          </a:p>
          <a:p>
            <a:pPr algn="just" eaLnBrk="1" hangingPunct="1"/>
            <a:endParaRPr lang="fr-FR" altLang="fr-FR" sz="1800" dirty="0" smtClean="0">
              <a:solidFill>
                <a:schemeClr val="tx1"/>
              </a:solidFill>
              <a:cs typeface="Times New Roman" panose="02020603050405020304" pitchFamily="18" charset="0"/>
            </a:endParaRPr>
          </a:p>
          <a:p>
            <a:pPr algn="just" eaLnBrk="1" hangingPunct="1"/>
            <a:endParaRPr lang="fr-FR" altLang="fr-FR" sz="1800" dirty="0">
              <a:solidFill>
                <a:schemeClr val="tx1"/>
              </a:solidFill>
              <a:cs typeface="Times New Roman" panose="02020603050405020304" pitchFamily="18" charset="0"/>
            </a:endParaRPr>
          </a:p>
          <a:p>
            <a:pPr algn="just" eaLnBrk="1" hangingPunct="1"/>
            <a:endParaRPr lang="fr-FR" altLang="fr-FR" sz="1800" dirty="0" smtClean="0">
              <a:solidFill>
                <a:schemeClr val="tx1"/>
              </a:solidFill>
            </a:endParaRPr>
          </a:p>
          <a:p>
            <a:pPr algn="just" eaLnBrk="1" hangingPunct="1"/>
            <a:endParaRPr lang="fr-FR" altLang="fr-FR" sz="1600" dirty="0" smtClean="0"/>
          </a:p>
          <a:p>
            <a:pPr eaLnBrk="1" hangingPunct="1"/>
            <a:endParaRPr lang="fr-FR" altLang="fr-FR" dirty="0" smtClean="0"/>
          </a:p>
        </p:txBody>
      </p:sp>
    </p:spTree>
    <p:extLst>
      <p:ext uri="{BB962C8B-B14F-4D97-AF65-F5344CB8AC3E}">
        <p14:creationId xmlns:p14="http://schemas.microsoft.com/office/powerpoint/2010/main" val="2037590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4</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 La </a:t>
            </a:r>
            <a:r>
              <a:rPr lang="fr-FR" altLang="fr-FR" dirty="0" err="1" smtClean="0"/>
              <a:t>rétropolation</a:t>
            </a:r>
            <a:r>
              <a:rPr lang="fr-FR" altLang="fr-FR" dirty="0" smtClean="0"/>
              <a:t> des ERE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Equilibrage des ERE </a:t>
            </a:r>
            <a:r>
              <a:rPr lang="fr-FR" altLang="fr-FR" sz="2000" dirty="0" smtClean="0">
                <a:solidFill>
                  <a:schemeClr val="tx1"/>
                </a:solidFill>
              </a:rPr>
              <a:t>(2)</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228600" y="1447800"/>
            <a:ext cx="8534400" cy="3276600"/>
          </a:xfrm>
        </p:spPr>
        <p:txBody>
          <a:bodyPr/>
          <a:lstStyle/>
          <a:p>
            <a:pPr algn="just" eaLnBrk="1" hangingPunct="1"/>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eaLnBrk="1" hangingPunct="1"/>
            <a:r>
              <a:rPr lang="fr-FR" altLang="fr-FR" sz="1400" i="1" dirty="0" smtClean="0">
                <a:cs typeface="Times New Roman" panose="02020603050405020304" pitchFamily="18" charset="0"/>
              </a:rPr>
              <a:t>P1 = production ; P7 = importation ; P8 = correction caf/</a:t>
            </a:r>
            <a:r>
              <a:rPr lang="fr-FR" altLang="fr-FR" sz="1400" i="1" dirty="0" err="1" smtClean="0">
                <a:cs typeface="Times New Roman" panose="02020603050405020304" pitchFamily="18" charset="0"/>
              </a:rPr>
              <a:t>fab</a:t>
            </a:r>
            <a:r>
              <a:rPr lang="fr-FR" altLang="fr-FR" sz="1400" i="1" dirty="0" smtClean="0">
                <a:cs typeface="Times New Roman" panose="02020603050405020304" pitchFamily="18" charset="0"/>
              </a:rPr>
              <a:t> ; P91 = marges de transport ; P92 = marges de commerce ; D21 = impôts sur le produit ; D31 = subventions sur le produit (négatif) ; P2 = consommation intermédiaire ; P3 = consommation ; P51 = FBCF ; P52 = variations de stocks ; P53 = objets de valeurs ; P6 = exportations</a:t>
            </a:r>
            <a:r>
              <a:rPr lang="fr-FR" altLang="fr-FR" sz="1400" dirty="0" smtClean="0">
                <a:cs typeface="Times New Roman" panose="02020603050405020304" pitchFamily="18" charset="0"/>
              </a:rPr>
              <a:t> </a:t>
            </a:r>
          </a:p>
          <a:p>
            <a:pPr algn="just" eaLnBrk="1" hangingPunct="1"/>
            <a:endParaRPr lang="fr-FR" altLang="fr-FR" sz="1400" dirty="0" smtClean="0"/>
          </a:p>
          <a:p>
            <a:pPr algn="just" eaLnBrk="1" hangingPunct="1">
              <a:buFontTx/>
              <a:buNone/>
            </a:pPr>
            <a:r>
              <a:rPr lang="fr-FR" altLang="fr-FR" sz="2000" dirty="0" smtClean="0"/>
              <a:t>	</a:t>
            </a:r>
            <a:r>
              <a:rPr lang="fr-FR" altLang="fr-FR" sz="1600" b="1" dirty="0" smtClean="0"/>
              <a:t>Raccrochage :</a:t>
            </a:r>
            <a:r>
              <a:rPr lang="fr-FR" altLang="fr-FR" sz="1600" dirty="0" smtClean="0"/>
              <a:t> On applique les taux d’évolution de la base précédente « modifiée » à l’année de base calculée en nouvelle base</a:t>
            </a:r>
          </a:p>
          <a:p>
            <a:pPr algn="just" eaLnBrk="1" hangingPunct="1"/>
            <a:endParaRPr lang="fr-FR" altLang="fr-FR" sz="1600" dirty="0" smtClean="0"/>
          </a:p>
          <a:p>
            <a:pPr algn="just" eaLnBrk="1" hangingPunct="1"/>
            <a:r>
              <a:rPr lang="fr-FR" altLang="fr-FR" sz="1600" b="1" dirty="0" smtClean="0"/>
              <a:t>Equilibrage pour une année t donnée :</a:t>
            </a:r>
          </a:p>
          <a:p>
            <a:pPr lvl="1" algn="just" eaLnBrk="1" hangingPunct="1"/>
            <a:r>
              <a:rPr lang="fr-FR" altLang="fr-FR" sz="1500" dirty="0" smtClean="0"/>
              <a:t>- on calcule l’écart entre emplois et ressources pour chaque produit</a:t>
            </a:r>
          </a:p>
          <a:p>
            <a:pPr lvl="1" algn="just" eaLnBrk="1" hangingPunct="1"/>
            <a:r>
              <a:rPr lang="fr-FR" altLang="fr-FR" sz="1500" dirty="0" smtClean="0"/>
              <a:t>- on ventile l’écart sur certaines opérations (en général la production, les CI, la FBCF des SNFEI) au prorata de leurs poids dans l’ERE</a:t>
            </a:r>
          </a:p>
          <a:p>
            <a:pPr algn="just" eaLnBrk="1" hangingPunct="1"/>
            <a:endParaRPr lang="fr-FR" altLang="fr-FR" sz="1600" dirty="0" smtClean="0"/>
          </a:p>
          <a:p>
            <a:pPr eaLnBrk="1" hangingPunct="1"/>
            <a:endParaRPr lang="fr-FR" altLang="fr-FR" dirty="0" smtClean="0"/>
          </a:p>
        </p:txBody>
      </p:sp>
      <p:grpSp>
        <p:nvGrpSpPr>
          <p:cNvPr id="81939" name="Group 19"/>
          <p:cNvGrpSpPr>
            <a:grpSpLocks/>
          </p:cNvGrpSpPr>
          <p:nvPr/>
        </p:nvGrpSpPr>
        <p:grpSpPr bwMode="auto">
          <a:xfrm>
            <a:off x="1066800" y="4800600"/>
            <a:ext cx="6308725" cy="1323975"/>
            <a:chOff x="2160" y="2016"/>
            <a:chExt cx="4214" cy="991"/>
          </a:xfrm>
        </p:grpSpPr>
        <p:sp>
          <p:nvSpPr>
            <p:cNvPr id="81940" name="Line 20"/>
            <p:cNvSpPr>
              <a:spLocks noChangeShapeType="1"/>
            </p:cNvSpPr>
            <p:nvPr/>
          </p:nvSpPr>
          <p:spPr bwMode="auto">
            <a:xfrm flipV="1">
              <a:off x="2640" y="2496"/>
              <a:ext cx="432" cy="288"/>
            </a:xfrm>
            <a:prstGeom prst="line">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a:p>
          </p:txBody>
        </p:sp>
        <p:grpSp>
          <p:nvGrpSpPr>
            <p:cNvPr id="81941" name="Group 21"/>
            <p:cNvGrpSpPr>
              <a:grpSpLocks/>
            </p:cNvGrpSpPr>
            <p:nvPr/>
          </p:nvGrpSpPr>
          <p:grpSpPr bwMode="auto">
            <a:xfrm>
              <a:off x="2160" y="2016"/>
              <a:ext cx="4214" cy="991"/>
              <a:chOff x="1152" y="2160"/>
              <a:chExt cx="4214" cy="991"/>
            </a:xfrm>
          </p:grpSpPr>
          <p:graphicFrame>
            <p:nvGraphicFramePr>
              <p:cNvPr id="81942" name="Object 22"/>
              <p:cNvGraphicFramePr>
                <a:graphicFrameLocks noChangeAspect="1"/>
              </p:cNvGraphicFramePr>
              <p:nvPr/>
            </p:nvGraphicFramePr>
            <p:xfrm>
              <a:off x="1344" y="2160"/>
              <a:ext cx="1363" cy="184"/>
            </p:xfrm>
            <a:graphic>
              <a:graphicData uri="http://schemas.openxmlformats.org/presentationml/2006/ole">
                <mc:AlternateContent xmlns:mc="http://schemas.openxmlformats.org/markup-compatibility/2006">
                  <mc:Choice xmlns:v="urn:schemas-microsoft-com:vml" Requires="v">
                    <p:oleObj spid="_x0000_s124936" name="Equation" r:id="rId3" imgW="1663560" imgH="291960" progId="Equation.DSMT4">
                      <p:embed/>
                    </p:oleObj>
                  </mc:Choice>
                  <mc:Fallback>
                    <p:oleObj name="Equation" r:id="rId3" imgW="1663560" imgH="291960" progId="Equation.DSMT4">
                      <p:embed/>
                      <p:pic>
                        <p:nvPicPr>
                          <p:cNvPr id="81942" name="Object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 y="2160"/>
                            <a:ext cx="1363" cy="1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81943" name="Group 23"/>
              <p:cNvGrpSpPr>
                <a:grpSpLocks/>
              </p:cNvGrpSpPr>
              <p:nvPr/>
            </p:nvGrpSpPr>
            <p:grpSpPr bwMode="auto">
              <a:xfrm>
                <a:off x="1152" y="2352"/>
                <a:ext cx="4214" cy="799"/>
                <a:chOff x="960" y="1632"/>
                <a:chExt cx="4214" cy="799"/>
              </a:xfrm>
            </p:grpSpPr>
            <p:sp>
              <p:nvSpPr>
                <p:cNvPr id="81944" name="Oval 24"/>
                <p:cNvSpPr>
                  <a:spLocks noChangeArrowheads="1"/>
                </p:cNvSpPr>
                <p:nvPr/>
              </p:nvSpPr>
              <p:spPr bwMode="auto">
                <a:xfrm>
                  <a:off x="1872" y="1728"/>
                  <a:ext cx="96" cy="192"/>
                </a:xfrm>
                <a:prstGeom prst="ellipse">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nvGrpSpPr>
                <p:cNvPr id="81945" name="Group 25"/>
                <p:cNvGrpSpPr>
                  <a:grpSpLocks/>
                </p:cNvGrpSpPr>
                <p:nvPr/>
              </p:nvGrpSpPr>
              <p:grpSpPr bwMode="auto">
                <a:xfrm>
                  <a:off x="960" y="1632"/>
                  <a:ext cx="4214" cy="799"/>
                  <a:chOff x="960" y="1632"/>
                  <a:chExt cx="4214" cy="799"/>
                </a:xfrm>
              </p:grpSpPr>
              <p:graphicFrame>
                <p:nvGraphicFramePr>
                  <p:cNvPr id="81946" name="Object 26"/>
                  <p:cNvGraphicFramePr>
                    <a:graphicFrameLocks noChangeAspect="1"/>
                  </p:cNvGraphicFramePr>
                  <p:nvPr/>
                </p:nvGraphicFramePr>
                <p:xfrm>
                  <a:off x="960" y="1632"/>
                  <a:ext cx="4214" cy="400"/>
                </p:xfrm>
                <a:graphic>
                  <a:graphicData uri="http://schemas.openxmlformats.org/presentationml/2006/ole">
                    <mc:AlternateContent xmlns:mc="http://schemas.openxmlformats.org/markup-compatibility/2006">
                      <mc:Choice xmlns:v="urn:schemas-microsoft-com:vml" Requires="v">
                        <p:oleObj spid="_x0000_s124937" name="Equation" r:id="rId5" imgW="5143320" imgH="634680" progId="Equation.DSMT4">
                          <p:embed/>
                        </p:oleObj>
                      </mc:Choice>
                      <mc:Fallback>
                        <p:oleObj name="Equation" r:id="rId5" imgW="5143320" imgH="634680" progId="Equation.DSMT4">
                          <p:embed/>
                          <p:pic>
                            <p:nvPicPr>
                              <p:cNvPr id="81946"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0" y="1632"/>
                                <a:ext cx="4214" cy="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47" name="Text Box 27"/>
                  <p:cNvSpPr txBox="1">
                    <a:spLocks noChangeArrowheads="1"/>
                  </p:cNvSpPr>
                  <p:nvPr/>
                </p:nvSpPr>
                <p:spPr bwMode="auto">
                  <a:xfrm>
                    <a:off x="1286" y="2089"/>
                    <a:ext cx="2155"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fr-FR" altLang="fr-FR" sz="1000"/>
                      <a:t>-</a:t>
                    </a:r>
                    <a:r>
                      <a:rPr lang="fr-FR" altLang="fr-FR"/>
                      <a:t> </a:t>
                    </a:r>
                    <a:r>
                      <a:rPr lang="fr-FR" altLang="fr-FR" sz="1000">
                        <a:latin typeface="Arial" panose="020B0604020202020204" pitchFamily="34" charset="0"/>
                      </a:rPr>
                      <a:t>si l’opération est enregistrée en ressources, + sinon.</a:t>
                    </a:r>
                  </a:p>
                </p:txBody>
              </p:sp>
            </p:grpSp>
          </p:grpSp>
        </p:grpSp>
      </p:grpSp>
      <p:pic>
        <p:nvPicPr>
          <p:cNvPr id="81948" name="Picture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219200"/>
            <a:ext cx="9220200"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619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AB6B60DF-E9E7-4A70-99E7-6FAC9C985C46}" type="slidenum">
              <a:rPr lang="fr-FR" altLang="fr-FR" sz="1200" b="1">
                <a:solidFill>
                  <a:schemeClr val="bg1"/>
                </a:solidFill>
                <a:latin typeface="Arial" panose="020B0604020202020204" pitchFamily="34" charset="0"/>
              </a:rPr>
              <a:pPr algn="r" eaLnBrk="1" hangingPunct="1">
                <a:lnSpc>
                  <a:spcPct val="115000"/>
                </a:lnSpc>
              </a:pPr>
              <a:t>5</a:t>
            </a:fld>
            <a:endParaRPr lang="fr-FR" altLang="fr-FR" sz="1200" b="1">
              <a:solidFill>
                <a:schemeClr val="bg1"/>
              </a:solidFill>
              <a:latin typeface="Arial" panose="020B0604020202020204" pitchFamily="34" charset="0"/>
            </a:endParaRPr>
          </a:p>
        </p:txBody>
      </p:sp>
      <p:sp>
        <p:nvSpPr>
          <p:cNvPr id="82949"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 La </a:t>
            </a:r>
            <a:r>
              <a:rPr lang="fr-FR" altLang="fr-FR" dirty="0" err="1" smtClean="0"/>
              <a:t>rétropolation</a:t>
            </a:r>
            <a:r>
              <a:rPr lang="fr-FR" altLang="fr-FR" dirty="0" smtClean="0"/>
              <a:t> des ERE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Equilibrage des ERE </a:t>
            </a:r>
            <a:r>
              <a:rPr lang="fr-FR" altLang="fr-FR" sz="2000" dirty="0" smtClean="0">
                <a:solidFill>
                  <a:schemeClr val="tx1"/>
                </a:solidFill>
              </a:rPr>
              <a:t>(3)</a:t>
            </a:r>
            <a:endParaRPr lang="fr-FR" altLang="fr-FR" sz="2000" dirty="0" smtClean="0">
              <a:solidFill>
                <a:schemeClr val="tx1"/>
              </a:solidFill>
            </a:endParaRPr>
          </a:p>
        </p:txBody>
      </p:sp>
      <p:sp>
        <p:nvSpPr>
          <p:cNvPr id="82950" name="Rectangle 3"/>
          <p:cNvSpPr>
            <a:spLocks noGrp="1" noChangeArrowheads="1"/>
          </p:cNvSpPr>
          <p:nvPr>
            <p:ph type="body" idx="4294967295"/>
          </p:nvPr>
        </p:nvSpPr>
        <p:spPr>
          <a:xfrm>
            <a:off x="228600" y="1447800"/>
            <a:ext cx="8534400" cy="4419600"/>
          </a:xfrm>
        </p:spPr>
        <p:txBody>
          <a:bodyPr/>
          <a:lstStyle/>
          <a:p>
            <a:pPr algn="just" eaLnBrk="1" hangingPunct="1"/>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eaLnBrk="1" hangingPunct="1"/>
            <a:r>
              <a:rPr lang="fr-FR" altLang="fr-FR" sz="1800" b="1" dirty="0" smtClean="0"/>
              <a:t>Equilibrage pour l’année (t-1) :</a:t>
            </a:r>
          </a:p>
          <a:p>
            <a:pPr algn="just" eaLnBrk="1" hangingPunct="1">
              <a:buFontTx/>
              <a:buNone/>
            </a:pPr>
            <a:endParaRPr lang="fr-FR" altLang="fr-FR" sz="1600" dirty="0" smtClean="0"/>
          </a:p>
          <a:p>
            <a:pPr algn="just" eaLnBrk="1" hangingPunct="1">
              <a:buFontTx/>
              <a:buNone/>
            </a:pPr>
            <a:r>
              <a:rPr lang="fr-FR" altLang="fr-FR" sz="1600" dirty="0" smtClean="0"/>
              <a:t>		</a:t>
            </a:r>
            <a:r>
              <a:rPr lang="fr-FR" altLang="fr-FR" sz="1700" dirty="0" smtClean="0">
                <a:solidFill>
                  <a:schemeClr val="tx1"/>
                </a:solidFill>
              </a:rPr>
              <a:t>- on déduit l’ERE de l’année n-1 </a:t>
            </a:r>
            <a:r>
              <a:rPr lang="fr-FR" altLang="fr-FR" sz="1700" dirty="0" smtClean="0">
                <a:solidFill>
                  <a:schemeClr val="tx1"/>
                </a:solidFill>
              </a:rPr>
              <a:t>en tenant </a:t>
            </a:r>
            <a:r>
              <a:rPr lang="fr-FR" altLang="fr-FR" sz="1700" dirty="0" smtClean="0">
                <a:solidFill>
                  <a:schemeClr val="tx1"/>
                </a:solidFill>
              </a:rPr>
              <a:t>compte de l’ERE </a:t>
            </a:r>
            <a:r>
              <a:rPr lang="fr-FR" altLang="fr-FR" sz="1700" u="sng" dirty="0" smtClean="0">
                <a:solidFill>
                  <a:schemeClr val="tx1"/>
                </a:solidFill>
              </a:rPr>
              <a:t>équilibré</a:t>
            </a:r>
            <a:r>
              <a:rPr lang="fr-FR" altLang="fr-FR" sz="1700" dirty="0" smtClean="0">
                <a:solidFill>
                  <a:schemeClr val="tx1"/>
                </a:solidFill>
              </a:rPr>
              <a:t> de </a:t>
            </a:r>
            <a:r>
              <a:rPr lang="fr-FR" altLang="fr-FR" sz="1700" dirty="0" smtClean="0">
                <a:solidFill>
                  <a:schemeClr val="tx1"/>
                </a:solidFill>
              </a:rPr>
              <a:t>	l’année </a:t>
            </a:r>
            <a:r>
              <a:rPr lang="fr-FR" altLang="fr-FR" sz="1700" dirty="0" smtClean="0">
                <a:solidFill>
                  <a:schemeClr val="tx1"/>
                </a:solidFill>
              </a:rPr>
              <a:t>n </a:t>
            </a:r>
          </a:p>
          <a:p>
            <a:pPr algn="just" eaLnBrk="1" hangingPunct="1">
              <a:buFontTx/>
              <a:buNone/>
            </a:pPr>
            <a:r>
              <a:rPr lang="fr-FR" altLang="fr-FR" sz="1700" dirty="0" smtClean="0">
                <a:solidFill>
                  <a:schemeClr val="tx1"/>
                </a:solidFill>
              </a:rPr>
              <a:t>		- on équilibre le nouvel ERE de l’année n-1 etc.</a:t>
            </a:r>
          </a:p>
          <a:p>
            <a:pPr algn="just" eaLnBrk="1" hangingPunct="1">
              <a:buFontTx/>
              <a:buNone/>
            </a:pPr>
            <a:r>
              <a:rPr lang="fr-FR" altLang="fr-FR" sz="1600" dirty="0" smtClean="0"/>
              <a:t>	</a:t>
            </a:r>
          </a:p>
          <a:p>
            <a:pPr algn="just" eaLnBrk="1" hangingPunct="1">
              <a:buFontTx/>
              <a:buNone/>
            </a:pPr>
            <a:r>
              <a:rPr lang="fr-FR" altLang="fr-FR" sz="1800" b="1" dirty="0" smtClean="0"/>
              <a:t>	Equilibrage des ERE en volume :</a:t>
            </a:r>
          </a:p>
          <a:p>
            <a:pPr algn="just" eaLnBrk="1" hangingPunct="1">
              <a:buFontTx/>
              <a:buNone/>
            </a:pPr>
            <a:endParaRPr lang="fr-FR" altLang="fr-FR" sz="1500" dirty="0" smtClean="0">
              <a:solidFill>
                <a:schemeClr val="tx1"/>
              </a:solidFill>
            </a:endParaRPr>
          </a:p>
          <a:p>
            <a:pPr algn="just" eaLnBrk="1" hangingPunct="1">
              <a:buFontTx/>
              <a:buNone/>
            </a:pPr>
            <a:r>
              <a:rPr lang="fr-FR" altLang="fr-FR" sz="1500" dirty="0" smtClean="0">
                <a:solidFill>
                  <a:schemeClr val="tx1"/>
                </a:solidFill>
              </a:rPr>
              <a:t>		- Hypothèse : indice de volume nouvelle base (IVOL_NB) = indice de volume ancien base 	 (IVOL_AB) </a:t>
            </a:r>
          </a:p>
          <a:p>
            <a:pPr algn="just" eaLnBrk="1" hangingPunct="1">
              <a:buFontTx/>
              <a:buNone/>
            </a:pPr>
            <a:endParaRPr lang="fr-FR" altLang="fr-FR" sz="1500" dirty="0" smtClean="0">
              <a:solidFill>
                <a:schemeClr val="tx1"/>
              </a:solidFill>
            </a:endParaRPr>
          </a:p>
          <a:p>
            <a:pPr algn="just" eaLnBrk="1" hangingPunct="1">
              <a:buFontTx/>
              <a:buNone/>
            </a:pPr>
            <a:r>
              <a:rPr lang="fr-FR" altLang="fr-FR" sz="1500" dirty="0" smtClean="0">
                <a:solidFill>
                  <a:schemeClr val="tx1"/>
                </a:solidFill>
              </a:rPr>
              <a:t>		Rappel : IVOL (t) = VOL (t) / VAL (t-1) </a:t>
            </a:r>
          </a:p>
          <a:p>
            <a:pPr algn="just" eaLnBrk="1" hangingPunct="1">
              <a:buFontTx/>
              <a:buNone/>
            </a:pPr>
            <a:r>
              <a:rPr lang="fr-FR" altLang="fr-FR" sz="1500" dirty="0" smtClean="0">
                <a:solidFill>
                  <a:schemeClr val="tx1"/>
                </a:solidFill>
              </a:rPr>
              <a:t>		Donc VOL_NB (t) = IVOL_AB (t) </a:t>
            </a:r>
            <a:r>
              <a:rPr lang="fr-FR" altLang="fr-FR" sz="2200" dirty="0" smtClean="0">
                <a:latin typeface="Times New Roman" panose="02020603050405020304" pitchFamily="18" charset="0"/>
                <a:cs typeface="Times New Roman" panose="02020603050405020304" pitchFamily="18" charset="0"/>
              </a:rPr>
              <a:t>×</a:t>
            </a:r>
            <a:r>
              <a:rPr lang="fr-FR" altLang="fr-FR" sz="1500" dirty="0" smtClean="0">
                <a:solidFill>
                  <a:schemeClr val="tx1"/>
                </a:solidFill>
              </a:rPr>
              <a:t> VAL_NB (t-1)</a:t>
            </a:r>
          </a:p>
          <a:p>
            <a:pPr algn="just" eaLnBrk="1" hangingPunct="1">
              <a:buFontTx/>
              <a:buNone/>
            </a:pPr>
            <a:endParaRPr lang="fr-FR" altLang="fr-FR" sz="1600" dirty="0" smtClean="0"/>
          </a:p>
          <a:p>
            <a:pPr algn="just" eaLnBrk="1" hangingPunct="1">
              <a:buFontTx/>
              <a:buNone/>
            </a:pPr>
            <a:r>
              <a:rPr lang="fr-FR" altLang="fr-FR" sz="1500" dirty="0" smtClean="0"/>
              <a:t>		</a:t>
            </a:r>
            <a:r>
              <a:rPr lang="fr-FR" altLang="fr-FR" sz="1500" dirty="0" smtClean="0">
                <a:solidFill>
                  <a:schemeClr val="tx1"/>
                </a:solidFill>
              </a:rPr>
              <a:t>- On calcule l’écart entre emplois et ressources et on ventile sur certaines opérations</a:t>
            </a:r>
          </a:p>
          <a:p>
            <a:pPr algn="just" eaLnBrk="1" hangingPunct="1">
              <a:buFontTx/>
              <a:buNone/>
            </a:pPr>
            <a:r>
              <a:rPr lang="fr-FR" altLang="fr-FR" sz="1500" dirty="0" smtClean="0">
                <a:solidFill>
                  <a:schemeClr val="tx1"/>
                </a:solidFill>
              </a:rPr>
              <a:t>		</a:t>
            </a:r>
            <a:endParaRPr lang="fr-FR" altLang="fr-FR" sz="2000" dirty="0" smtClean="0"/>
          </a:p>
          <a:p>
            <a:pPr eaLnBrk="1" hangingPunct="1">
              <a:buFontTx/>
              <a:buNone/>
            </a:pPr>
            <a:endParaRPr lang="fr-FR" altLang="fr-F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3EAAFB42-CEF0-4B55-94F1-C9B172A83E28}" type="slidenum">
              <a:rPr lang="fr-FR" altLang="fr-FR" sz="1200" b="1">
                <a:solidFill>
                  <a:schemeClr val="bg1"/>
                </a:solidFill>
                <a:latin typeface="Arial" panose="020B0604020202020204" pitchFamily="34" charset="0"/>
              </a:rPr>
              <a:pPr algn="r" eaLnBrk="1" hangingPunct="1">
                <a:lnSpc>
                  <a:spcPct val="115000"/>
                </a:lnSpc>
              </a:pPr>
              <a:t>6</a:t>
            </a:fld>
            <a:endParaRPr lang="fr-FR" altLang="fr-FR" sz="1200" b="1">
              <a:solidFill>
                <a:schemeClr val="bg1"/>
              </a:solidFill>
              <a:latin typeface="Arial" panose="020B0604020202020204" pitchFamily="34" charset="0"/>
            </a:endParaRPr>
          </a:p>
        </p:txBody>
      </p:sp>
      <p:sp>
        <p:nvSpPr>
          <p:cNvPr id="83973" name="Rectangle 2"/>
          <p:cNvSpPr>
            <a:spLocks noGrp="1" noChangeArrowheads="1"/>
          </p:cNvSpPr>
          <p:nvPr>
            <p:ph type="title" idx="4294967295"/>
          </p:nvPr>
        </p:nvSpPr>
        <p:spPr>
          <a:xfrm>
            <a:off x="457200" y="152400"/>
            <a:ext cx="7772400" cy="755650"/>
          </a:xfrm>
        </p:spPr>
        <p:txBody>
          <a:bodyPr/>
          <a:lstStyle/>
          <a:p>
            <a:pPr eaLnBrk="1" hangingPunct="1"/>
            <a:r>
              <a:rPr lang="fr-FR" altLang="fr-FR" smtClean="0"/>
              <a:t>2. La rétropolation des CPR</a:t>
            </a:r>
            <a:br>
              <a:rPr lang="fr-FR" altLang="fr-FR" smtClean="0"/>
            </a:br>
            <a:r>
              <a:rPr lang="fr-FR" altLang="fr-FR" sz="1000" smtClean="0"/>
              <a:t/>
            </a:r>
            <a:br>
              <a:rPr lang="fr-FR" altLang="fr-FR" sz="1000" smtClean="0"/>
            </a:br>
            <a:r>
              <a:rPr lang="fr-FR" altLang="fr-FR" sz="1000" smtClean="0"/>
              <a:t>	</a:t>
            </a:r>
            <a:endParaRPr lang="fr-FR" altLang="fr-FR" sz="2000" smtClean="0"/>
          </a:p>
        </p:txBody>
      </p:sp>
      <p:sp>
        <p:nvSpPr>
          <p:cNvPr id="83974" name="Rectangle 3"/>
          <p:cNvSpPr>
            <a:spLocks noGrp="1" noChangeArrowheads="1"/>
          </p:cNvSpPr>
          <p:nvPr>
            <p:ph type="body" idx="4294967295"/>
          </p:nvPr>
        </p:nvSpPr>
        <p:spPr>
          <a:xfrm>
            <a:off x="228600" y="1219200"/>
            <a:ext cx="8534400" cy="4800600"/>
          </a:xfrm>
        </p:spPr>
        <p:txBody>
          <a:bodyPr/>
          <a:lstStyle/>
          <a:p>
            <a:pPr algn="just" eaLnBrk="1" hangingPunct="1"/>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eaLnBrk="1" hangingPunct="1"/>
            <a:r>
              <a:rPr lang="fr-FR" altLang="fr-FR" sz="1800" b="1" dirty="0" smtClean="0"/>
              <a:t>Opérations P1 (P11, P12, P13), P2, et </a:t>
            </a:r>
            <a:r>
              <a:rPr lang="fr-FR" altLang="fr-FR" sz="1800" b="1" dirty="0" smtClean="0"/>
              <a:t>B1g </a:t>
            </a:r>
            <a:r>
              <a:rPr lang="fr-FR" altLang="fr-FR" sz="1800" b="1" dirty="0" smtClean="0"/>
              <a:t>par branches (SI = S10)</a:t>
            </a:r>
          </a:p>
          <a:p>
            <a:pPr algn="just" eaLnBrk="1" hangingPunct="1"/>
            <a:endParaRPr lang="fr-FR" altLang="fr-FR" sz="1800" b="1" dirty="0" smtClean="0"/>
          </a:p>
          <a:p>
            <a:pPr algn="just" eaLnBrk="1" hangingPunct="1"/>
            <a:r>
              <a:rPr lang="fr-FR" altLang="fr-FR" sz="1800" b="1" dirty="0" smtClean="0"/>
              <a:t>Rappel : P1_branche_i = P1_produit_i </a:t>
            </a:r>
            <a:r>
              <a:rPr lang="fr-FR" altLang="fr-FR" sz="1800" b="1" dirty="0" smtClean="0"/>
              <a:t>+ </a:t>
            </a:r>
            <a:r>
              <a:rPr lang="fr-FR" altLang="fr-FR" sz="1800" b="1" dirty="0" smtClean="0"/>
              <a:t>Transferts de la branche i (TR10)</a:t>
            </a:r>
          </a:p>
          <a:p>
            <a:pPr algn="just" eaLnBrk="1" hangingPunct="1">
              <a:buFontTx/>
              <a:buNone/>
            </a:pPr>
            <a:endParaRPr lang="fr-FR" altLang="fr-FR" sz="1600" dirty="0" smtClean="0"/>
          </a:p>
          <a:p>
            <a:pPr algn="just" eaLnBrk="1" hangingPunct="1">
              <a:buFontTx/>
              <a:buNone/>
            </a:pPr>
            <a:r>
              <a:rPr lang="fr-FR" altLang="fr-FR" sz="1800" b="1" dirty="0" smtClean="0"/>
              <a:t>	Méthode de calcul :</a:t>
            </a:r>
          </a:p>
          <a:p>
            <a:pPr algn="just" eaLnBrk="1" hangingPunct="1">
              <a:buFontTx/>
              <a:buNone/>
            </a:pPr>
            <a:endParaRPr lang="fr-FR" altLang="fr-FR" sz="1800" b="1" dirty="0" smtClean="0"/>
          </a:p>
          <a:p>
            <a:pPr algn="just" eaLnBrk="1" hangingPunct="1">
              <a:buFontTx/>
              <a:buNone/>
            </a:pPr>
            <a:r>
              <a:rPr lang="fr-FR" altLang="fr-FR" sz="1600" dirty="0" smtClean="0"/>
              <a:t>	</a:t>
            </a:r>
            <a:r>
              <a:rPr lang="fr-FR" altLang="fr-FR" sz="1700" dirty="0" smtClean="0">
                <a:solidFill>
                  <a:schemeClr val="tx1"/>
                </a:solidFill>
              </a:rPr>
              <a:t>- On calcule les productions des branches grâce aux productions des produits et aux transferts</a:t>
            </a:r>
          </a:p>
          <a:p>
            <a:pPr algn="just" eaLnBrk="1" hangingPunct="1">
              <a:buFontTx/>
              <a:buNone/>
            </a:pPr>
            <a:r>
              <a:rPr lang="fr-FR" altLang="fr-FR" sz="1700" dirty="0" smtClean="0">
                <a:solidFill>
                  <a:schemeClr val="tx1"/>
                </a:solidFill>
              </a:rPr>
              <a:t>	- On applique les taux d’évolution de l’ancienne base modifiée à l’année de base en nouvelle base</a:t>
            </a:r>
          </a:p>
          <a:p>
            <a:pPr algn="just" eaLnBrk="1" hangingPunct="1">
              <a:buFontTx/>
              <a:buNone/>
            </a:pPr>
            <a:r>
              <a:rPr lang="fr-FR" altLang="fr-FR" sz="1700" dirty="0" smtClean="0">
                <a:solidFill>
                  <a:schemeClr val="tx1"/>
                </a:solidFill>
              </a:rPr>
              <a:t>	- On équilibre les CPR en ajustant la consommation intermédiaire des branches : P2_NB = P1_NB – B1g_NB</a:t>
            </a:r>
          </a:p>
          <a:p>
            <a:pPr algn="just" eaLnBrk="1" hangingPunct="1">
              <a:buFontTx/>
              <a:buNone/>
            </a:pPr>
            <a:r>
              <a:rPr lang="fr-FR" altLang="fr-FR" sz="1600" dirty="0" smtClean="0"/>
              <a:t>	</a:t>
            </a:r>
          </a:p>
          <a:p>
            <a:pPr algn="just" eaLnBrk="1" hangingPunct="1">
              <a:buFontTx/>
              <a:buNone/>
            </a:pPr>
            <a:r>
              <a:rPr lang="fr-FR" altLang="fr-FR" sz="1700" dirty="0" smtClean="0">
                <a:solidFill>
                  <a:schemeClr val="tx1"/>
                </a:solidFill>
              </a:rPr>
              <a:t>	Une dernière étape est alors nécessaire, car le total des CI branches n’a aucune raison de coïncider exactement au total des CI produits des ERE. L’écart est alors ventilé dans toutes les branches au prorata de leur poids dans le total des CI. </a:t>
            </a:r>
          </a:p>
          <a:p>
            <a:pPr algn="just" eaLnBrk="1" hangingPunct="1">
              <a:buFontTx/>
              <a:buNone/>
            </a:pPr>
            <a:endParaRPr lang="fr-FR" altLang="fr-FR" sz="1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3EAAFB42-CEF0-4B55-94F1-C9B172A83E28}" type="slidenum">
              <a:rPr lang="fr-FR" altLang="fr-FR" sz="1200" b="1">
                <a:solidFill>
                  <a:schemeClr val="bg1"/>
                </a:solidFill>
                <a:latin typeface="Arial" panose="020B0604020202020204" pitchFamily="34" charset="0"/>
              </a:rPr>
              <a:pPr algn="r" eaLnBrk="1" hangingPunct="1">
                <a:lnSpc>
                  <a:spcPct val="115000"/>
                </a:lnSpc>
              </a:pPr>
              <a:t>7</a:t>
            </a:fld>
            <a:endParaRPr lang="fr-FR" altLang="fr-FR" sz="1200" b="1">
              <a:solidFill>
                <a:schemeClr val="bg1"/>
              </a:solidFill>
              <a:latin typeface="Arial" panose="020B0604020202020204" pitchFamily="34" charset="0"/>
            </a:endParaRPr>
          </a:p>
        </p:txBody>
      </p:sp>
      <p:sp>
        <p:nvSpPr>
          <p:cNvPr id="83973" name="Rectangle 2"/>
          <p:cNvSpPr>
            <a:spLocks noGrp="1" noChangeArrowheads="1"/>
          </p:cNvSpPr>
          <p:nvPr>
            <p:ph type="title" idx="4294967295"/>
          </p:nvPr>
        </p:nvSpPr>
        <p:spPr>
          <a:xfrm>
            <a:off x="467544" y="620688"/>
            <a:ext cx="7772400" cy="755650"/>
          </a:xfrm>
        </p:spPr>
        <p:txBody>
          <a:bodyPr/>
          <a:lstStyle/>
          <a:p>
            <a:pPr eaLnBrk="1" hangingPunct="1"/>
            <a:r>
              <a:rPr lang="fr-FR" altLang="fr-FR" dirty="0" smtClean="0"/>
              <a:t>2. La </a:t>
            </a:r>
            <a:r>
              <a:rPr lang="fr-FR" altLang="fr-FR" dirty="0" err="1" smtClean="0"/>
              <a:t>rétropolation</a:t>
            </a:r>
            <a:r>
              <a:rPr lang="fr-FR" altLang="fr-FR" dirty="0" smtClean="0"/>
              <a:t> des </a:t>
            </a:r>
            <a:r>
              <a:rPr lang="fr-FR" altLang="fr-FR" dirty="0" smtClean="0"/>
              <a:t>CPR</a:t>
            </a:r>
            <a:br>
              <a:rPr lang="fr-FR" altLang="fr-FR" dirty="0" smtClean="0"/>
            </a:br>
            <a:r>
              <a:rPr lang="fr-FR" altLang="fr-FR" sz="2400" dirty="0" smtClean="0">
                <a:solidFill>
                  <a:schemeClr val="tx1"/>
                </a:solidFill>
              </a:rPr>
              <a:t>Cas des branches où les CI sont négatives</a:t>
            </a:r>
            <a:r>
              <a:rPr lang="fr-FR" altLang="fr-FR" sz="2400" dirty="0" smtClean="0">
                <a:solidFill>
                  <a:schemeClr val="tx1"/>
                </a:solidFill>
              </a:rPr>
              <a:t/>
            </a:r>
            <a:br>
              <a:rPr lang="fr-FR" altLang="fr-FR" sz="2400" dirty="0" smtClean="0">
                <a:solidFill>
                  <a:schemeClr val="tx1"/>
                </a:solidFill>
              </a:rPr>
            </a:br>
            <a:r>
              <a:rPr lang="fr-FR" altLang="fr-FR" sz="2400" dirty="0" smtClean="0">
                <a:solidFill>
                  <a:schemeClr val="tx1"/>
                </a:solidFill>
              </a:rPr>
              <a:t/>
            </a:r>
            <a:br>
              <a:rPr lang="fr-FR" altLang="fr-FR" sz="2400" dirty="0" smtClean="0">
                <a:solidFill>
                  <a:schemeClr val="tx1"/>
                </a:solidFill>
              </a:rPr>
            </a:br>
            <a:r>
              <a:rPr lang="fr-FR" altLang="fr-FR" sz="1000" dirty="0" smtClean="0"/>
              <a:t>	</a:t>
            </a:r>
            <a:endParaRPr lang="fr-FR" altLang="fr-FR" sz="2000" dirty="0" smtClean="0"/>
          </a:p>
        </p:txBody>
      </p:sp>
      <p:sp>
        <p:nvSpPr>
          <p:cNvPr id="83974" name="Rectangle 3"/>
          <p:cNvSpPr>
            <a:spLocks noGrp="1" noChangeArrowheads="1"/>
          </p:cNvSpPr>
          <p:nvPr>
            <p:ph type="body" idx="4294967295"/>
          </p:nvPr>
        </p:nvSpPr>
        <p:spPr>
          <a:xfrm>
            <a:off x="228600" y="1219200"/>
            <a:ext cx="8534400" cy="4800600"/>
          </a:xfrm>
        </p:spPr>
        <p:txBody>
          <a:bodyPr/>
          <a:lstStyle/>
          <a:p>
            <a:pPr algn="just" eaLnBrk="1" hangingPunct="1"/>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eaLnBrk="1" hangingPunct="1"/>
            <a:r>
              <a:rPr lang="fr-FR" altLang="fr-FR" dirty="0" smtClean="0">
                <a:solidFill>
                  <a:schemeClr val="tx1"/>
                </a:solidFill>
              </a:rPr>
              <a:t>La </a:t>
            </a:r>
            <a:r>
              <a:rPr lang="fr-FR" altLang="fr-FR" dirty="0" err="1" smtClean="0">
                <a:solidFill>
                  <a:schemeClr val="tx1"/>
                </a:solidFill>
              </a:rPr>
              <a:t>rétropolation</a:t>
            </a:r>
            <a:r>
              <a:rPr lang="fr-FR" altLang="fr-FR" dirty="0" smtClean="0">
                <a:solidFill>
                  <a:schemeClr val="tx1"/>
                </a:solidFill>
              </a:rPr>
              <a:t> automatique (conversion en nouvelle nomenclature, raccrochage, calage sur les ERE.) peut déboucher sur des CI anormales, voire négatives. Cela a été le cas de l’action sociale et des loyers en base 2005.</a:t>
            </a:r>
          </a:p>
          <a:p>
            <a:pPr algn="just" eaLnBrk="1" hangingPunct="1"/>
            <a:endParaRPr lang="fr-FR" altLang="fr-FR" dirty="0">
              <a:solidFill>
                <a:schemeClr val="tx1"/>
              </a:solidFill>
            </a:endParaRPr>
          </a:p>
          <a:p>
            <a:pPr algn="just" eaLnBrk="1" hangingPunct="1"/>
            <a:r>
              <a:rPr lang="fr-FR" altLang="fr-FR" dirty="0" smtClean="0">
                <a:solidFill>
                  <a:schemeClr val="tx1"/>
                </a:solidFill>
              </a:rPr>
              <a:t>Solution mise en place : on fait une </a:t>
            </a:r>
            <a:r>
              <a:rPr lang="fr-FR" altLang="fr-FR" dirty="0" err="1" smtClean="0">
                <a:solidFill>
                  <a:schemeClr val="tx1"/>
                </a:solidFill>
              </a:rPr>
              <a:t>rétropolation</a:t>
            </a:r>
            <a:r>
              <a:rPr lang="fr-FR" altLang="fr-FR" dirty="0" smtClean="0">
                <a:solidFill>
                  <a:schemeClr val="tx1"/>
                </a:solidFill>
              </a:rPr>
              <a:t> exogène qui consiste à </a:t>
            </a:r>
            <a:r>
              <a:rPr lang="fr-FR" altLang="fr-FR" dirty="0" err="1" smtClean="0">
                <a:solidFill>
                  <a:schemeClr val="tx1"/>
                </a:solidFill>
              </a:rPr>
              <a:t>réestimer</a:t>
            </a:r>
            <a:r>
              <a:rPr lang="fr-FR" altLang="fr-FR" dirty="0" smtClean="0">
                <a:solidFill>
                  <a:schemeClr val="tx1"/>
                </a:solidFill>
              </a:rPr>
              <a:t> les CI en faisant des hypothèses sur la stabilité des coefficients techniques et en soldant les corrections sur la branche complémentaire dans le niveau A38</a:t>
            </a:r>
          </a:p>
          <a:p>
            <a:pPr algn="just" eaLnBrk="1" hangingPunct="1"/>
            <a:endParaRPr lang="fr-FR" altLang="fr-FR" sz="1700" dirty="0">
              <a:solidFill>
                <a:schemeClr val="tx1"/>
              </a:solidFill>
            </a:endParaRPr>
          </a:p>
          <a:p>
            <a:pPr algn="just" eaLnBrk="1" hangingPunct="1"/>
            <a:endParaRPr lang="fr-FR" altLang="fr-FR" sz="1700" dirty="0" smtClean="0">
              <a:solidFill>
                <a:schemeClr val="tx1"/>
              </a:solidFill>
            </a:endParaRPr>
          </a:p>
          <a:p>
            <a:pPr algn="just" eaLnBrk="1" hangingPunct="1">
              <a:buFontTx/>
              <a:buNone/>
            </a:pPr>
            <a:endParaRPr lang="fr-FR" altLang="fr-FR" sz="1600" dirty="0" smtClean="0"/>
          </a:p>
        </p:txBody>
      </p:sp>
    </p:spTree>
    <p:extLst>
      <p:ext uri="{BB962C8B-B14F-4D97-AF65-F5344CB8AC3E}">
        <p14:creationId xmlns:p14="http://schemas.microsoft.com/office/powerpoint/2010/main" val="205054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3EAAFB42-CEF0-4B55-94F1-C9B172A83E28}" type="slidenum">
              <a:rPr lang="fr-FR" altLang="fr-FR" sz="1200" b="1">
                <a:solidFill>
                  <a:schemeClr val="bg1"/>
                </a:solidFill>
                <a:latin typeface="Arial" panose="020B0604020202020204" pitchFamily="34" charset="0"/>
              </a:rPr>
              <a:pPr algn="r" eaLnBrk="1" hangingPunct="1">
                <a:lnSpc>
                  <a:spcPct val="115000"/>
                </a:lnSpc>
              </a:pPr>
              <a:t>8</a:t>
            </a:fld>
            <a:endParaRPr lang="fr-FR" altLang="fr-FR" sz="1200" b="1">
              <a:solidFill>
                <a:schemeClr val="bg1"/>
              </a:solidFill>
              <a:latin typeface="Arial" panose="020B0604020202020204" pitchFamily="34" charset="0"/>
            </a:endParaRPr>
          </a:p>
        </p:txBody>
      </p:sp>
      <p:sp>
        <p:nvSpPr>
          <p:cNvPr id="83973" name="Rectangle 2"/>
          <p:cNvSpPr>
            <a:spLocks noGrp="1" noChangeArrowheads="1"/>
          </p:cNvSpPr>
          <p:nvPr>
            <p:ph type="title" idx="4294967295"/>
          </p:nvPr>
        </p:nvSpPr>
        <p:spPr>
          <a:xfrm>
            <a:off x="467544" y="620688"/>
            <a:ext cx="7772400" cy="755650"/>
          </a:xfrm>
        </p:spPr>
        <p:txBody>
          <a:bodyPr/>
          <a:lstStyle/>
          <a:p>
            <a:pPr eaLnBrk="1" hangingPunct="1"/>
            <a:r>
              <a:rPr lang="fr-FR" altLang="fr-FR" dirty="0" smtClean="0"/>
              <a:t>2. La </a:t>
            </a:r>
            <a:r>
              <a:rPr lang="fr-FR" altLang="fr-FR" dirty="0" err="1" smtClean="0"/>
              <a:t>rétropolation</a:t>
            </a:r>
            <a:r>
              <a:rPr lang="fr-FR" altLang="fr-FR" dirty="0" smtClean="0"/>
              <a:t> des </a:t>
            </a:r>
            <a:r>
              <a:rPr lang="fr-FR" altLang="fr-FR" dirty="0" smtClean="0"/>
              <a:t>CPR</a:t>
            </a:r>
            <a:br>
              <a:rPr lang="fr-FR" altLang="fr-FR" dirty="0" smtClean="0"/>
            </a:br>
            <a:r>
              <a:rPr lang="fr-FR" altLang="fr-FR" sz="2400" dirty="0" smtClean="0">
                <a:solidFill>
                  <a:schemeClr val="tx1"/>
                </a:solidFill>
              </a:rPr>
              <a:t>Cas des branches où les CI sont négatives</a:t>
            </a:r>
            <a:r>
              <a:rPr lang="fr-FR" altLang="fr-FR" sz="2400" dirty="0" smtClean="0">
                <a:solidFill>
                  <a:schemeClr val="tx1"/>
                </a:solidFill>
              </a:rPr>
              <a:t/>
            </a:r>
            <a:br>
              <a:rPr lang="fr-FR" altLang="fr-FR" sz="2400" dirty="0" smtClean="0">
                <a:solidFill>
                  <a:schemeClr val="tx1"/>
                </a:solidFill>
              </a:rPr>
            </a:br>
            <a:r>
              <a:rPr lang="fr-FR" altLang="fr-FR" sz="2400" dirty="0" smtClean="0">
                <a:solidFill>
                  <a:schemeClr val="tx1"/>
                </a:solidFill>
              </a:rPr>
              <a:t/>
            </a:r>
            <a:br>
              <a:rPr lang="fr-FR" altLang="fr-FR" sz="2400" dirty="0" smtClean="0">
                <a:solidFill>
                  <a:schemeClr val="tx1"/>
                </a:solidFill>
              </a:rPr>
            </a:br>
            <a:r>
              <a:rPr lang="fr-FR" altLang="fr-FR" sz="1000" dirty="0" smtClean="0"/>
              <a:t>	</a:t>
            </a:r>
            <a:endParaRPr lang="fr-FR" altLang="fr-FR" sz="2000" dirty="0" smtClean="0"/>
          </a:p>
        </p:txBody>
      </p:sp>
      <p:pic>
        <p:nvPicPr>
          <p:cNvPr id="1259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8060074" cy="4948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375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6DA1F635-98BA-4B76-ABCA-37EC73243E32}" type="slidenum">
              <a:rPr lang="fr-FR" altLang="fr-FR" sz="1200" b="1">
                <a:solidFill>
                  <a:schemeClr val="bg1"/>
                </a:solidFill>
                <a:latin typeface="Arial" panose="020B0604020202020204" pitchFamily="34" charset="0"/>
              </a:rPr>
              <a:pPr algn="r" eaLnBrk="1" hangingPunct="1">
                <a:lnSpc>
                  <a:spcPct val="115000"/>
                </a:lnSpc>
              </a:pPr>
              <a:t>9</a:t>
            </a:fld>
            <a:endParaRPr lang="fr-FR" altLang="fr-FR" sz="1200" b="1">
              <a:solidFill>
                <a:schemeClr val="bg1"/>
              </a:solidFill>
              <a:latin typeface="Arial" panose="020B0604020202020204" pitchFamily="34" charset="0"/>
            </a:endParaRPr>
          </a:p>
        </p:txBody>
      </p:sp>
      <p:sp>
        <p:nvSpPr>
          <p:cNvPr id="84997" name="Rectangle 2"/>
          <p:cNvSpPr>
            <a:spLocks noGrp="1" noChangeArrowheads="1"/>
          </p:cNvSpPr>
          <p:nvPr>
            <p:ph type="title" idx="4294967295"/>
          </p:nvPr>
        </p:nvSpPr>
        <p:spPr>
          <a:xfrm>
            <a:off x="457200" y="152400"/>
            <a:ext cx="7772400" cy="755650"/>
          </a:xfrm>
        </p:spPr>
        <p:txBody>
          <a:bodyPr/>
          <a:lstStyle/>
          <a:p>
            <a:pPr eaLnBrk="1" hangingPunct="1"/>
            <a:r>
              <a:rPr lang="fr-FR" altLang="fr-FR" smtClean="0"/>
              <a:t>3. La rétropolation du TEI</a:t>
            </a:r>
            <a:br>
              <a:rPr lang="fr-FR" altLang="fr-FR" smtClean="0"/>
            </a:br>
            <a:r>
              <a:rPr lang="fr-FR" altLang="fr-FR" sz="1000" smtClean="0"/>
              <a:t/>
            </a:r>
            <a:br>
              <a:rPr lang="fr-FR" altLang="fr-FR" sz="1000" smtClean="0"/>
            </a:br>
            <a:r>
              <a:rPr lang="fr-FR" altLang="fr-FR" sz="1000" smtClean="0"/>
              <a:t>	</a:t>
            </a:r>
            <a:endParaRPr lang="fr-FR" altLang="fr-FR" sz="2000" smtClean="0"/>
          </a:p>
        </p:txBody>
      </p:sp>
      <p:sp>
        <p:nvSpPr>
          <p:cNvPr id="84998" name="Rectangle 3"/>
          <p:cNvSpPr>
            <a:spLocks noGrp="1" noChangeArrowheads="1"/>
          </p:cNvSpPr>
          <p:nvPr>
            <p:ph type="body" idx="4294967295"/>
          </p:nvPr>
        </p:nvSpPr>
        <p:spPr>
          <a:xfrm>
            <a:off x="228600" y="1219200"/>
            <a:ext cx="8534400" cy="4876800"/>
          </a:xfrm>
        </p:spPr>
        <p:txBody>
          <a:bodyPr/>
          <a:lstStyle/>
          <a:p>
            <a:pPr algn="just" eaLnBrk="1" hangingPunct="1"/>
            <a:r>
              <a:rPr lang="en-US" altLang="fr-FR" sz="2000" dirty="0" smtClean="0">
                <a:cs typeface="Times New Roman" panose="02020603050405020304" pitchFamily="18" charset="0"/>
              </a:rPr>
              <a:t> </a:t>
            </a:r>
            <a:endParaRPr lang="fr-FR" altLang="fr-FR" sz="2000" dirty="0" smtClean="0">
              <a:cs typeface="Times New Roman" panose="02020603050405020304" pitchFamily="18" charset="0"/>
            </a:endParaRPr>
          </a:p>
          <a:p>
            <a:pPr algn="just" eaLnBrk="1" hangingPunct="1"/>
            <a:r>
              <a:rPr lang="fr-FR" altLang="fr-FR" sz="1800" b="1" dirty="0" smtClean="0"/>
              <a:t>Il s’agit de calculer les consommations intermédiaires d’une branche j en produit i. L’intérieur du TEI doit être calé sur les marges qui ont été calculées précédemment lors de la </a:t>
            </a:r>
            <a:r>
              <a:rPr lang="fr-FR" altLang="fr-FR" sz="1800" b="1" dirty="0" err="1" smtClean="0"/>
              <a:t>rétropolation</a:t>
            </a:r>
            <a:r>
              <a:rPr lang="fr-FR" altLang="fr-FR" sz="1800" b="1" dirty="0" smtClean="0"/>
              <a:t> des ERE et des CPR :</a:t>
            </a:r>
          </a:p>
          <a:p>
            <a:pPr algn="just" eaLnBrk="1" hangingPunct="1"/>
            <a:endParaRPr lang="fr-FR" altLang="fr-FR" sz="1800" b="1" dirty="0" smtClean="0"/>
          </a:p>
          <a:p>
            <a:pPr algn="just" eaLnBrk="1" hangingPunct="1"/>
            <a:endParaRPr lang="fr-FR" altLang="fr-FR" sz="1800" b="1" dirty="0" smtClean="0"/>
          </a:p>
          <a:p>
            <a:pPr algn="just" eaLnBrk="1" hangingPunct="1"/>
            <a:endParaRPr lang="fr-FR" altLang="fr-FR" sz="1800" b="1" dirty="0" smtClean="0"/>
          </a:p>
          <a:p>
            <a:pPr algn="just" eaLnBrk="1" hangingPunct="1"/>
            <a:endParaRPr lang="fr-FR" altLang="fr-FR" sz="1800" b="1" dirty="0" smtClean="0"/>
          </a:p>
          <a:p>
            <a:pPr algn="just" eaLnBrk="1" hangingPunct="1"/>
            <a:endParaRPr lang="fr-FR" altLang="fr-FR" sz="1800" b="1" dirty="0" smtClean="0"/>
          </a:p>
          <a:p>
            <a:pPr algn="just" eaLnBrk="1" hangingPunct="1">
              <a:buFontTx/>
              <a:buNone/>
            </a:pPr>
            <a:endParaRPr lang="fr-FR" altLang="fr-FR" sz="1600" dirty="0" smtClean="0"/>
          </a:p>
          <a:p>
            <a:pPr algn="just" eaLnBrk="1" hangingPunct="1">
              <a:buFontTx/>
              <a:buNone/>
            </a:pPr>
            <a:r>
              <a:rPr lang="fr-FR" altLang="fr-FR" sz="1800" b="1" dirty="0" smtClean="0"/>
              <a:t>	Méthode de calcul : calage année par année :</a:t>
            </a:r>
          </a:p>
          <a:p>
            <a:pPr algn="just" eaLnBrk="1" hangingPunct="1">
              <a:buFontTx/>
              <a:buNone/>
            </a:pPr>
            <a:endParaRPr lang="fr-FR" altLang="fr-FR" sz="1800" b="1" dirty="0" smtClean="0"/>
          </a:p>
          <a:p>
            <a:pPr algn="just" eaLnBrk="1" hangingPunct="1">
              <a:buFontTx/>
              <a:buNone/>
            </a:pPr>
            <a:r>
              <a:rPr lang="fr-FR" altLang="fr-FR" sz="1600" dirty="0" smtClean="0"/>
              <a:t>	</a:t>
            </a:r>
            <a:r>
              <a:rPr lang="fr-FR" altLang="fr-FR" sz="1700" dirty="0" smtClean="0">
                <a:solidFill>
                  <a:schemeClr val="tx1"/>
                </a:solidFill>
              </a:rPr>
              <a:t>- Pour obtenir les CI de l’année (n), on applique le taux d’évolution de la base précédente aux CI de l’année (n+1)</a:t>
            </a:r>
          </a:p>
          <a:p>
            <a:pPr algn="just" eaLnBrk="1" hangingPunct="1">
              <a:buFontTx/>
              <a:buNone/>
            </a:pPr>
            <a:r>
              <a:rPr lang="fr-FR" altLang="fr-FR" sz="1700" dirty="0" smtClean="0">
                <a:solidFill>
                  <a:schemeClr val="tx1"/>
                </a:solidFill>
              </a:rPr>
              <a:t>	- On fait un calage sur marge pour être simultanément calé sur les ERE et les CPR</a:t>
            </a:r>
          </a:p>
          <a:p>
            <a:pPr algn="just" eaLnBrk="1" hangingPunct="1">
              <a:buFontTx/>
              <a:buNone/>
            </a:pPr>
            <a:r>
              <a:rPr lang="fr-FR" altLang="fr-FR" sz="1700" dirty="0" smtClean="0">
                <a:solidFill>
                  <a:schemeClr val="tx1"/>
                </a:solidFill>
              </a:rPr>
              <a:t>	- On procède de même pour l’année (n-1), etc.</a:t>
            </a:r>
          </a:p>
          <a:p>
            <a:pPr algn="just" eaLnBrk="1" hangingPunct="1">
              <a:buFontTx/>
              <a:buNone/>
            </a:pPr>
            <a:r>
              <a:rPr lang="fr-FR" altLang="fr-FR" sz="1600" dirty="0" smtClean="0"/>
              <a:t>	</a:t>
            </a:r>
          </a:p>
        </p:txBody>
      </p:sp>
      <p:pic>
        <p:nvPicPr>
          <p:cNvPr id="8499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590800"/>
            <a:ext cx="9067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CharteInseeBleu">
  <a:themeElements>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fontScheme name="CharteInseeBl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rteInseeBleu 1">
        <a:dk1>
          <a:srgbClr val="1C1C1C"/>
        </a:dk1>
        <a:lt1>
          <a:srgbClr val="FFFFFF"/>
        </a:lt1>
        <a:dk2>
          <a:srgbClr val="1C1C1C"/>
        </a:dk2>
        <a:lt2>
          <a:srgbClr val="777777"/>
        </a:lt2>
        <a:accent1>
          <a:srgbClr val="FF0000"/>
        </a:accent1>
        <a:accent2>
          <a:srgbClr val="000099"/>
        </a:accent2>
        <a:accent3>
          <a:srgbClr val="FFFFFF"/>
        </a:accent3>
        <a:accent4>
          <a:srgbClr val="161616"/>
        </a:accent4>
        <a:accent5>
          <a:srgbClr val="FF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3">
        <a:dk1>
          <a:srgbClr val="1C1C1C"/>
        </a:dk1>
        <a:lt1>
          <a:srgbClr val="FFFFFF"/>
        </a:lt1>
        <a:dk2>
          <a:srgbClr val="1C1C1C"/>
        </a:dk2>
        <a:lt2>
          <a:srgbClr val="777777"/>
        </a:lt2>
        <a:accent1>
          <a:srgbClr val="FF6600"/>
        </a:accent1>
        <a:accent2>
          <a:srgbClr val="000099"/>
        </a:accent2>
        <a:accent3>
          <a:srgbClr val="FFFFFF"/>
        </a:accent3>
        <a:accent4>
          <a:srgbClr val="161616"/>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V:\office2000\modeles INSEE\CharteInseePrune.pot</Template>
  <TotalTime>5469</TotalTime>
  <Words>618</Words>
  <Application>Microsoft Office PowerPoint</Application>
  <PresentationFormat>Affichage à l'écran (4:3)</PresentationFormat>
  <Paragraphs>260</Paragraphs>
  <Slides>19</Slides>
  <Notes>1</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2</vt:i4>
      </vt:variant>
      <vt:variant>
        <vt:lpstr>Titres des diapositives</vt:lpstr>
      </vt:variant>
      <vt:variant>
        <vt:i4>19</vt:i4>
      </vt:variant>
    </vt:vector>
  </HeadingPairs>
  <TitlesOfParts>
    <vt:vector size="25" baseType="lpstr">
      <vt:lpstr>Arial</vt:lpstr>
      <vt:lpstr>Times New Roman</vt:lpstr>
      <vt:lpstr>Wingdings</vt:lpstr>
      <vt:lpstr>CharteInseeBleu</vt:lpstr>
      <vt:lpstr>Image bitmap</vt:lpstr>
      <vt:lpstr>Equation</vt:lpstr>
      <vt:lpstr>Spécificités des rétropolations</vt:lpstr>
      <vt:lpstr>1. La rétropolation des ERE   Cas des variations de stocks / impôts et subventions sur produits</vt:lpstr>
      <vt:lpstr>1. La rétropolation des ERE   Equilibrage des ERE (1) : Traitements particuliers</vt:lpstr>
      <vt:lpstr>1. La rétropolation des ERE   Equilibrage des ERE (2)</vt:lpstr>
      <vt:lpstr>1. La rétropolation des ERE   Equilibrage des ERE (3)</vt:lpstr>
      <vt:lpstr>2. La rétropolation des CPR   </vt:lpstr>
      <vt:lpstr>2. La rétropolation des CPR Cas des branches où les CI sont négatives   </vt:lpstr>
      <vt:lpstr>2. La rétropolation des CPR Cas des branches où les CI sont négatives   </vt:lpstr>
      <vt:lpstr>3. La rétropolation du TEI   </vt:lpstr>
      <vt:lpstr>Présentation PowerPoint</vt:lpstr>
      <vt:lpstr>4. La rétropolation du TEE   Raccrochage du TEE</vt:lpstr>
      <vt:lpstr>4. La rétropolation du TEE   Calage du TEE (1)</vt:lpstr>
      <vt:lpstr>4. La rétropolation du TEE   Calage du TEE (2)</vt:lpstr>
      <vt:lpstr>4. La rétropolation du TEE   Intégration des exogènes</vt:lpstr>
      <vt:lpstr>5. La rétropolation des CEB   </vt:lpstr>
      <vt:lpstr>6. La rétropolation de la FBCF  Les étapes de la rétropolation</vt:lpstr>
      <vt:lpstr>6. La rétropolation de la FBCF  Les étapes de la rétropolation</vt:lpstr>
      <vt:lpstr>6. La rétropolation de la FBCF  Les étapes de la rétropolation</vt:lpstr>
      <vt:lpstr>6. La rétropolation de la FBCF  Les innovations de la base 2010</vt:lpstr>
    </vt:vector>
  </TitlesOfParts>
  <Company>INSEE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rétropolation des comptes nationaux en base 2010 :</dc:title>
  <dc:creator>z868g4</dc:creator>
  <cp:lastModifiedBy>Billot Sylvain</cp:lastModifiedBy>
  <cp:revision>84</cp:revision>
  <dcterms:created xsi:type="dcterms:W3CDTF">2014-11-19T11:09:10Z</dcterms:created>
  <dcterms:modified xsi:type="dcterms:W3CDTF">2019-11-12T07:50:20Z</dcterms:modified>
</cp:coreProperties>
</file>