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1"/>
  </p:sldMasterIdLst>
  <p:notesMasterIdLst>
    <p:notesMasterId r:id="rId60"/>
  </p:notesMasterIdLst>
  <p:handoutMasterIdLst>
    <p:handoutMasterId r:id="rId61"/>
  </p:handoutMasterIdLst>
  <p:sldIdLst>
    <p:sldId id="256" r:id="rId2"/>
    <p:sldId id="260" r:id="rId3"/>
    <p:sldId id="261" r:id="rId4"/>
    <p:sldId id="282" r:id="rId5"/>
    <p:sldId id="283" r:id="rId6"/>
    <p:sldId id="284" r:id="rId7"/>
    <p:sldId id="285" r:id="rId8"/>
    <p:sldId id="286" r:id="rId9"/>
    <p:sldId id="262" r:id="rId10"/>
    <p:sldId id="263" r:id="rId11"/>
    <p:sldId id="264" r:id="rId12"/>
    <p:sldId id="265" r:id="rId13"/>
    <p:sldId id="280" r:id="rId14"/>
    <p:sldId id="267" r:id="rId15"/>
    <p:sldId id="268" r:id="rId16"/>
    <p:sldId id="269" r:id="rId17"/>
    <p:sldId id="270" r:id="rId18"/>
    <p:sldId id="290" r:id="rId19"/>
    <p:sldId id="287" r:id="rId20"/>
    <p:sldId id="271" r:id="rId21"/>
    <p:sldId id="272" r:id="rId22"/>
    <p:sldId id="288" r:id="rId23"/>
    <p:sldId id="273" r:id="rId24"/>
    <p:sldId id="321" r:id="rId25"/>
    <p:sldId id="322" r:id="rId26"/>
    <p:sldId id="275" r:id="rId27"/>
    <p:sldId id="276" r:id="rId28"/>
    <p:sldId id="318" r:id="rId29"/>
    <p:sldId id="277" r:id="rId30"/>
    <p:sldId id="278" r:id="rId31"/>
    <p:sldId id="319" r:id="rId32"/>
    <p:sldId id="289" r:id="rId33"/>
    <p:sldId id="274" r:id="rId34"/>
    <p:sldId id="291" r:id="rId35"/>
    <p:sldId id="293" r:id="rId36"/>
    <p:sldId id="304" r:id="rId37"/>
    <p:sldId id="296" r:id="rId38"/>
    <p:sldId id="297" r:id="rId39"/>
    <p:sldId id="299" r:id="rId40"/>
    <p:sldId id="300" r:id="rId41"/>
    <p:sldId id="305" r:id="rId42"/>
    <p:sldId id="306" r:id="rId43"/>
    <p:sldId id="312" r:id="rId44"/>
    <p:sldId id="294" r:id="rId45"/>
    <p:sldId id="295" r:id="rId46"/>
    <p:sldId id="301" r:id="rId47"/>
    <p:sldId id="307" r:id="rId48"/>
    <p:sldId id="308" r:id="rId49"/>
    <p:sldId id="309" r:id="rId50"/>
    <p:sldId id="310" r:id="rId51"/>
    <p:sldId id="311" r:id="rId52"/>
    <p:sldId id="302" r:id="rId53"/>
    <p:sldId id="303" r:id="rId54"/>
    <p:sldId id="313" r:id="rId55"/>
    <p:sldId id="314" r:id="rId56"/>
    <p:sldId id="315" r:id="rId57"/>
    <p:sldId id="316" r:id="rId58"/>
    <p:sldId id="317" r:id="rId59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009999"/>
    <a:srgbClr val="FF9933"/>
    <a:srgbClr val="6631FD"/>
    <a:srgbClr val="8A1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17" d="100"/>
          <a:sy n="117" d="100"/>
        </p:scale>
        <p:origin x="-233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notesMaster" Target="notesMasters/notesMaster1.xml"/><Relationship Id="rId65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GB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GB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GB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49F14E53-95DE-429D-976D-B582FE4B4CB6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50210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GB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GB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GB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BFD38FEF-975B-4713-9B34-8A9ED50FD0A2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60702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837372F-99E4-4EF5-9B42-0E5BB2D18033}" type="slidenum">
              <a:rPr lang="en-GB"/>
              <a:pPr/>
              <a:t>1</a:t>
            </a:fld>
            <a:endParaRPr lang="en-GB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837372F-99E4-4EF5-9B42-0E5BB2D18033}" type="slidenum">
              <a:rPr lang="en-GB"/>
              <a:pPr/>
              <a:t>26</a:t>
            </a:fld>
            <a:endParaRPr lang="en-GB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837372F-99E4-4EF5-9B42-0E5BB2D18033}" type="slidenum">
              <a:rPr lang="en-GB"/>
              <a:pPr/>
              <a:t>34</a:t>
            </a:fld>
            <a:endParaRPr lang="en-GB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837372F-99E4-4EF5-9B42-0E5BB2D18033}" type="slidenum">
              <a:rPr lang="en-GB"/>
              <a:pPr/>
              <a:t>43</a:t>
            </a:fld>
            <a:endParaRPr lang="en-GB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837372F-99E4-4EF5-9B42-0E5BB2D18033}" type="slidenum">
              <a:rPr lang="en-GB"/>
              <a:pPr/>
              <a:t>54</a:t>
            </a:fld>
            <a:endParaRPr lang="en-GB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837372F-99E4-4EF5-9B42-0E5BB2D18033}" type="slidenum">
              <a:rPr lang="en-GB"/>
              <a:pPr/>
              <a:t>58</a:t>
            </a:fld>
            <a:endParaRPr lang="en-GB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33600" y="1371600"/>
            <a:ext cx="6477000" cy="1752600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33600" y="3733800"/>
            <a:ext cx="6477000" cy="19812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5780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7086600" y="6248400"/>
            <a:ext cx="1524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5781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8100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Atelier ERETES Afritac 2013</a:t>
            </a:r>
            <a:endParaRPr lang="en-US"/>
          </a:p>
        </p:txBody>
      </p:sp>
      <p:sp>
        <p:nvSpPr>
          <p:cNvPr id="75782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2209800" y="6248400"/>
            <a:ext cx="1219200" cy="457200"/>
          </a:xfrm>
        </p:spPr>
        <p:txBody>
          <a:bodyPr/>
          <a:lstStyle>
            <a:lvl1pPr>
              <a:defRPr/>
            </a:lvl1pPr>
          </a:lstStyle>
          <a:p>
            <a:fld id="{F12A78D7-AF82-49F1-BB4A-0A375665737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5783" name="Line 7"/>
          <p:cNvSpPr>
            <a:spLocks noChangeShapeType="1"/>
          </p:cNvSpPr>
          <p:nvPr/>
        </p:nvSpPr>
        <p:spPr bwMode="auto">
          <a:xfrm>
            <a:off x="1905000" y="1219200"/>
            <a:ext cx="0" cy="2057400"/>
          </a:xfrm>
          <a:prstGeom prst="line">
            <a:avLst/>
          </a:prstGeom>
          <a:noFill/>
          <a:ln w="34925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75784" name="Oval 8"/>
          <p:cNvSpPr>
            <a:spLocks noChangeArrowheads="1"/>
          </p:cNvSpPr>
          <p:nvPr/>
        </p:nvSpPr>
        <p:spPr bwMode="auto">
          <a:xfrm>
            <a:off x="163513" y="2103438"/>
            <a:ext cx="347662" cy="347662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pitchFamily="18" charset="0"/>
            </a:endParaRPr>
          </a:p>
        </p:txBody>
      </p:sp>
      <p:sp>
        <p:nvSpPr>
          <p:cNvPr id="75785" name="Oval 9"/>
          <p:cNvSpPr>
            <a:spLocks noChangeArrowheads="1"/>
          </p:cNvSpPr>
          <p:nvPr/>
        </p:nvSpPr>
        <p:spPr bwMode="auto">
          <a:xfrm>
            <a:off x="739775" y="2105025"/>
            <a:ext cx="349250" cy="347663"/>
          </a:xfrm>
          <a:prstGeom prst="ellipse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pitchFamily="18" charset="0"/>
            </a:endParaRPr>
          </a:p>
        </p:txBody>
      </p:sp>
      <p:sp>
        <p:nvSpPr>
          <p:cNvPr id="75786" name="Oval 10"/>
          <p:cNvSpPr>
            <a:spLocks noChangeArrowheads="1"/>
          </p:cNvSpPr>
          <p:nvPr/>
        </p:nvSpPr>
        <p:spPr bwMode="auto">
          <a:xfrm>
            <a:off x="1317625" y="2105025"/>
            <a:ext cx="347663" cy="347663"/>
          </a:xfrm>
          <a:prstGeom prst="ellipse">
            <a:avLst/>
          </a:prstGeom>
          <a:solidFill>
            <a:schemeClr val="accent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pitchFamily="18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Atelier ERETES Afritac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7D20F0-A1E0-4877-8D46-171463D2288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90500"/>
            <a:ext cx="1752600" cy="5829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0" y="190500"/>
            <a:ext cx="5105400" cy="5829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Atelier ERETES Afritac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D209DD-B507-4819-8C31-20E6A3052A6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190500"/>
            <a:ext cx="7010400" cy="15271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524000" y="1905000"/>
            <a:ext cx="70104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4000" y="4038600"/>
            <a:ext cx="70104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6294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2766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Atelier ERETES Afritac 2013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524000" y="6248400"/>
            <a:ext cx="1295400" cy="457200"/>
          </a:xfrm>
        </p:spPr>
        <p:txBody>
          <a:bodyPr/>
          <a:lstStyle>
            <a:lvl1pPr>
              <a:defRPr/>
            </a:lvl1pPr>
          </a:lstStyle>
          <a:p>
            <a:fld id="{ECE6A480-4F82-46DD-BBE2-4E92B66AD18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190500"/>
            <a:ext cx="7010400" cy="15271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524000" y="1905000"/>
            <a:ext cx="3429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05400" y="1905000"/>
            <a:ext cx="3429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105400" y="4038600"/>
            <a:ext cx="3429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66294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2766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Atelier ERETES Afritac 2013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1524000" y="6248400"/>
            <a:ext cx="1295400" cy="457200"/>
          </a:xfrm>
        </p:spPr>
        <p:txBody>
          <a:bodyPr/>
          <a:lstStyle>
            <a:lvl1pPr>
              <a:defRPr/>
            </a:lvl1pPr>
          </a:lstStyle>
          <a:p>
            <a:fld id="{CCB001D4-927E-4960-A66B-CA511371367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Atelier ERETES Afritac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6FBE77-18A7-4EC6-A2DA-51BE9479C18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Atelier ERETES Afritac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85C90C-2ED0-458C-A73F-1562FF0FC77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0" y="19050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5400" y="19050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Atelier ERETES Afritac 2013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5C6762-4060-4898-A770-B52928FCA7F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Atelier ERETES Afritac 2013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C676F3-294E-44A6-A7FC-8DCBD204526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Atelier ERETES Afritac 2013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FE01F9-2B5F-46BF-AC91-C2D9E9E6A97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Atelier ERETES Afritac 2013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4E20D8-22F1-4795-B485-C49D84ACC6C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Atelier ERETES Afritac 2013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6830EE-FC2F-46E7-B278-2655D966121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Atelier ERETES Afritac 2013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B5F299-9970-4FE6-A3AE-DC4048218AA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0" y="190500"/>
            <a:ext cx="7010400" cy="152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0" y="1905000"/>
            <a:ext cx="7010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47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629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endParaRPr lang="en-US"/>
          </a:p>
        </p:txBody>
      </p:sp>
      <p:sp>
        <p:nvSpPr>
          <p:cNvPr id="747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r>
              <a:rPr lang="fr-FR" smtClean="0"/>
              <a:t>Atelier ERETES Afritac 2013</a:t>
            </a:r>
            <a:endParaRPr lang="en-US"/>
          </a:p>
        </p:txBody>
      </p:sp>
      <p:sp>
        <p:nvSpPr>
          <p:cNvPr id="747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524000" y="62484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fld id="{3A3ACCF0-6515-4B02-AA70-311150B7E66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4759" name="Line 7"/>
          <p:cNvSpPr>
            <a:spLocks noChangeShapeType="1"/>
          </p:cNvSpPr>
          <p:nvPr/>
        </p:nvSpPr>
        <p:spPr bwMode="auto">
          <a:xfrm flipV="1">
            <a:off x="1371600" y="304800"/>
            <a:ext cx="0" cy="12954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74760" name="Oval 8"/>
          <p:cNvSpPr>
            <a:spLocks noChangeArrowheads="1"/>
          </p:cNvSpPr>
          <p:nvPr/>
        </p:nvSpPr>
        <p:spPr bwMode="auto">
          <a:xfrm>
            <a:off x="152400" y="838200"/>
            <a:ext cx="228600" cy="228600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pitchFamily="18" charset="0"/>
            </a:endParaRPr>
          </a:p>
        </p:txBody>
      </p:sp>
      <p:sp>
        <p:nvSpPr>
          <p:cNvPr id="74761" name="Oval 9"/>
          <p:cNvSpPr>
            <a:spLocks noChangeArrowheads="1"/>
          </p:cNvSpPr>
          <p:nvPr/>
        </p:nvSpPr>
        <p:spPr bwMode="auto">
          <a:xfrm>
            <a:off x="539750" y="838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pitchFamily="18" charset="0"/>
            </a:endParaRPr>
          </a:p>
        </p:txBody>
      </p:sp>
      <p:sp>
        <p:nvSpPr>
          <p:cNvPr id="74762" name="Oval 10"/>
          <p:cNvSpPr>
            <a:spLocks noChangeArrowheads="1"/>
          </p:cNvSpPr>
          <p:nvPr/>
        </p:nvSpPr>
        <p:spPr bwMode="auto">
          <a:xfrm>
            <a:off x="927100" y="838200"/>
            <a:ext cx="228600" cy="228600"/>
          </a:xfrm>
          <a:prstGeom prst="ellipse">
            <a:avLst/>
          </a:prstGeom>
          <a:solidFill>
            <a:schemeClr val="accent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  <p:sldLayoutId id="2147483662" r:id="rId10"/>
    <p:sldLayoutId id="2147483663" r:id="rId11"/>
    <p:sldLayoutId id="2147483664" r:id="rId12"/>
    <p:sldLayoutId id="2147483665" r:id="rId13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0000"/>
        <a:buFont typeface="Wingdings" pitchFamily="2" charset="2"/>
        <a:buChar char="¢"/>
        <a:defRPr sz="30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l"/>
        <a:defRPr sz="2800">
          <a:solidFill>
            <a:schemeClr val="tx2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2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2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gi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gif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gif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fr-FR" sz="4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rPr>
              <a:t>Outil de séries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23728" y="4365104"/>
            <a:ext cx="6477000" cy="1357306"/>
          </a:xfrm>
        </p:spPr>
        <p:txBody>
          <a:bodyPr/>
          <a:lstStyle/>
          <a:p>
            <a:r>
              <a:rPr lang="fr-FR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Installer</a:t>
            </a:r>
            <a:r>
              <a:rPr lang="fr-FR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, découvrir </a:t>
            </a:r>
            <a:r>
              <a:rPr lang="fr-FR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et aller plus loin</a:t>
            </a:r>
          </a:p>
        </p:txBody>
      </p:sp>
      <p:pic>
        <p:nvPicPr>
          <p:cNvPr id="10" name="Picture 9" descr="logoTrasysNew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4282" y="6275409"/>
            <a:ext cx="1214414" cy="582591"/>
          </a:xfrm>
          <a:prstGeom prst="rect">
            <a:avLst/>
          </a:prstGeom>
        </p:spPr>
      </p:pic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7572396" y="6400800"/>
            <a:ext cx="1219200" cy="457200"/>
          </a:xfrm>
        </p:spPr>
        <p:txBody>
          <a:bodyPr/>
          <a:lstStyle/>
          <a:p>
            <a:fld id="{F12A78D7-AF82-49F1-BB4A-0A375665737D}" type="slidenum">
              <a:rPr lang="fr-FR" smtClean="0"/>
              <a:pPr/>
              <a:t>1</a:t>
            </a:fld>
            <a:endParaRPr lang="fr-FR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3"/>
          </p:nvPr>
        </p:nvSpPr>
        <p:spPr>
          <a:xfrm>
            <a:off x="3052746" y="6400800"/>
            <a:ext cx="2895600" cy="457200"/>
          </a:xfrm>
        </p:spPr>
        <p:txBody>
          <a:bodyPr/>
          <a:lstStyle/>
          <a:p>
            <a:r>
              <a:rPr lang="fr-FR" dirty="0" smtClean="0"/>
              <a:t>Atelier ERETES Afritac 2013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25" y="1902743"/>
            <a:ext cx="1666875" cy="5619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556792"/>
            <a:ext cx="7010400" cy="4463008"/>
          </a:xfrm>
        </p:spPr>
        <p:txBody>
          <a:bodyPr/>
          <a:lstStyle/>
          <a:p>
            <a:r>
              <a:rPr lang="fr-FR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Accès depuis toutes les fenêtres</a:t>
            </a:r>
          </a:p>
          <a:p>
            <a:r>
              <a:rPr lang="fr-FR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Menu Fichier </a:t>
            </a:r>
          </a:p>
          <a:p>
            <a:pPr lvl="1"/>
            <a:r>
              <a:rPr lang="fr-FR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n-ea"/>
                <a:cs typeface="+mn-cs"/>
              </a:rPr>
              <a:t>Exporter (attention aux «</a:t>
            </a:r>
            <a:r>
              <a:rPr lang="fr-FR" b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n-ea"/>
                <a:cs typeface="+mn-cs"/>
              </a:rPr>
              <a:t>retours </a:t>
            </a:r>
            <a:r>
              <a:rPr lang="fr-FR" b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n-ea"/>
                <a:cs typeface="+mn-cs"/>
              </a:rPr>
              <a:t>chariot »)</a:t>
            </a:r>
            <a:endParaRPr lang="fr-FR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ea typeface="+mn-ea"/>
              <a:cs typeface="+mn-cs"/>
            </a:endParaRPr>
          </a:p>
          <a:p>
            <a:r>
              <a:rPr lang="fr-FR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Menu Outil </a:t>
            </a:r>
          </a:p>
          <a:p>
            <a:pPr lvl="1"/>
            <a:r>
              <a:rPr lang="fr-FR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n-ea"/>
                <a:cs typeface="+mn-cs"/>
              </a:rPr>
              <a:t>Ajouter-Modifier (fonctions souris)</a:t>
            </a:r>
          </a:p>
          <a:p>
            <a:pPr lvl="1"/>
            <a:r>
              <a:rPr lang="fr-FR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n-ea"/>
                <a:cs typeface="+mn-cs"/>
              </a:rPr>
              <a:t>Supprimer</a:t>
            </a:r>
          </a:p>
          <a:p>
            <a:pPr lvl="1"/>
            <a:r>
              <a:rPr lang="fr-FR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n-ea"/>
                <a:cs typeface="+mn-cs"/>
              </a:rPr>
              <a:t>Importer </a:t>
            </a:r>
          </a:p>
          <a:p>
            <a:pPr lvl="1"/>
            <a:r>
              <a:rPr lang="fr-FR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n-ea"/>
                <a:cs typeface="+mn-cs"/>
              </a:rPr>
              <a:t>Vider le bloc-notes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22777"/>
            <a:ext cx="1259632" cy="424676"/>
          </a:xfrm>
          <a:prstGeom prst="rect">
            <a:avLst/>
          </a:prstGeom>
        </p:spPr>
      </p:pic>
      <p:pic>
        <p:nvPicPr>
          <p:cNvPr id="11" name="Picture 10" descr="logoTrasysNew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4282" y="6275409"/>
            <a:ext cx="1214414" cy="582591"/>
          </a:xfrm>
          <a:prstGeom prst="rect">
            <a:avLst/>
          </a:prstGeom>
        </p:spPr>
      </p:pic>
      <p:sp>
        <p:nvSpPr>
          <p:cNvPr id="12" name="Slide Number Placeholder 10"/>
          <p:cNvSpPr>
            <a:spLocks noGrp="1"/>
          </p:cNvSpPr>
          <p:nvPr>
            <p:ph type="sldNum" sz="quarter" idx="4294967295"/>
          </p:nvPr>
        </p:nvSpPr>
        <p:spPr>
          <a:xfrm>
            <a:off x="7572396" y="6400800"/>
            <a:ext cx="1219200" cy="457200"/>
          </a:xfrm>
          <a:prstGeom prst="rect">
            <a:avLst/>
          </a:prstGeom>
        </p:spPr>
        <p:txBody>
          <a:bodyPr/>
          <a:lstStyle/>
          <a:p>
            <a:fld id="{F12A78D7-AF82-49F1-BB4A-0A375665737D}" type="slidenum">
              <a:rPr lang="fr-FR" smtClean="0"/>
              <a:pPr/>
              <a:t>10</a:t>
            </a:fld>
            <a:endParaRPr lang="fr-FR" dirty="0"/>
          </a:p>
        </p:txBody>
      </p:sp>
      <p:sp>
        <p:nvSpPr>
          <p:cNvPr id="13" name="Footer Placeholder 11"/>
          <p:cNvSpPr>
            <a:spLocks noGrp="1"/>
          </p:cNvSpPr>
          <p:nvPr>
            <p:ph type="ftr" sz="quarter" idx="4294967295"/>
          </p:nvPr>
        </p:nvSpPr>
        <p:spPr>
          <a:xfrm>
            <a:off x="3052746" y="6400800"/>
            <a:ext cx="2895600" cy="457200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fr-FR" sz="1200" dirty="0" smtClean="0"/>
              <a:t>Atelier ERETES Afritac 2013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445135" y="527716"/>
            <a:ext cx="7010400" cy="814797"/>
          </a:xfrm>
          <a:ln>
            <a:solidFill>
              <a:schemeClr val="accent1"/>
            </a:solidFill>
          </a:ln>
        </p:spPr>
        <p:style>
          <a:lnRef idx="0">
            <a:schemeClr val="accent4"/>
          </a:lnRef>
          <a:fillRef idx="1003">
            <a:schemeClr val="lt2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fr-FR" sz="2800" dirty="0"/>
              <a:t>Découvrir </a:t>
            </a:r>
            <a:r>
              <a:rPr lang="fr-FR" sz="2800" dirty="0" smtClean="0"/>
              <a:t>le bloc-notes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2018546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Menu Rechercher</a:t>
            </a:r>
          </a:p>
          <a:p>
            <a:pPr lvl="1"/>
            <a:r>
              <a:rPr lang="fr-FR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n-ea"/>
                <a:cs typeface="+mn-cs"/>
              </a:rPr>
              <a:t>la barre d’opérateurs</a:t>
            </a:r>
          </a:p>
          <a:p>
            <a:pPr lvl="1"/>
            <a:r>
              <a:rPr lang="fr-FR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n-ea"/>
                <a:cs typeface="+mn-cs"/>
              </a:rPr>
              <a:t>les combo-box (affichage des valeurs existantes)</a:t>
            </a:r>
          </a:p>
          <a:p>
            <a:r>
              <a:rPr lang="fr-FR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Persistance du bloc-notes 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22777"/>
            <a:ext cx="1259632" cy="424676"/>
          </a:xfrm>
          <a:prstGeom prst="rect">
            <a:avLst/>
          </a:prstGeom>
        </p:spPr>
      </p:pic>
      <p:pic>
        <p:nvPicPr>
          <p:cNvPr id="11" name="Picture 10" descr="logoTrasysNew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4282" y="6275409"/>
            <a:ext cx="1214414" cy="582591"/>
          </a:xfrm>
          <a:prstGeom prst="rect">
            <a:avLst/>
          </a:prstGeom>
        </p:spPr>
      </p:pic>
      <p:sp>
        <p:nvSpPr>
          <p:cNvPr id="12" name="Slide Number Placeholder 10"/>
          <p:cNvSpPr>
            <a:spLocks noGrp="1"/>
          </p:cNvSpPr>
          <p:nvPr>
            <p:ph type="sldNum" sz="quarter" idx="4294967295"/>
          </p:nvPr>
        </p:nvSpPr>
        <p:spPr>
          <a:xfrm>
            <a:off x="7572396" y="6400800"/>
            <a:ext cx="1219200" cy="457200"/>
          </a:xfrm>
          <a:prstGeom prst="rect">
            <a:avLst/>
          </a:prstGeom>
        </p:spPr>
        <p:txBody>
          <a:bodyPr/>
          <a:lstStyle/>
          <a:p>
            <a:fld id="{F12A78D7-AF82-49F1-BB4A-0A375665737D}" type="slidenum">
              <a:rPr lang="fr-FR" smtClean="0"/>
              <a:pPr/>
              <a:t>11</a:t>
            </a:fld>
            <a:endParaRPr lang="fr-FR" dirty="0"/>
          </a:p>
        </p:txBody>
      </p:sp>
      <p:sp>
        <p:nvSpPr>
          <p:cNvPr id="13" name="Footer Placeholder 11"/>
          <p:cNvSpPr>
            <a:spLocks noGrp="1"/>
          </p:cNvSpPr>
          <p:nvPr>
            <p:ph type="ftr" sz="quarter" idx="4294967295"/>
          </p:nvPr>
        </p:nvSpPr>
        <p:spPr>
          <a:xfrm>
            <a:off x="3052746" y="6400800"/>
            <a:ext cx="2895600" cy="457200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fr-FR" sz="1200" dirty="0" smtClean="0"/>
              <a:t>Atelier ERETES Afritac 2013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445135" y="527716"/>
            <a:ext cx="7010400" cy="814797"/>
          </a:xfrm>
          <a:ln>
            <a:solidFill>
              <a:schemeClr val="accent1"/>
            </a:solidFill>
          </a:ln>
        </p:spPr>
        <p:style>
          <a:lnRef idx="0">
            <a:schemeClr val="accent4"/>
          </a:lnRef>
          <a:fillRef idx="1003">
            <a:schemeClr val="lt2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fr-FR" sz="2800" dirty="0"/>
              <a:t>Découvrir </a:t>
            </a:r>
            <a:r>
              <a:rPr lang="fr-FR" sz="2800" dirty="0" smtClean="0"/>
              <a:t>le bloc-notes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3987770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5135" y="527716"/>
            <a:ext cx="7010400" cy="814797"/>
          </a:xfrm>
          <a:ln>
            <a:solidFill>
              <a:schemeClr val="accent1"/>
            </a:solidFill>
          </a:ln>
        </p:spPr>
        <p:style>
          <a:lnRef idx="0">
            <a:schemeClr val="accent4"/>
          </a:lnRef>
          <a:fillRef idx="1003">
            <a:schemeClr val="lt2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fr-FR" sz="2800" dirty="0"/>
              <a:t>Découvrir </a:t>
            </a:r>
            <a:r>
              <a:rPr lang="fr-FR" sz="2800" dirty="0" smtClean="0"/>
              <a:t>la gestion </a:t>
            </a:r>
            <a:r>
              <a:rPr lang="fr-FR" sz="2800" dirty="0"/>
              <a:t>des nomenclatures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Réservée aux administrateurs</a:t>
            </a:r>
          </a:p>
          <a:p>
            <a:r>
              <a:rPr lang="fr-FR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Nomenclatures travail VS Nomenclatures édition </a:t>
            </a:r>
          </a:p>
          <a:p>
            <a:r>
              <a:rPr lang="fr-FR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Mêmes fonctionnalités que dans ERETES, mais accès à toutes les tables y compris import/export</a:t>
            </a:r>
          </a:p>
          <a:p>
            <a:r>
              <a:rPr lang="fr-FR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Contrôle des nomenclatures 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22777"/>
            <a:ext cx="1259632" cy="424676"/>
          </a:xfrm>
          <a:prstGeom prst="rect">
            <a:avLst/>
          </a:prstGeom>
        </p:spPr>
      </p:pic>
      <p:pic>
        <p:nvPicPr>
          <p:cNvPr id="11" name="Picture 10" descr="logoTrasysNew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4282" y="6275409"/>
            <a:ext cx="1214414" cy="582591"/>
          </a:xfrm>
          <a:prstGeom prst="rect">
            <a:avLst/>
          </a:prstGeom>
        </p:spPr>
      </p:pic>
      <p:sp>
        <p:nvSpPr>
          <p:cNvPr id="12" name="Slide Number Placeholder 10"/>
          <p:cNvSpPr>
            <a:spLocks noGrp="1"/>
          </p:cNvSpPr>
          <p:nvPr>
            <p:ph type="sldNum" sz="quarter" idx="4294967295"/>
          </p:nvPr>
        </p:nvSpPr>
        <p:spPr>
          <a:xfrm>
            <a:off x="7572396" y="6400800"/>
            <a:ext cx="1219200" cy="457200"/>
          </a:xfrm>
          <a:prstGeom prst="rect">
            <a:avLst/>
          </a:prstGeom>
        </p:spPr>
        <p:txBody>
          <a:bodyPr/>
          <a:lstStyle/>
          <a:p>
            <a:fld id="{F12A78D7-AF82-49F1-BB4A-0A375665737D}" type="slidenum">
              <a:rPr lang="fr-FR" smtClean="0"/>
              <a:pPr/>
              <a:t>12</a:t>
            </a:fld>
            <a:endParaRPr lang="fr-FR" dirty="0"/>
          </a:p>
        </p:txBody>
      </p:sp>
      <p:sp>
        <p:nvSpPr>
          <p:cNvPr id="13" name="Footer Placeholder 11"/>
          <p:cNvSpPr>
            <a:spLocks noGrp="1"/>
          </p:cNvSpPr>
          <p:nvPr>
            <p:ph type="ftr" sz="quarter" idx="4294967295"/>
          </p:nvPr>
        </p:nvSpPr>
        <p:spPr>
          <a:xfrm>
            <a:off x="3052746" y="6400800"/>
            <a:ext cx="2895600" cy="457200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fr-FR" sz="1200" dirty="0" smtClean="0"/>
              <a:t>Atelier ERETES Afritac 2013</a:t>
            </a:r>
          </a:p>
        </p:txBody>
      </p:sp>
    </p:spTree>
    <p:extLst>
      <p:ext uri="{BB962C8B-B14F-4D97-AF65-F5344CB8AC3E}">
        <p14:creationId xmlns:p14="http://schemas.microsoft.com/office/powerpoint/2010/main" val="4290665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5135" y="527716"/>
            <a:ext cx="7010400" cy="814797"/>
          </a:xfrm>
          <a:ln>
            <a:solidFill>
              <a:schemeClr val="accent1"/>
            </a:solidFill>
          </a:ln>
        </p:spPr>
        <p:style>
          <a:lnRef idx="0">
            <a:schemeClr val="accent4"/>
          </a:lnRef>
          <a:fillRef idx="1003">
            <a:schemeClr val="lt2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fr-FR" sz="2800" dirty="0"/>
              <a:t>Découvrir </a:t>
            </a:r>
            <a:r>
              <a:rPr lang="fr-FR" sz="2800" dirty="0" smtClean="0"/>
              <a:t>la </a:t>
            </a:r>
            <a:r>
              <a:rPr lang="fr-FR" sz="2800" dirty="0"/>
              <a:t>gestion des données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2276872"/>
            <a:ext cx="7010400" cy="3742928"/>
          </a:xfrm>
        </p:spPr>
        <p:txBody>
          <a:bodyPr/>
          <a:lstStyle/>
          <a:p>
            <a:r>
              <a:rPr lang="fr-FR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Réservée aux administrateurs</a:t>
            </a:r>
          </a:p>
          <a:p>
            <a:r>
              <a:rPr lang="fr-FR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Le menu Fichier</a:t>
            </a:r>
          </a:p>
          <a:p>
            <a:pPr lvl="1"/>
            <a:r>
              <a:rPr lang="fr-FR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n-ea"/>
                <a:cs typeface="+mn-cs"/>
              </a:rPr>
              <a:t>Evènements</a:t>
            </a:r>
            <a:endParaRPr lang="fr-FR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ea typeface="+mn-ea"/>
              <a:cs typeface="+mn-cs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22777"/>
            <a:ext cx="1259632" cy="424676"/>
          </a:xfrm>
          <a:prstGeom prst="rect">
            <a:avLst/>
          </a:prstGeom>
        </p:spPr>
      </p:pic>
      <p:pic>
        <p:nvPicPr>
          <p:cNvPr id="11" name="Picture 10" descr="logoTrasysNew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4282" y="6275409"/>
            <a:ext cx="1214414" cy="582591"/>
          </a:xfrm>
          <a:prstGeom prst="rect">
            <a:avLst/>
          </a:prstGeom>
        </p:spPr>
      </p:pic>
      <p:sp>
        <p:nvSpPr>
          <p:cNvPr id="12" name="Slide Number Placeholder 10"/>
          <p:cNvSpPr>
            <a:spLocks noGrp="1"/>
          </p:cNvSpPr>
          <p:nvPr>
            <p:ph type="sldNum" sz="quarter" idx="4294967295"/>
          </p:nvPr>
        </p:nvSpPr>
        <p:spPr>
          <a:xfrm>
            <a:off x="7572396" y="6400800"/>
            <a:ext cx="1219200" cy="457200"/>
          </a:xfrm>
          <a:prstGeom prst="rect">
            <a:avLst/>
          </a:prstGeom>
        </p:spPr>
        <p:txBody>
          <a:bodyPr/>
          <a:lstStyle/>
          <a:p>
            <a:fld id="{F12A78D7-AF82-49F1-BB4A-0A375665737D}" type="slidenum">
              <a:rPr lang="fr-FR" smtClean="0"/>
              <a:pPr/>
              <a:t>13</a:t>
            </a:fld>
            <a:endParaRPr lang="fr-FR" dirty="0"/>
          </a:p>
        </p:txBody>
      </p:sp>
      <p:sp>
        <p:nvSpPr>
          <p:cNvPr id="13" name="Footer Placeholder 11"/>
          <p:cNvSpPr>
            <a:spLocks noGrp="1"/>
          </p:cNvSpPr>
          <p:nvPr>
            <p:ph type="ftr" sz="quarter" idx="4294967295"/>
          </p:nvPr>
        </p:nvSpPr>
        <p:spPr>
          <a:xfrm>
            <a:off x="3052746" y="6400800"/>
            <a:ext cx="2895600" cy="457200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fr-FR" sz="1200" dirty="0" smtClean="0"/>
              <a:t>Atelier ERETES Afritac 2013</a:t>
            </a:r>
          </a:p>
        </p:txBody>
      </p:sp>
    </p:spTree>
    <p:extLst>
      <p:ext uri="{BB962C8B-B14F-4D97-AF65-F5344CB8AC3E}">
        <p14:creationId xmlns:p14="http://schemas.microsoft.com/office/powerpoint/2010/main" val="3317010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5135" y="527716"/>
            <a:ext cx="7010400" cy="814797"/>
          </a:xfrm>
          <a:ln>
            <a:solidFill>
              <a:schemeClr val="accent1"/>
            </a:solidFill>
          </a:ln>
        </p:spPr>
        <p:style>
          <a:lnRef idx="0">
            <a:schemeClr val="accent4"/>
          </a:lnRef>
          <a:fillRef idx="1003">
            <a:schemeClr val="lt2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fr-FR" sz="2800" dirty="0"/>
              <a:t>Découvrir </a:t>
            </a:r>
            <a:r>
              <a:rPr lang="fr-FR" sz="2800" dirty="0" smtClean="0"/>
              <a:t>la </a:t>
            </a:r>
            <a:r>
              <a:rPr lang="fr-FR" sz="2800" dirty="0"/>
              <a:t>gestion des </a:t>
            </a:r>
            <a:r>
              <a:rPr lang="fr-FR" sz="2800" dirty="0" smtClean="0"/>
              <a:t>utilisateurs</a:t>
            </a:r>
            <a:endParaRPr lang="fr-FR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412776"/>
            <a:ext cx="7010400" cy="4607024"/>
          </a:xfrm>
        </p:spPr>
        <p:txBody>
          <a:bodyPr/>
          <a:lstStyle/>
          <a:p>
            <a:r>
              <a:rPr lang="fr-FR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Le </a:t>
            </a:r>
            <a:r>
              <a:rPr lang="fr-FR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menu Utilisateurs </a:t>
            </a:r>
          </a:p>
          <a:p>
            <a:pPr lvl="1"/>
            <a:r>
              <a:rPr lang="fr-FR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n-ea"/>
                <a:cs typeface="+mn-cs"/>
              </a:rPr>
              <a:t>Fichier</a:t>
            </a:r>
          </a:p>
          <a:p>
            <a:pPr lvl="2"/>
            <a:r>
              <a:rPr lang="fr-FR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993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n-ea"/>
                <a:cs typeface="+mn-cs"/>
              </a:rPr>
              <a:t>Exporter</a:t>
            </a:r>
          </a:p>
          <a:p>
            <a:pPr lvl="2"/>
            <a:r>
              <a:rPr lang="fr-FR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993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n-ea"/>
                <a:cs typeface="+mn-cs"/>
              </a:rPr>
              <a:t>Quitter</a:t>
            </a:r>
          </a:p>
          <a:p>
            <a:pPr lvl="1"/>
            <a:r>
              <a:rPr lang="fr-FR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n-ea"/>
                <a:cs typeface="+mn-cs"/>
              </a:rPr>
              <a:t>Outils</a:t>
            </a:r>
          </a:p>
          <a:p>
            <a:pPr lvl="2"/>
            <a:r>
              <a:rPr lang="fr-FR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993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n-ea"/>
                <a:cs typeface="+mn-cs"/>
              </a:rPr>
              <a:t>Ajouter –modifier – supprimer (sous conditions)</a:t>
            </a:r>
          </a:p>
          <a:p>
            <a:pPr lvl="2"/>
            <a:r>
              <a:rPr lang="fr-FR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993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n-ea"/>
                <a:cs typeface="+mn-cs"/>
              </a:rPr>
              <a:t>Changer le mot de passe</a:t>
            </a:r>
          </a:p>
          <a:p>
            <a:pPr lvl="2"/>
            <a:r>
              <a:rPr lang="fr-FR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993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n-ea"/>
                <a:cs typeface="+mn-cs"/>
              </a:rPr>
              <a:t>Importer une liste</a:t>
            </a:r>
          </a:p>
          <a:p>
            <a:pPr lvl="2"/>
            <a:r>
              <a:rPr lang="fr-FR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993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n-ea"/>
                <a:cs typeface="+mn-cs"/>
              </a:rPr>
              <a:t>Vider la table 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22777"/>
            <a:ext cx="1259632" cy="424676"/>
          </a:xfrm>
          <a:prstGeom prst="rect">
            <a:avLst/>
          </a:prstGeom>
        </p:spPr>
      </p:pic>
      <p:pic>
        <p:nvPicPr>
          <p:cNvPr id="11" name="Picture 10" descr="logoTrasysNew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4282" y="6275409"/>
            <a:ext cx="1214414" cy="582591"/>
          </a:xfrm>
          <a:prstGeom prst="rect">
            <a:avLst/>
          </a:prstGeom>
        </p:spPr>
      </p:pic>
      <p:sp>
        <p:nvSpPr>
          <p:cNvPr id="12" name="Slide Number Placeholder 10"/>
          <p:cNvSpPr>
            <a:spLocks noGrp="1"/>
          </p:cNvSpPr>
          <p:nvPr>
            <p:ph type="sldNum" sz="quarter" idx="4294967295"/>
          </p:nvPr>
        </p:nvSpPr>
        <p:spPr>
          <a:xfrm>
            <a:off x="7572396" y="6400800"/>
            <a:ext cx="1219200" cy="457200"/>
          </a:xfrm>
          <a:prstGeom prst="rect">
            <a:avLst/>
          </a:prstGeom>
        </p:spPr>
        <p:txBody>
          <a:bodyPr/>
          <a:lstStyle/>
          <a:p>
            <a:fld id="{F12A78D7-AF82-49F1-BB4A-0A375665737D}" type="slidenum">
              <a:rPr lang="fr-FR" smtClean="0"/>
              <a:pPr/>
              <a:t>14</a:t>
            </a:fld>
            <a:endParaRPr lang="fr-FR" dirty="0"/>
          </a:p>
        </p:txBody>
      </p:sp>
      <p:sp>
        <p:nvSpPr>
          <p:cNvPr id="13" name="Footer Placeholder 11"/>
          <p:cNvSpPr>
            <a:spLocks noGrp="1"/>
          </p:cNvSpPr>
          <p:nvPr>
            <p:ph type="ftr" sz="quarter" idx="4294967295"/>
          </p:nvPr>
        </p:nvSpPr>
        <p:spPr>
          <a:xfrm>
            <a:off x="3052746" y="6400800"/>
            <a:ext cx="2895600" cy="457200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fr-FR" sz="1200" dirty="0" smtClean="0"/>
              <a:t>Atelier ERETES Afritac 2013</a:t>
            </a:r>
          </a:p>
        </p:txBody>
      </p:sp>
    </p:spTree>
    <p:extLst>
      <p:ext uri="{BB962C8B-B14F-4D97-AF65-F5344CB8AC3E}">
        <p14:creationId xmlns:p14="http://schemas.microsoft.com/office/powerpoint/2010/main" val="4019666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5135" y="527716"/>
            <a:ext cx="7010400" cy="814797"/>
          </a:xfrm>
          <a:ln>
            <a:solidFill>
              <a:schemeClr val="accent1"/>
            </a:solidFill>
          </a:ln>
        </p:spPr>
        <p:style>
          <a:lnRef idx="0">
            <a:schemeClr val="accent4"/>
          </a:lnRef>
          <a:fillRef idx="1003">
            <a:schemeClr val="lt2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fr-FR" sz="2800" dirty="0"/>
              <a:t>Découvrir </a:t>
            </a:r>
            <a:r>
              <a:rPr lang="fr-FR" sz="2800" dirty="0" smtClean="0"/>
              <a:t>le journal</a:t>
            </a:r>
            <a:endParaRPr lang="fr-FR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412776"/>
            <a:ext cx="7010400" cy="4607024"/>
          </a:xfrm>
        </p:spPr>
        <p:txBody>
          <a:bodyPr/>
          <a:lstStyle/>
          <a:p>
            <a:r>
              <a:rPr lang="fr-FR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Le Journal</a:t>
            </a:r>
          </a:p>
          <a:p>
            <a:pPr lvl="1"/>
            <a:r>
              <a:rPr lang="fr-FR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n-ea"/>
                <a:cs typeface="+mn-cs"/>
              </a:rPr>
              <a:t>Lié au bloc-notes et à la table évènement</a:t>
            </a:r>
          </a:p>
          <a:p>
            <a:pPr lvl="1"/>
            <a:r>
              <a:rPr lang="fr-FR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n-ea"/>
                <a:cs typeface="+mn-cs"/>
              </a:rPr>
              <a:t>Menu Fichier</a:t>
            </a:r>
          </a:p>
          <a:p>
            <a:pPr lvl="2"/>
            <a:r>
              <a:rPr lang="fr-FR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993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n-ea"/>
                <a:cs typeface="+mn-cs"/>
              </a:rPr>
              <a:t>Exporter</a:t>
            </a:r>
          </a:p>
          <a:p>
            <a:pPr lvl="1"/>
            <a:r>
              <a:rPr lang="fr-FR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n-ea"/>
                <a:cs typeface="+mn-cs"/>
              </a:rPr>
              <a:t>Menu Outil </a:t>
            </a:r>
          </a:p>
          <a:p>
            <a:pPr lvl="2"/>
            <a:r>
              <a:rPr lang="fr-FR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993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n-ea"/>
                <a:cs typeface="+mn-cs"/>
              </a:rPr>
              <a:t>Ajouter –modifier  (fonction souris, collage de la note)</a:t>
            </a:r>
          </a:p>
          <a:p>
            <a:pPr lvl="2"/>
            <a:r>
              <a:rPr lang="fr-FR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993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n-ea"/>
                <a:cs typeface="+mn-cs"/>
              </a:rPr>
              <a:t>Supprimer</a:t>
            </a:r>
          </a:p>
          <a:p>
            <a:pPr lvl="2"/>
            <a:r>
              <a:rPr lang="fr-FR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993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n-ea"/>
                <a:cs typeface="+mn-cs"/>
              </a:rPr>
              <a:t>Purger</a:t>
            </a:r>
            <a:endParaRPr lang="fr-FR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9933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ea typeface="+mn-ea"/>
              <a:cs typeface="+mn-cs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22777"/>
            <a:ext cx="1259632" cy="424676"/>
          </a:xfrm>
          <a:prstGeom prst="rect">
            <a:avLst/>
          </a:prstGeom>
        </p:spPr>
      </p:pic>
      <p:pic>
        <p:nvPicPr>
          <p:cNvPr id="11" name="Picture 10" descr="logoTrasysNew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4282" y="6275409"/>
            <a:ext cx="1214414" cy="582591"/>
          </a:xfrm>
          <a:prstGeom prst="rect">
            <a:avLst/>
          </a:prstGeom>
        </p:spPr>
      </p:pic>
      <p:sp>
        <p:nvSpPr>
          <p:cNvPr id="12" name="Slide Number Placeholder 10"/>
          <p:cNvSpPr>
            <a:spLocks noGrp="1"/>
          </p:cNvSpPr>
          <p:nvPr>
            <p:ph type="sldNum" sz="quarter" idx="4294967295"/>
          </p:nvPr>
        </p:nvSpPr>
        <p:spPr>
          <a:xfrm>
            <a:off x="7572396" y="6400800"/>
            <a:ext cx="1219200" cy="457200"/>
          </a:xfrm>
          <a:prstGeom prst="rect">
            <a:avLst/>
          </a:prstGeom>
        </p:spPr>
        <p:txBody>
          <a:bodyPr/>
          <a:lstStyle/>
          <a:p>
            <a:fld id="{F12A78D7-AF82-49F1-BB4A-0A375665737D}" type="slidenum">
              <a:rPr lang="fr-FR" smtClean="0"/>
              <a:pPr/>
              <a:t>15</a:t>
            </a:fld>
            <a:endParaRPr lang="fr-FR" dirty="0"/>
          </a:p>
        </p:txBody>
      </p:sp>
      <p:sp>
        <p:nvSpPr>
          <p:cNvPr id="13" name="Footer Placeholder 11"/>
          <p:cNvSpPr>
            <a:spLocks noGrp="1"/>
          </p:cNvSpPr>
          <p:nvPr>
            <p:ph type="ftr" sz="quarter" idx="4294967295"/>
          </p:nvPr>
        </p:nvSpPr>
        <p:spPr>
          <a:xfrm>
            <a:off x="3052746" y="6400800"/>
            <a:ext cx="2895600" cy="457200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fr-FR" sz="1200" dirty="0" smtClean="0"/>
              <a:t>Atelier ERETES Afritac 2013</a:t>
            </a:r>
          </a:p>
        </p:txBody>
      </p:sp>
    </p:spTree>
    <p:extLst>
      <p:ext uri="{BB962C8B-B14F-4D97-AF65-F5344CB8AC3E}">
        <p14:creationId xmlns:p14="http://schemas.microsoft.com/office/powerpoint/2010/main" val="2737700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5135" y="527716"/>
            <a:ext cx="7010400" cy="814797"/>
          </a:xfrm>
          <a:ln>
            <a:solidFill>
              <a:schemeClr val="accent1"/>
            </a:solidFill>
          </a:ln>
        </p:spPr>
        <p:style>
          <a:lnRef idx="0">
            <a:schemeClr val="accent4"/>
          </a:lnRef>
          <a:fillRef idx="1003">
            <a:schemeClr val="lt2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fr-FR" sz="2800" dirty="0"/>
              <a:t>Découvrir </a:t>
            </a:r>
            <a:r>
              <a:rPr lang="fr-FR" sz="2800" dirty="0" smtClean="0"/>
              <a:t>le journal</a:t>
            </a:r>
            <a:endParaRPr lang="fr-FR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412776"/>
            <a:ext cx="7010400" cy="4607024"/>
          </a:xfrm>
        </p:spPr>
        <p:txBody>
          <a:bodyPr/>
          <a:lstStyle/>
          <a:p>
            <a:r>
              <a:rPr lang="fr-FR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Le Journal</a:t>
            </a:r>
          </a:p>
          <a:p>
            <a:pPr lvl="1"/>
            <a:r>
              <a:rPr lang="fr-FR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n-ea"/>
                <a:cs typeface="+mn-cs"/>
              </a:rPr>
              <a:t>Menu </a:t>
            </a:r>
            <a:r>
              <a:rPr lang="fr-FR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n-ea"/>
                <a:cs typeface="+mn-cs"/>
              </a:rPr>
              <a:t>Rechercher </a:t>
            </a:r>
          </a:p>
          <a:p>
            <a:pPr lvl="2"/>
            <a:r>
              <a:rPr lang="fr-FR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993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n-ea"/>
                <a:cs typeface="+mn-cs"/>
              </a:rPr>
              <a:t>Rechercher des articles</a:t>
            </a:r>
          </a:p>
          <a:p>
            <a:pPr lvl="2"/>
            <a:r>
              <a:rPr lang="fr-FR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993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n-ea"/>
                <a:cs typeface="+mn-cs"/>
              </a:rPr>
              <a:t>Annuler la recherche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22777"/>
            <a:ext cx="1259632" cy="424676"/>
          </a:xfrm>
          <a:prstGeom prst="rect">
            <a:avLst/>
          </a:prstGeom>
        </p:spPr>
      </p:pic>
      <p:pic>
        <p:nvPicPr>
          <p:cNvPr id="11" name="Picture 10" descr="logoTrasysNew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4282" y="6275409"/>
            <a:ext cx="1214414" cy="582591"/>
          </a:xfrm>
          <a:prstGeom prst="rect">
            <a:avLst/>
          </a:prstGeom>
        </p:spPr>
      </p:pic>
      <p:sp>
        <p:nvSpPr>
          <p:cNvPr id="12" name="Slide Number Placeholder 10"/>
          <p:cNvSpPr>
            <a:spLocks noGrp="1"/>
          </p:cNvSpPr>
          <p:nvPr>
            <p:ph type="sldNum" sz="quarter" idx="4294967295"/>
          </p:nvPr>
        </p:nvSpPr>
        <p:spPr>
          <a:xfrm>
            <a:off x="7572396" y="6400800"/>
            <a:ext cx="1219200" cy="457200"/>
          </a:xfrm>
          <a:prstGeom prst="rect">
            <a:avLst/>
          </a:prstGeom>
        </p:spPr>
        <p:txBody>
          <a:bodyPr/>
          <a:lstStyle/>
          <a:p>
            <a:fld id="{F12A78D7-AF82-49F1-BB4A-0A375665737D}" type="slidenum">
              <a:rPr lang="fr-FR" smtClean="0"/>
              <a:pPr/>
              <a:t>16</a:t>
            </a:fld>
            <a:endParaRPr lang="fr-FR" dirty="0"/>
          </a:p>
        </p:txBody>
      </p:sp>
      <p:sp>
        <p:nvSpPr>
          <p:cNvPr id="13" name="Footer Placeholder 11"/>
          <p:cNvSpPr>
            <a:spLocks noGrp="1"/>
          </p:cNvSpPr>
          <p:nvPr>
            <p:ph type="ftr" sz="quarter" idx="4294967295"/>
          </p:nvPr>
        </p:nvSpPr>
        <p:spPr>
          <a:xfrm>
            <a:off x="3052746" y="6400800"/>
            <a:ext cx="2895600" cy="457200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fr-FR" sz="1200" dirty="0" smtClean="0"/>
              <a:t>Atelier ERETES Afritac 2013</a:t>
            </a:r>
          </a:p>
        </p:txBody>
      </p:sp>
    </p:spTree>
    <p:extLst>
      <p:ext uri="{BB962C8B-B14F-4D97-AF65-F5344CB8AC3E}">
        <p14:creationId xmlns:p14="http://schemas.microsoft.com/office/powerpoint/2010/main" val="1434455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5135" y="527716"/>
            <a:ext cx="7010400" cy="814797"/>
          </a:xfrm>
          <a:ln>
            <a:solidFill>
              <a:schemeClr val="accent1"/>
            </a:solidFill>
          </a:ln>
        </p:spPr>
        <p:style>
          <a:lnRef idx="0">
            <a:schemeClr val="accent4"/>
          </a:lnRef>
          <a:fillRef idx="1003">
            <a:schemeClr val="lt2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fr-FR" sz="2800" dirty="0"/>
              <a:t>Découvrir </a:t>
            </a:r>
            <a:r>
              <a:rPr lang="fr-FR" sz="2800" dirty="0" smtClean="0"/>
              <a:t>les calculs </a:t>
            </a:r>
            <a:endParaRPr lang="fr-FR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412776"/>
            <a:ext cx="7010400" cy="4607024"/>
          </a:xfrm>
        </p:spPr>
        <p:txBody>
          <a:bodyPr/>
          <a:lstStyle/>
          <a:p>
            <a:r>
              <a:rPr lang="fr-FR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Un calcul est une procédure informatique qui crée de nouvelles données de série dans la base.</a:t>
            </a:r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r>
              <a:rPr lang="fr-FR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Ces données se différencient de celles qui proviennent d’ERETES par l’attribut « </a:t>
            </a:r>
            <a:r>
              <a:rPr lang="fr-FR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id_calcul</a:t>
            </a:r>
            <a:r>
              <a:rPr lang="fr-FR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 » qui contient l’identifiant du calcul concerné.</a:t>
            </a:r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22777"/>
            <a:ext cx="1259632" cy="424676"/>
          </a:xfrm>
          <a:prstGeom prst="rect">
            <a:avLst/>
          </a:prstGeom>
        </p:spPr>
      </p:pic>
      <p:pic>
        <p:nvPicPr>
          <p:cNvPr id="11" name="Picture 10" descr="logoTrasysNew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4282" y="6275409"/>
            <a:ext cx="1214414" cy="582591"/>
          </a:xfrm>
          <a:prstGeom prst="rect">
            <a:avLst/>
          </a:prstGeom>
        </p:spPr>
      </p:pic>
      <p:sp>
        <p:nvSpPr>
          <p:cNvPr id="12" name="Slide Number Placeholder 10"/>
          <p:cNvSpPr>
            <a:spLocks noGrp="1"/>
          </p:cNvSpPr>
          <p:nvPr>
            <p:ph type="sldNum" sz="quarter" idx="4294967295"/>
          </p:nvPr>
        </p:nvSpPr>
        <p:spPr>
          <a:xfrm>
            <a:off x="7572396" y="6400800"/>
            <a:ext cx="1219200" cy="457200"/>
          </a:xfrm>
          <a:prstGeom prst="rect">
            <a:avLst/>
          </a:prstGeom>
        </p:spPr>
        <p:txBody>
          <a:bodyPr/>
          <a:lstStyle/>
          <a:p>
            <a:fld id="{F12A78D7-AF82-49F1-BB4A-0A375665737D}" type="slidenum">
              <a:rPr lang="fr-FR" smtClean="0"/>
              <a:pPr/>
              <a:t>17</a:t>
            </a:fld>
            <a:endParaRPr lang="fr-FR" dirty="0"/>
          </a:p>
        </p:txBody>
      </p:sp>
      <p:sp>
        <p:nvSpPr>
          <p:cNvPr id="13" name="Footer Placeholder 11"/>
          <p:cNvSpPr>
            <a:spLocks noGrp="1"/>
          </p:cNvSpPr>
          <p:nvPr>
            <p:ph type="ftr" sz="quarter" idx="4294967295"/>
          </p:nvPr>
        </p:nvSpPr>
        <p:spPr>
          <a:xfrm>
            <a:off x="3052746" y="6400800"/>
            <a:ext cx="2895600" cy="457200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fr-FR" sz="1200" dirty="0" smtClean="0"/>
              <a:t>Atelier ERETES Afritac 2013</a:t>
            </a:r>
          </a:p>
        </p:txBody>
      </p:sp>
    </p:spTree>
    <p:extLst>
      <p:ext uri="{BB962C8B-B14F-4D97-AF65-F5344CB8AC3E}">
        <p14:creationId xmlns:p14="http://schemas.microsoft.com/office/powerpoint/2010/main" val="3358630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5135" y="527716"/>
            <a:ext cx="7010400" cy="814797"/>
          </a:xfrm>
          <a:ln>
            <a:solidFill>
              <a:schemeClr val="accent1"/>
            </a:solidFill>
          </a:ln>
        </p:spPr>
        <p:style>
          <a:lnRef idx="0">
            <a:schemeClr val="accent4"/>
          </a:lnRef>
          <a:fillRef idx="1003">
            <a:schemeClr val="lt2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fr-FR" sz="2800" dirty="0"/>
              <a:t>Découvrir </a:t>
            </a:r>
            <a:r>
              <a:rPr lang="fr-FR" sz="2800" dirty="0" smtClean="0"/>
              <a:t>les calculs </a:t>
            </a:r>
            <a:endParaRPr lang="fr-FR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412776"/>
            <a:ext cx="7010400" cy="4607024"/>
          </a:xfrm>
        </p:spPr>
        <p:txBody>
          <a:bodyPr/>
          <a:lstStyle/>
          <a:p>
            <a:r>
              <a:rPr lang="fr-FR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Deux calculs sont livrés avec l’outil:</a:t>
            </a:r>
          </a:p>
          <a:p>
            <a:pPr lvl="1"/>
            <a:r>
              <a:rPr lang="fr-FR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Calcul des cellules de l’ERE</a:t>
            </a:r>
          </a:p>
          <a:p>
            <a:pPr lvl="1"/>
            <a:r>
              <a:rPr lang="en-GB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Calcul</a:t>
            </a:r>
            <a:r>
              <a:rPr lang="en-GB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des cellules du </a:t>
            </a:r>
            <a:r>
              <a:rPr lang="en-GB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compte</a:t>
            </a:r>
            <a:r>
              <a:rPr lang="en-GB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de </a:t>
            </a:r>
            <a:r>
              <a:rPr lang="en-GB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branche</a:t>
            </a:r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22777"/>
            <a:ext cx="1259632" cy="424676"/>
          </a:xfrm>
          <a:prstGeom prst="rect">
            <a:avLst/>
          </a:prstGeom>
        </p:spPr>
      </p:pic>
      <p:pic>
        <p:nvPicPr>
          <p:cNvPr id="11" name="Picture 10" descr="logoTrasysNew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4282" y="6275409"/>
            <a:ext cx="1214414" cy="582591"/>
          </a:xfrm>
          <a:prstGeom prst="rect">
            <a:avLst/>
          </a:prstGeom>
        </p:spPr>
      </p:pic>
      <p:sp>
        <p:nvSpPr>
          <p:cNvPr id="12" name="Slide Number Placeholder 10"/>
          <p:cNvSpPr>
            <a:spLocks noGrp="1"/>
          </p:cNvSpPr>
          <p:nvPr>
            <p:ph type="sldNum" sz="quarter" idx="4294967295"/>
          </p:nvPr>
        </p:nvSpPr>
        <p:spPr>
          <a:xfrm>
            <a:off x="7572396" y="6400800"/>
            <a:ext cx="1219200" cy="457200"/>
          </a:xfrm>
          <a:prstGeom prst="rect">
            <a:avLst/>
          </a:prstGeom>
        </p:spPr>
        <p:txBody>
          <a:bodyPr/>
          <a:lstStyle/>
          <a:p>
            <a:fld id="{F12A78D7-AF82-49F1-BB4A-0A375665737D}" type="slidenum">
              <a:rPr lang="fr-FR" smtClean="0"/>
              <a:pPr/>
              <a:t>18</a:t>
            </a:fld>
            <a:endParaRPr lang="fr-FR" dirty="0"/>
          </a:p>
        </p:txBody>
      </p:sp>
      <p:sp>
        <p:nvSpPr>
          <p:cNvPr id="13" name="Footer Placeholder 11"/>
          <p:cNvSpPr>
            <a:spLocks noGrp="1"/>
          </p:cNvSpPr>
          <p:nvPr>
            <p:ph type="ftr" sz="quarter" idx="4294967295"/>
          </p:nvPr>
        </p:nvSpPr>
        <p:spPr>
          <a:xfrm>
            <a:off x="3052746" y="6400800"/>
            <a:ext cx="2895600" cy="457200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fr-FR" sz="1200" dirty="0" smtClean="0"/>
              <a:t>Atelier ERETES Afritac 2013</a:t>
            </a:r>
          </a:p>
        </p:txBody>
      </p:sp>
    </p:spTree>
    <p:extLst>
      <p:ext uri="{BB962C8B-B14F-4D97-AF65-F5344CB8AC3E}">
        <p14:creationId xmlns:p14="http://schemas.microsoft.com/office/powerpoint/2010/main" val="2488007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5135" y="527716"/>
            <a:ext cx="7010400" cy="814797"/>
          </a:xfrm>
          <a:ln>
            <a:solidFill>
              <a:schemeClr val="accent1"/>
            </a:solidFill>
          </a:ln>
        </p:spPr>
        <p:style>
          <a:lnRef idx="0">
            <a:schemeClr val="accent4"/>
          </a:lnRef>
          <a:fillRef idx="1003">
            <a:schemeClr val="lt2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fr-FR" sz="2800" dirty="0"/>
              <a:t>Découvrir </a:t>
            </a:r>
            <a:r>
              <a:rPr lang="fr-FR" sz="2800" dirty="0" smtClean="0"/>
              <a:t>les calculs </a:t>
            </a:r>
            <a:endParaRPr lang="fr-FR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412776"/>
            <a:ext cx="7010400" cy="4607024"/>
          </a:xfrm>
        </p:spPr>
        <p:txBody>
          <a:bodyPr/>
          <a:lstStyle/>
          <a:p>
            <a:r>
              <a:rPr lang="fr-FR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Les calculs</a:t>
            </a:r>
          </a:p>
          <a:p>
            <a:pPr lvl="1"/>
            <a:r>
              <a:rPr lang="fr-FR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n-ea"/>
                <a:cs typeface="+mn-cs"/>
              </a:rPr>
              <a:t>lien </a:t>
            </a:r>
            <a:r>
              <a:rPr lang="fr-FR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n-ea"/>
                <a:cs typeface="+mn-cs"/>
              </a:rPr>
              <a:t>avec la procédure</a:t>
            </a:r>
          </a:p>
          <a:p>
            <a:pPr lvl="1"/>
            <a:r>
              <a:rPr lang="fr-FR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n-ea"/>
                <a:cs typeface="+mn-cs"/>
              </a:rPr>
              <a:t>lien avec le journal -&gt; </a:t>
            </a:r>
            <a:r>
              <a:rPr lang="fr-FR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n-ea"/>
                <a:cs typeface="+mn-cs"/>
              </a:rPr>
              <a:t>bloc-notes</a:t>
            </a:r>
          </a:p>
          <a:p>
            <a:pPr lvl="1"/>
            <a:r>
              <a:rPr lang="fr-FR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n-ea"/>
                <a:cs typeface="+mn-cs"/>
              </a:rPr>
              <a:t>les attributs ‘automatique’, ‘chainage’ et ‘rang’</a:t>
            </a:r>
            <a:endParaRPr lang="fr-FR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ea typeface="+mn-ea"/>
              <a:cs typeface="+mn-cs"/>
            </a:endParaRPr>
          </a:p>
          <a:p>
            <a:pPr lvl="1"/>
            <a:r>
              <a:rPr lang="fr-FR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n-ea"/>
                <a:cs typeface="+mn-cs"/>
              </a:rPr>
              <a:t>Menu Fichier</a:t>
            </a:r>
          </a:p>
          <a:p>
            <a:pPr lvl="2"/>
            <a:r>
              <a:rPr lang="fr-FR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993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n-ea"/>
                <a:cs typeface="+mn-cs"/>
              </a:rPr>
              <a:t>Exporter</a:t>
            </a:r>
            <a:endParaRPr lang="fr-FR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9933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ea typeface="+mn-ea"/>
              <a:cs typeface="+mn-cs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22777"/>
            <a:ext cx="1259632" cy="424676"/>
          </a:xfrm>
          <a:prstGeom prst="rect">
            <a:avLst/>
          </a:prstGeom>
        </p:spPr>
      </p:pic>
      <p:pic>
        <p:nvPicPr>
          <p:cNvPr id="11" name="Picture 10" descr="logoTrasysNew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4282" y="6275409"/>
            <a:ext cx="1214414" cy="582591"/>
          </a:xfrm>
          <a:prstGeom prst="rect">
            <a:avLst/>
          </a:prstGeom>
        </p:spPr>
      </p:pic>
      <p:sp>
        <p:nvSpPr>
          <p:cNvPr id="12" name="Slide Number Placeholder 10"/>
          <p:cNvSpPr>
            <a:spLocks noGrp="1"/>
          </p:cNvSpPr>
          <p:nvPr>
            <p:ph type="sldNum" sz="quarter" idx="4294967295"/>
          </p:nvPr>
        </p:nvSpPr>
        <p:spPr>
          <a:xfrm>
            <a:off x="7572396" y="6400800"/>
            <a:ext cx="1219200" cy="457200"/>
          </a:xfrm>
          <a:prstGeom prst="rect">
            <a:avLst/>
          </a:prstGeom>
        </p:spPr>
        <p:txBody>
          <a:bodyPr/>
          <a:lstStyle/>
          <a:p>
            <a:fld id="{F12A78D7-AF82-49F1-BB4A-0A375665737D}" type="slidenum">
              <a:rPr lang="fr-FR" smtClean="0"/>
              <a:pPr/>
              <a:t>19</a:t>
            </a:fld>
            <a:endParaRPr lang="fr-FR" dirty="0"/>
          </a:p>
        </p:txBody>
      </p:sp>
      <p:sp>
        <p:nvSpPr>
          <p:cNvPr id="13" name="Footer Placeholder 11"/>
          <p:cNvSpPr>
            <a:spLocks noGrp="1"/>
          </p:cNvSpPr>
          <p:nvPr>
            <p:ph type="ftr" sz="quarter" idx="4294967295"/>
          </p:nvPr>
        </p:nvSpPr>
        <p:spPr>
          <a:xfrm>
            <a:off x="3052746" y="6400800"/>
            <a:ext cx="2895600" cy="457200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fr-FR" sz="1200" dirty="0" smtClean="0"/>
              <a:t>Atelier ERETES Afritac 2013</a:t>
            </a:r>
          </a:p>
        </p:txBody>
      </p:sp>
    </p:spTree>
    <p:extLst>
      <p:ext uri="{BB962C8B-B14F-4D97-AF65-F5344CB8AC3E}">
        <p14:creationId xmlns:p14="http://schemas.microsoft.com/office/powerpoint/2010/main" val="793471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Lancer </a:t>
            </a:r>
            <a:r>
              <a:rPr lang="en-GB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SerieV02FR.exe</a:t>
            </a:r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lvl="1"/>
            <a:r>
              <a:rPr lang="en-GB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n-ea"/>
                <a:cs typeface="+mn-cs"/>
              </a:rPr>
              <a:t>Choisir</a:t>
            </a:r>
            <a:r>
              <a:rPr lang="en-GB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n-ea"/>
                <a:cs typeface="+mn-cs"/>
              </a:rPr>
              <a:t> </a:t>
            </a:r>
            <a:r>
              <a:rPr lang="en-GB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n-ea"/>
                <a:cs typeface="+mn-cs"/>
              </a:rPr>
              <a:t>répertoire</a:t>
            </a:r>
            <a:r>
              <a:rPr lang="en-GB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n-ea"/>
                <a:cs typeface="+mn-cs"/>
              </a:rPr>
              <a:t> </a:t>
            </a:r>
            <a:r>
              <a:rPr lang="en-GB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n-ea"/>
                <a:cs typeface="+mn-cs"/>
              </a:rPr>
              <a:t>d’installation</a:t>
            </a:r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ea typeface="+mn-ea"/>
              <a:cs typeface="+mn-cs"/>
            </a:endParaRPr>
          </a:p>
          <a:p>
            <a:pPr lvl="1"/>
            <a:r>
              <a:rPr lang="en-GB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n-ea"/>
                <a:cs typeface="+mn-cs"/>
              </a:rPr>
              <a:t>Choisir</a:t>
            </a:r>
            <a:r>
              <a:rPr lang="en-GB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n-ea"/>
                <a:cs typeface="+mn-cs"/>
              </a:rPr>
              <a:t> </a:t>
            </a:r>
            <a:r>
              <a:rPr lang="en-GB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n-ea"/>
                <a:cs typeface="+mn-cs"/>
              </a:rPr>
              <a:t>répertoire</a:t>
            </a:r>
            <a:r>
              <a:rPr lang="en-GB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n-ea"/>
                <a:cs typeface="+mn-cs"/>
              </a:rPr>
              <a:t> Progress</a:t>
            </a:r>
          </a:p>
          <a:p>
            <a:r>
              <a:rPr lang="en-GB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Restaurer</a:t>
            </a:r>
            <a:r>
              <a:rPr lang="en-GB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la base vide (</a:t>
            </a:r>
            <a:r>
              <a:rPr lang="en-GB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répertoire</a:t>
            </a:r>
            <a:r>
              <a:rPr lang="en-GB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GB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BaseDep.art</a:t>
            </a:r>
            <a:r>
              <a:rPr lang="en-GB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)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22777"/>
            <a:ext cx="1259632" cy="424676"/>
          </a:xfrm>
          <a:prstGeom prst="rect">
            <a:avLst/>
          </a:prstGeom>
        </p:spPr>
      </p:pic>
      <p:pic>
        <p:nvPicPr>
          <p:cNvPr id="11" name="Picture 10" descr="logoTrasysNew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4282" y="6275409"/>
            <a:ext cx="1214414" cy="582591"/>
          </a:xfrm>
          <a:prstGeom prst="rect">
            <a:avLst/>
          </a:prstGeom>
        </p:spPr>
      </p:pic>
      <p:sp>
        <p:nvSpPr>
          <p:cNvPr id="12" name="Slide Number Placeholder 10"/>
          <p:cNvSpPr>
            <a:spLocks noGrp="1"/>
          </p:cNvSpPr>
          <p:nvPr>
            <p:ph type="sldNum" sz="quarter" idx="4294967295"/>
          </p:nvPr>
        </p:nvSpPr>
        <p:spPr>
          <a:xfrm>
            <a:off x="7572396" y="6400800"/>
            <a:ext cx="1219200" cy="457200"/>
          </a:xfrm>
          <a:prstGeom prst="rect">
            <a:avLst/>
          </a:prstGeom>
        </p:spPr>
        <p:txBody>
          <a:bodyPr/>
          <a:lstStyle/>
          <a:p>
            <a:fld id="{F12A78D7-AF82-49F1-BB4A-0A375665737D}" type="slidenum">
              <a:rPr lang="fr-FR" smtClean="0"/>
              <a:pPr/>
              <a:t>2</a:t>
            </a:fld>
            <a:endParaRPr lang="fr-FR" dirty="0"/>
          </a:p>
        </p:txBody>
      </p:sp>
      <p:sp>
        <p:nvSpPr>
          <p:cNvPr id="13" name="Footer Placeholder 11"/>
          <p:cNvSpPr>
            <a:spLocks noGrp="1"/>
          </p:cNvSpPr>
          <p:nvPr>
            <p:ph type="ftr" sz="quarter" idx="4294967295"/>
          </p:nvPr>
        </p:nvSpPr>
        <p:spPr>
          <a:xfrm>
            <a:off x="3052746" y="6400800"/>
            <a:ext cx="2895600" cy="457200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fr-FR" sz="1200" dirty="0" smtClean="0"/>
              <a:t>Atelier ERETES Afritac 2013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445135" y="527716"/>
            <a:ext cx="7010400" cy="814797"/>
          </a:xfrm>
          <a:ln>
            <a:solidFill>
              <a:schemeClr val="accent1"/>
            </a:solidFill>
          </a:ln>
        </p:spPr>
        <p:style>
          <a:lnRef idx="0">
            <a:schemeClr val="accent4"/>
          </a:lnRef>
          <a:fillRef idx="1003">
            <a:schemeClr val="lt2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fr-FR" sz="2800" dirty="0" smtClean="0"/>
              <a:t>Installation de l’outil</a:t>
            </a:r>
            <a:endParaRPr lang="fr-F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5135" y="527716"/>
            <a:ext cx="7010400" cy="814797"/>
          </a:xfrm>
          <a:ln>
            <a:solidFill>
              <a:schemeClr val="accent1"/>
            </a:solidFill>
          </a:ln>
        </p:spPr>
        <p:style>
          <a:lnRef idx="0">
            <a:schemeClr val="accent4"/>
          </a:lnRef>
          <a:fillRef idx="1003">
            <a:schemeClr val="lt2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fr-FR" sz="2800" dirty="0"/>
              <a:t>Découvrir </a:t>
            </a:r>
            <a:r>
              <a:rPr lang="fr-FR" sz="2800" dirty="0" smtClean="0"/>
              <a:t>les calculs</a:t>
            </a:r>
            <a:endParaRPr lang="fr-FR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412776"/>
            <a:ext cx="7010400" cy="4607024"/>
          </a:xfrm>
        </p:spPr>
        <p:txBody>
          <a:bodyPr/>
          <a:lstStyle/>
          <a:p>
            <a:r>
              <a:rPr lang="fr-FR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Les calculs</a:t>
            </a:r>
          </a:p>
          <a:p>
            <a:pPr lvl="1"/>
            <a:r>
              <a:rPr lang="fr-FR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n-ea"/>
                <a:cs typeface="+mn-cs"/>
              </a:rPr>
              <a:t>Menu </a:t>
            </a:r>
            <a:r>
              <a:rPr lang="fr-FR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n-ea"/>
                <a:cs typeface="+mn-cs"/>
              </a:rPr>
              <a:t>Outil</a:t>
            </a:r>
          </a:p>
          <a:p>
            <a:pPr lvl="2"/>
            <a:r>
              <a:rPr lang="fr-FR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993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n-ea"/>
                <a:cs typeface="+mn-cs"/>
              </a:rPr>
              <a:t>Ajouter – Modifier – Supprimer</a:t>
            </a:r>
          </a:p>
          <a:p>
            <a:pPr lvl="2"/>
            <a:r>
              <a:rPr lang="fr-FR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993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n-ea"/>
                <a:cs typeface="+mn-cs"/>
              </a:rPr>
              <a:t>Vider la table</a:t>
            </a:r>
          </a:p>
          <a:p>
            <a:pPr lvl="1"/>
            <a:r>
              <a:rPr lang="fr-FR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n-ea"/>
                <a:cs typeface="+mn-cs"/>
              </a:rPr>
              <a:t>Menu Lancer le calcul </a:t>
            </a:r>
          </a:p>
          <a:p>
            <a:pPr lvl="2"/>
            <a:r>
              <a:rPr lang="fr-FR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993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n-ea"/>
                <a:cs typeface="+mn-cs"/>
              </a:rPr>
              <a:t>Les paramètres passés à/ reçus de la procédure</a:t>
            </a:r>
          </a:p>
          <a:p>
            <a:pPr lvl="2"/>
            <a:r>
              <a:rPr lang="fr-FR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993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n-ea"/>
                <a:cs typeface="+mn-cs"/>
              </a:rPr>
              <a:t>Le journal 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22777"/>
            <a:ext cx="1259632" cy="424676"/>
          </a:xfrm>
          <a:prstGeom prst="rect">
            <a:avLst/>
          </a:prstGeom>
        </p:spPr>
      </p:pic>
      <p:pic>
        <p:nvPicPr>
          <p:cNvPr id="11" name="Picture 10" descr="logoTrasysNew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4282" y="6275409"/>
            <a:ext cx="1214414" cy="582591"/>
          </a:xfrm>
          <a:prstGeom prst="rect">
            <a:avLst/>
          </a:prstGeom>
        </p:spPr>
      </p:pic>
      <p:sp>
        <p:nvSpPr>
          <p:cNvPr id="12" name="Slide Number Placeholder 10"/>
          <p:cNvSpPr>
            <a:spLocks noGrp="1"/>
          </p:cNvSpPr>
          <p:nvPr>
            <p:ph type="sldNum" sz="quarter" idx="4294967295"/>
          </p:nvPr>
        </p:nvSpPr>
        <p:spPr>
          <a:xfrm>
            <a:off x="7572396" y="6400800"/>
            <a:ext cx="1219200" cy="457200"/>
          </a:xfrm>
          <a:prstGeom prst="rect">
            <a:avLst/>
          </a:prstGeom>
        </p:spPr>
        <p:txBody>
          <a:bodyPr/>
          <a:lstStyle/>
          <a:p>
            <a:fld id="{F12A78D7-AF82-49F1-BB4A-0A375665737D}" type="slidenum">
              <a:rPr lang="fr-FR" smtClean="0"/>
              <a:pPr/>
              <a:t>20</a:t>
            </a:fld>
            <a:endParaRPr lang="fr-FR" dirty="0"/>
          </a:p>
        </p:txBody>
      </p:sp>
      <p:sp>
        <p:nvSpPr>
          <p:cNvPr id="13" name="Footer Placeholder 11"/>
          <p:cNvSpPr>
            <a:spLocks noGrp="1"/>
          </p:cNvSpPr>
          <p:nvPr>
            <p:ph type="ftr" sz="quarter" idx="4294967295"/>
          </p:nvPr>
        </p:nvSpPr>
        <p:spPr>
          <a:xfrm>
            <a:off x="3052746" y="6400800"/>
            <a:ext cx="2895600" cy="457200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fr-FR" sz="1200" dirty="0" smtClean="0"/>
              <a:t>Atelier ERETES Afritac 2013</a:t>
            </a:r>
          </a:p>
        </p:txBody>
      </p:sp>
    </p:spTree>
    <p:extLst>
      <p:ext uri="{BB962C8B-B14F-4D97-AF65-F5344CB8AC3E}">
        <p14:creationId xmlns:p14="http://schemas.microsoft.com/office/powerpoint/2010/main" val="3092597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5135" y="527716"/>
            <a:ext cx="7010400" cy="814797"/>
          </a:xfrm>
          <a:ln>
            <a:solidFill>
              <a:schemeClr val="accent1"/>
            </a:solidFill>
          </a:ln>
        </p:spPr>
        <p:style>
          <a:lnRef idx="0">
            <a:schemeClr val="accent4"/>
          </a:lnRef>
          <a:fillRef idx="1003">
            <a:schemeClr val="lt2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fr-FR" sz="2800" dirty="0"/>
              <a:t>Découvrir </a:t>
            </a:r>
            <a:r>
              <a:rPr lang="fr-FR" sz="2800" dirty="0" smtClean="0"/>
              <a:t>les périodes </a:t>
            </a:r>
            <a:endParaRPr lang="fr-FR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412776"/>
            <a:ext cx="7010400" cy="4607024"/>
          </a:xfrm>
        </p:spPr>
        <p:txBody>
          <a:bodyPr/>
          <a:lstStyle/>
          <a:p>
            <a:r>
              <a:rPr lang="fr-FR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Une série </a:t>
            </a:r>
            <a:r>
              <a:rPr lang="fr-FR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est un ensemble de périodes organisées en séquence, une période correspondant à un set de données. </a:t>
            </a:r>
            <a:endParaRPr lang="fr-FR" sz="24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r>
              <a:rPr lang="fr-FR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Pour </a:t>
            </a:r>
            <a:r>
              <a:rPr lang="fr-FR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le comptable national, une période représentera le plus souvent d’une année de comptes nationaux.</a:t>
            </a:r>
            <a:endParaRPr lang="en-GB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r>
              <a:rPr lang="fr-FR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Les périodes sont organisées autour de la période 0. </a:t>
            </a:r>
            <a:endParaRPr lang="fr-FR" sz="24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endParaRPr lang="en-GB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r>
              <a:rPr lang="fr-FR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L’architecture de la série est stockée dans la table « </a:t>
            </a:r>
            <a:r>
              <a:rPr lang="fr-FR" sz="24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Periode</a:t>
            </a:r>
            <a:r>
              <a:rPr lang="fr-FR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 ». 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22777"/>
            <a:ext cx="1259632" cy="424676"/>
          </a:xfrm>
          <a:prstGeom prst="rect">
            <a:avLst/>
          </a:prstGeom>
        </p:spPr>
      </p:pic>
      <p:pic>
        <p:nvPicPr>
          <p:cNvPr id="11" name="Picture 10" descr="logoTrasysNew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4282" y="6275409"/>
            <a:ext cx="1214414" cy="582591"/>
          </a:xfrm>
          <a:prstGeom prst="rect">
            <a:avLst/>
          </a:prstGeom>
        </p:spPr>
      </p:pic>
      <p:sp>
        <p:nvSpPr>
          <p:cNvPr id="12" name="Slide Number Placeholder 10"/>
          <p:cNvSpPr>
            <a:spLocks noGrp="1"/>
          </p:cNvSpPr>
          <p:nvPr>
            <p:ph type="sldNum" sz="quarter" idx="4294967295"/>
          </p:nvPr>
        </p:nvSpPr>
        <p:spPr>
          <a:xfrm>
            <a:off x="7572396" y="6400800"/>
            <a:ext cx="1219200" cy="457200"/>
          </a:xfrm>
          <a:prstGeom prst="rect">
            <a:avLst/>
          </a:prstGeom>
        </p:spPr>
        <p:txBody>
          <a:bodyPr/>
          <a:lstStyle/>
          <a:p>
            <a:fld id="{F12A78D7-AF82-49F1-BB4A-0A375665737D}" type="slidenum">
              <a:rPr lang="fr-FR" smtClean="0"/>
              <a:pPr/>
              <a:t>21</a:t>
            </a:fld>
            <a:endParaRPr lang="fr-FR" dirty="0"/>
          </a:p>
        </p:txBody>
      </p:sp>
      <p:sp>
        <p:nvSpPr>
          <p:cNvPr id="13" name="Footer Placeholder 11"/>
          <p:cNvSpPr>
            <a:spLocks noGrp="1"/>
          </p:cNvSpPr>
          <p:nvPr>
            <p:ph type="ftr" sz="quarter" idx="4294967295"/>
          </p:nvPr>
        </p:nvSpPr>
        <p:spPr>
          <a:xfrm>
            <a:off x="3052746" y="6400800"/>
            <a:ext cx="2895600" cy="457200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fr-FR" sz="1200" dirty="0" smtClean="0"/>
              <a:t>Atelier ERETES Afritac 2013</a:t>
            </a:r>
          </a:p>
        </p:txBody>
      </p:sp>
      <p:pic>
        <p:nvPicPr>
          <p:cNvPr id="8" name="Picture 7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7904" y="4365104"/>
            <a:ext cx="2854960" cy="615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1874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5135" y="527716"/>
            <a:ext cx="7010400" cy="814797"/>
          </a:xfrm>
          <a:ln>
            <a:solidFill>
              <a:schemeClr val="accent1"/>
            </a:solidFill>
          </a:ln>
        </p:spPr>
        <p:style>
          <a:lnRef idx="0">
            <a:schemeClr val="accent4"/>
          </a:lnRef>
          <a:fillRef idx="1003">
            <a:schemeClr val="lt2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fr-FR" sz="2800" dirty="0"/>
              <a:t>Découvrir </a:t>
            </a:r>
            <a:r>
              <a:rPr lang="fr-FR" sz="2800" dirty="0" smtClean="0"/>
              <a:t>les périodes </a:t>
            </a:r>
            <a:endParaRPr lang="fr-FR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412776"/>
            <a:ext cx="7010400" cy="4607024"/>
          </a:xfrm>
        </p:spPr>
        <p:txBody>
          <a:bodyPr/>
          <a:lstStyle/>
          <a:p>
            <a:r>
              <a:rPr lang="fr-FR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Les périodes</a:t>
            </a:r>
          </a:p>
          <a:p>
            <a:pPr lvl="1"/>
            <a:r>
              <a:rPr lang="fr-FR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n-ea"/>
                <a:cs typeface="+mn-cs"/>
              </a:rPr>
              <a:t>Concernent la table et les </a:t>
            </a:r>
            <a:r>
              <a:rPr lang="fr-FR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n-ea"/>
                <a:cs typeface="+mn-cs"/>
              </a:rPr>
              <a:t>donnees_serie</a:t>
            </a:r>
            <a:endParaRPr lang="fr-FR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ea typeface="+mn-ea"/>
              <a:cs typeface="+mn-cs"/>
            </a:endParaRPr>
          </a:p>
          <a:p>
            <a:pPr lvl="1"/>
            <a:r>
              <a:rPr lang="fr-FR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n-ea"/>
                <a:cs typeface="+mn-cs"/>
              </a:rPr>
              <a:t>Impact du rang d’une période</a:t>
            </a:r>
          </a:p>
          <a:p>
            <a:pPr lvl="1"/>
            <a:r>
              <a:rPr lang="fr-FR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n-ea"/>
                <a:cs typeface="+mn-cs"/>
              </a:rPr>
              <a:t>Menu Fichier</a:t>
            </a:r>
          </a:p>
          <a:p>
            <a:pPr lvl="2"/>
            <a:r>
              <a:rPr lang="fr-FR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993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n-ea"/>
                <a:cs typeface="+mn-cs"/>
              </a:rPr>
              <a:t>Exporter</a:t>
            </a:r>
            <a:endParaRPr lang="fr-FR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9933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ea typeface="+mn-ea"/>
              <a:cs typeface="+mn-cs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22777"/>
            <a:ext cx="1259632" cy="424676"/>
          </a:xfrm>
          <a:prstGeom prst="rect">
            <a:avLst/>
          </a:prstGeom>
        </p:spPr>
      </p:pic>
      <p:pic>
        <p:nvPicPr>
          <p:cNvPr id="11" name="Picture 10" descr="logoTrasysNew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4282" y="6275409"/>
            <a:ext cx="1214414" cy="582591"/>
          </a:xfrm>
          <a:prstGeom prst="rect">
            <a:avLst/>
          </a:prstGeom>
        </p:spPr>
      </p:pic>
      <p:sp>
        <p:nvSpPr>
          <p:cNvPr id="12" name="Slide Number Placeholder 10"/>
          <p:cNvSpPr>
            <a:spLocks noGrp="1"/>
          </p:cNvSpPr>
          <p:nvPr>
            <p:ph type="sldNum" sz="quarter" idx="4294967295"/>
          </p:nvPr>
        </p:nvSpPr>
        <p:spPr>
          <a:xfrm>
            <a:off x="7572396" y="6400800"/>
            <a:ext cx="1219200" cy="457200"/>
          </a:xfrm>
          <a:prstGeom prst="rect">
            <a:avLst/>
          </a:prstGeom>
        </p:spPr>
        <p:txBody>
          <a:bodyPr/>
          <a:lstStyle/>
          <a:p>
            <a:fld id="{F12A78D7-AF82-49F1-BB4A-0A375665737D}" type="slidenum">
              <a:rPr lang="fr-FR" smtClean="0"/>
              <a:pPr/>
              <a:t>22</a:t>
            </a:fld>
            <a:endParaRPr lang="fr-FR" dirty="0"/>
          </a:p>
        </p:txBody>
      </p:sp>
      <p:sp>
        <p:nvSpPr>
          <p:cNvPr id="13" name="Footer Placeholder 11"/>
          <p:cNvSpPr>
            <a:spLocks noGrp="1"/>
          </p:cNvSpPr>
          <p:nvPr>
            <p:ph type="ftr" sz="quarter" idx="4294967295"/>
          </p:nvPr>
        </p:nvSpPr>
        <p:spPr>
          <a:xfrm>
            <a:off x="3052746" y="6400800"/>
            <a:ext cx="2895600" cy="457200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fr-FR" sz="1200" dirty="0" smtClean="0"/>
              <a:t>Atelier ERETES Afritac 2013</a:t>
            </a:r>
          </a:p>
        </p:txBody>
      </p:sp>
    </p:spTree>
    <p:extLst>
      <p:ext uri="{BB962C8B-B14F-4D97-AF65-F5344CB8AC3E}">
        <p14:creationId xmlns:p14="http://schemas.microsoft.com/office/powerpoint/2010/main" val="333956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5135" y="527716"/>
            <a:ext cx="7010400" cy="814797"/>
          </a:xfrm>
          <a:ln>
            <a:solidFill>
              <a:schemeClr val="accent1"/>
            </a:solidFill>
          </a:ln>
        </p:spPr>
        <p:style>
          <a:lnRef idx="0">
            <a:schemeClr val="accent4"/>
          </a:lnRef>
          <a:fillRef idx="1003">
            <a:schemeClr val="lt2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fr-FR" sz="2800" dirty="0"/>
              <a:t>Découvrir </a:t>
            </a:r>
            <a:r>
              <a:rPr lang="fr-FR" sz="2800" dirty="0" smtClean="0"/>
              <a:t>les périodes</a:t>
            </a:r>
            <a:endParaRPr lang="fr-FR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412776"/>
            <a:ext cx="7010400" cy="4607024"/>
          </a:xfrm>
        </p:spPr>
        <p:txBody>
          <a:bodyPr/>
          <a:lstStyle/>
          <a:p>
            <a:r>
              <a:rPr lang="fr-FR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Les </a:t>
            </a:r>
            <a:r>
              <a:rPr lang="fr-FR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périodes</a:t>
            </a:r>
            <a:endParaRPr lang="fr-FR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9933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ea typeface="+mn-ea"/>
              <a:cs typeface="+mn-cs"/>
            </a:endParaRPr>
          </a:p>
          <a:p>
            <a:pPr lvl="1"/>
            <a:r>
              <a:rPr lang="fr-FR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n-ea"/>
                <a:cs typeface="+mn-cs"/>
              </a:rPr>
              <a:t>Menu Outil</a:t>
            </a:r>
          </a:p>
          <a:p>
            <a:pPr lvl="2"/>
            <a:r>
              <a:rPr lang="fr-FR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993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n-ea"/>
                <a:cs typeface="+mn-cs"/>
              </a:rPr>
              <a:t>Ajouter – Modifier – Supprimer</a:t>
            </a:r>
          </a:p>
          <a:p>
            <a:pPr lvl="2"/>
            <a:r>
              <a:rPr lang="fr-FR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993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n-ea"/>
                <a:cs typeface="+mn-cs"/>
              </a:rPr>
              <a:t>Vider la table</a:t>
            </a:r>
          </a:p>
          <a:p>
            <a:pPr lvl="1"/>
            <a:r>
              <a:rPr lang="fr-FR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n-ea"/>
                <a:cs typeface="+mn-cs"/>
              </a:rPr>
              <a:t>Menu Données de la Période</a:t>
            </a:r>
          </a:p>
          <a:p>
            <a:pPr lvl="2"/>
            <a:r>
              <a:rPr lang="fr-FR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993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n-ea"/>
                <a:cs typeface="+mn-cs"/>
              </a:rPr>
              <a:t>Charger les </a:t>
            </a:r>
            <a:r>
              <a:rPr lang="fr-FR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993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n-ea"/>
                <a:cs typeface="+mn-cs"/>
              </a:rPr>
              <a:t>données (voir documentation p26)</a:t>
            </a:r>
            <a:endParaRPr lang="fr-FR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9933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ea typeface="+mn-ea"/>
              <a:cs typeface="+mn-cs"/>
            </a:endParaRPr>
          </a:p>
          <a:p>
            <a:pPr lvl="2"/>
            <a:r>
              <a:rPr lang="fr-FR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993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n-ea"/>
                <a:cs typeface="+mn-cs"/>
              </a:rPr>
              <a:t>Supprimer les données de la </a:t>
            </a:r>
            <a:r>
              <a:rPr lang="fr-FR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993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n-ea"/>
                <a:cs typeface="+mn-cs"/>
              </a:rPr>
              <a:t>période </a:t>
            </a:r>
          </a:p>
          <a:p>
            <a:pPr lvl="3"/>
            <a:r>
              <a:rPr lang="fr-FR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993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n-ea"/>
                <a:cs typeface="+mn-cs"/>
              </a:rPr>
              <a:t>suppression des calculs chainés </a:t>
            </a:r>
          </a:p>
          <a:p>
            <a:pPr marL="914400" lvl="2" indent="0">
              <a:buNone/>
            </a:pPr>
            <a:endParaRPr lang="fr-FR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9933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ea typeface="+mn-ea"/>
              <a:cs typeface="+mn-cs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22777"/>
            <a:ext cx="1259632" cy="424676"/>
          </a:xfrm>
          <a:prstGeom prst="rect">
            <a:avLst/>
          </a:prstGeom>
        </p:spPr>
      </p:pic>
      <p:pic>
        <p:nvPicPr>
          <p:cNvPr id="11" name="Picture 10" descr="logoTrasysNew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4282" y="6275409"/>
            <a:ext cx="1214414" cy="582591"/>
          </a:xfrm>
          <a:prstGeom prst="rect">
            <a:avLst/>
          </a:prstGeom>
        </p:spPr>
      </p:pic>
      <p:sp>
        <p:nvSpPr>
          <p:cNvPr id="12" name="Slide Number Placeholder 10"/>
          <p:cNvSpPr>
            <a:spLocks noGrp="1"/>
          </p:cNvSpPr>
          <p:nvPr>
            <p:ph type="sldNum" sz="quarter" idx="4294967295"/>
          </p:nvPr>
        </p:nvSpPr>
        <p:spPr>
          <a:xfrm>
            <a:off x="7572396" y="6400800"/>
            <a:ext cx="1219200" cy="457200"/>
          </a:xfrm>
          <a:prstGeom prst="rect">
            <a:avLst/>
          </a:prstGeom>
        </p:spPr>
        <p:txBody>
          <a:bodyPr/>
          <a:lstStyle/>
          <a:p>
            <a:fld id="{F12A78D7-AF82-49F1-BB4A-0A375665737D}" type="slidenum">
              <a:rPr lang="fr-FR" smtClean="0"/>
              <a:pPr/>
              <a:t>23</a:t>
            </a:fld>
            <a:endParaRPr lang="fr-FR" dirty="0"/>
          </a:p>
        </p:txBody>
      </p:sp>
      <p:sp>
        <p:nvSpPr>
          <p:cNvPr id="13" name="Footer Placeholder 11"/>
          <p:cNvSpPr>
            <a:spLocks noGrp="1"/>
          </p:cNvSpPr>
          <p:nvPr>
            <p:ph type="ftr" sz="quarter" idx="4294967295"/>
          </p:nvPr>
        </p:nvSpPr>
        <p:spPr>
          <a:xfrm>
            <a:off x="3052746" y="6400800"/>
            <a:ext cx="2895600" cy="457200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fr-FR" sz="1200" dirty="0" smtClean="0"/>
              <a:t>Atelier ERETES Afritac 2013</a:t>
            </a:r>
          </a:p>
        </p:txBody>
      </p:sp>
    </p:spTree>
    <p:extLst>
      <p:ext uri="{BB962C8B-B14F-4D97-AF65-F5344CB8AC3E}">
        <p14:creationId xmlns:p14="http://schemas.microsoft.com/office/powerpoint/2010/main" val="196210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2348880"/>
            <a:ext cx="7224464" cy="3670920"/>
          </a:xfrm>
        </p:spPr>
        <p:txBody>
          <a:bodyPr/>
          <a:lstStyle/>
          <a:p>
            <a:r>
              <a:rPr lang="fr-FR" sz="2400" b="1" dirty="0">
                <a:ln w="12700" cap="flat" cmpd="sng" algn="ctr">
                  <a:solidFill>
                    <a:srgbClr val="000000"/>
                  </a:solidFill>
                  <a:prstDash val="solid"/>
                  <a:round/>
                </a:ln>
                <a:solidFill>
                  <a:srgbClr val="70B8B8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Si rang n = rang de l’année fixe</a:t>
            </a:r>
          </a:p>
          <a:p>
            <a:pPr marL="747522" lvl="1" indent="-347472">
              <a:spcBef>
                <a:spcPts val="768"/>
              </a:spcBef>
              <a:spcAft>
                <a:spcPts val="0"/>
              </a:spcAft>
              <a:buFont typeface="Wingdings"/>
              <a:buChar char="¢"/>
            </a:pPr>
            <a:r>
              <a:rPr lang="fr-FR" sz="2000" b="1" dirty="0">
                <a:ln w="12700" cap="flat" cmpd="sng" algn="ctr">
                  <a:solidFill>
                    <a:srgbClr val="000000"/>
                  </a:solidFill>
                  <a:prstDash val="solid"/>
                  <a:round/>
                </a:ln>
                <a:solidFill>
                  <a:schemeClr val="bg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Donnée n à Prix année fixe = Donnée n à Prix courant </a:t>
            </a:r>
            <a:endParaRPr lang="en-GB" sz="2000" b="1" dirty="0">
              <a:ln w="12700" cap="flat" cmpd="sng" algn="ctr">
                <a:solidFill>
                  <a:srgbClr val="000000"/>
                </a:solidFill>
                <a:prstDash val="solid"/>
                <a:round/>
              </a:ln>
              <a:solidFill>
                <a:schemeClr val="bg2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marL="347472" indent="-347472">
              <a:spcBef>
                <a:spcPts val="768"/>
              </a:spcBef>
              <a:spcAft>
                <a:spcPts val="0"/>
              </a:spcAft>
              <a:buFont typeface="Wingdings"/>
              <a:buChar char="¢"/>
            </a:pPr>
            <a:r>
              <a:rPr lang="fr-FR" sz="2400" b="1" dirty="0" smtClean="0">
                <a:ln w="12700" cap="flat" cmpd="sng" algn="ctr">
                  <a:solidFill>
                    <a:srgbClr val="000000"/>
                  </a:solidFill>
                  <a:prstDash val="solid"/>
                  <a:round/>
                </a:ln>
                <a:solidFill>
                  <a:srgbClr val="70B8B8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Si </a:t>
            </a:r>
            <a:r>
              <a:rPr lang="fr-FR" sz="2400" b="1" dirty="0">
                <a:ln w="12700" cap="flat" cmpd="sng" algn="ctr">
                  <a:solidFill>
                    <a:srgbClr val="000000"/>
                  </a:solidFill>
                  <a:prstDash val="solid"/>
                  <a:round/>
                </a:ln>
                <a:solidFill>
                  <a:srgbClr val="70B8B8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rang n &gt; rang de l’année fixe </a:t>
            </a:r>
          </a:p>
          <a:p>
            <a:pPr marL="747522" lvl="1" indent="-347472">
              <a:spcBef>
                <a:spcPts val="768"/>
              </a:spcBef>
              <a:spcAft>
                <a:spcPts val="0"/>
              </a:spcAft>
              <a:buFont typeface="Wingdings"/>
              <a:buChar char="¢"/>
            </a:pPr>
            <a:r>
              <a:rPr lang="fr-FR" sz="2000" b="1" dirty="0">
                <a:ln w="12700" cap="flat" cmpd="sng" algn="ctr">
                  <a:solidFill>
                    <a:srgbClr val="000000"/>
                  </a:solidFill>
                  <a:prstDash val="solid"/>
                  <a:round/>
                </a:ln>
                <a:solidFill>
                  <a:schemeClr val="bg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Donnée n à Prix année fixe = Donnée n-1 à Prix année fixe * </a:t>
            </a:r>
            <a:r>
              <a:rPr lang="fr-FR" sz="2000" b="1" dirty="0" smtClean="0">
                <a:ln w="12700" cap="flat" cmpd="sng" algn="ctr">
                  <a:solidFill>
                    <a:srgbClr val="000000"/>
                  </a:solidFill>
                  <a:prstDash val="solid"/>
                  <a:round/>
                </a:ln>
                <a:solidFill>
                  <a:schemeClr val="bg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Indice de Volume de l’année n</a:t>
            </a:r>
          </a:p>
          <a:p>
            <a:pPr marL="347472" lvl="1" indent="-347472">
              <a:spcBef>
                <a:spcPts val="768"/>
              </a:spcBef>
              <a:spcAft>
                <a:spcPts val="0"/>
              </a:spcAft>
              <a:buClr>
                <a:schemeClr val="tx1"/>
              </a:buClr>
              <a:buSzPct val="70000"/>
              <a:buFont typeface="Wingdings"/>
              <a:buChar char="¢"/>
            </a:pPr>
            <a:r>
              <a:rPr lang="fr-FR" sz="2400" b="1" dirty="0">
                <a:ln w="12700" cap="flat" cmpd="sng" algn="ctr">
                  <a:solidFill>
                    <a:srgbClr val="000000"/>
                  </a:solidFill>
                  <a:prstDash val="solid"/>
                  <a:round/>
                </a:ln>
                <a:solidFill>
                  <a:srgbClr val="70B8B8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n-ea"/>
                <a:cs typeface="+mn-cs"/>
              </a:rPr>
              <a:t>Si rang n &lt; rang de l’année fixe </a:t>
            </a:r>
          </a:p>
          <a:p>
            <a:pPr marL="747522" lvl="1" indent="-347472">
              <a:spcBef>
                <a:spcPts val="768"/>
              </a:spcBef>
              <a:spcAft>
                <a:spcPts val="0"/>
              </a:spcAft>
              <a:buFont typeface="Wingdings"/>
              <a:buChar char="¢"/>
            </a:pPr>
            <a:r>
              <a:rPr lang="fr-FR" sz="2000" b="1" dirty="0">
                <a:ln w="12700" cap="flat" cmpd="sng" algn="ctr">
                  <a:solidFill>
                    <a:srgbClr val="000000"/>
                  </a:solidFill>
                  <a:prstDash val="solid"/>
                  <a:round/>
                </a:ln>
                <a:solidFill>
                  <a:schemeClr val="bg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Donnée n à Prix année fixe = Donnée n+1 à Prix année fixe  / </a:t>
            </a:r>
            <a:r>
              <a:rPr lang="fr-FR" sz="2000" b="1" dirty="0" smtClean="0">
                <a:ln w="12700" cap="flat" cmpd="sng" algn="ctr">
                  <a:solidFill>
                    <a:srgbClr val="000000"/>
                  </a:solidFill>
                  <a:prstDash val="solid"/>
                  <a:round/>
                </a:ln>
                <a:solidFill>
                  <a:schemeClr val="bg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Indice de Volume de l’année n + 1 </a:t>
            </a:r>
            <a:endParaRPr lang="en-GB" sz="2000" b="1" dirty="0">
              <a:ln w="12700" cap="flat" cmpd="sng" algn="ctr">
                <a:solidFill>
                  <a:srgbClr val="000000"/>
                </a:solidFill>
                <a:prstDash val="solid"/>
                <a:round/>
              </a:ln>
              <a:solidFill>
                <a:schemeClr val="bg2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marL="0" indent="0">
              <a:buNone/>
            </a:pPr>
            <a:endParaRPr lang="es-PE" sz="2400" b="1" dirty="0">
              <a:ln w="12700" cap="flat" cmpd="sng" algn="ctr">
                <a:solidFill>
                  <a:srgbClr val="000000"/>
                </a:solidFill>
                <a:prstDash val="solid"/>
                <a:round/>
              </a:ln>
              <a:solidFill>
                <a:schemeClr val="bg2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11" name="Picture 10" descr="logoTrasysNew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4282" y="6275409"/>
            <a:ext cx="1214414" cy="582591"/>
          </a:xfrm>
          <a:prstGeom prst="rect">
            <a:avLst/>
          </a:prstGeom>
        </p:spPr>
      </p:pic>
      <p:sp>
        <p:nvSpPr>
          <p:cNvPr id="12" name="Slide Number Placeholder 10"/>
          <p:cNvSpPr>
            <a:spLocks noGrp="1"/>
          </p:cNvSpPr>
          <p:nvPr>
            <p:ph type="sldNum" sz="quarter" idx="4294967295"/>
          </p:nvPr>
        </p:nvSpPr>
        <p:spPr>
          <a:xfrm>
            <a:off x="7572396" y="6400800"/>
            <a:ext cx="1219200" cy="457200"/>
          </a:xfrm>
          <a:prstGeom prst="rect">
            <a:avLst/>
          </a:prstGeom>
        </p:spPr>
        <p:txBody>
          <a:bodyPr/>
          <a:lstStyle/>
          <a:p>
            <a:fld id="{F12A78D7-AF82-49F1-BB4A-0A375665737D}" type="slidenum">
              <a:rPr lang="es-PE" smtClean="0"/>
              <a:pPr/>
              <a:t>24</a:t>
            </a:fld>
            <a:endParaRPr lang="es-PE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445135" y="527716"/>
            <a:ext cx="7010400" cy="814797"/>
          </a:xfrm>
          <a:ln>
            <a:solidFill>
              <a:schemeClr val="accent1"/>
            </a:solidFill>
          </a:ln>
        </p:spPr>
        <p:style>
          <a:lnRef idx="0">
            <a:schemeClr val="accent4"/>
          </a:lnRef>
          <a:fillRef idx="1003">
            <a:schemeClr val="lt2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es-PE" sz="2800" dirty="0" smtClean="0">
                <a:solidFill>
                  <a:srgbClr val="FFFFFF"/>
                </a:solidFill>
              </a:rPr>
              <a:t>Le </a:t>
            </a:r>
            <a:r>
              <a:rPr lang="es-PE" sz="2800" dirty="0" err="1" smtClean="0">
                <a:solidFill>
                  <a:srgbClr val="FFFFFF"/>
                </a:solidFill>
              </a:rPr>
              <a:t>prix</a:t>
            </a:r>
            <a:r>
              <a:rPr lang="es-PE" sz="2800" dirty="0" smtClean="0">
                <a:solidFill>
                  <a:srgbClr val="FFFFFF"/>
                </a:solidFill>
              </a:rPr>
              <a:t> </a:t>
            </a:r>
            <a:r>
              <a:rPr lang="es-PE" sz="2800" dirty="0" err="1" smtClean="0">
                <a:solidFill>
                  <a:srgbClr val="FFFFFF"/>
                </a:solidFill>
              </a:rPr>
              <a:t>d’année</a:t>
            </a:r>
            <a:r>
              <a:rPr lang="es-PE" sz="2800" dirty="0" smtClean="0">
                <a:solidFill>
                  <a:srgbClr val="FFFFFF"/>
                </a:solidFill>
              </a:rPr>
              <a:t> de </a:t>
            </a:r>
            <a:r>
              <a:rPr lang="es-PE" sz="2800" dirty="0" err="1" smtClean="0">
                <a:solidFill>
                  <a:srgbClr val="FFFFFF"/>
                </a:solidFill>
              </a:rPr>
              <a:t>référenc</a:t>
            </a:r>
            <a:r>
              <a:rPr lang="es-PE" sz="2800" dirty="0" err="1" smtClean="0">
                <a:solidFill>
                  <a:srgbClr val="FFFFFF"/>
                </a:solidFill>
              </a:rPr>
              <a:t>e</a:t>
            </a:r>
            <a:r>
              <a:rPr lang="es-PE" sz="2800" dirty="0" smtClean="0">
                <a:solidFill>
                  <a:srgbClr val="FFFFFF"/>
                </a:solidFill>
              </a:rPr>
              <a:t> </a:t>
            </a:r>
            <a:r>
              <a:rPr lang="es-PE" sz="2800" dirty="0" err="1" smtClean="0">
                <a:solidFill>
                  <a:srgbClr val="FFFFFF"/>
                </a:solidFill>
              </a:rPr>
              <a:t>fixe</a:t>
            </a:r>
            <a:endParaRPr lang="es-PE" sz="2800" dirty="0"/>
          </a:p>
        </p:txBody>
      </p:sp>
      <p:sp>
        <p:nvSpPr>
          <p:cNvPr id="10" name="Footer Placeholder 11"/>
          <p:cNvSpPr>
            <a:spLocks noGrp="1"/>
          </p:cNvSpPr>
          <p:nvPr>
            <p:ph type="ftr" sz="quarter" idx="4294967295"/>
          </p:nvPr>
        </p:nvSpPr>
        <p:spPr>
          <a:xfrm>
            <a:off x="3131840" y="6275409"/>
            <a:ext cx="2895600" cy="457200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fr-FR" sz="1000" smtClean="0"/>
              <a:t>Atelier ERETES Afritac 2013</a:t>
            </a:r>
            <a:endParaRPr lang="fr-FR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824" y="1484784"/>
            <a:ext cx="2819400" cy="561975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22777"/>
            <a:ext cx="1259632" cy="424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912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556792"/>
            <a:ext cx="7224464" cy="4463008"/>
          </a:xfrm>
        </p:spPr>
        <p:txBody>
          <a:bodyPr/>
          <a:lstStyle/>
          <a:p>
            <a:pPr marL="347472" indent="-347472">
              <a:spcBef>
                <a:spcPts val="768"/>
              </a:spcBef>
              <a:spcAft>
                <a:spcPts val="0"/>
              </a:spcAft>
              <a:buFont typeface="Wingdings"/>
              <a:buChar char="¢"/>
            </a:pPr>
            <a:r>
              <a:rPr lang="fr-FR" sz="2400" b="1" dirty="0" smtClean="0">
                <a:ln w="12700" cap="flat" cmpd="sng" algn="ctr">
                  <a:solidFill>
                    <a:srgbClr val="000000"/>
                  </a:solidFill>
                  <a:prstDash val="solid"/>
                  <a:round/>
                </a:ln>
                <a:solidFill>
                  <a:srgbClr val="70B8B8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Ouvrir la fenêtre des calculs </a:t>
            </a:r>
            <a:endParaRPr lang="fr-FR" sz="2400" b="1" dirty="0">
              <a:ln w="12700" cap="flat" cmpd="sng" algn="ctr">
                <a:solidFill>
                  <a:srgbClr val="000000"/>
                </a:solidFill>
                <a:prstDash val="solid"/>
                <a:round/>
              </a:ln>
              <a:solidFill>
                <a:srgbClr val="70B8B8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marL="747522" lvl="1" indent="-347472">
              <a:spcBef>
                <a:spcPts val="768"/>
              </a:spcBef>
              <a:spcAft>
                <a:spcPts val="0"/>
              </a:spcAft>
              <a:buFont typeface="Wingdings"/>
              <a:buChar char="¢"/>
            </a:pPr>
            <a:r>
              <a:rPr lang="fr-FR" sz="2000" b="1" dirty="0" smtClean="0">
                <a:ln w="12700" cap="flat" cmpd="sng" algn="ctr">
                  <a:solidFill>
                    <a:srgbClr val="000000"/>
                  </a:solidFill>
                  <a:prstDash val="solid"/>
                  <a:round/>
                </a:ln>
                <a:solidFill>
                  <a:schemeClr val="bg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Découvrir les calculs des ERE et des comptes de branche </a:t>
            </a:r>
          </a:p>
          <a:p>
            <a:pPr marL="347472" lvl="1" indent="-347472">
              <a:spcBef>
                <a:spcPts val="768"/>
              </a:spcBef>
              <a:spcAft>
                <a:spcPts val="0"/>
              </a:spcAft>
              <a:buClr>
                <a:schemeClr val="tx1"/>
              </a:buClr>
              <a:buSzPct val="70000"/>
              <a:buFont typeface="Wingdings"/>
              <a:buChar char="¢"/>
            </a:pPr>
            <a:r>
              <a:rPr lang="fr-FR" sz="2400" b="1" dirty="0" smtClean="0">
                <a:ln w="12700" cap="flat" cmpd="sng" algn="ctr">
                  <a:solidFill>
                    <a:srgbClr val="000000"/>
                  </a:solidFill>
                  <a:prstDash val="solid"/>
                  <a:round/>
                </a:ln>
                <a:solidFill>
                  <a:srgbClr val="70B8B8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n-ea"/>
                <a:cs typeface="+mn-cs"/>
              </a:rPr>
              <a:t>Lancer les calculs...</a:t>
            </a:r>
          </a:p>
          <a:p>
            <a:pPr marL="747522" lvl="1" indent="-347472">
              <a:spcBef>
                <a:spcPts val="768"/>
              </a:spcBef>
              <a:spcAft>
                <a:spcPts val="0"/>
              </a:spcAft>
              <a:buFont typeface="Wingdings"/>
              <a:buChar char="¢"/>
            </a:pPr>
            <a:r>
              <a:rPr lang="fr-FR" sz="2000" b="1" dirty="0">
                <a:ln w="12700" cap="flat" cmpd="sng" algn="ctr">
                  <a:solidFill>
                    <a:srgbClr val="000000"/>
                  </a:solidFill>
                  <a:prstDash val="solid"/>
                  <a:round/>
                </a:ln>
                <a:solidFill>
                  <a:schemeClr val="bg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Pour chaque période dans l’ordre des rangs en commençant par le rang 0 </a:t>
            </a:r>
            <a:endParaRPr lang="fr-FR" sz="2000" b="1" dirty="0" smtClean="0">
              <a:ln w="12700" cap="flat" cmpd="sng" algn="ctr">
                <a:solidFill>
                  <a:srgbClr val="000000"/>
                </a:solidFill>
                <a:prstDash val="solid"/>
                <a:round/>
              </a:ln>
              <a:solidFill>
                <a:schemeClr val="bg2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marL="347472" indent="-347472">
              <a:spcBef>
                <a:spcPts val="768"/>
              </a:spcBef>
              <a:spcAft>
                <a:spcPts val="0"/>
              </a:spcAft>
              <a:buFont typeface="Wingdings"/>
              <a:buChar char="¢"/>
            </a:pPr>
            <a:r>
              <a:rPr lang="fr-FR" sz="2600" b="1" dirty="0" smtClean="0">
                <a:ln w="12700" cap="flat" cmpd="sng" algn="ctr">
                  <a:solidFill>
                    <a:srgbClr val="000000"/>
                  </a:solidFill>
                  <a:prstDash val="solid"/>
                  <a:round/>
                </a:ln>
                <a:solidFill>
                  <a:srgbClr val="70B8B8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Résultats </a:t>
            </a:r>
            <a:r>
              <a:rPr lang="fr-FR" sz="2600" b="1" dirty="0">
                <a:ln w="12700" cap="flat" cmpd="sng" algn="ctr">
                  <a:solidFill>
                    <a:srgbClr val="000000"/>
                  </a:solidFill>
                  <a:prstDash val="solid"/>
                  <a:round/>
                </a:ln>
                <a:solidFill>
                  <a:srgbClr val="70B8B8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immédiatement disponibles </a:t>
            </a:r>
          </a:p>
          <a:p>
            <a:pPr marL="747522" lvl="1" indent="-347472">
              <a:spcBef>
                <a:spcPts val="768"/>
              </a:spcBef>
              <a:spcAft>
                <a:spcPts val="0"/>
              </a:spcAft>
              <a:buFont typeface="Wingdings"/>
              <a:buChar char="¢"/>
            </a:pPr>
            <a:r>
              <a:rPr lang="fr-FR" sz="2200" b="1" dirty="0">
                <a:ln w="12700" cap="flat" cmpd="sng" algn="ctr">
                  <a:solidFill>
                    <a:srgbClr val="000000"/>
                  </a:solidFill>
                  <a:prstDash val="solid"/>
                  <a:round/>
                </a:ln>
                <a:solidFill>
                  <a:schemeClr val="bg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ERE et CB prédéfinis dans la bibliothèque</a:t>
            </a:r>
          </a:p>
          <a:p>
            <a:pPr marL="347472" lvl="1" indent="-347472">
              <a:spcBef>
                <a:spcPts val="768"/>
              </a:spcBef>
              <a:spcAft>
                <a:spcPts val="0"/>
              </a:spcAft>
              <a:buClr>
                <a:schemeClr val="tx1"/>
              </a:buClr>
              <a:buSzPct val="70000"/>
              <a:buFont typeface="Wingdings"/>
              <a:buChar char="¢"/>
            </a:pPr>
            <a:r>
              <a:rPr lang="fr-FR" sz="2400" b="1" dirty="0">
                <a:ln w="12700" cap="flat" cmpd="sng" algn="ctr">
                  <a:solidFill>
                    <a:srgbClr val="000000"/>
                  </a:solidFill>
                  <a:prstDash val="solid"/>
                  <a:round/>
                </a:ln>
                <a:solidFill>
                  <a:srgbClr val="70B8B8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Données brutes</a:t>
            </a:r>
          </a:p>
          <a:p>
            <a:pPr marL="747522" lvl="2" indent="-347472">
              <a:spcBef>
                <a:spcPts val="768"/>
              </a:spcBef>
              <a:spcAft>
                <a:spcPts val="0"/>
              </a:spcAft>
              <a:buClr>
                <a:schemeClr val="tx1"/>
              </a:buClr>
              <a:buSzPct val="70000"/>
              <a:buFont typeface="Wingdings"/>
              <a:buChar char="¢"/>
            </a:pPr>
            <a:r>
              <a:rPr lang="fr-FR" sz="2000" b="1" dirty="0">
                <a:ln w="12700" cap="flat" cmpd="sng" algn="ctr">
                  <a:solidFill>
                    <a:srgbClr val="000000"/>
                  </a:solidFill>
                  <a:prstDash val="solid"/>
                  <a:round/>
                </a:ln>
                <a:solidFill>
                  <a:schemeClr val="bg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Utilisables avec l’outil de requête personnalisée</a:t>
            </a:r>
          </a:p>
          <a:p>
            <a:pPr marL="347472" lvl="1" indent="-347472">
              <a:spcBef>
                <a:spcPts val="768"/>
              </a:spcBef>
              <a:spcAft>
                <a:spcPts val="0"/>
              </a:spcAft>
              <a:buClr>
                <a:schemeClr val="tx1"/>
              </a:buClr>
              <a:buSzPct val="70000"/>
              <a:buFont typeface="Wingdings"/>
              <a:buChar char="¢"/>
            </a:pPr>
            <a:r>
              <a:rPr lang="fr-FR" sz="2400" b="1" dirty="0">
                <a:ln w="12700" cap="flat" cmpd="sng" algn="ctr">
                  <a:solidFill>
                    <a:srgbClr val="000000"/>
                  </a:solidFill>
                  <a:prstDash val="solid"/>
                  <a:round/>
                </a:ln>
                <a:solidFill>
                  <a:srgbClr val="70B8B8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Entités </a:t>
            </a:r>
          </a:p>
          <a:p>
            <a:pPr marL="747522" lvl="2" indent="-347472">
              <a:spcBef>
                <a:spcPts val="768"/>
              </a:spcBef>
              <a:spcAft>
                <a:spcPts val="0"/>
              </a:spcAft>
              <a:buClr>
                <a:schemeClr val="tx1"/>
              </a:buClr>
              <a:buSzPct val="70000"/>
              <a:buFont typeface="Wingdings"/>
              <a:buChar char="¢"/>
            </a:pPr>
            <a:r>
              <a:rPr lang="fr-FR" sz="2000" b="1" dirty="0">
                <a:ln w="12700" cap="flat" cmpd="sng" algn="ctr">
                  <a:solidFill>
                    <a:srgbClr val="000000"/>
                  </a:solidFill>
                  <a:prstDash val="solid"/>
                  <a:round/>
                </a:ln>
                <a:solidFill>
                  <a:schemeClr val="bg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Pour construire ses propres tableaux</a:t>
            </a:r>
          </a:p>
          <a:p>
            <a:pPr marL="400050" lvl="1" indent="0">
              <a:spcBef>
                <a:spcPts val="768"/>
              </a:spcBef>
              <a:spcAft>
                <a:spcPts val="0"/>
              </a:spcAft>
              <a:buNone/>
            </a:pPr>
            <a:r>
              <a:rPr lang="fr-FR" sz="2000" b="1" dirty="0" smtClean="0">
                <a:ln w="12700" cap="flat" cmpd="sng" algn="ctr">
                  <a:solidFill>
                    <a:srgbClr val="000000"/>
                  </a:solidFill>
                  <a:prstDash val="solid"/>
                  <a:round/>
                </a:ln>
                <a:solidFill>
                  <a:schemeClr val="bg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endParaRPr lang="fr-FR" sz="2000" b="1" dirty="0">
              <a:ln w="12700" cap="flat" cmpd="sng" algn="ctr">
                <a:solidFill>
                  <a:srgbClr val="000000"/>
                </a:solidFill>
                <a:prstDash val="solid"/>
                <a:round/>
              </a:ln>
              <a:solidFill>
                <a:schemeClr val="bg2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marL="747522" lvl="2" indent="-347472">
              <a:spcBef>
                <a:spcPts val="768"/>
              </a:spcBef>
              <a:spcAft>
                <a:spcPts val="0"/>
              </a:spcAft>
              <a:buClr>
                <a:schemeClr val="tx1"/>
              </a:buClr>
              <a:buSzPct val="70000"/>
              <a:buFont typeface="Wingdings"/>
              <a:buChar char="¢"/>
            </a:pPr>
            <a:endParaRPr lang="fr-FR" sz="2000" b="1" dirty="0" smtClean="0">
              <a:ln w="12700" cap="flat" cmpd="sng" algn="ctr">
                <a:solidFill>
                  <a:srgbClr val="000000"/>
                </a:solidFill>
                <a:prstDash val="solid"/>
                <a:round/>
              </a:ln>
              <a:solidFill>
                <a:srgbClr val="70B8B8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ea typeface="+mn-ea"/>
              <a:cs typeface="+mn-cs"/>
            </a:endParaRPr>
          </a:p>
          <a:p>
            <a:pPr marL="400050" lvl="2" indent="0">
              <a:spcBef>
                <a:spcPts val="768"/>
              </a:spcBef>
              <a:spcAft>
                <a:spcPts val="0"/>
              </a:spcAft>
              <a:buClr>
                <a:schemeClr val="tx1"/>
              </a:buClr>
              <a:buSzPct val="70000"/>
              <a:buNone/>
            </a:pPr>
            <a:endParaRPr lang="en-GB" sz="1600" b="1" dirty="0">
              <a:ln w="12700" cap="flat" cmpd="sng" algn="ctr">
                <a:solidFill>
                  <a:srgbClr val="000000"/>
                </a:solidFill>
                <a:prstDash val="solid"/>
                <a:round/>
              </a:ln>
              <a:solidFill>
                <a:schemeClr val="bg2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marL="0" indent="0">
              <a:buNone/>
            </a:pPr>
            <a:endParaRPr lang="es-PE" sz="2400" b="1" dirty="0">
              <a:ln w="12700" cap="flat" cmpd="sng" algn="ctr">
                <a:solidFill>
                  <a:srgbClr val="000000"/>
                </a:solidFill>
                <a:prstDash val="solid"/>
                <a:round/>
              </a:ln>
              <a:solidFill>
                <a:schemeClr val="bg2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11" name="Picture 10" descr="logoTrasysNew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4282" y="6275409"/>
            <a:ext cx="1214414" cy="582591"/>
          </a:xfrm>
          <a:prstGeom prst="rect">
            <a:avLst/>
          </a:prstGeom>
        </p:spPr>
      </p:pic>
      <p:sp>
        <p:nvSpPr>
          <p:cNvPr id="12" name="Slide Number Placeholder 10"/>
          <p:cNvSpPr>
            <a:spLocks noGrp="1"/>
          </p:cNvSpPr>
          <p:nvPr>
            <p:ph type="sldNum" sz="quarter" idx="4294967295"/>
          </p:nvPr>
        </p:nvSpPr>
        <p:spPr>
          <a:xfrm>
            <a:off x="7572396" y="6400800"/>
            <a:ext cx="1219200" cy="457200"/>
          </a:xfrm>
          <a:prstGeom prst="rect">
            <a:avLst/>
          </a:prstGeom>
        </p:spPr>
        <p:txBody>
          <a:bodyPr/>
          <a:lstStyle/>
          <a:p>
            <a:fld id="{F12A78D7-AF82-49F1-BB4A-0A375665737D}" type="slidenum">
              <a:rPr lang="es-PE" smtClean="0"/>
              <a:pPr/>
              <a:t>25</a:t>
            </a:fld>
            <a:endParaRPr lang="es-PE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445135" y="527716"/>
            <a:ext cx="7010400" cy="814797"/>
          </a:xfrm>
          <a:ln>
            <a:solidFill>
              <a:schemeClr val="accent1"/>
            </a:solidFill>
          </a:ln>
        </p:spPr>
        <p:style>
          <a:lnRef idx="0">
            <a:schemeClr val="accent4"/>
          </a:lnRef>
          <a:fillRef idx="1003">
            <a:schemeClr val="lt2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es-PE" sz="2800" dirty="0" smtClean="0">
                <a:solidFill>
                  <a:srgbClr val="FFFFFF"/>
                </a:solidFill>
              </a:rPr>
              <a:t>Le </a:t>
            </a:r>
            <a:r>
              <a:rPr lang="es-PE" sz="2800" dirty="0" err="1" smtClean="0">
                <a:solidFill>
                  <a:srgbClr val="FFFFFF"/>
                </a:solidFill>
              </a:rPr>
              <a:t>prix</a:t>
            </a:r>
            <a:r>
              <a:rPr lang="es-PE" sz="2800" dirty="0" smtClean="0">
                <a:solidFill>
                  <a:srgbClr val="FFFFFF"/>
                </a:solidFill>
              </a:rPr>
              <a:t> </a:t>
            </a:r>
            <a:r>
              <a:rPr lang="es-PE" sz="2800" dirty="0" err="1" smtClean="0">
                <a:solidFill>
                  <a:srgbClr val="FFFFFF"/>
                </a:solidFill>
              </a:rPr>
              <a:t>d’année</a:t>
            </a:r>
            <a:r>
              <a:rPr lang="es-PE" sz="2800" dirty="0" smtClean="0">
                <a:solidFill>
                  <a:srgbClr val="FFFFFF"/>
                </a:solidFill>
              </a:rPr>
              <a:t> de </a:t>
            </a:r>
            <a:r>
              <a:rPr lang="es-PE" sz="2800" dirty="0" err="1" smtClean="0">
                <a:solidFill>
                  <a:srgbClr val="FFFFFF"/>
                </a:solidFill>
              </a:rPr>
              <a:t>référence</a:t>
            </a:r>
            <a:r>
              <a:rPr lang="es-PE" sz="2800" dirty="0" smtClean="0">
                <a:solidFill>
                  <a:srgbClr val="FFFFFF"/>
                </a:solidFill>
              </a:rPr>
              <a:t> </a:t>
            </a:r>
            <a:r>
              <a:rPr lang="es-PE" sz="2800" dirty="0" err="1" smtClean="0">
                <a:solidFill>
                  <a:srgbClr val="FFFFFF"/>
                </a:solidFill>
              </a:rPr>
              <a:t>fixe</a:t>
            </a:r>
            <a:endParaRPr lang="es-PE" sz="2800" dirty="0"/>
          </a:p>
        </p:txBody>
      </p:sp>
      <p:sp>
        <p:nvSpPr>
          <p:cNvPr id="10" name="Footer Placeholder 11"/>
          <p:cNvSpPr>
            <a:spLocks noGrp="1"/>
          </p:cNvSpPr>
          <p:nvPr>
            <p:ph type="ftr" sz="quarter" idx="4294967295"/>
          </p:nvPr>
        </p:nvSpPr>
        <p:spPr>
          <a:xfrm>
            <a:off x="3131840" y="6275409"/>
            <a:ext cx="2895600" cy="457200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fr-FR" sz="1000" smtClean="0"/>
              <a:t>Atelier ERETES Afritac 2013</a:t>
            </a:r>
            <a:endParaRPr lang="fr-FR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22777"/>
            <a:ext cx="1259632" cy="424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7151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fr-FR" sz="4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rPr>
              <a:t>Outil de séries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23728" y="4365104"/>
            <a:ext cx="6477000" cy="1357306"/>
          </a:xfrm>
        </p:spPr>
        <p:txBody>
          <a:bodyPr/>
          <a:lstStyle/>
          <a:p>
            <a:r>
              <a:rPr lang="fr-FR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Démarrer ...</a:t>
            </a:r>
            <a:endParaRPr lang="fr-FR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10" name="Picture 9" descr="logoTrasysNew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4282" y="6275409"/>
            <a:ext cx="1214414" cy="582591"/>
          </a:xfrm>
          <a:prstGeom prst="rect">
            <a:avLst/>
          </a:prstGeom>
        </p:spPr>
      </p:pic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7572396" y="6400800"/>
            <a:ext cx="1219200" cy="457200"/>
          </a:xfrm>
        </p:spPr>
        <p:txBody>
          <a:bodyPr/>
          <a:lstStyle/>
          <a:p>
            <a:fld id="{F12A78D7-AF82-49F1-BB4A-0A375665737D}" type="slidenum">
              <a:rPr lang="fr-FR" smtClean="0"/>
              <a:pPr/>
              <a:t>26</a:t>
            </a:fld>
            <a:endParaRPr lang="fr-FR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3"/>
          </p:nvPr>
        </p:nvSpPr>
        <p:spPr>
          <a:xfrm>
            <a:off x="3052746" y="6400800"/>
            <a:ext cx="2895600" cy="457200"/>
          </a:xfrm>
        </p:spPr>
        <p:txBody>
          <a:bodyPr/>
          <a:lstStyle/>
          <a:p>
            <a:r>
              <a:rPr lang="fr-FR" dirty="0" smtClean="0"/>
              <a:t>Atelier ERETES Afritac 2013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25" y="1902743"/>
            <a:ext cx="1666875" cy="561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2101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5135" y="527716"/>
            <a:ext cx="7010400" cy="814797"/>
          </a:xfrm>
          <a:ln>
            <a:solidFill>
              <a:schemeClr val="accent1"/>
            </a:solidFill>
          </a:ln>
        </p:spPr>
        <p:style>
          <a:lnRef idx="0">
            <a:schemeClr val="accent4"/>
          </a:lnRef>
          <a:fillRef idx="1003">
            <a:schemeClr val="lt2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fr-FR" sz="2800" dirty="0" smtClean="0"/>
              <a:t>Construire une base de séries</a:t>
            </a:r>
            <a:endParaRPr lang="fr-FR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412776"/>
            <a:ext cx="7010400" cy="4607024"/>
          </a:xfrm>
        </p:spPr>
        <p:txBody>
          <a:bodyPr/>
          <a:lstStyle/>
          <a:p>
            <a:r>
              <a:rPr lang="fr-FR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Préparer les </a:t>
            </a:r>
            <a:r>
              <a:rPr lang="fr-FR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bases ERETES et </a:t>
            </a:r>
            <a:r>
              <a:rPr lang="fr-FR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décider de travailler </a:t>
            </a:r>
            <a:r>
              <a:rPr lang="fr-FR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ou non avec les sources</a:t>
            </a:r>
          </a:p>
          <a:p>
            <a:r>
              <a:rPr lang="fr-FR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fr-FR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Ouvrir </a:t>
            </a:r>
            <a:r>
              <a:rPr lang="fr-FR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la base ERETES la plus récente et </a:t>
            </a:r>
            <a:r>
              <a:rPr lang="fr-FR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exporter </a:t>
            </a:r>
            <a:r>
              <a:rPr lang="fr-FR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les </a:t>
            </a:r>
            <a:r>
              <a:rPr lang="fr-FR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tables :</a:t>
            </a:r>
            <a:endParaRPr lang="fr-FR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lvl="1"/>
            <a:r>
              <a:rPr lang="fr-FR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993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n-ea"/>
                <a:cs typeface="+mn-cs"/>
              </a:rPr>
              <a:t>branche, produit, </a:t>
            </a:r>
            <a:r>
              <a:rPr lang="fr-FR" sz="2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993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n-ea"/>
                <a:cs typeface="+mn-cs"/>
              </a:rPr>
              <a:t>prod_bran</a:t>
            </a:r>
            <a:r>
              <a:rPr lang="fr-FR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993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n-ea"/>
                <a:cs typeface="+mn-cs"/>
              </a:rPr>
              <a:t>, </a:t>
            </a:r>
            <a:r>
              <a:rPr lang="fr-FR" sz="2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993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n-ea"/>
                <a:cs typeface="+mn-cs"/>
              </a:rPr>
              <a:t>mode_prod</a:t>
            </a:r>
            <a:r>
              <a:rPr lang="fr-FR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993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n-ea"/>
                <a:cs typeface="+mn-cs"/>
              </a:rPr>
              <a:t> </a:t>
            </a:r>
            <a:endParaRPr lang="fr-FR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9933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ea typeface="+mn-ea"/>
              <a:cs typeface="+mn-cs"/>
            </a:endParaRPr>
          </a:p>
          <a:p>
            <a:pPr lvl="1"/>
            <a:r>
              <a:rPr lang="fr-FR" sz="2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993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n-ea"/>
                <a:cs typeface="+mn-cs"/>
              </a:rPr>
              <a:t>unite_physique</a:t>
            </a:r>
            <a:r>
              <a:rPr lang="fr-FR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993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n-ea"/>
                <a:cs typeface="+mn-cs"/>
              </a:rPr>
              <a:t>, </a:t>
            </a:r>
            <a:r>
              <a:rPr lang="fr-FR" sz="2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993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n-ea"/>
                <a:cs typeface="+mn-cs"/>
              </a:rPr>
              <a:t>operation,secteur</a:t>
            </a:r>
            <a:endParaRPr lang="fr-FR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9933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ea typeface="+mn-ea"/>
              <a:cs typeface="+mn-cs"/>
            </a:endParaRPr>
          </a:p>
          <a:p>
            <a:pPr lvl="1"/>
            <a:r>
              <a:rPr lang="fr-FR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993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n-ea"/>
                <a:cs typeface="+mn-cs"/>
              </a:rPr>
              <a:t>source (si vous avez choisi de les garder)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22777"/>
            <a:ext cx="1259632" cy="424676"/>
          </a:xfrm>
          <a:prstGeom prst="rect">
            <a:avLst/>
          </a:prstGeom>
        </p:spPr>
      </p:pic>
      <p:pic>
        <p:nvPicPr>
          <p:cNvPr id="11" name="Picture 10" descr="logoTrasysNew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4282" y="6275409"/>
            <a:ext cx="1214414" cy="582591"/>
          </a:xfrm>
          <a:prstGeom prst="rect">
            <a:avLst/>
          </a:prstGeom>
        </p:spPr>
      </p:pic>
      <p:sp>
        <p:nvSpPr>
          <p:cNvPr id="12" name="Slide Number Placeholder 10"/>
          <p:cNvSpPr>
            <a:spLocks noGrp="1"/>
          </p:cNvSpPr>
          <p:nvPr>
            <p:ph type="sldNum" sz="quarter" idx="4294967295"/>
          </p:nvPr>
        </p:nvSpPr>
        <p:spPr>
          <a:xfrm>
            <a:off x="7572396" y="6400800"/>
            <a:ext cx="1219200" cy="457200"/>
          </a:xfrm>
          <a:prstGeom prst="rect">
            <a:avLst/>
          </a:prstGeom>
        </p:spPr>
        <p:txBody>
          <a:bodyPr/>
          <a:lstStyle/>
          <a:p>
            <a:fld id="{F12A78D7-AF82-49F1-BB4A-0A375665737D}" type="slidenum">
              <a:rPr lang="fr-FR" smtClean="0"/>
              <a:pPr/>
              <a:t>27</a:t>
            </a:fld>
            <a:endParaRPr lang="fr-FR" dirty="0"/>
          </a:p>
        </p:txBody>
      </p:sp>
      <p:sp>
        <p:nvSpPr>
          <p:cNvPr id="13" name="Footer Placeholder 11"/>
          <p:cNvSpPr>
            <a:spLocks noGrp="1"/>
          </p:cNvSpPr>
          <p:nvPr>
            <p:ph type="ftr" sz="quarter" idx="4294967295"/>
          </p:nvPr>
        </p:nvSpPr>
        <p:spPr>
          <a:xfrm>
            <a:off x="3052746" y="6400800"/>
            <a:ext cx="2895600" cy="457200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fr-FR" sz="1200" dirty="0" smtClean="0"/>
              <a:t>Atelier ERETES Afritac 2013</a:t>
            </a:r>
          </a:p>
        </p:txBody>
      </p:sp>
    </p:spTree>
    <p:extLst>
      <p:ext uri="{BB962C8B-B14F-4D97-AF65-F5344CB8AC3E}">
        <p14:creationId xmlns:p14="http://schemas.microsoft.com/office/powerpoint/2010/main" val="2136812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5135" y="527716"/>
            <a:ext cx="7010400" cy="814797"/>
          </a:xfrm>
          <a:ln>
            <a:solidFill>
              <a:schemeClr val="accent1"/>
            </a:solidFill>
          </a:ln>
        </p:spPr>
        <p:style>
          <a:lnRef idx="0">
            <a:schemeClr val="accent4"/>
          </a:lnRef>
          <a:fillRef idx="1003">
            <a:schemeClr val="lt2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fr-FR" sz="2800" dirty="0" smtClean="0"/>
              <a:t>Construire une base de séries</a:t>
            </a:r>
            <a:endParaRPr lang="fr-FR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412776"/>
            <a:ext cx="7010400" cy="4607024"/>
          </a:xfrm>
        </p:spPr>
        <p:txBody>
          <a:bodyPr/>
          <a:lstStyle/>
          <a:p>
            <a:pPr marL="0" indent="0">
              <a:buNone/>
            </a:pPr>
            <a:r>
              <a:rPr lang="fr-FR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Préparer les nomenclatures d’édition sous Excel :</a:t>
            </a:r>
          </a:p>
          <a:p>
            <a:pPr marL="347472" indent="-347472">
              <a:spcBef>
                <a:spcPts val="768"/>
              </a:spcBef>
              <a:spcAft>
                <a:spcPts val="0"/>
              </a:spcAft>
              <a:buFont typeface="Wingdings"/>
              <a:buChar char="¢"/>
            </a:pPr>
            <a:r>
              <a:rPr lang="fr-FR" sz="2400" b="1" dirty="0">
                <a:ln w="12700" cap="flat" cmpd="sng" algn="ctr">
                  <a:solidFill>
                    <a:srgbClr val="000000"/>
                  </a:solidFill>
                  <a:prstDash val="solid"/>
                  <a:round/>
                </a:ln>
                <a:solidFill>
                  <a:srgbClr val="70B8B8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Jusqu’à 3 tables de branches et 3 tables de produits</a:t>
            </a:r>
          </a:p>
          <a:p>
            <a:pPr marL="747522" lvl="1" indent="-347472">
              <a:spcBef>
                <a:spcPts val="768"/>
              </a:spcBef>
              <a:spcAft>
                <a:spcPts val="0"/>
              </a:spcAft>
              <a:buFont typeface="Wingdings"/>
              <a:buChar char="¢"/>
            </a:pPr>
            <a:r>
              <a:rPr lang="fr-FR" sz="2200" b="1" dirty="0">
                <a:ln w="12700" cap="flat" cmpd="sng" algn="ctr">
                  <a:solidFill>
                    <a:srgbClr val="000000"/>
                  </a:solidFill>
                  <a:prstDash val="solid"/>
                  <a:round/>
                </a:ln>
                <a:solidFill>
                  <a:schemeClr val="bg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Publi_bran1, Publi_bran2, Publi_bran3</a:t>
            </a:r>
          </a:p>
          <a:p>
            <a:pPr marL="747522" lvl="1" indent="-347472">
              <a:spcBef>
                <a:spcPts val="768"/>
              </a:spcBef>
              <a:spcAft>
                <a:spcPts val="0"/>
              </a:spcAft>
              <a:buFont typeface="Wingdings"/>
              <a:buChar char="¢"/>
            </a:pPr>
            <a:r>
              <a:rPr lang="fr-FR" sz="2200" b="1" dirty="0">
                <a:ln w="12700" cap="flat" cmpd="sng" algn="ctr">
                  <a:solidFill>
                    <a:srgbClr val="000000"/>
                  </a:solidFill>
                  <a:prstDash val="solid"/>
                  <a:round/>
                </a:ln>
                <a:solidFill>
                  <a:schemeClr val="bg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Publi_prod1, Publi_prod2, Publi_prod3</a:t>
            </a:r>
          </a:p>
          <a:p>
            <a:pPr marL="347472" lvl="1" indent="-347472">
              <a:spcBef>
                <a:spcPts val="768"/>
              </a:spcBef>
              <a:spcAft>
                <a:spcPts val="0"/>
              </a:spcAft>
              <a:buClr>
                <a:schemeClr val="tx1"/>
              </a:buClr>
              <a:buSzPct val="70000"/>
              <a:buFont typeface="Wingdings"/>
              <a:buChar char="¢"/>
            </a:pPr>
            <a:r>
              <a:rPr lang="fr-FR" sz="2400" b="1" dirty="0">
                <a:ln w="12700" cap="flat" cmpd="sng" algn="ctr">
                  <a:solidFill>
                    <a:srgbClr val="000000"/>
                  </a:solidFill>
                  <a:prstDash val="solid"/>
                  <a:round/>
                </a:ln>
                <a:solidFill>
                  <a:srgbClr val="70B8B8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Liées à la nomenclature de travail</a:t>
            </a:r>
          </a:p>
          <a:p>
            <a:pPr marL="747522" lvl="2" indent="-347472">
              <a:spcBef>
                <a:spcPts val="768"/>
              </a:spcBef>
              <a:spcAft>
                <a:spcPts val="0"/>
              </a:spcAft>
              <a:buClr>
                <a:schemeClr val="tx1"/>
              </a:buClr>
              <a:buSzPct val="70000"/>
              <a:buFont typeface="Wingdings"/>
              <a:buChar char="¢"/>
            </a:pPr>
            <a:r>
              <a:rPr lang="fr-FR" sz="2000" b="1" dirty="0">
                <a:ln w="12700" cap="flat" cmpd="sng" algn="ctr">
                  <a:solidFill>
                    <a:srgbClr val="000000"/>
                  </a:solidFill>
                  <a:prstDash val="solid"/>
                  <a:round/>
                </a:ln>
                <a:solidFill>
                  <a:schemeClr val="bg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Chaque ligne de branche ou de produit contient sa correspondance dans les nomenclatures du publication </a:t>
            </a:r>
          </a:p>
          <a:p>
            <a:pPr marL="347472" lvl="1" indent="-347472">
              <a:spcBef>
                <a:spcPts val="768"/>
              </a:spcBef>
              <a:spcAft>
                <a:spcPts val="0"/>
              </a:spcAft>
              <a:buClr>
                <a:schemeClr val="tx1"/>
              </a:buClr>
              <a:buSzPct val="70000"/>
              <a:buFont typeface="Wingdings"/>
              <a:buChar char="¢"/>
            </a:pPr>
            <a:r>
              <a:rPr lang="fr-FR" sz="2400" b="1" dirty="0">
                <a:ln w="12700" cap="flat" cmpd="sng" algn="ctr">
                  <a:solidFill>
                    <a:srgbClr val="000000"/>
                  </a:solidFill>
                  <a:prstDash val="solid"/>
                  <a:round/>
                </a:ln>
                <a:solidFill>
                  <a:srgbClr val="70B8B8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Plus agrégées que les nomenclatures de travail </a:t>
            </a:r>
          </a:p>
          <a:p>
            <a:pPr marL="0" indent="0">
              <a:buNone/>
            </a:pPr>
            <a:endParaRPr lang="fr-FR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9933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ea typeface="+mn-ea"/>
              <a:cs typeface="+mn-cs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22777"/>
            <a:ext cx="1259632" cy="424676"/>
          </a:xfrm>
          <a:prstGeom prst="rect">
            <a:avLst/>
          </a:prstGeom>
        </p:spPr>
      </p:pic>
      <p:pic>
        <p:nvPicPr>
          <p:cNvPr id="11" name="Picture 10" descr="logoTrasysNew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4282" y="6275409"/>
            <a:ext cx="1214414" cy="582591"/>
          </a:xfrm>
          <a:prstGeom prst="rect">
            <a:avLst/>
          </a:prstGeom>
        </p:spPr>
      </p:pic>
      <p:sp>
        <p:nvSpPr>
          <p:cNvPr id="12" name="Slide Number Placeholder 10"/>
          <p:cNvSpPr>
            <a:spLocks noGrp="1"/>
          </p:cNvSpPr>
          <p:nvPr>
            <p:ph type="sldNum" sz="quarter" idx="4294967295"/>
          </p:nvPr>
        </p:nvSpPr>
        <p:spPr>
          <a:xfrm>
            <a:off x="7572396" y="6400800"/>
            <a:ext cx="1219200" cy="457200"/>
          </a:xfrm>
          <a:prstGeom prst="rect">
            <a:avLst/>
          </a:prstGeom>
        </p:spPr>
        <p:txBody>
          <a:bodyPr/>
          <a:lstStyle/>
          <a:p>
            <a:fld id="{F12A78D7-AF82-49F1-BB4A-0A375665737D}" type="slidenum">
              <a:rPr lang="fr-FR" smtClean="0"/>
              <a:pPr/>
              <a:t>28</a:t>
            </a:fld>
            <a:endParaRPr lang="fr-FR" dirty="0"/>
          </a:p>
        </p:txBody>
      </p:sp>
      <p:sp>
        <p:nvSpPr>
          <p:cNvPr id="13" name="Footer Placeholder 11"/>
          <p:cNvSpPr>
            <a:spLocks noGrp="1"/>
          </p:cNvSpPr>
          <p:nvPr>
            <p:ph type="ftr" sz="quarter" idx="4294967295"/>
          </p:nvPr>
        </p:nvSpPr>
        <p:spPr>
          <a:xfrm>
            <a:off x="3052746" y="6400800"/>
            <a:ext cx="2895600" cy="457200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fr-FR" sz="1200" dirty="0" smtClean="0"/>
              <a:t>Atelier ERETES Afritac 2013</a:t>
            </a:r>
          </a:p>
        </p:txBody>
      </p:sp>
    </p:spTree>
    <p:extLst>
      <p:ext uri="{BB962C8B-B14F-4D97-AF65-F5344CB8AC3E}">
        <p14:creationId xmlns:p14="http://schemas.microsoft.com/office/powerpoint/2010/main" val="377376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5135" y="527716"/>
            <a:ext cx="7010400" cy="814797"/>
          </a:xfrm>
          <a:ln>
            <a:solidFill>
              <a:schemeClr val="accent1"/>
            </a:solidFill>
          </a:ln>
        </p:spPr>
        <p:style>
          <a:lnRef idx="0">
            <a:schemeClr val="accent4"/>
          </a:lnRef>
          <a:fillRef idx="1003">
            <a:schemeClr val="lt2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fr-FR" sz="2800" dirty="0" smtClean="0"/>
              <a:t>Construire une base de séries</a:t>
            </a:r>
            <a:endParaRPr lang="fr-FR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412776"/>
            <a:ext cx="7010400" cy="4607024"/>
          </a:xfrm>
        </p:spPr>
        <p:txBody>
          <a:bodyPr/>
          <a:lstStyle/>
          <a:p>
            <a:r>
              <a:rPr lang="fr-FR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Lancer l’outil de série sur la </a:t>
            </a:r>
            <a:r>
              <a:rPr lang="fr-FR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base SERIE vide </a:t>
            </a:r>
            <a:r>
              <a:rPr lang="fr-FR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restaurée précédemment</a:t>
            </a:r>
          </a:p>
          <a:p>
            <a:r>
              <a:rPr lang="fr-FR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Nommer </a:t>
            </a:r>
            <a:r>
              <a:rPr lang="fr-FR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la </a:t>
            </a:r>
            <a:r>
              <a:rPr lang="fr-FR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base </a:t>
            </a:r>
            <a:endParaRPr lang="fr-FR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r>
              <a:rPr lang="fr-FR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fr-FR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Charger les </a:t>
            </a:r>
            <a:r>
              <a:rPr lang="fr-FR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nomenclatures </a:t>
            </a:r>
            <a:r>
              <a:rPr lang="fr-FR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de travail et </a:t>
            </a:r>
            <a:r>
              <a:rPr lang="fr-FR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contrôler (attention aux produits</a:t>
            </a:r>
            <a:r>
              <a:rPr lang="fr-FR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)</a:t>
            </a:r>
          </a:p>
          <a:p>
            <a:r>
              <a:rPr lang="fr-FR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Compléter les branches et le produits:</a:t>
            </a:r>
          </a:p>
          <a:p>
            <a:pPr lvl="1"/>
            <a:r>
              <a:rPr lang="fr-FR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Exporter sous Excel les tables branche et produit</a:t>
            </a:r>
          </a:p>
          <a:p>
            <a:pPr lvl="1"/>
            <a:r>
              <a:rPr lang="fr-FR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Ajouter les </a:t>
            </a:r>
            <a:r>
              <a:rPr lang="fr-FR" sz="2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id_publi_prod</a:t>
            </a:r>
            <a:r>
              <a:rPr lang="fr-FR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et </a:t>
            </a:r>
            <a:r>
              <a:rPr lang="fr-FR" sz="2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id_publi_bran</a:t>
            </a:r>
            <a:r>
              <a:rPr lang="fr-FR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pour les nomenclatures d’édition</a:t>
            </a:r>
            <a:endParaRPr lang="fr-FR" sz="2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22777"/>
            <a:ext cx="1259632" cy="424676"/>
          </a:xfrm>
          <a:prstGeom prst="rect">
            <a:avLst/>
          </a:prstGeom>
        </p:spPr>
      </p:pic>
      <p:pic>
        <p:nvPicPr>
          <p:cNvPr id="11" name="Picture 10" descr="logoTrasysNew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4282" y="6275409"/>
            <a:ext cx="1214414" cy="582591"/>
          </a:xfrm>
          <a:prstGeom prst="rect">
            <a:avLst/>
          </a:prstGeom>
        </p:spPr>
      </p:pic>
      <p:sp>
        <p:nvSpPr>
          <p:cNvPr id="12" name="Slide Number Placeholder 10"/>
          <p:cNvSpPr>
            <a:spLocks noGrp="1"/>
          </p:cNvSpPr>
          <p:nvPr>
            <p:ph type="sldNum" sz="quarter" idx="4294967295"/>
          </p:nvPr>
        </p:nvSpPr>
        <p:spPr>
          <a:xfrm>
            <a:off x="7572396" y="6400800"/>
            <a:ext cx="1219200" cy="457200"/>
          </a:xfrm>
          <a:prstGeom prst="rect">
            <a:avLst/>
          </a:prstGeom>
        </p:spPr>
        <p:txBody>
          <a:bodyPr/>
          <a:lstStyle/>
          <a:p>
            <a:fld id="{F12A78D7-AF82-49F1-BB4A-0A375665737D}" type="slidenum">
              <a:rPr lang="fr-FR" smtClean="0"/>
              <a:pPr/>
              <a:t>29</a:t>
            </a:fld>
            <a:endParaRPr lang="fr-FR" dirty="0"/>
          </a:p>
        </p:txBody>
      </p:sp>
      <p:sp>
        <p:nvSpPr>
          <p:cNvPr id="13" name="Footer Placeholder 11"/>
          <p:cNvSpPr>
            <a:spLocks noGrp="1"/>
          </p:cNvSpPr>
          <p:nvPr>
            <p:ph type="ftr" sz="quarter" idx="4294967295"/>
          </p:nvPr>
        </p:nvSpPr>
        <p:spPr>
          <a:xfrm>
            <a:off x="3052746" y="6400800"/>
            <a:ext cx="2895600" cy="457200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fr-FR" sz="1200" dirty="0" smtClean="0"/>
              <a:t>Atelier ERETES Afritac 2013</a:t>
            </a:r>
          </a:p>
        </p:txBody>
      </p:sp>
    </p:spTree>
    <p:extLst>
      <p:ext uri="{BB962C8B-B14F-4D97-AF65-F5344CB8AC3E}">
        <p14:creationId xmlns:p14="http://schemas.microsoft.com/office/powerpoint/2010/main" val="954731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Restaurer</a:t>
            </a:r>
            <a:r>
              <a:rPr lang="en-GB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GB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la base </a:t>
            </a:r>
            <a:r>
              <a:rPr lang="en-GB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SerieTests.bkp</a:t>
            </a:r>
            <a:endParaRPr lang="en-GB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r>
              <a:rPr lang="fr-BE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Restaurez la base Eretes2003.bkp</a:t>
            </a:r>
          </a:p>
          <a:p>
            <a:r>
              <a:rPr lang="fr-BE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Lancez l’outil sur la base </a:t>
            </a:r>
            <a:r>
              <a:rPr lang="fr-BE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SerieTests</a:t>
            </a:r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22777"/>
            <a:ext cx="1259632" cy="424676"/>
          </a:xfrm>
          <a:prstGeom prst="rect">
            <a:avLst/>
          </a:prstGeom>
        </p:spPr>
      </p:pic>
      <p:pic>
        <p:nvPicPr>
          <p:cNvPr id="11" name="Picture 10" descr="logoTrasysNew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4282" y="6275409"/>
            <a:ext cx="1214414" cy="582591"/>
          </a:xfrm>
          <a:prstGeom prst="rect">
            <a:avLst/>
          </a:prstGeom>
        </p:spPr>
      </p:pic>
      <p:sp>
        <p:nvSpPr>
          <p:cNvPr id="12" name="Slide Number Placeholder 10"/>
          <p:cNvSpPr>
            <a:spLocks noGrp="1"/>
          </p:cNvSpPr>
          <p:nvPr>
            <p:ph type="sldNum" sz="quarter" idx="4294967295"/>
          </p:nvPr>
        </p:nvSpPr>
        <p:spPr>
          <a:xfrm>
            <a:off x="7572396" y="6400800"/>
            <a:ext cx="1219200" cy="457200"/>
          </a:xfrm>
          <a:prstGeom prst="rect">
            <a:avLst/>
          </a:prstGeom>
        </p:spPr>
        <p:txBody>
          <a:bodyPr/>
          <a:lstStyle/>
          <a:p>
            <a:fld id="{F12A78D7-AF82-49F1-BB4A-0A375665737D}" type="slidenum">
              <a:rPr lang="fr-FR" smtClean="0"/>
              <a:pPr/>
              <a:t>3</a:t>
            </a:fld>
            <a:endParaRPr lang="fr-FR" dirty="0"/>
          </a:p>
        </p:txBody>
      </p:sp>
      <p:sp>
        <p:nvSpPr>
          <p:cNvPr id="13" name="Footer Placeholder 11"/>
          <p:cNvSpPr>
            <a:spLocks noGrp="1"/>
          </p:cNvSpPr>
          <p:nvPr>
            <p:ph type="ftr" sz="quarter" idx="4294967295"/>
          </p:nvPr>
        </p:nvSpPr>
        <p:spPr>
          <a:xfrm>
            <a:off x="3052746" y="6400800"/>
            <a:ext cx="2895600" cy="457200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fr-FR" sz="1200" dirty="0" smtClean="0"/>
              <a:t>Atelier ERETES Afritac 2013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445135" y="527716"/>
            <a:ext cx="7010400" cy="814797"/>
          </a:xfrm>
          <a:ln>
            <a:solidFill>
              <a:schemeClr val="accent1"/>
            </a:solidFill>
          </a:ln>
        </p:spPr>
        <p:style>
          <a:lnRef idx="0">
            <a:schemeClr val="accent4"/>
          </a:lnRef>
          <a:fillRef idx="1003">
            <a:schemeClr val="lt2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fr-FR" sz="2800" dirty="0" smtClean="0"/>
              <a:t>Préparation du matériel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965358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5135" y="527716"/>
            <a:ext cx="7010400" cy="814797"/>
          </a:xfrm>
          <a:ln>
            <a:solidFill>
              <a:schemeClr val="accent1"/>
            </a:solidFill>
          </a:ln>
        </p:spPr>
        <p:style>
          <a:lnRef idx="0">
            <a:schemeClr val="accent4"/>
          </a:lnRef>
          <a:fillRef idx="1003">
            <a:schemeClr val="lt2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fr-FR" sz="2800" dirty="0" smtClean="0"/>
              <a:t>Construire une base de séries</a:t>
            </a:r>
            <a:endParaRPr lang="fr-FR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844824"/>
            <a:ext cx="7010400" cy="4174976"/>
          </a:xfrm>
        </p:spPr>
        <p:txBody>
          <a:bodyPr/>
          <a:lstStyle/>
          <a:p>
            <a:r>
              <a:rPr lang="fr-FR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Créer des utilisateurs </a:t>
            </a:r>
          </a:p>
          <a:p>
            <a:r>
              <a:rPr lang="fr-FR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Créer une ligne pour chacune de vos bases ERETES dans la table période</a:t>
            </a:r>
          </a:p>
          <a:p>
            <a:r>
              <a:rPr lang="fr-FR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Sauvegarder </a:t>
            </a:r>
            <a:r>
              <a:rPr lang="fr-FR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la base </a:t>
            </a:r>
            <a:r>
              <a:rPr lang="fr-FR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initialisée</a:t>
            </a:r>
            <a:endParaRPr lang="fr-FR" sz="28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22777"/>
            <a:ext cx="1259632" cy="424676"/>
          </a:xfrm>
          <a:prstGeom prst="rect">
            <a:avLst/>
          </a:prstGeom>
        </p:spPr>
      </p:pic>
      <p:pic>
        <p:nvPicPr>
          <p:cNvPr id="11" name="Picture 10" descr="logoTrasysNew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4282" y="6275409"/>
            <a:ext cx="1214414" cy="582591"/>
          </a:xfrm>
          <a:prstGeom prst="rect">
            <a:avLst/>
          </a:prstGeom>
        </p:spPr>
      </p:pic>
      <p:sp>
        <p:nvSpPr>
          <p:cNvPr id="12" name="Slide Number Placeholder 10"/>
          <p:cNvSpPr>
            <a:spLocks noGrp="1"/>
          </p:cNvSpPr>
          <p:nvPr>
            <p:ph type="sldNum" sz="quarter" idx="4294967295"/>
          </p:nvPr>
        </p:nvSpPr>
        <p:spPr>
          <a:xfrm>
            <a:off x="7572396" y="6400800"/>
            <a:ext cx="1219200" cy="457200"/>
          </a:xfrm>
          <a:prstGeom prst="rect">
            <a:avLst/>
          </a:prstGeom>
        </p:spPr>
        <p:txBody>
          <a:bodyPr/>
          <a:lstStyle/>
          <a:p>
            <a:fld id="{F12A78D7-AF82-49F1-BB4A-0A375665737D}" type="slidenum">
              <a:rPr lang="fr-FR" smtClean="0"/>
              <a:pPr/>
              <a:t>30</a:t>
            </a:fld>
            <a:endParaRPr lang="fr-FR" dirty="0"/>
          </a:p>
        </p:txBody>
      </p:sp>
      <p:sp>
        <p:nvSpPr>
          <p:cNvPr id="13" name="Footer Placeholder 11"/>
          <p:cNvSpPr>
            <a:spLocks noGrp="1"/>
          </p:cNvSpPr>
          <p:nvPr>
            <p:ph type="ftr" sz="quarter" idx="4294967295"/>
          </p:nvPr>
        </p:nvSpPr>
        <p:spPr>
          <a:xfrm>
            <a:off x="3052746" y="6400800"/>
            <a:ext cx="2895600" cy="457200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fr-FR" sz="1200" dirty="0" smtClean="0"/>
              <a:t>Atelier ERETES Afritac 2013</a:t>
            </a:r>
          </a:p>
        </p:txBody>
      </p:sp>
    </p:spTree>
    <p:extLst>
      <p:ext uri="{BB962C8B-B14F-4D97-AF65-F5344CB8AC3E}">
        <p14:creationId xmlns:p14="http://schemas.microsoft.com/office/powerpoint/2010/main" val="1502952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5135" y="527716"/>
            <a:ext cx="7010400" cy="814797"/>
          </a:xfrm>
          <a:ln>
            <a:solidFill>
              <a:schemeClr val="accent1"/>
            </a:solidFill>
          </a:ln>
        </p:spPr>
        <p:style>
          <a:lnRef idx="0">
            <a:schemeClr val="accent4"/>
          </a:lnRef>
          <a:fillRef idx="1003">
            <a:schemeClr val="lt2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fr-FR" sz="2800" dirty="0" smtClean="0"/>
              <a:t>Construire une base de séries</a:t>
            </a:r>
            <a:endParaRPr lang="fr-FR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844824"/>
            <a:ext cx="7010400" cy="4174976"/>
          </a:xfrm>
        </p:spPr>
        <p:txBody>
          <a:bodyPr/>
          <a:lstStyle/>
          <a:p>
            <a:r>
              <a:rPr lang="fr-FR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Charger </a:t>
            </a:r>
            <a:r>
              <a:rPr lang="fr-FR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ses bases ERETES</a:t>
            </a:r>
          </a:p>
          <a:p>
            <a:r>
              <a:rPr lang="fr-FR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Lancer les calculs</a:t>
            </a:r>
          </a:p>
          <a:p>
            <a:r>
              <a:rPr lang="fr-FR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Contrôler le journal</a:t>
            </a:r>
          </a:p>
          <a:p>
            <a:r>
              <a:rPr lang="fr-FR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Sauvegarder la base 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22777"/>
            <a:ext cx="1259632" cy="424676"/>
          </a:xfrm>
          <a:prstGeom prst="rect">
            <a:avLst/>
          </a:prstGeom>
        </p:spPr>
      </p:pic>
      <p:pic>
        <p:nvPicPr>
          <p:cNvPr id="11" name="Picture 10" descr="logoTrasysNew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4282" y="6275409"/>
            <a:ext cx="1214414" cy="582591"/>
          </a:xfrm>
          <a:prstGeom prst="rect">
            <a:avLst/>
          </a:prstGeom>
        </p:spPr>
      </p:pic>
      <p:sp>
        <p:nvSpPr>
          <p:cNvPr id="12" name="Slide Number Placeholder 10"/>
          <p:cNvSpPr>
            <a:spLocks noGrp="1"/>
          </p:cNvSpPr>
          <p:nvPr>
            <p:ph type="sldNum" sz="quarter" idx="4294967295"/>
          </p:nvPr>
        </p:nvSpPr>
        <p:spPr>
          <a:xfrm>
            <a:off x="7572396" y="6400800"/>
            <a:ext cx="1219200" cy="457200"/>
          </a:xfrm>
          <a:prstGeom prst="rect">
            <a:avLst/>
          </a:prstGeom>
        </p:spPr>
        <p:txBody>
          <a:bodyPr/>
          <a:lstStyle/>
          <a:p>
            <a:fld id="{F12A78D7-AF82-49F1-BB4A-0A375665737D}" type="slidenum">
              <a:rPr lang="fr-FR" smtClean="0"/>
              <a:pPr/>
              <a:t>31</a:t>
            </a:fld>
            <a:endParaRPr lang="fr-FR" dirty="0"/>
          </a:p>
        </p:txBody>
      </p:sp>
      <p:sp>
        <p:nvSpPr>
          <p:cNvPr id="13" name="Footer Placeholder 11"/>
          <p:cNvSpPr>
            <a:spLocks noGrp="1"/>
          </p:cNvSpPr>
          <p:nvPr>
            <p:ph type="ftr" sz="quarter" idx="4294967295"/>
          </p:nvPr>
        </p:nvSpPr>
        <p:spPr>
          <a:xfrm>
            <a:off x="3052746" y="6400800"/>
            <a:ext cx="2895600" cy="457200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fr-FR" sz="1200" dirty="0" smtClean="0"/>
              <a:t>Atelier ERETES Afritac 2013</a:t>
            </a:r>
          </a:p>
        </p:txBody>
      </p:sp>
    </p:spTree>
    <p:extLst>
      <p:ext uri="{BB962C8B-B14F-4D97-AF65-F5344CB8AC3E}">
        <p14:creationId xmlns:p14="http://schemas.microsoft.com/office/powerpoint/2010/main" val="3278684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5135" y="527716"/>
            <a:ext cx="7010400" cy="814797"/>
          </a:xfrm>
          <a:ln>
            <a:solidFill>
              <a:schemeClr val="accent1"/>
            </a:solidFill>
          </a:ln>
        </p:spPr>
        <p:style>
          <a:lnRef idx="0">
            <a:schemeClr val="accent4"/>
          </a:lnRef>
          <a:fillRef idx="1003">
            <a:schemeClr val="lt2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fr-FR" sz="2800" dirty="0" smtClean="0"/>
              <a:t>Travailler sur une base de séries</a:t>
            </a:r>
            <a:endParaRPr lang="fr-FR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412776"/>
            <a:ext cx="7010400" cy="4607024"/>
          </a:xfrm>
        </p:spPr>
        <p:txBody>
          <a:bodyPr/>
          <a:lstStyle/>
          <a:p>
            <a:r>
              <a:rPr lang="fr-FR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Outils </a:t>
            </a:r>
          </a:p>
          <a:p>
            <a:pPr lvl="1"/>
            <a:r>
              <a:rPr lang="fr-FR" sz="2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La requête personnalisée</a:t>
            </a:r>
          </a:p>
          <a:p>
            <a:pPr lvl="1"/>
            <a:r>
              <a:rPr lang="fr-FR" sz="2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L’édition personnalisée </a:t>
            </a:r>
          </a:p>
          <a:p>
            <a:pPr marL="457200" lvl="1" indent="0">
              <a:buNone/>
            </a:pPr>
            <a:endParaRPr lang="fr-FR" sz="26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22777"/>
            <a:ext cx="1259632" cy="424676"/>
          </a:xfrm>
          <a:prstGeom prst="rect">
            <a:avLst/>
          </a:prstGeom>
        </p:spPr>
      </p:pic>
      <p:pic>
        <p:nvPicPr>
          <p:cNvPr id="11" name="Picture 10" descr="logoTrasysNew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4282" y="6275409"/>
            <a:ext cx="1214414" cy="582591"/>
          </a:xfrm>
          <a:prstGeom prst="rect">
            <a:avLst/>
          </a:prstGeom>
        </p:spPr>
      </p:pic>
      <p:sp>
        <p:nvSpPr>
          <p:cNvPr id="12" name="Slide Number Placeholder 10"/>
          <p:cNvSpPr>
            <a:spLocks noGrp="1"/>
          </p:cNvSpPr>
          <p:nvPr>
            <p:ph type="sldNum" sz="quarter" idx="4294967295"/>
          </p:nvPr>
        </p:nvSpPr>
        <p:spPr>
          <a:xfrm>
            <a:off x="7572396" y="6400800"/>
            <a:ext cx="1219200" cy="457200"/>
          </a:xfrm>
          <a:prstGeom prst="rect">
            <a:avLst/>
          </a:prstGeom>
        </p:spPr>
        <p:txBody>
          <a:bodyPr/>
          <a:lstStyle/>
          <a:p>
            <a:fld id="{F12A78D7-AF82-49F1-BB4A-0A375665737D}" type="slidenum">
              <a:rPr lang="fr-FR" smtClean="0"/>
              <a:pPr/>
              <a:t>32</a:t>
            </a:fld>
            <a:endParaRPr lang="fr-FR" dirty="0"/>
          </a:p>
        </p:txBody>
      </p:sp>
      <p:sp>
        <p:nvSpPr>
          <p:cNvPr id="13" name="Footer Placeholder 11"/>
          <p:cNvSpPr>
            <a:spLocks noGrp="1"/>
          </p:cNvSpPr>
          <p:nvPr>
            <p:ph type="ftr" sz="quarter" idx="4294967295"/>
          </p:nvPr>
        </p:nvSpPr>
        <p:spPr>
          <a:xfrm>
            <a:off x="3052746" y="6400800"/>
            <a:ext cx="2895600" cy="457200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fr-FR" sz="1200" dirty="0" smtClean="0"/>
              <a:t>Atelier ERETES Afritac 2013</a:t>
            </a:r>
          </a:p>
        </p:txBody>
      </p:sp>
    </p:spTree>
    <p:extLst>
      <p:ext uri="{BB962C8B-B14F-4D97-AF65-F5344CB8AC3E}">
        <p14:creationId xmlns:p14="http://schemas.microsoft.com/office/powerpoint/2010/main" val="2180959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5135" y="527716"/>
            <a:ext cx="7010400" cy="814797"/>
          </a:xfrm>
          <a:ln>
            <a:solidFill>
              <a:schemeClr val="accent1"/>
            </a:solidFill>
          </a:ln>
        </p:spPr>
        <p:style>
          <a:lnRef idx="0">
            <a:schemeClr val="accent4"/>
          </a:lnRef>
          <a:fillRef idx="1003">
            <a:schemeClr val="lt2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fr-FR" sz="2800" dirty="0" smtClean="0"/>
              <a:t>Utiliser la </a:t>
            </a:r>
            <a:r>
              <a:rPr lang="fr-FR" sz="2800" dirty="0"/>
              <a:t>Requête personnalisée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412776"/>
            <a:ext cx="7010400" cy="4607024"/>
          </a:xfrm>
        </p:spPr>
        <p:txBody>
          <a:bodyPr/>
          <a:lstStyle/>
          <a:p>
            <a:r>
              <a:rPr lang="fr-FR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Mêmes fonctionnalités que dans </a:t>
            </a:r>
            <a:r>
              <a:rPr lang="fr-FR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ERETES (voir documentation p 33)</a:t>
            </a:r>
            <a:endParaRPr lang="fr-FR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r>
              <a:rPr lang="fr-FR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Jointure avec la nomenclature d’édition</a:t>
            </a:r>
          </a:p>
          <a:p>
            <a:r>
              <a:rPr lang="fr-FR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Exportation des DS avec correspondance des nomenclatures d’édition </a:t>
            </a:r>
          </a:p>
          <a:p>
            <a:r>
              <a:rPr lang="fr-FR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4gl en 3 parties 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22777"/>
            <a:ext cx="1259632" cy="424676"/>
          </a:xfrm>
          <a:prstGeom prst="rect">
            <a:avLst/>
          </a:prstGeom>
        </p:spPr>
      </p:pic>
      <p:pic>
        <p:nvPicPr>
          <p:cNvPr id="11" name="Picture 10" descr="logoTrasysNew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4282" y="6275409"/>
            <a:ext cx="1214414" cy="582591"/>
          </a:xfrm>
          <a:prstGeom prst="rect">
            <a:avLst/>
          </a:prstGeom>
        </p:spPr>
      </p:pic>
      <p:sp>
        <p:nvSpPr>
          <p:cNvPr id="12" name="Slide Number Placeholder 10"/>
          <p:cNvSpPr>
            <a:spLocks noGrp="1"/>
          </p:cNvSpPr>
          <p:nvPr>
            <p:ph type="sldNum" sz="quarter" idx="4294967295"/>
          </p:nvPr>
        </p:nvSpPr>
        <p:spPr>
          <a:xfrm>
            <a:off x="7572396" y="6400800"/>
            <a:ext cx="1219200" cy="457200"/>
          </a:xfrm>
          <a:prstGeom prst="rect">
            <a:avLst/>
          </a:prstGeom>
        </p:spPr>
        <p:txBody>
          <a:bodyPr/>
          <a:lstStyle/>
          <a:p>
            <a:fld id="{F12A78D7-AF82-49F1-BB4A-0A375665737D}" type="slidenum">
              <a:rPr lang="fr-FR" smtClean="0"/>
              <a:pPr/>
              <a:t>33</a:t>
            </a:fld>
            <a:endParaRPr lang="fr-FR" dirty="0"/>
          </a:p>
        </p:txBody>
      </p:sp>
      <p:sp>
        <p:nvSpPr>
          <p:cNvPr id="13" name="Footer Placeholder 11"/>
          <p:cNvSpPr>
            <a:spLocks noGrp="1"/>
          </p:cNvSpPr>
          <p:nvPr>
            <p:ph type="ftr" sz="quarter" idx="4294967295"/>
          </p:nvPr>
        </p:nvSpPr>
        <p:spPr>
          <a:xfrm>
            <a:off x="3052746" y="6400800"/>
            <a:ext cx="2895600" cy="457200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fr-FR" sz="1200" dirty="0" smtClean="0"/>
              <a:t>Atelier ERETES Afritac 2013</a:t>
            </a:r>
          </a:p>
        </p:txBody>
      </p:sp>
    </p:spTree>
    <p:extLst>
      <p:ext uri="{BB962C8B-B14F-4D97-AF65-F5344CB8AC3E}">
        <p14:creationId xmlns:p14="http://schemas.microsoft.com/office/powerpoint/2010/main" val="4198278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fr-FR" sz="4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rPr>
              <a:t>Outil de séries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23728" y="4365104"/>
            <a:ext cx="6477000" cy="1357306"/>
          </a:xfrm>
        </p:spPr>
        <p:txBody>
          <a:bodyPr/>
          <a:lstStyle/>
          <a:p>
            <a:r>
              <a:rPr lang="fr-FR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Les éditions ...</a:t>
            </a:r>
            <a:endParaRPr lang="fr-FR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10" name="Picture 9" descr="logoTrasysNew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4282" y="6275409"/>
            <a:ext cx="1214414" cy="582591"/>
          </a:xfrm>
          <a:prstGeom prst="rect">
            <a:avLst/>
          </a:prstGeom>
        </p:spPr>
      </p:pic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7572396" y="6400800"/>
            <a:ext cx="1219200" cy="457200"/>
          </a:xfrm>
        </p:spPr>
        <p:txBody>
          <a:bodyPr/>
          <a:lstStyle/>
          <a:p>
            <a:fld id="{F12A78D7-AF82-49F1-BB4A-0A375665737D}" type="slidenum">
              <a:rPr lang="fr-FR" smtClean="0"/>
              <a:pPr/>
              <a:t>34</a:t>
            </a:fld>
            <a:endParaRPr lang="fr-FR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3"/>
          </p:nvPr>
        </p:nvSpPr>
        <p:spPr>
          <a:xfrm>
            <a:off x="3052746" y="6400800"/>
            <a:ext cx="2895600" cy="457200"/>
          </a:xfrm>
        </p:spPr>
        <p:txBody>
          <a:bodyPr/>
          <a:lstStyle/>
          <a:p>
            <a:r>
              <a:rPr lang="fr-FR" dirty="0" smtClean="0"/>
              <a:t>Atelier ERETES Afritac 2013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25" y="1902743"/>
            <a:ext cx="1666875" cy="561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8527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905000"/>
            <a:ext cx="8929718" cy="4114800"/>
          </a:xfrm>
        </p:spPr>
        <p:txBody>
          <a:bodyPr/>
          <a:lstStyle/>
          <a:p>
            <a:r>
              <a:rPr lang="fr-BE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Solution adaptée à tous les profils utilisateur (utilisateur des séries, comptables nationaux, experts d’ERETES ...)</a:t>
            </a:r>
          </a:p>
          <a:p>
            <a:pPr lvl="1"/>
            <a:r>
              <a:rPr lang="fr-BE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Modèles de tableaux standards livrés avec l’outil</a:t>
            </a:r>
          </a:p>
          <a:p>
            <a:pPr lvl="1"/>
            <a:r>
              <a:rPr lang="fr-BE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Possibilité de créer ses propres modèles de tableaux</a:t>
            </a:r>
          </a:p>
          <a:p>
            <a:pPr lvl="1"/>
            <a:r>
              <a:rPr lang="fr-BE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Possibilité d’échanger des modèles de tableaux</a:t>
            </a:r>
          </a:p>
          <a:p>
            <a:pPr marL="457200" lvl="1" indent="0">
              <a:buNone/>
            </a:pPr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ea typeface="+mn-ea"/>
              <a:cs typeface="+mn-cs"/>
            </a:endParaRPr>
          </a:p>
        </p:txBody>
      </p:sp>
      <p:pic>
        <p:nvPicPr>
          <p:cNvPr id="11" name="Picture 10" descr="logoTrasysNew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4282" y="6275409"/>
            <a:ext cx="1214414" cy="582591"/>
          </a:xfrm>
          <a:prstGeom prst="rect">
            <a:avLst/>
          </a:prstGeom>
        </p:spPr>
      </p:pic>
      <p:sp>
        <p:nvSpPr>
          <p:cNvPr id="12" name="Slide Number Placeholder 10"/>
          <p:cNvSpPr>
            <a:spLocks noGrp="1"/>
          </p:cNvSpPr>
          <p:nvPr>
            <p:ph type="sldNum" sz="quarter" idx="4294967295"/>
          </p:nvPr>
        </p:nvSpPr>
        <p:spPr>
          <a:xfrm>
            <a:off x="7572396" y="6400800"/>
            <a:ext cx="1219200" cy="457200"/>
          </a:xfrm>
          <a:prstGeom prst="rect">
            <a:avLst/>
          </a:prstGeom>
        </p:spPr>
        <p:txBody>
          <a:bodyPr/>
          <a:lstStyle/>
          <a:p>
            <a:fld id="{F12A78D7-AF82-49F1-BB4A-0A375665737D}" type="slidenum">
              <a:rPr lang="fr-FR" smtClean="0"/>
              <a:pPr/>
              <a:t>35</a:t>
            </a:fld>
            <a:endParaRPr lang="fr-FR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445135" y="527716"/>
            <a:ext cx="7010400" cy="814797"/>
          </a:xfrm>
          <a:ln>
            <a:solidFill>
              <a:schemeClr val="accent1"/>
            </a:solidFill>
          </a:ln>
        </p:spPr>
        <p:style>
          <a:lnRef idx="0">
            <a:schemeClr val="accent4"/>
          </a:lnRef>
          <a:fillRef idx="1003">
            <a:schemeClr val="lt2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fr-FR" sz="2800" dirty="0" smtClean="0"/>
              <a:t>Avantages des éditions paramétrables</a:t>
            </a:r>
            <a:endParaRPr lang="fr-FR" sz="280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22777"/>
            <a:ext cx="1259632" cy="424676"/>
          </a:xfrm>
          <a:prstGeom prst="rect">
            <a:avLst/>
          </a:prstGeom>
        </p:spPr>
      </p:pic>
      <p:sp>
        <p:nvSpPr>
          <p:cNvPr id="16" name="Footer Placeholder 11"/>
          <p:cNvSpPr>
            <a:spLocks noGrp="1"/>
          </p:cNvSpPr>
          <p:nvPr>
            <p:ph type="ftr" sz="quarter" idx="4294967295"/>
          </p:nvPr>
        </p:nvSpPr>
        <p:spPr>
          <a:xfrm>
            <a:off x="3635896" y="6400800"/>
            <a:ext cx="2023310" cy="457200"/>
          </a:xfrm>
          <a:prstGeom prst="rect">
            <a:avLst/>
          </a:prstGeom>
        </p:spPr>
        <p:txBody>
          <a:bodyPr/>
          <a:lstStyle/>
          <a:p>
            <a:r>
              <a:rPr lang="fr-FR" sz="1100" dirty="0" smtClean="0"/>
              <a:t>Atelier ERETES Afritac 2013</a:t>
            </a:r>
          </a:p>
        </p:txBody>
      </p:sp>
    </p:spTree>
    <p:extLst>
      <p:ext uri="{BB962C8B-B14F-4D97-AF65-F5344CB8AC3E}">
        <p14:creationId xmlns:p14="http://schemas.microsoft.com/office/powerpoint/2010/main" val="859555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556792"/>
            <a:ext cx="7224464" cy="4718617"/>
          </a:xfrm>
        </p:spPr>
        <p:txBody>
          <a:bodyPr/>
          <a:lstStyle/>
          <a:p>
            <a:r>
              <a:rPr lang="fr-BE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Tableau</a:t>
            </a:r>
          </a:p>
          <a:p>
            <a:pPr lvl="1"/>
            <a:r>
              <a:rPr lang="fr-FR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Du point de vue de l’utilisateur, </a:t>
            </a:r>
            <a:r>
              <a:rPr lang="fr-FR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outil </a:t>
            </a:r>
            <a:r>
              <a:rPr lang="fr-FR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qui </a:t>
            </a:r>
            <a:r>
              <a:rPr lang="fr-FR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produit un </a:t>
            </a:r>
            <a:r>
              <a:rPr lang="fr-FR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tableau Excel </a:t>
            </a:r>
            <a:r>
              <a:rPr lang="fr-FR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avec en </a:t>
            </a:r>
            <a:r>
              <a:rPr lang="fr-FR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colonne les périodes de la série et en ligne des « entités », le résultat de formules de calcul ou du texte</a:t>
            </a:r>
            <a:r>
              <a:rPr lang="fr-FR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..</a:t>
            </a:r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lvl="1"/>
            <a:r>
              <a:rPr lang="fr-FR" sz="2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Du point de vue informatique, ensemble des paramètres donnés à ERETES-SERIE pour lui permettre de créer le tableau Excel</a:t>
            </a:r>
            <a:r>
              <a:rPr lang="fr-FR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. </a:t>
            </a:r>
            <a:endParaRPr lang="fr-BE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11" name="Picture 10" descr="logoTrasysNew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4282" y="6275409"/>
            <a:ext cx="1214414" cy="582591"/>
          </a:xfrm>
          <a:prstGeom prst="rect">
            <a:avLst/>
          </a:prstGeom>
        </p:spPr>
      </p:pic>
      <p:sp>
        <p:nvSpPr>
          <p:cNvPr id="12" name="Slide Number Placeholder 10"/>
          <p:cNvSpPr>
            <a:spLocks noGrp="1"/>
          </p:cNvSpPr>
          <p:nvPr>
            <p:ph type="sldNum" sz="quarter" idx="4294967295"/>
          </p:nvPr>
        </p:nvSpPr>
        <p:spPr>
          <a:xfrm>
            <a:off x="7572396" y="6400800"/>
            <a:ext cx="1219200" cy="457200"/>
          </a:xfrm>
          <a:prstGeom prst="rect">
            <a:avLst/>
          </a:prstGeom>
        </p:spPr>
        <p:txBody>
          <a:bodyPr/>
          <a:lstStyle/>
          <a:p>
            <a:fld id="{F12A78D7-AF82-49F1-BB4A-0A375665737D}" type="slidenum">
              <a:rPr lang="fr-FR" smtClean="0"/>
              <a:pPr/>
              <a:t>36</a:t>
            </a:fld>
            <a:endParaRPr lang="fr-FR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445135" y="527716"/>
            <a:ext cx="7010400" cy="814797"/>
          </a:xfrm>
          <a:ln>
            <a:solidFill>
              <a:schemeClr val="accent1"/>
            </a:solidFill>
          </a:ln>
        </p:spPr>
        <p:style>
          <a:lnRef idx="0">
            <a:schemeClr val="accent4"/>
          </a:lnRef>
          <a:fillRef idx="1003">
            <a:schemeClr val="lt2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fr-FR" sz="2800" dirty="0" smtClean="0"/>
              <a:t>Définitions </a:t>
            </a:r>
            <a:endParaRPr lang="fr-FR" sz="280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22777"/>
            <a:ext cx="1259632" cy="424676"/>
          </a:xfrm>
          <a:prstGeom prst="rect">
            <a:avLst/>
          </a:prstGeom>
        </p:spPr>
      </p:pic>
      <p:sp>
        <p:nvSpPr>
          <p:cNvPr id="13" name="Footer Placeholder 11"/>
          <p:cNvSpPr>
            <a:spLocks noGrp="1"/>
          </p:cNvSpPr>
          <p:nvPr>
            <p:ph type="ftr" sz="quarter" idx="4294967295"/>
          </p:nvPr>
        </p:nvSpPr>
        <p:spPr>
          <a:xfrm>
            <a:off x="3635896" y="6400800"/>
            <a:ext cx="2023310" cy="457200"/>
          </a:xfrm>
          <a:prstGeom prst="rect">
            <a:avLst/>
          </a:prstGeom>
        </p:spPr>
        <p:txBody>
          <a:bodyPr/>
          <a:lstStyle/>
          <a:p>
            <a:r>
              <a:rPr lang="fr-FR" sz="1100" dirty="0" smtClean="0"/>
              <a:t>Atelier ERETES Afritac 2013</a:t>
            </a:r>
          </a:p>
        </p:txBody>
      </p:sp>
    </p:spTree>
    <p:extLst>
      <p:ext uri="{BB962C8B-B14F-4D97-AF65-F5344CB8AC3E}">
        <p14:creationId xmlns:p14="http://schemas.microsoft.com/office/powerpoint/2010/main" val="361648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556792"/>
            <a:ext cx="7224464" cy="4718617"/>
          </a:xfrm>
        </p:spPr>
        <p:txBody>
          <a:bodyPr/>
          <a:lstStyle/>
          <a:p>
            <a:r>
              <a:rPr lang="fr-BE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Entité</a:t>
            </a:r>
          </a:p>
          <a:p>
            <a:pPr lvl="1"/>
            <a:r>
              <a:rPr lang="fr-FR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Du point de vue de </a:t>
            </a:r>
            <a:r>
              <a:rPr lang="fr-FR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l’utilisateur : grandeur </a:t>
            </a:r>
            <a:r>
              <a:rPr lang="fr-FR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économique telle que « la production à prix de base en valeur» ou « les salaires bruts en volume » par </a:t>
            </a:r>
            <a:r>
              <a:rPr lang="fr-FR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exemple</a:t>
            </a:r>
          </a:p>
          <a:p>
            <a:pPr lvl="1"/>
            <a:r>
              <a:rPr lang="fr-FR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Du point de vue </a:t>
            </a:r>
            <a:r>
              <a:rPr lang="fr-FR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informatique: </a:t>
            </a:r>
            <a:r>
              <a:rPr lang="fr-FR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ensemble des critères de sélection nécessaires à la requête qui recherchera les données utiles correspondant à la grandeur économique</a:t>
            </a:r>
            <a:endParaRPr lang="fr-BE" sz="24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11" name="Picture 10" descr="logoTrasysNew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4282" y="6275409"/>
            <a:ext cx="1214414" cy="582591"/>
          </a:xfrm>
          <a:prstGeom prst="rect">
            <a:avLst/>
          </a:prstGeom>
        </p:spPr>
      </p:pic>
      <p:sp>
        <p:nvSpPr>
          <p:cNvPr id="12" name="Slide Number Placeholder 10"/>
          <p:cNvSpPr>
            <a:spLocks noGrp="1"/>
          </p:cNvSpPr>
          <p:nvPr>
            <p:ph type="sldNum" sz="quarter" idx="4294967295"/>
          </p:nvPr>
        </p:nvSpPr>
        <p:spPr>
          <a:xfrm>
            <a:off x="7572396" y="6400800"/>
            <a:ext cx="1219200" cy="457200"/>
          </a:xfrm>
          <a:prstGeom prst="rect">
            <a:avLst/>
          </a:prstGeom>
        </p:spPr>
        <p:txBody>
          <a:bodyPr/>
          <a:lstStyle/>
          <a:p>
            <a:fld id="{F12A78D7-AF82-49F1-BB4A-0A375665737D}" type="slidenum">
              <a:rPr lang="fr-FR" smtClean="0"/>
              <a:pPr/>
              <a:t>37</a:t>
            </a:fld>
            <a:endParaRPr lang="fr-FR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445135" y="527716"/>
            <a:ext cx="7010400" cy="814797"/>
          </a:xfrm>
          <a:ln>
            <a:solidFill>
              <a:schemeClr val="accent1"/>
            </a:solidFill>
          </a:ln>
        </p:spPr>
        <p:style>
          <a:lnRef idx="0">
            <a:schemeClr val="accent4"/>
          </a:lnRef>
          <a:fillRef idx="1003">
            <a:schemeClr val="lt2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fr-FR" sz="2800" dirty="0" smtClean="0"/>
              <a:t>Définitions </a:t>
            </a:r>
            <a:endParaRPr lang="fr-FR" sz="280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22777"/>
            <a:ext cx="1259632" cy="424676"/>
          </a:xfrm>
          <a:prstGeom prst="rect">
            <a:avLst/>
          </a:prstGeom>
        </p:spPr>
      </p:pic>
      <p:sp>
        <p:nvSpPr>
          <p:cNvPr id="13" name="Footer Placeholder 11"/>
          <p:cNvSpPr>
            <a:spLocks noGrp="1"/>
          </p:cNvSpPr>
          <p:nvPr>
            <p:ph type="ftr" sz="quarter" idx="4294967295"/>
          </p:nvPr>
        </p:nvSpPr>
        <p:spPr>
          <a:xfrm>
            <a:off x="3635896" y="6400800"/>
            <a:ext cx="2023310" cy="457200"/>
          </a:xfrm>
          <a:prstGeom prst="rect">
            <a:avLst/>
          </a:prstGeom>
        </p:spPr>
        <p:txBody>
          <a:bodyPr/>
          <a:lstStyle/>
          <a:p>
            <a:r>
              <a:rPr lang="fr-FR" sz="1100" dirty="0" smtClean="0"/>
              <a:t>Atelier ERETES Afritac 2013</a:t>
            </a:r>
          </a:p>
        </p:txBody>
      </p:sp>
    </p:spTree>
    <p:extLst>
      <p:ext uri="{BB962C8B-B14F-4D97-AF65-F5344CB8AC3E}">
        <p14:creationId xmlns:p14="http://schemas.microsoft.com/office/powerpoint/2010/main" val="3545788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556792"/>
            <a:ext cx="7224464" cy="4718617"/>
          </a:xfrm>
        </p:spPr>
        <p:txBody>
          <a:bodyPr/>
          <a:lstStyle/>
          <a:p>
            <a:r>
              <a:rPr lang="fr-BE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Librairie </a:t>
            </a:r>
          </a:p>
          <a:p>
            <a:pPr lvl="1"/>
            <a:r>
              <a:rPr lang="fr-FR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ensemble </a:t>
            </a:r>
            <a:r>
              <a:rPr lang="fr-FR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des tableaux disponibles </a:t>
            </a:r>
            <a:r>
              <a:rPr lang="fr-FR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sur le poste de travail, c'est-à-dire </a:t>
            </a:r>
            <a:r>
              <a:rPr lang="fr-FR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ceux qui ont été fournis avec ERETES-SERIE et ceux qui auront été ajoutés par les utilisateurs.</a:t>
            </a:r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marL="0" indent="0">
              <a:buNone/>
            </a:pPr>
            <a:endParaRPr lang="fr-BE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11" name="Picture 10" descr="logoTrasysNew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4282" y="6275409"/>
            <a:ext cx="1214414" cy="582591"/>
          </a:xfrm>
          <a:prstGeom prst="rect">
            <a:avLst/>
          </a:prstGeom>
        </p:spPr>
      </p:pic>
      <p:sp>
        <p:nvSpPr>
          <p:cNvPr id="12" name="Slide Number Placeholder 10"/>
          <p:cNvSpPr>
            <a:spLocks noGrp="1"/>
          </p:cNvSpPr>
          <p:nvPr>
            <p:ph type="sldNum" sz="quarter" idx="4294967295"/>
          </p:nvPr>
        </p:nvSpPr>
        <p:spPr>
          <a:xfrm>
            <a:off x="7572396" y="6400800"/>
            <a:ext cx="1219200" cy="457200"/>
          </a:xfrm>
          <a:prstGeom prst="rect">
            <a:avLst/>
          </a:prstGeom>
        </p:spPr>
        <p:txBody>
          <a:bodyPr/>
          <a:lstStyle/>
          <a:p>
            <a:fld id="{F12A78D7-AF82-49F1-BB4A-0A375665737D}" type="slidenum">
              <a:rPr lang="fr-FR" smtClean="0"/>
              <a:pPr/>
              <a:t>38</a:t>
            </a:fld>
            <a:endParaRPr lang="fr-FR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445135" y="527716"/>
            <a:ext cx="7010400" cy="814797"/>
          </a:xfrm>
          <a:ln>
            <a:solidFill>
              <a:schemeClr val="accent1"/>
            </a:solidFill>
          </a:ln>
        </p:spPr>
        <p:style>
          <a:lnRef idx="0">
            <a:schemeClr val="accent4"/>
          </a:lnRef>
          <a:fillRef idx="1003">
            <a:schemeClr val="lt2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fr-FR" sz="2800" dirty="0" smtClean="0"/>
              <a:t>Définitions </a:t>
            </a:r>
            <a:endParaRPr lang="fr-FR" sz="280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22777"/>
            <a:ext cx="1259632" cy="424676"/>
          </a:xfrm>
          <a:prstGeom prst="rect">
            <a:avLst/>
          </a:prstGeom>
        </p:spPr>
      </p:pic>
      <p:sp>
        <p:nvSpPr>
          <p:cNvPr id="13" name="Footer Placeholder 11"/>
          <p:cNvSpPr>
            <a:spLocks noGrp="1"/>
          </p:cNvSpPr>
          <p:nvPr>
            <p:ph type="ftr" sz="quarter" idx="4294967295"/>
          </p:nvPr>
        </p:nvSpPr>
        <p:spPr>
          <a:xfrm>
            <a:off x="3635896" y="6400800"/>
            <a:ext cx="2023310" cy="457200"/>
          </a:xfrm>
          <a:prstGeom prst="rect">
            <a:avLst/>
          </a:prstGeom>
        </p:spPr>
        <p:txBody>
          <a:bodyPr/>
          <a:lstStyle/>
          <a:p>
            <a:r>
              <a:rPr lang="fr-FR" sz="1100" dirty="0" smtClean="0"/>
              <a:t>Atelier ERETES Afritac 2013</a:t>
            </a:r>
          </a:p>
        </p:txBody>
      </p:sp>
    </p:spTree>
    <p:extLst>
      <p:ext uri="{BB962C8B-B14F-4D97-AF65-F5344CB8AC3E}">
        <p14:creationId xmlns:p14="http://schemas.microsoft.com/office/powerpoint/2010/main" val="1666286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556792"/>
            <a:ext cx="7224464" cy="4718617"/>
          </a:xfrm>
        </p:spPr>
        <p:txBody>
          <a:bodyPr/>
          <a:lstStyle/>
          <a:p>
            <a:r>
              <a:rPr lang="fr-BE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S’ouvre sur le contenu de la librairie (les tableaux proposés sont détaillés dans l’aide en ligne)</a:t>
            </a:r>
          </a:p>
          <a:p>
            <a:r>
              <a:rPr lang="fr-BE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Boutons de tri / filtre</a:t>
            </a:r>
          </a:p>
          <a:p>
            <a:r>
              <a:rPr lang="fr-BE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Fonctions souris pour lancer une édition ou voir les paramètres </a:t>
            </a:r>
          </a:p>
          <a:p>
            <a:r>
              <a:rPr lang="fr-BE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Les outils de gestion de la librairie </a:t>
            </a:r>
          </a:p>
          <a:p>
            <a:pPr lvl="1"/>
            <a:r>
              <a:rPr lang="fr-BE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importer / Retirer / Exporter</a:t>
            </a:r>
          </a:p>
          <a:p>
            <a:pPr marL="914400" lvl="2" indent="0">
              <a:buNone/>
            </a:pPr>
            <a:endParaRPr lang="fr-BE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marL="914400" lvl="2" indent="0">
              <a:buNone/>
            </a:pPr>
            <a:endParaRPr lang="fr-BE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marL="914400" lvl="2" indent="0">
              <a:buNone/>
            </a:pPr>
            <a:endParaRPr lang="fr-BE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marL="457200" lvl="1" indent="0">
              <a:buNone/>
            </a:pPr>
            <a:endParaRPr lang="fr-BE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lvl="1"/>
            <a:endParaRPr lang="fr-BE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marL="0" indent="0">
              <a:buNone/>
            </a:pPr>
            <a:endParaRPr lang="fr-BE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11" name="Picture 10" descr="logoTrasysNew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4282" y="6275409"/>
            <a:ext cx="1214414" cy="582591"/>
          </a:xfrm>
          <a:prstGeom prst="rect">
            <a:avLst/>
          </a:prstGeom>
        </p:spPr>
      </p:pic>
      <p:sp>
        <p:nvSpPr>
          <p:cNvPr id="12" name="Slide Number Placeholder 10"/>
          <p:cNvSpPr>
            <a:spLocks noGrp="1"/>
          </p:cNvSpPr>
          <p:nvPr>
            <p:ph type="sldNum" sz="quarter" idx="4294967295"/>
          </p:nvPr>
        </p:nvSpPr>
        <p:spPr>
          <a:xfrm>
            <a:off x="7572396" y="6400800"/>
            <a:ext cx="1219200" cy="457200"/>
          </a:xfrm>
          <a:prstGeom prst="rect">
            <a:avLst/>
          </a:prstGeom>
        </p:spPr>
        <p:txBody>
          <a:bodyPr/>
          <a:lstStyle/>
          <a:p>
            <a:fld id="{F12A78D7-AF82-49F1-BB4A-0A375665737D}" type="slidenum">
              <a:rPr lang="fr-FR" smtClean="0"/>
              <a:pPr/>
              <a:t>39</a:t>
            </a:fld>
            <a:endParaRPr lang="fr-FR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445135" y="527716"/>
            <a:ext cx="7010400" cy="814797"/>
          </a:xfrm>
          <a:ln>
            <a:solidFill>
              <a:schemeClr val="accent1"/>
            </a:solidFill>
          </a:ln>
        </p:spPr>
        <p:style>
          <a:lnRef idx="0">
            <a:schemeClr val="accent4"/>
          </a:lnRef>
          <a:fillRef idx="1003">
            <a:schemeClr val="lt2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fr-BE" sz="2800" dirty="0" smtClean="0"/>
              <a:t/>
            </a:r>
            <a:br>
              <a:rPr lang="fr-BE" sz="2800" dirty="0" smtClean="0"/>
            </a:br>
            <a:r>
              <a:rPr lang="fr-BE" sz="2800" dirty="0" smtClean="0"/>
              <a:t>La </a:t>
            </a:r>
            <a:r>
              <a:rPr lang="fr-BE" sz="2800" dirty="0"/>
              <a:t>fenêtre d’édition </a:t>
            </a:r>
            <a:br>
              <a:rPr lang="fr-BE" sz="2800" dirty="0"/>
            </a:br>
            <a:endParaRPr lang="fr-FR" sz="2800" dirty="0"/>
          </a:p>
        </p:txBody>
      </p:sp>
      <p:sp>
        <p:nvSpPr>
          <p:cNvPr id="10" name="Footer Placeholder 11"/>
          <p:cNvSpPr>
            <a:spLocks noGrp="1"/>
          </p:cNvSpPr>
          <p:nvPr>
            <p:ph type="ftr" sz="quarter" idx="4294967295"/>
          </p:nvPr>
        </p:nvSpPr>
        <p:spPr>
          <a:xfrm>
            <a:off x="3635896" y="6400800"/>
            <a:ext cx="2023310" cy="457200"/>
          </a:xfrm>
          <a:prstGeom prst="rect">
            <a:avLst/>
          </a:prstGeom>
        </p:spPr>
        <p:txBody>
          <a:bodyPr/>
          <a:lstStyle/>
          <a:p>
            <a:r>
              <a:rPr lang="fr-FR" sz="1100" dirty="0" smtClean="0"/>
              <a:t>Atelier ERETES Afritac 2013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22777"/>
            <a:ext cx="1259632" cy="424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1310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Finalité de l’outil :</a:t>
            </a:r>
          </a:p>
          <a:p>
            <a:pPr lvl="1"/>
            <a:r>
              <a:rPr lang="fr-BE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993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gérer dans une base de données unique, plusieurs « périodes » (en général des années) de comptes nationaux bâtis avec ERETES</a:t>
            </a:r>
            <a:r>
              <a:rPr lang="fr-BE" dirty="0"/>
              <a:t>. </a:t>
            </a:r>
            <a:endParaRPr lang="en-GB" dirty="0"/>
          </a:p>
          <a:p>
            <a:pPr marL="0" indent="0">
              <a:buNone/>
            </a:pPr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22777"/>
            <a:ext cx="1259632" cy="424676"/>
          </a:xfrm>
          <a:prstGeom prst="rect">
            <a:avLst/>
          </a:prstGeom>
        </p:spPr>
      </p:pic>
      <p:pic>
        <p:nvPicPr>
          <p:cNvPr id="11" name="Picture 10" descr="logoTrasysNew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4282" y="6275409"/>
            <a:ext cx="1214414" cy="582591"/>
          </a:xfrm>
          <a:prstGeom prst="rect">
            <a:avLst/>
          </a:prstGeom>
        </p:spPr>
      </p:pic>
      <p:sp>
        <p:nvSpPr>
          <p:cNvPr id="12" name="Slide Number Placeholder 10"/>
          <p:cNvSpPr>
            <a:spLocks noGrp="1"/>
          </p:cNvSpPr>
          <p:nvPr>
            <p:ph type="sldNum" sz="quarter" idx="4294967295"/>
          </p:nvPr>
        </p:nvSpPr>
        <p:spPr>
          <a:xfrm>
            <a:off x="7572396" y="6400800"/>
            <a:ext cx="1219200" cy="457200"/>
          </a:xfrm>
          <a:prstGeom prst="rect">
            <a:avLst/>
          </a:prstGeom>
        </p:spPr>
        <p:txBody>
          <a:bodyPr/>
          <a:lstStyle/>
          <a:p>
            <a:fld id="{F12A78D7-AF82-49F1-BB4A-0A375665737D}" type="slidenum">
              <a:rPr lang="fr-FR" smtClean="0"/>
              <a:pPr/>
              <a:t>4</a:t>
            </a:fld>
            <a:endParaRPr lang="fr-FR" dirty="0"/>
          </a:p>
        </p:txBody>
      </p:sp>
      <p:sp>
        <p:nvSpPr>
          <p:cNvPr id="13" name="Footer Placeholder 11"/>
          <p:cNvSpPr>
            <a:spLocks noGrp="1"/>
          </p:cNvSpPr>
          <p:nvPr>
            <p:ph type="ftr" sz="quarter" idx="4294967295"/>
          </p:nvPr>
        </p:nvSpPr>
        <p:spPr>
          <a:xfrm>
            <a:off x="3052746" y="6400800"/>
            <a:ext cx="2895600" cy="457200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fr-FR" sz="1200" dirty="0" smtClean="0"/>
              <a:t>Atelier ERETES Afritac 2013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445135" y="527716"/>
            <a:ext cx="7010400" cy="814797"/>
          </a:xfrm>
          <a:ln>
            <a:solidFill>
              <a:schemeClr val="accent1"/>
            </a:solidFill>
          </a:ln>
        </p:spPr>
        <p:style>
          <a:lnRef idx="0">
            <a:schemeClr val="accent4"/>
          </a:lnRef>
          <a:fillRef idx="1003">
            <a:schemeClr val="lt2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fr-FR" sz="2800" dirty="0" smtClean="0"/>
              <a:t>Introduction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2869673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556792"/>
            <a:ext cx="7224464" cy="4718617"/>
          </a:xfrm>
        </p:spPr>
        <p:txBody>
          <a:bodyPr/>
          <a:lstStyle/>
          <a:p>
            <a:r>
              <a:rPr lang="fr-BE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Boutons Tri ( Filtres prévus)</a:t>
            </a:r>
          </a:p>
          <a:p>
            <a:r>
              <a:rPr lang="fr-BE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Les aides à la recherche (Prix, Groupe)</a:t>
            </a:r>
          </a:p>
          <a:p>
            <a:r>
              <a:rPr lang="fr-BE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La liste d’origine et la liste personnelle</a:t>
            </a:r>
          </a:p>
          <a:p>
            <a:r>
              <a:rPr lang="fr-BE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Les outils de gestion des entités de la liste personnelle</a:t>
            </a:r>
          </a:p>
          <a:p>
            <a:pPr marL="914400" lvl="2" indent="0">
              <a:buNone/>
            </a:pPr>
            <a:endParaRPr lang="fr-BE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marL="914400" lvl="2" indent="0">
              <a:buNone/>
            </a:pPr>
            <a:endParaRPr lang="fr-BE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marL="457200" lvl="1" indent="0">
              <a:buNone/>
            </a:pPr>
            <a:endParaRPr lang="fr-BE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lvl="1"/>
            <a:endParaRPr lang="fr-BE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marL="0" indent="0">
              <a:buNone/>
            </a:pPr>
            <a:endParaRPr lang="fr-BE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11" name="Picture 10" descr="logoTrasysNew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4282" y="6275409"/>
            <a:ext cx="1214414" cy="582591"/>
          </a:xfrm>
          <a:prstGeom prst="rect">
            <a:avLst/>
          </a:prstGeom>
        </p:spPr>
      </p:pic>
      <p:sp>
        <p:nvSpPr>
          <p:cNvPr id="12" name="Slide Number Placeholder 10"/>
          <p:cNvSpPr>
            <a:spLocks noGrp="1"/>
          </p:cNvSpPr>
          <p:nvPr>
            <p:ph type="sldNum" sz="quarter" idx="4294967295"/>
          </p:nvPr>
        </p:nvSpPr>
        <p:spPr>
          <a:xfrm>
            <a:off x="7572396" y="6400800"/>
            <a:ext cx="1219200" cy="457200"/>
          </a:xfrm>
          <a:prstGeom prst="rect">
            <a:avLst/>
          </a:prstGeom>
        </p:spPr>
        <p:txBody>
          <a:bodyPr/>
          <a:lstStyle/>
          <a:p>
            <a:fld id="{F12A78D7-AF82-49F1-BB4A-0A375665737D}" type="slidenum">
              <a:rPr lang="fr-FR" smtClean="0"/>
              <a:pPr/>
              <a:t>40</a:t>
            </a:fld>
            <a:endParaRPr lang="fr-FR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445135" y="527716"/>
            <a:ext cx="7010400" cy="814797"/>
          </a:xfrm>
          <a:ln>
            <a:solidFill>
              <a:schemeClr val="accent1"/>
            </a:solidFill>
          </a:ln>
        </p:spPr>
        <p:style>
          <a:lnRef idx="0">
            <a:schemeClr val="accent4"/>
          </a:lnRef>
          <a:fillRef idx="1003">
            <a:schemeClr val="lt2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fr-BE" sz="2800" dirty="0" smtClean="0"/>
              <a:t>La </a:t>
            </a:r>
            <a:r>
              <a:rPr lang="fr-BE" sz="2800" dirty="0"/>
              <a:t>fenêtre </a:t>
            </a:r>
            <a:r>
              <a:rPr lang="fr-BE" sz="2800" dirty="0" smtClean="0"/>
              <a:t>des entités</a:t>
            </a:r>
            <a:endParaRPr lang="fr-FR" sz="2800" dirty="0"/>
          </a:p>
        </p:txBody>
      </p:sp>
      <p:sp>
        <p:nvSpPr>
          <p:cNvPr id="10" name="Footer Placeholder 11"/>
          <p:cNvSpPr>
            <a:spLocks noGrp="1"/>
          </p:cNvSpPr>
          <p:nvPr>
            <p:ph type="ftr" sz="quarter" idx="4294967295"/>
          </p:nvPr>
        </p:nvSpPr>
        <p:spPr>
          <a:xfrm>
            <a:off x="3635896" y="6400800"/>
            <a:ext cx="2023310" cy="457200"/>
          </a:xfrm>
          <a:prstGeom prst="rect">
            <a:avLst/>
          </a:prstGeom>
        </p:spPr>
        <p:txBody>
          <a:bodyPr/>
          <a:lstStyle/>
          <a:p>
            <a:r>
              <a:rPr lang="fr-FR" sz="1100" dirty="0" smtClean="0"/>
              <a:t>Atelier ERETES Afritac 2013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22777"/>
            <a:ext cx="1259632" cy="424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1270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556792"/>
            <a:ext cx="7224464" cy="4718617"/>
          </a:xfrm>
        </p:spPr>
        <p:txBody>
          <a:bodyPr/>
          <a:lstStyle/>
          <a:p>
            <a:r>
              <a:rPr lang="fr-BE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Sur le poste de travail et non dans la base de données, dans le sous-répertoire Editions </a:t>
            </a:r>
          </a:p>
          <a:p>
            <a:pPr lvl="1"/>
            <a:r>
              <a:rPr lang="fr-BE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Librairie -&gt; </a:t>
            </a:r>
            <a:r>
              <a:rPr lang="fr-FR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library.txt </a:t>
            </a:r>
          </a:p>
          <a:p>
            <a:pPr lvl="1"/>
            <a:r>
              <a:rPr lang="fr-FR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Liste personnelle d’entités -&gt; Entite.txt</a:t>
            </a:r>
          </a:p>
          <a:p>
            <a:r>
              <a:rPr lang="fr-BE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n-ea"/>
                <a:cs typeface="+mn-cs"/>
              </a:rPr>
              <a:t>Conséquences :</a:t>
            </a:r>
          </a:p>
          <a:p>
            <a:pPr lvl="1"/>
            <a:r>
              <a:rPr lang="fr-BE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n-ea"/>
                <a:cs typeface="+mn-cs"/>
              </a:rPr>
              <a:t>Penser à les sauvegarder</a:t>
            </a:r>
          </a:p>
          <a:p>
            <a:pPr lvl="1"/>
            <a:r>
              <a:rPr lang="fr-BE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n-ea"/>
                <a:cs typeface="+mn-cs"/>
              </a:rPr>
              <a:t>Peuvent se recopier d’une machine à l’autre </a:t>
            </a:r>
            <a:endParaRPr lang="fr-BE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ea typeface="+mn-ea"/>
              <a:cs typeface="+mn-cs"/>
            </a:endParaRPr>
          </a:p>
          <a:p>
            <a:pPr marL="914400" lvl="2" indent="0">
              <a:buNone/>
            </a:pPr>
            <a:endParaRPr lang="fr-BE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marL="914400" lvl="2" indent="0">
              <a:buNone/>
            </a:pPr>
            <a:endParaRPr lang="fr-BE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marL="457200" lvl="1" indent="0">
              <a:buNone/>
            </a:pPr>
            <a:endParaRPr lang="fr-BE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lvl="1"/>
            <a:endParaRPr lang="fr-BE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marL="0" indent="0">
              <a:buNone/>
            </a:pPr>
            <a:endParaRPr lang="fr-BE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11" name="Picture 10" descr="logoTrasysNew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4282" y="6275409"/>
            <a:ext cx="1214414" cy="582591"/>
          </a:xfrm>
          <a:prstGeom prst="rect">
            <a:avLst/>
          </a:prstGeom>
        </p:spPr>
      </p:pic>
      <p:sp>
        <p:nvSpPr>
          <p:cNvPr id="12" name="Slide Number Placeholder 10"/>
          <p:cNvSpPr>
            <a:spLocks noGrp="1"/>
          </p:cNvSpPr>
          <p:nvPr>
            <p:ph type="sldNum" sz="quarter" idx="4294967295"/>
          </p:nvPr>
        </p:nvSpPr>
        <p:spPr>
          <a:xfrm>
            <a:off x="7572396" y="6400800"/>
            <a:ext cx="1219200" cy="457200"/>
          </a:xfrm>
          <a:prstGeom prst="rect">
            <a:avLst/>
          </a:prstGeom>
        </p:spPr>
        <p:txBody>
          <a:bodyPr/>
          <a:lstStyle/>
          <a:p>
            <a:fld id="{F12A78D7-AF82-49F1-BB4A-0A375665737D}" type="slidenum">
              <a:rPr lang="fr-FR" smtClean="0"/>
              <a:pPr/>
              <a:t>41</a:t>
            </a:fld>
            <a:endParaRPr lang="fr-FR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445135" y="527716"/>
            <a:ext cx="7010400" cy="814797"/>
          </a:xfrm>
          <a:ln>
            <a:solidFill>
              <a:schemeClr val="accent1"/>
            </a:solidFill>
          </a:ln>
        </p:spPr>
        <p:style>
          <a:lnRef idx="0">
            <a:schemeClr val="accent4"/>
          </a:lnRef>
          <a:fillRef idx="1003">
            <a:schemeClr val="lt2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fr-BE" sz="2800" dirty="0" smtClean="0"/>
              <a:t>Où sont stockées ces informations ? </a:t>
            </a:r>
            <a:endParaRPr lang="fr-FR" sz="2800" dirty="0"/>
          </a:p>
        </p:txBody>
      </p:sp>
      <p:sp>
        <p:nvSpPr>
          <p:cNvPr id="10" name="Footer Placeholder 11"/>
          <p:cNvSpPr>
            <a:spLocks noGrp="1"/>
          </p:cNvSpPr>
          <p:nvPr>
            <p:ph type="ftr" sz="quarter" idx="4294967295"/>
          </p:nvPr>
        </p:nvSpPr>
        <p:spPr>
          <a:xfrm>
            <a:off x="3635896" y="6400800"/>
            <a:ext cx="2023310" cy="457200"/>
          </a:xfrm>
          <a:prstGeom prst="rect">
            <a:avLst/>
          </a:prstGeom>
        </p:spPr>
        <p:txBody>
          <a:bodyPr/>
          <a:lstStyle/>
          <a:p>
            <a:r>
              <a:rPr lang="fr-FR" sz="1100" dirty="0" smtClean="0"/>
              <a:t>Atelier ERETES Afritac 2013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22777"/>
            <a:ext cx="1259632" cy="424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3052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2348880"/>
            <a:ext cx="7224464" cy="3926529"/>
          </a:xfrm>
        </p:spPr>
        <p:txBody>
          <a:bodyPr/>
          <a:lstStyle/>
          <a:p>
            <a:r>
              <a:rPr lang="fr-FR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Lancer tous les tableaux sur sa propre base de série </a:t>
            </a:r>
          </a:p>
          <a:p>
            <a:pPr marL="914400" lvl="2" indent="0">
              <a:buNone/>
            </a:pPr>
            <a:endParaRPr lang="fr-BE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marL="914400" lvl="2" indent="0">
              <a:buNone/>
            </a:pPr>
            <a:endParaRPr lang="fr-BE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marL="457200" lvl="1" indent="0">
              <a:buNone/>
            </a:pPr>
            <a:endParaRPr lang="fr-BE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lvl="1"/>
            <a:endParaRPr lang="fr-BE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marL="0" indent="0">
              <a:buNone/>
            </a:pPr>
            <a:endParaRPr lang="fr-BE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11" name="Picture 10" descr="logoTrasysNew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4282" y="6275409"/>
            <a:ext cx="1214414" cy="582591"/>
          </a:xfrm>
          <a:prstGeom prst="rect">
            <a:avLst/>
          </a:prstGeom>
        </p:spPr>
      </p:pic>
      <p:sp>
        <p:nvSpPr>
          <p:cNvPr id="12" name="Slide Number Placeholder 10"/>
          <p:cNvSpPr>
            <a:spLocks noGrp="1"/>
          </p:cNvSpPr>
          <p:nvPr>
            <p:ph type="sldNum" sz="quarter" idx="4294967295"/>
          </p:nvPr>
        </p:nvSpPr>
        <p:spPr>
          <a:xfrm>
            <a:off x="7572396" y="6400800"/>
            <a:ext cx="1219200" cy="457200"/>
          </a:xfrm>
          <a:prstGeom prst="rect">
            <a:avLst/>
          </a:prstGeom>
        </p:spPr>
        <p:txBody>
          <a:bodyPr/>
          <a:lstStyle/>
          <a:p>
            <a:fld id="{F12A78D7-AF82-49F1-BB4A-0A375665737D}" type="slidenum">
              <a:rPr lang="fr-FR" smtClean="0"/>
              <a:pPr/>
              <a:t>42</a:t>
            </a:fld>
            <a:endParaRPr lang="fr-FR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445135" y="527716"/>
            <a:ext cx="7010400" cy="814797"/>
          </a:xfrm>
          <a:ln>
            <a:solidFill>
              <a:schemeClr val="accent1"/>
            </a:solidFill>
          </a:ln>
        </p:spPr>
        <p:style>
          <a:lnRef idx="0">
            <a:schemeClr val="accent4"/>
          </a:lnRef>
          <a:fillRef idx="1003">
            <a:schemeClr val="lt2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fr-BE" sz="2800" dirty="0" smtClean="0"/>
              <a:t>Exercice</a:t>
            </a:r>
            <a:endParaRPr lang="fr-FR" sz="2800" dirty="0"/>
          </a:p>
        </p:txBody>
      </p:sp>
      <p:sp>
        <p:nvSpPr>
          <p:cNvPr id="10" name="Footer Placeholder 11"/>
          <p:cNvSpPr>
            <a:spLocks noGrp="1"/>
          </p:cNvSpPr>
          <p:nvPr>
            <p:ph type="ftr" sz="quarter" idx="4294967295"/>
          </p:nvPr>
        </p:nvSpPr>
        <p:spPr>
          <a:xfrm>
            <a:off x="3635896" y="6400800"/>
            <a:ext cx="2023310" cy="457200"/>
          </a:xfrm>
          <a:prstGeom prst="rect">
            <a:avLst/>
          </a:prstGeom>
        </p:spPr>
        <p:txBody>
          <a:bodyPr/>
          <a:lstStyle/>
          <a:p>
            <a:r>
              <a:rPr lang="fr-FR" sz="1100" dirty="0" smtClean="0"/>
              <a:t>Atelier ERETES Afritac 2013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22777"/>
            <a:ext cx="1259632" cy="424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519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fr-FR" sz="4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rPr>
              <a:t>Outil de séries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23728" y="4365104"/>
            <a:ext cx="6477000" cy="1357306"/>
          </a:xfrm>
        </p:spPr>
        <p:txBody>
          <a:bodyPr/>
          <a:lstStyle/>
          <a:p>
            <a:r>
              <a:rPr lang="fr-FR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Faire ses propres modèles ...</a:t>
            </a:r>
            <a:endParaRPr lang="fr-FR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10" name="Picture 9" descr="logoTrasysNew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4282" y="6275409"/>
            <a:ext cx="1214414" cy="582591"/>
          </a:xfrm>
          <a:prstGeom prst="rect">
            <a:avLst/>
          </a:prstGeom>
        </p:spPr>
      </p:pic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7572396" y="6400800"/>
            <a:ext cx="1219200" cy="457200"/>
          </a:xfrm>
        </p:spPr>
        <p:txBody>
          <a:bodyPr/>
          <a:lstStyle/>
          <a:p>
            <a:fld id="{F12A78D7-AF82-49F1-BB4A-0A375665737D}" type="slidenum">
              <a:rPr lang="fr-FR" smtClean="0"/>
              <a:pPr/>
              <a:t>43</a:t>
            </a:fld>
            <a:endParaRPr lang="fr-FR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3"/>
          </p:nvPr>
        </p:nvSpPr>
        <p:spPr>
          <a:xfrm>
            <a:off x="3052746" y="6400800"/>
            <a:ext cx="2895600" cy="457200"/>
          </a:xfrm>
        </p:spPr>
        <p:txBody>
          <a:bodyPr/>
          <a:lstStyle/>
          <a:p>
            <a:r>
              <a:rPr lang="fr-FR" dirty="0" smtClean="0"/>
              <a:t>Atelier ERETES Afritac 2013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25" y="1902743"/>
            <a:ext cx="1666875" cy="561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9842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494" y="1556792"/>
            <a:ext cx="8375219" cy="4608512"/>
          </a:xfrm>
        </p:spPr>
      </p:pic>
      <p:pic>
        <p:nvPicPr>
          <p:cNvPr id="11" name="Picture 10" descr="logoTrasysNew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4282" y="6275409"/>
            <a:ext cx="1214414" cy="582591"/>
          </a:xfrm>
          <a:prstGeom prst="rect">
            <a:avLst/>
          </a:prstGeom>
        </p:spPr>
      </p:pic>
      <p:sp>
        <p:nvSpPr>
          <p:cNvPr id="12" name="Slide Number Placeholder 10"/>
          <p:cNvSpPr>
            <a:spLocks noGrp="1"/>
          </p:cNvSpPr>
          <p:nvPr>
            <p:ph type="sldNum" sz="quarter" idx="4294967295"/>
          </p:nvPr>
        </p:nvSpPr>
        <p:spPr>
          <a:xfrm>
            <a:off x="7572396" y="6400800"/>
            <a:ext cx="1219200" cy="457200"/>
          </a:xfrm>
          <a:prstGeom prst="rect">
            <a:avLst/>
          </a:prstGeom>
        </p:spPr>
        <p:txBody>
          <a:bodyPr/>
          <a:lstStyle/>
          <a:p>
            <a:fld id="{F12A78D7-AF82-49F1-BB4A-0A375665737D}" type="slidenum">
              <a:rPr lang="fr-FR" smtClean="0"/>
              <a:pPr/>
              <a:t>44</a:t>
            </a:fld>
            <a:endParaRPr lang="fr-FR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445135" y="527716"/>
            <a:ext cx="7010400" cy="814797"/>
          </a:xfrm>
          <a:ln>
            <a:solidFill>
              <a:schemeClr val="accent1"/>
            </a:solidFill>
          </a:ln>
        </p:spPr>
        <p:style>
          <a:lnRef idx="0">
            <a:schemeClr val="accent4"/>
          </a:lnRef>
          <a:fillRef idx="1003">
            <a:schemeClr val="lt2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fr-FR" sz="2800" dirty="0" smtClean="0"/>
              <a:t>Architecture d’un tableau d’édition </a:t>
            </a:r>
            <a:endParaRPr lang="fr-FR" sz="280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22777"/>
            <a:ext cx="1259632" cy="424676"/>
          </a:xfrm>
          <a:prstGeom prst="rect">
            <a:avLst/>
          </a:prstGeom>
        </p:spPr>
      </p:pic>
      <p:sp>
        <p:nvSpPr>
          <p:cNvPr id="16" name="Footer Placeholder 11"/>
          <p:cNvSpPr>
            <a:spLocks noGrp="1"/>
          </p:cNvSpPr>
          <p:nvPr>
            <p:ph type="ftr" sz="quarter" idx="4294967295"/>
          </p:nvPr>
        </p:nvSpPr>
        <p:spPr>
          <a:xfrm>
            <a:off x="3635896" y="6400800"/>
            <a:ext cx="2023310" cy="457200"/>
          </a:xfrm>
          <a:prstGeom prst="rect">
            <a:avLst/>
          </a:prstGeom>
        </p:spPr>
        <p:txBody>
          <a:bodyPr/>
          <a:lstStyle/>
          <a:p>
            <a:r>
              <a:rPr lang="fr-FR" sz="1100" dirty="0" smtClean="0"/>
              <a:t>Atelier ERETES Afritac 2013</a:t>
            </a:r>
          </a:p>
        </p:txBody>
      </p:sp>
    </p:spTree>
    <p:extLst>
      <p:ext uri="{BB962C8B-B14F-4D97-AF65-F5344CB8AC3E}">
        <p14:creationId xmlns:p14="http://schemas.microsoft.com/office/powerpoint/2010/main" val="452155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547664" y="453095"/>
            <a:ext cx="7010400" cy="885231"/>
          </a:xfrm>
          <a:ln>
            <a:solidFill>
              <a:schemeClr val="accent1"/>
            </a:solidFill>
          </a:ln>
        </p:spPr>
        <p:style>
          <a:lnRef idx="0">
            <a:schemeClr val="accent4"/>
          </a:lnRef>
          <a:fillRef idx="1003">
            <a:schemeClr val="lt2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fr-FR" sz="2800" dirty="0" smtClean="0"/>
              <a:t>Définition d’un Bloc</a:t>
            </a:r>
            <a:endParaRPr lang="fr-FR" sz="28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1"/>
          </p:nvPr>
        </p:nvSpPr>
        <p:spPr>
          <a:xfrm>
            <a:off x="1524000" y="1905000"/>
            <a:ext cx="7010400" cy="1163960"/>
          </a:xfrm>
        </p:spPr>
        <p:txBody>
          <a:bodyPr/>
          <a:lstStyle/>
          <a:p>
            <a:r>
              <a:rPr lang="fr-BE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Trois types de blocs </a:t>
            </a:r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128" y="2996952"/>
            <a:ext cx="7858320" cy="1299451"/>
          </a:xfrm>
        </p:spPr>
      </p:pic>
      <p:sp>
        <p:nvSpPr>
          <p:cNvPr id="12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7740352" y="6275409"/>
            <a:ext cx="1295400" cy="457200"/>
          </a:xfrm>
          <a:prstGeom prst="rect">
            <a:avLst/>
          </a:prstGeom>
        </p:spPr>
        <p:txBody>
          <a:bodyPr/>
          <a:lstStyle/>
          <a:p>
            <a:fld id="{F12A78D7-AF82-49F1-BB4A-0A375665737D}" type="slidenum">
              <a:rPr lang="fr-FR" smtClean="0"/>
              <a:pPr/>
              <a:t>45</a:t>
            </a:fld>
            <a:endParaRPr lang="fr-FR" dirty="0"/>
          </a:p>
        </p:txBody>
      </p:sp>
      <p:pic>
        <p:nvPicPr>
          <p:cNvPr id="11" name="Picture 10" descr="logoTrasysNew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4282" y="6275409"/>
            <a:ext cx="1214414" cy="582591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05" y="722777"/>
            <a:ext cx="1259632" cy="424676"/>
          </a:xfrm>
          <a:prstGeom prst="rect">
            <a:avLst/>
          </a:prstGeom>
        </p:spPr>
      </p:pic>
      <p:sp>
        <p:nvSpPr>
          <p:cNvPr id="16" name="Footer Placeholder 11"/>
          <p:cNvSpPr>
            <a:spLocks noGrp="1"/>
          </p:cNvSpPr>
          <p:nvPr>
            <p:ph type="ftr" sz="quarter" idx="4294967295"/>
          </p:nvPr>
        </p:nvSpPr>
        <p:spPr>
          <a:xfrm>
            <a:off x="3635896" y="6400800"/>
            <a:ext cx="2023310" cy="457200"/>
          </a:xfrm>
          <a:prstGeom prst="rect">
            <a:avLst/>
          </a:prstGeom>
        </p:spPr>
        <p:txBody>
          <a:bodyPr/>
          <a:lstStyle/>
          <a:p>
            <a:r>
              <a:rPr lang="fr-FR" sz="1100" dirty="0" smtClean="0"/>
              <a:t>Atelier ERETES Afritac 2013</a:t>
            </a:r>
          </a:p>
        </p:txBody>
      </p:sp>
    </p:spTree>
    <p:extLst>
      <p:ext uri="{BB962C8B-B14F-4D97-AF65-F5344CB8AC3E}">
        <p14:creationId xmlns:p14="http://schemas.microsoft.com/office/powerpoint/2010/main" val="3771552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556792"/>
            <a:ext cx="7224464" cy="4718617"/>
          </a:xfrm>
        </p:spPr>
        <p:txBody>
          <a:bodyPr/>
          <a:lstStyle/>
          <a:p>
            <a:r>
              <a:rPr lang="fr-FR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Deux fenêtres successives permettent de définir ou de modifier les paramètres d'un tableau </a:t>
            </a:r>
            <a:r>
              <a:rPr lang="fr-FR" sz="3200" dirty="0"/>
              <a:t>:</a:t>
            </a:r>
            <a:endParaRPr lang="en-GB" sz="3200" dirty="0"/>
          </a:p>
          <a:p>
            <a:pPr lvl="1"/>
            <a:r>
              <a:rPr lang="fr-FR" sz="2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La première permet de générer le titre, la requête de présélection des données, les paramètres des colonnes et la note de bas de page, </a:t>
            </a:r>
            <a:endParaRPr lang="en-GB" sz="2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5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lvl="1"/>
            <a:r>
              <a:rPr lang="fr-FR" sz="2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La seconde permet de décrire les lignes du tableau. </a:t>
            </a:r>
            <a:endParaRPr lang="en-GB" sz="2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5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marL="914400" lvl="2" indent="0">
              <a:buNone/>
            </a:pPr>
            <a:endParaRPr lang="fr-BE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marL="914400" lvl="2" indent="0">
              <a:buNone/>
            </a:pPr>
            <a:endParaRPr lang="fr-BE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marL="914400" lvl="2" indent="0">
              <a:buNone/>
            </a:pPr>
            <a:endParaRPr lang="fr-BE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marL="457200" lvl="1" indent="0">
              <a:buNone/>
            </a:pPr>
            <a:endParaRPr lang="fr-BE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lvl="1"/>
            <a:endParaRPr lang="fr-BE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marL="0" indent="0">
              <a:buNone/>
            </a:pPr>
            <a:endParaRPr lang="fr-BE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11" name="Picture 10" descr="logoTrasysNew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4282" y="6275409"/>
            <a:ext cx="1214414" cy="582591"/>
          </a:xfrm>
          <a:prstGeom prst="rect">
            <a:avLst/>
          </a:prstGeom>
        </p:spPr>
      </p:pic>
      <p:sp>
        <p:nvSpPr>
          <p:cNvPr id="12" name="Slide Number Placeholder 10"/>
          <p:cNvSpPr>
            <a:spLocks noGrp="1"/>
          </p:cNvSpPr>
          <p:nvPr>
            <p:ph type="sldNum" sz="quarter" idx="4294967295"/>
          </p:nvPr>
        </p:nvSpPr>
        <p:spPr>
          <a:xfrm>
            <a:off x="7572396" y="6400800"/>
            <a:ext cx="1219200" cy="457200"/>
          </a:xfrm>
          <a:prstGeom prst="rect">
            <a:avLst/>
          </a:prstGeom>
        </p:spPr>
        <p:txBody>
          <a:bodyPr/>
          <a:lstStyle/>
          <a:p>
            <a:fld id="{F12A78D7-AF82-49F1-BB4A-0A375665737D}" type="slidenum">
              <a:rPr lang="fr-FR" smtClean="0"/>
              <a:pPr/>
              <a:t>46</a:t>
            </a:fld>
            <a:endParaRPr lang="fr-FR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445135" y="527716"/>
            <a:ext cx="7010400" cy="814797"/>
          </a:xfrm>
          <a:ln>
            <a:solidFill>
              <a:schemeClr val="accent1"/>
            </a:solidFill>
          </a:ln>
        </p:spPr>
        <p:style>
          <a:lnRef idx="0">
            <a:schemeClr val="accent4"/>
          </a:lnRef>
          <a:fillRef idx="1003">
            <a:schemeClr val="lt2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fr-BE" sz="2800" dirty="0" smtClean="0"/>
              <a:t>Les paramètres d’un tableau</a:t>
            </a:r>
            <a:endParaRPr lang="fr-FR" sz="2800" dirty="0"/>
          </a:p>
        </p:txBody>
      </p:sp>
      <p:sp>
        <p:nvSpPr>
          <p:cNvPr id="10" name="Footer Placeholder 11"/>
          <p:cNvSpPr>
            <a:spLocks noGrp="1"/>
          </p:cNvSpPr>
          <p:nvPr>
            <p:ph type="ftr" sz="quarter" idx="4294967295"/>
          </p:nvPr>
        </p:nvSpPr>
        <p:spPr>
          <a:xfrm>
            <a:off x="3635896" y="6400800"/>
            <a:ext cx="2023310" cy="457200"/>
          </a:xfrm>
          <a:prstGeom prst="rect">
            <a:avLst/>
          </a:prstGeom>
        </p:spPr>
        <p:txBody>
          <a:bodyPr/>
          <a:lstStyle/>
          <a:p>
            <a:r>
              <a:rPr lang="fr-FR" sz="1100" dirty="0" smtClean="0"/>
              <a:t>Atelier ERETES Afritac 2013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22777"/>
            <a:ext cx="1259632" cy="424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19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556792"/>
            <a:ext cx="7224464" cy="4718617"/>
          </a:xfrm>
        </p:spPr>
        <p:txBody>
          <a:bodyPr/>
          <a:lstStyle/>
          <a:p>
            <a:r>
              <a:rPr lang="fr-FR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Titre</a:t>
            </a:r>
            <a:r>
              <a:rPr lang="fr-FR" b="1" dirty="0" smtClean="0"/>
              <a:t> </a:t>
            </a:r>
          </a:p>
          <a:p>
            <a:pPr lvl="1"/>
            <a:r>
              <a:rPr lang="fr-FR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Saisie ou modification du </a:t>
            </a:r>
            <a:r>
              <a:rPr lang="fr-FR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titre du tableau </a:t>
            </a:r>
            <a:endParaRPr lang="fr-FR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5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lvl="1"/>
            <a:r>
              <a:rPr lang="fr-FR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Sélection de </a:t>
            </a:r>
            <a:r>
              <a:rPr lang="fr-FR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la </a:t>
            </a:r>
            <a:r>
              <a:rPr lang="fr-FR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fonte, </a:t>
            </a:r>
            <a:r>
              <a:rPr lang="fr-FR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la taille et la casse </a:t>
            </a:r>
            <a:r>
              <a:rPr lang="fr-FR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(</a:t>
            </a:r>
            <a:r>
              <a:rPr lang="fr-FR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gras ou en italique </a:t>
            </a:r>
            <a:r>
              <a:rPr lang="fr-FR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)des caractères</a:t>
            </a:r>
          </a:p>
          <a:p>
            <a:pPr lvl="1"/>
            <a:r>
              <a:rPr lang="fr-FR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Publication </a:t>
            </a:r>
            <a:r>
              <a:rPr lang="fr-FR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la date d'édition du </a:t>
            </a:r>
            <a:r>
              <a:rPr lang="fr-FR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tableau</a:t>
            </a:r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5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lvl="1"/>
            <a:r>
              <a:rPr lang="fr-FR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Indication de </a:t>
            </a:r>
            <a:r>
              <a:rPr lang="fr-FR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l'unité </a:t>
            </a:r>
            <a:r>
              <a:rPr lang="fr-FR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utilisée</a:t>
            </a:r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5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marL="914400" lvl="2" indent="0">
              <a:buNone/>
            </a:pPr>
            <a:endParaRPr lang="fr-BE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marL="914400" lvl="2" indent="0">
              <a:buNone/>
            </a:pPr>
            <a:endParaRPr lang="fr-BE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marL="914400" lvl="2" indent="0">
              <a:buNone/>
            </a:pPr>
            <a:endParaRPr lang="fr-BE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marL="457200" lvl="1" indent="0">
              <a:buNone/>
            </a:pPr>
            <a:endParaRPr lang="fr-BE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lvl="1"/>
            <a:endParaRPr lang="fr-BE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marL="0" indent="0">
              <a:buNone/>
            </a:pPr>
            <a:endParaRPr lang="fr-BE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11" name="Picture 10" descr="logoTrasysNew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4282" y="6275409"/>
            <a:ext cx="1214414" cy="582591"/>
          </a:xfrm>
          <a:prstGeom prst="rect">
            <a:avLst/>
          </a:prstGeom>
        </p:spPr>
      </p:pic>
      <p:sp>
        <p:nvSpPr>
          <p:cNvPr id="12" name="Slide Number Placeholder 10"/>
          <p:cNvSpPr>
            <a:spLocks noGrp="1"/>
          </p:cNvSpPr>
          <p:nvPr>
            <p:ph type="sldNum" sz="quarter" idx="4294967295"/>
          </p:nvPr>
        </p:nvSpPr>
        <p:spPr>
          <a:xfrm>
            <a:off x="7572396" y="6400800"/>
            <a:ext cx="1219200" cy="457200"/>
          </a:xfrm>
          <a:prstGeom prst="rect">
            <a:avLst/>
          </a:prstGeom>
        </p:spPr>
        <p:txBody>
          <a:bodyPr/>
          <a:lstStyle/>
          <a:p>
            <a:fld id="{F12A78D7-AF82-49F1-BB4A-0A375665737D}" type="slidenum">
              <a:rPr lang="fr-FR" smtClean="0"/>
              <a:pPr/>
              <a:t>47</a:t>
            </a:fld>
            <a:endParaRPr lang="fr-FR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445135" y="527716"/>
            <a:ext cx="7010400" cy="814797"/>
          </a:xfrm>
          <a:ln>
            <a:solidFill>
              <a:schemeClr val="accent1"/>
            </a:solidFill>
          </a:ln>
        </p:spPr>
        <p:style>
          <a:lnRef idx="0">
            <a:schemeClr val="accent4"/>
          </a:lnRef>
          <a:fillRef idx="1003">
            <a:schemeClr val="lt2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fr-BE" sz="2800" dirty="0" smtClean="0"/>
              <a:t>Les paramètres d’un tableau fenêtre 1</a:t>
            </a:r>
            <a:endParaRPr lang="fr-FR" sz="2800" dirty="0"/>
          </a:p>
        </p:txBody>
      </p:sp>
      <p:sp>
        <p:nvSpPr>
          <p:cNvPr id="10" name="Footer Placeholder 11"/>
          <p:cNvSpPr>
            <a:spLocks noGrp="1"/>
          </p:cNvSpPr>
          <p:nvPr>
            <p:ph type="ftr" sz="quarter" idx="4294967295"/>
          </p:nvPr>
        </p:nvSpPr>
        <p:spPr>
          <a:xfrm>
            <a:off x="3635896" y="6400800"/>
            <a:ext cx="2023310" cy="457200"/>
          </a:xfrm>
          <a:prstGeom prst="rect">
            <a:avLst/>
          </a:prstGeom>
        </p:spPr>
        <p:txBody>
          <a:bodyPr/>
          <a:lstStyle/>
          <a:p>
            <a:r>
              <a:rPr lang="fr-FR" sz="1100" dirty="0" smtClean="0"/>
              <a:t>Atelier ERETES Afritac 2013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22777"/>
            <a:ext cx="1259632" cy="424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451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556792"/>
            <a:ext cx="7224464" cy="4718617"/>
          </a:xfrm>
        </p:spPr>
        <p:txBody>
          <a:bodyPr/>
          <a:lstStyle/>
          <a:p>
            <a:pPr lvl="0"/>
            <a:r>
              <a:rPr lang="fr-FR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Présélection (</a:t>
            </a:r>
            <a:r>
              <a:rPr lang="fr-FR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Query</a:t>
            </a:r>
            <a:r>
              <a:rPr lang="fr-FR" dirty="0"/>
              <a:t>) </a:t>
            </a:r>
            <a:endParaRPr lang="en-GB" dirty="0"/>
          </a:p>
          <a:p>
            <a:pPr lvl="1"/>
            <a:r>
              <a:rPr lang="fr-FR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limite le </a:t>
            </a:r>
            <a:r>
              <a:rPr lang="fr-FR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champ dans lequel une édition d'un tableau recherche les </a:t>
            </a:r>
            <a:r>
              <a:rPr lang="fr-FR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données</a:t>
            </a:r>
            <a:endParaRPr lang="fr-FR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lvl="1"/>
            <a:r>
              <a:rPr lang="fr-FR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utilise l’outil de requête personnalisée </a:t>
            </a:r>
            <a:endParaRPr lang="fr-BE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marL="914400" lvl="2" indent="0">
              <a:buNone/>
            </a:pPr>
            <a:endParaRPr lang="fr-BE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marL="914400" lvl="2" indent="0">
              <a:buNone/>
            </a:pPr>
            <a:endParaRPr lang="fr-BE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marL="457200" lvl="1" indent="0">
              <a:buNone/>
            </a:pPr>
            <a:endParaRPr lang="fr-BE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lvl="1"/>
            <a:endParaRPr lang="fr-BE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marL="0" indent="0">
              <a:buNone/>
            </a:pPr>
            <a:endParaRPr lang="fr-BE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11" name="Picture 10" descr="logoTrasysNew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4282" y="6275409"/>
            <a:ext cx="1214414" cy="582591"/>
          </a:xfrm>
          <a:prstGeom prst="rect">
            <a:avLst/>
          </a:prstGeom>
        </p:spPr>
      </p:pic>
      <p:sp>
        <p:nvSpPr>
          <p:cNvPr id="12" name="Slide Number Placeholder 10"/>
          <p:cNvSpPr>
            <a:spLocks noGrp="1"/>
          </p:cNvSpPr>
          <p:nvPr>
            <p:ph type="sldNum" sz="quarter" idx="4294967295"/>
          </p:nvPr>
        </p:nvSpPr>
        <p:spPr>
          <a:xfrm>
            <a:off x="7572396" y="6400800"/>
            <a:ext cx="1219200" cy="457200"/>
          </a:xfrm>
          <a:prstGeom prst="rect">
            <a:avLst/>
          </a:prstGeom>
        </p:spPr>
        <p:txBody>
          <a:bodyPr/>
          <a:lstStyle/>
          <a:p>
            <a:fld id="{F12A78D7-AF82-49F1-BB4A-0A375665737D}" type="slidenum">
              <a:rPr lang="fr-FR" smtClean="0"/>
              <a:pPr/>
              <a:t>48</a:t>
            </a:fld>
            <a:endParaRPr lang="fr-FR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445135" y="527716"/>
            <a:ext cx="7010400" cy="814797"/>
          </a:xfrm>
          <a:ln>
            <a:solidFill>
              <a:schemeClr val="accent1"/>
            </a:solidFill>
          </a:ln>
        </p:spPr>
        <p:style>
          <a:lnRef idx="0">
            <a:schemeClr val="accent4"/>
          </a:lnRef>
          <a:fillRef idx="1003">
            <a:schemeClr val="lt2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fr-BE" sz="2800" dirty="0" smtClean="0"/>
              <a:t>Les paramètres d’un tableau fenêtre 1</a:t>
            </a:r>
            <a:endParaRPr lang="fr-FR" sz="2800" dirty="0"/>
          </a:p>
        </p:txBody>
      </p:sp>
      <p:sp>
        <p:nvSpPr>
          <p:cNvPr id="10" name="Footer Placeholder 11"/>
          <p:cNvSpPr>
            <a:spLocks noGrp="1"/>
          </p:cNvSpPr>
          <p:nvPr>
            <p:ph type="ftr" sz="quarter" idx="4294967295"/>
          </p:nvPr>
        </p:nvSpPr>
        <p:spPr>
          <a:xfrm>
            <a:off x="3635896" y="6400800"/>
            <a:ext cx="2023310" cy="457200"/>
          </a:xfrm>
          <a:prstGeom prst="rect">
            <a:avLst/>
          </a:prstGeom>
        </p:spPr>
        <p:txBody>
          <a:bodyPr/>
          <a:lstStyle/>
          <a:p>
            <a:r>
              <a:rPr lang="fr-FR" sz="1100" dirty="0" smtClean="0"/>
              <a:t>Atelier ERETES Afritac 2013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22777"/>
            <a:ext cx="1259632" cy="424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2598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556792"/>
            <a:ext cx="7224464" cy="4718617"/>
          </a:xfrm>
        </p:spPr>
        <p:txBody>
          <a:bodyPr/>
          <a:lstStyle/>
          <a:p>
            <a:pPr lvl="0"/>
            <a:r>
              <a:rPr lang="fr-FR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Les colonnes</a:t>
            </a:r>
            <a:r>
              <a:rPr lang="fr-FR" dirty="0" smtClean="0"/>
              <a:t> </a:t>
            </a:r>
            <a:endParaRPr lang="en-GB" dirty="0"/>
          </a:p>
          <a:p>
            <a:pPr lvl="1"/>
            <a:r>
              <a:rPr lang="fr-FR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Préfixe (devant la période)</a:t>
            </a:r>
          </a:p>
          <a:p>
            <a:pPr lvl="1"/>
            <a:r>
              <a:rPr lang="fr-FR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Ajout ou </a:t>
            </a:r>
            <a:r>
              <a:rPr lang="fr-FR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intercalement</a:t>
            </a:r>
            <a:r>
              <a:rPr lang="fr-FR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de colonne </a:t>
            </a:r>
          </a:p>
          <a:p>
            <a:pPr lvl="2"/>
            <a:r>
              <a:rPr lang="fr-FR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avant ou après </a:t>
            </a:r>
          </a:p>
          <a:p>
            <a:pPr lvl="2"/>
            <a:r>
              <a:rPr lang="fr-FR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titre</a:t>
            </a:r>
          </a:p>
          <a:p>
            <a:pPr lvl="2"/>
            <a:r>
              <a:rPr lang="fr-FR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formule</a:t>
            </a:r>
          </a:p>
          <a:p>
            <a:pPr lvl="2"/>
            <a:r>
              <a:rPr lang="fr-FR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séparateur millier</a:t>
            </a:r>
          </a:p>
          <a:p>
            <a:pPr lvl="2"/>
            <a:r>
              <a:rPr lang="fr-FR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conflit entre formule en ligne et en colonne </a:t>
            </a:r>
            <a:endParaRPr lang="fr-FR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marL="914400" lvl="2" indent="0">
              <a:buNone/>
            </a:pPr>
            <a:endParaRPr lang="fr-BE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marL="914400" lvl="2" indent="0">
              <a:buNone/>
            </a:pPr>
            <a:endParaRPr lang="fr-BE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marL="457200" lvl="1" indent="0">
              <a:buNone/>
            </a:pPr>
            <a:endParaRPr lang="fr-BE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lvl="1"/>
            <a:endParaRPr lang="fr-BE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marL="0" indent="0">
              <a:buNone/>
            </a:pPr>
            <a:endParaRPr lang="fr-BE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11" name="Picture 10" descr="logoTrasysNew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4282" y="6275409"/>
            <a:ext cx="1214414" cy="582591"/>
          </a:xfrm>
          <a:prstGeom prst="rect">
            <a:avLst/>
          </a:prstGeom>
        </p:spPr>
      </p:pic>
      <p:sp>
        <p:nvSpPr>
          <p:cNvPr id="12" name="Slide Number Placeholder 10"/>
          <p:cNvSpPr>
            <a:spLocks noGrp="1"/>
          </p:cNvSpPr>
          <p:nvPr>
            <p:ph type="sldNum" sz="quarter" idx="4294967295"/>
          </p:nvPr>
        </p:nvSpPr>
        <p:spPr>
          <a:xfrm>
            <a:off x="7572396" y="6400800"/>
            <a:ext cx="1219200" cy="457200"/>
          </a:xfrm>
          <a:prstGeom prst="rect">
            <a:avLst/>
          </a:prstGeom>
        </p:spPr>
        <p:txBody>
          <a:bodyPr/>
          <a:lstStyle/>
          <a:p>
            <a:fld id="{F12A78D7-AF82-49F1-BB4A-0A375665737D}" type="slidenum">
              <a:rPr lang="fr-FR" smtClean="0"/>
              <a:pPr/>
              <a:t>49</a:t>
            </a:fld>
            <a:endParaRPr lang="fr-FR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445135" y="527716"/>
            <a:ext cx="7010400" cy="814797"/>
          </a:xfrm>
          <a:ln>
            <a:solidFill>
              <a:schemeClr val="accent1"/>
            </a:solidFill>
          </a:ln>
        </p:spPr>
        <p:style>
          <a:lnRef idx="0">
            <a:schemeClr val="accent4"/>
          </a:lnRef>
          <a:fillRef idx="1003">
            <a:schemeClr val="lt2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fr-BE" sz="2800" dirty="0" smtClean="0"/>
              <a:t>Les paramètres d’un tableau fenêtre 1</a:t>
            </a:r>
            <a:endParaRPr lang="fr-FR" sz="2800" dirty="0"/>
          </a:p>
        </p:txBody>
      </p:sp>
      <p:sp>
        <p:nvSpPr>
          <p:cNvPr id="10" name="Footer Placeholder 11"/>
          <p:cNvSpPr>
            <a:spLocks noGrp="1"/>
          </p:cNvSpPr>
          <p:nvPr>
            <p:ph type="ftr" sz="quarter" idx="4294967295"/>
          </p:nvPr>
        </p:nvSpPr>
        <p:spPr>
          <a:xfrm>
            <a:off x="3635896" y="6400800"/>
            <a:ext cx="2023310" cy="457200"/>
          </a:xfrm>
          <a:prstGeom prst="rect">
            <a:avLst/>
          </a:prstGeom>
        </p:spPr>
        <p:txBody>
          <a:bodyPr/>
          <a:lstStyle/>
          <a:p>
            <a:r>
              <a:rPr lang="fr-FR" sz="1100" dirty="0" smtClean="0"/>
              <a:t>Atelier ERETES Afritac 2013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22777"/>
            <a:ext cx="1259632" cy="424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7808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Exemples d’utilisation</a:t>
            </a:r>
          </a:p>
          <a:p>
            <a:pPr lvl="1"/>
            <a:r>
              <a:rPr lang="fr-BE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993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Analyser la série </a:t>
            </a:r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9933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lvl="1"/>
            <a:r>
              <a:rPr lang="fr-BE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993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Extraire des tableaux standards </a:t>
            </a:r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9933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lvl="1"/>
            <a:r>
              <a:rPr lang="fr-BE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993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Concevoir des tableaux spécifiques </a:t>
            </a:r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9933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lvl="1"/>
            <a:r>
              <a:rPr lang="fr-BE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993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Stocker les données issues d’ERETES</a:t>
            </a:r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9933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lvl="1"/>
            <a:r>
              <a:rPr lang="fr-BE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993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Calculer et stocker des données résultant de calculs </a:t>
            </a:r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9933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22777"/>
            <a:ext cx="1259632" cy="424676"/>
          </a:xfrm>
          <a:prstGeom prst="rect">
            <a:avLst/>
          </a:prstGeom>
        </p:spPr>
      </p:pic>
      <p:pic>
        <p:nvPicPr>
          <p:cNvPr id="11" name="Picture 10" descr="logoTrasysNew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4282" y="6275409"/>
            <a:ext cx="1214414" cy="582591"/>
          </a:xfrm>
          <a:prstGeom prst="rect">
            <a:avLst/>
          </a:prstGeom>
        </p:spPr>
      </p:pic>
      <p:sp>
        <p:nvSpPr>
          <p:cNvPr id="12" name="Slide Number Placeholder 10"/>
          <p:cNvSpPr>
            <a:spLocks noGrp="1"/>
          </p:cNvSpPr>
          <p:nvPr>
            <p:ph type="sldNum" sz="quarter" idx="4294967295"/>
          </p:nvPr>
        </p:nvSpPr>
        <p:spPr>
          <a:xfrm>
            <a:off x="7572396" y="6400800"/>
            <a:ext cx="1219200" cy="457200"/>
          </a:xfrm>
          <a:prstGeom prst="rect">
            <a:avLst/>
          </a:prstGeom>
        </p:spPr>
        <p:txBody>
          <a:bodyPr/>
          <a:lstStyle/>
          <a:p>
            <a:fld id="{F12A78D7-AF82-49F1-BB4A-0A375665737D}" type="slidenum">
              <a:rPr lang="fr-FR" smtClean="0"/>
              <a:pPr/>
              <a:t>5</a:t>
            </a:fld>
            <a:endParaRPr lang="fr-FR" dirty="0"/>
          </a:p>
        </p:txBody>
      </p:sp>
      <p:sp>
        <p:nvSpPr>
          <p:cNvPr id="13" name="Footer Placeholder 11"/>
          <p:cNvSpPr>
            <a:spLocks noGrp="1"/>
          </p:cNvSpPr>
          <p:nvPr>
            <p:ph type="ftr" sz="quarter" idx="4294967295"/>
          </p:nvPr>
        </p:nvSpPr>
        <p:spPr>
          <a:xfrm>
            <a:off x="3052746" y="6400800"/>
            <a:ext cx="2895600" cy="457200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fr-FR" sz="1200" dirty="0" smtClean="0"/>
              <a:t>Atelier ERETES Afritac 2013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445135" y="527716"/>
            <a:ext cx="7010400" cy="814797"/>
          </a:xfrm>
          <a:ln>
            <a:solidFill>
              <a:schemeClr val="accent1"/>
            </a:solidFill>
          </a:ln>
        </p:spPr>
        <p:style>
          <a:lnRef idx="0">
            <a:schemeClr val="accent4"/>
          </a:lnRef>
          <a:fillRef idx="1003">
            <a:schemeClr val="lt2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fr-FR" sz="2800" dirty="0" smtClean="0"/>
              <a:t>Introduction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1512807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772816"/>
            <a:ext cx="7224464" cy="4502593"/>
          </a:xfrm>
        </p:spPr>
        <p:txBody>
          <a:bodyPr/>
          <a:lstStyle/>
          <a:p>
            <a:pPr lvl="0"/>
            <a:r>
              <a:rPr lang="fr-FR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Note de bas de page </a:t>
            </a:r>
          </a:p>
          <a:p>
            <a:pPr lvl="1"/>
            <a:r>
              <a:rPr lang="fr-FR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fr-FR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à ajouter sous le tableau</a:t>
            </a:r>
          </a:p>
          <a:p>
            <a:r>
              <a:rPr lang="en-GB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Commentaires</a:t>
            </a:r>
            <a:r>
              <a:rPr lang="en-GB" dirty="0" smtClean="0"/>
              <a:t> </a:t>
            </a:r>
          </a:p>
          <a:p>
            <a:pPr lvl="1"/>
            <a:r>
              <a:rPr lang="en-GB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à stocker avec les </a:t>
            </a:r>
            <a:r>
              <a:rPr lang="en-GB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paramètres</a:t>
            </a:r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marL="457200" lvl="1" indent="0">
              <a:buNone/>
            </a:pPr>
            <a:endParaRPr lang="en-GB" dirty="0"/>
          </a:p>
          <a:p>
            <a:pPr marL="914400" lvl="2" indent="0">
              <a:buNone/>
            </a:pPr>
            <a:endParaRPr lang="fr-BE" sz="3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ea typeface="+mn-ea"/>
              <a:cs typeface="+mn-cs"/>
            </a:endParaRPr>
          </a:p>
          <a:p>
            <a:pPr marL="914400" lvl="2" indent="0">
              <a:buNone/>
            </a:pPr>
            <a:endParaRPr lang="fr-BE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marL="457200" lvl="1" indent="0">
              <a:buNone/>
            </a:pPr>
            <a:endParaRPr lang="fr-BE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lvl="1"/>
            <a:endParaRPr lang="fr-BE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marL="0" indent="0">
              <a:buNone/>
            </a:pPr>
            <a:endParaRPr lang="fr-BE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11" name="Picture 10" descr="logoTrasysNew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4282" y="6275409"/>
            <a:ext cx="1214414" cy="582591"/>
          </a:xfrm>
          <a:prstGeom prst="rect">
            <a:avLst/>
          </a:prstGeom>
        </p:spPr>
      </p:pic>
      <p:sp>
        <p:nvSpPr>
          <p:cNvPr id="12" name="Slide Number Placeholder 10"/>
          <p:cNvSpPr>
            <a:spLocks noGrp="1"/>
          </p:cNvSpPr>
          <p:nvPr>
            <p:ph type="sldNum" sz="quarter" idx="4294967295"/>
          </p:nvPr>
        </p:nvSpPr>
        <p:spPr>
          <a:xfrm>
            <a:off x="7572396" y="6400800"/>
            <a:ext cx="1219200" cy="457200"/>
          </a:xfrm>
          <a:prstGeom prst="rect">
            <a:avLst/>
          </a:prstGeom>
        </p:spPr>
        <p:txBody>
          <a:bodyPr/>
          <a:lstStyle/>
          <a:p>
            <a:fld id="{F12A78D7-AF82-49F1-BB4A-0A375665737D}" type="slidenum">
              <a:rPr lang="fr-FR" smtClean="0"/>
              <a:pPr/>
              <a:t>50</a:t>
            </a:fld>
            <a:endParaRPr lang="fr-FR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445135" y="527716"/>
            <a:ext cx="7010400" cy="814797"/>
          </a:xfrm>
          <a:ln>
            <a:solidFill>
              <a:schemeClr val="accent1"/>
            </a:solidFill>
          </a:ln>
        </p:spPr>
        <p:style>
          <a:lnRef idx="0">
            <a:schemeClr val="accent4"/>
          </a:lnRef>
          <a:fillRef idx="1003">
            <a:schemeClr val="lt2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fr-BE" sz="2800" dirty="0" smtClean="0"/>
              <a:t>Les paramètres d’un tableau fenêtre 1</a:t>
            </a:r>
            <a:endParaRPr lang="fr-FR" sz="2800" dirty="0"/>
          </a:p>
        </p:txBody>
      </p:sp>
      <p:sp>
        <p:nvSpPr>
          <p:cNvPr id="10" name="Footer Placeholder 11"/>
          <p:cNvSpPr>
            <a:spLocks noGrp="1"/>
          </p:cNvSpPr>
          <p:nvPr>
            <p:ph type="ftr" sz="quarter" idx="4294967295"/>
          </p:nvPr>
        </p:nvSpPr>
        <p:spPr>
          <a:xfrm>
            <a:off x="3635896" y="6400800"/>
            <a:ext cx="2023310" cy="457200"/>
          </a:xfrm>
          <a:prstGeom prst="rect">
            <a:avLst/>
          </a:prstGeom>
        </p:spPr>
        <p:txBody>
          <a:bodyPr/>
          <a:lstStyle/>
          <a:p>
            <a:r>
              <a:rPr lang="fr-FR" sz="1100" dirty="0" smtClean="0"/>
              <a:t>Atelier ERETES Afritac 2013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22777"/>
            <a:ext cx="1259632" cy="424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5395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772816"/>
            <a:ext cx="7224464" cy="4502593"/>
          </a:xfrm>
        </p:spPr>
        <p:txBody>
          <a:bodyPr/>
          <a:lstStyle/>
          <a:p>
            <a:pPr lvl="0"/>
            <a:r>
              <a:rPr lang="fr-FR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Paramètres des lignes</a:t>
            </a:r>
          </a:p>
          <a:p>
            <a:pPr lvl="1"/>
            <a:r>
              <a:rPr lang="fr-FR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fr-FR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à ajouter sous le tableau</a:t>
            </a:r>
          </a:p>
          <a:p>
            <a:pPr marL="457200" lvl="1" indent="0">
              <a:buNone/>
            </a:pPr>
            <a:endParaRPr lang="en-GB" dirty="0"/>
          </a:p>
          <a:p>
            <a:pPr marL="914400" lvl="2" indent="0">
              <a:buNone/>
            </a:pPr>
            <a:endParaRPr lang="fr-BE" sz="3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ea typeface="+mn-ea"/>
              <a:cs typeface="+mn-cs"/>
            </a:endParaRPr>
          </a:p>
          <a:p>
            <a:pPr marL="914400" lvl="2" indent="0">
              <a:buNone/>
            </a:pPr>
            <a:endParaRPr lang="fr-BE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marL="457200" lvl="1" indent="0">
              <a:buNone/>
            </a:pPr>
            <a:endParaRPr lang="fr-BE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lvl="1"/>
            <a:endParaRPr lang="fr-BE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marL="0" indent="0">
              <a:buNone/>
            </a:pPr>
            <a:endParaRPr lang="fr-BE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11" name="Picture 10" descr="logoTrasysNew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4282" y="6275409"/>
            <a:ext cx="1214414" cy="582591"/>
          </a:xfrm>
          <a:prstGeom prst="rect">
            <a:avLst/>
          </a:prstGeom>
        </p:spPr>
      </p:pic>
      <p:sp>
        <p:nvSpPr>
          <p:cNvPr id="12" name="Slide Number Placeholder 10"/>
          <p:cNvSpPr>
            <a:spLocks noGrp="1"/>
          </p:cNvSpPr>
          <p:nvPr>
            <p:ph type="sldNum" sz="quarter" idx="4294967295"/>
          </p:nvPr>
        </p:nvSpPr>
        <p:spPr>
          <a:xfrm>
            <a:off x="7572396" y="6400800"/>
            <a:ext cx="1219200" cy="457200"/>
          </a:xfrm>
          <a:prstGeom prst="rect">
            <a:avLst/>
          </a:prstGeom>
        </p:spPr>
        <p:txBody>
          <a:bodyPr/>
          <a:lstStyle/>
          <a:p>
            <a:fld id="{F12A78D7-AF82-49F1-BB4A-0A375665737D}" type="slidenum">
              <a:rPr lang="fr-FR" smtClean="0"/>
              <a:pPr/>
              <a:t>51</a:t>
            </a:fld>
            <a:endParaRPr lang="fr-FR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445135" y="527716"/>
            <a:ext cx="7010400" cy="814797"/>
          </a:xfrm>
          <a:ln>
            <a:solidFill>
              <a:schemeClr val="accent1"/>
            </a:solidFill>
          </a:ln>
        </p:spPr>
        <p:style>
          <a:lnRef idx="0">
            <a:schemeClr val="accent4"/>
          </a:lnRef>
          <a:fillRef idx="1003">
            <a:schemeClr val="lt2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fr-BE" sz="2800" dirty="0" smtClean="0"/>
              <a:t>Les paramètres d’un tableau fenêtre 2</a:t>
            </a:r>
            <a:endParaRPr lang="fr-FR" sz="2800" dirty="0"/>
          </a:p>
        </p:txBody>
      </p:sp>
      <p:sp>
        <p:nvSpPr>
          <p:cNvPr id="10" name="Footer Placeholder 11"/>
          <p:cNvSpPr>
            <a:spLocks noGrp="1"/>
          </p:cNvSpPr>
          <p:nvPr>
            <p:ph type="ftr" sz="quarter" idx="4294967295"/>
          </p:nvPr>
        </p:nvSpPr>
        <p:spPr>
          <a:xfrm>
            <a:off x="3635896" y="6400800"/>
            <a:ext cx="2023310" cy="457200"/>
          </a:xfrm>
          <a:prstGeom prst="rect">
            <a:avLst/>
          </a:prstGeom>
        </p:spPr>
        <p:txBody>
          <a:bodyPr/>
          <a:lstStyle/>
          <a:p>
            <a:r>
              <a:rPr lang="fr-FR" sz="1100" dirty="0" smtClean="0"/>
              <a:t>Atelier ERETES Afritac 2013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22777"/>
            <a:ext cx="1259632" cy="424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5778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556792"/>
            <a:ext cx="7224464" cy="4718617"/>
          </a:xfrm>
        </p:spPr>
        <p:txBody>
          <a:bodyPr/>
          <a:lstStyle/>
          <a:p>
            <a:pPr lvl="1"/>
            <a:r>
              <a:rPr lang="fr-BE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Commencer </a:t>
            </a:r>
            <a:r>
              <a:rPr lang="fr-BE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par un simple tableau avec un bloc et </a:t>
            </a:r>
            <a:r>
              <a:rPr lang="fr-BE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une seule entité</a:t>
            </a:r>
            <a:endParaRPr lang="en-GB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lvl="1"/>
            <a:r>
              <a:rPr lang="fr-BE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Ajouter le tableau à la librairie</a:t>
            </a:r>
            <a:endParaRPr lang="en-GB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lvl="1"/>
            <a:r>
              <a:rPr lang="fr-BE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Lancer</a:t>
            </a:r>
            <a:endParaRPr lang="en-GB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lvl="1"/>
            <a:r>
              <a:rPr lang="fr-BE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Revenir </a:t>
            </a:r>
            <a:r>
              <a:rPr lang="fr-BE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ensuite sur </a:t>
            </a:r>
            <a:r>
              <a:rPr lang="fr-BE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ses </a:t>
            </a:r>
            <a:r>
              <a:rPr lang="fr-BE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paramètres pour les enrichir en essayant au fur et à mesure les améliorations </a:t>
            </a:r>
            <a:r>
              <a:rPr lang="fr-BE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apportées</a:t>
            </a:r>
            <a:endParaRPr lang="en-GB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marL="457200" lvl="1" indent="0">
              <a:buNone/>
            </a:pPr>
            <a:endParaRPr lang="fr-BE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marL="457200" lvl="1" indent="0">
              <a:buNone/>
            </a:pPr>
            <a:endParaRPr lang="fr-BE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marL="0" indent="0">
              <a:buNone/>
            </a:pPr>
            <a:endParaRPr lang="fr-BE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11" name="Picture 10" descr="logoTrasysNew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4282" y="6275409"/>
            <a:ext cx="1214414" cy="582591"/>
          </a:xfrm>
          <a:prstGeom prst="rect">
            <a:avLst/>
          </a:prstGeom>
        </p:spPr>
      </p:pic>
      <p:sp>
        <p:nvSpPr>
          <p:cNvPr id="12" name="Slide Number Placeholder 10"/>
          <p:cNvSpPr>
            <a:spLocks noGrp="1"/>
          </p:cNvSpPr>
          <p:nvPr>
            <p:ph type="sldNum" sz="quarter" idx="4294967295"/>
          </p:nvPr>
        </p:nvSpPr>
        <p:spPr>
          <a:xfrm>
            <a:off x="7572396" y="6400800"/>
            <a:ext cx="1219200" cy="457200"/>
          </a:xfrm>
          <a:prstGeom prst="rect">
            <a:avLst/>
          </a:prstGeom>
        </p:spPr>
        <p:txBody>
          <a:bodyPr/>
          <a:lstStyle/>
          <a:p>
            <a:fld id="{F12A78D7-AF82-49F1-BB4A-0A375665737D}" type="slidenum">
              <a:rPr lang="fr-FR" smtClean="0"/>
              <a:pPr/>
              <a:t>52</a:t>
            </a:fld>
            <a:endParaRPr lang="fr-FR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445135" y="527716"/>
            <a:ext cx="7010400" cy="814797"/>
          </a:xfrm>
          <a:ln>
            <a:solidFill>
              <a:schemeClr val="accent1"/>
            </a:solidFill>
          </a:ln>
        </p:spPr>
        <p:style>
          <a:lnRef idx="0">
            <a:schemeClr val="accent4"/>
          </a:lnRef>
          <a:fillRef idx="1003">
            <a:schemeClr val="lt2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fr-BE" sz="2800" dirty="0" smtClean="0"/>
              <a:t>Conseil pour créer un nouveau tableau</a:t>
            </a:r>
            <a:endParaRPr lang="fr-FR" sz="2800" dirty="0"/>
          </a:p>
        </p:txBody>
      </p:sp>
      <p:sp>
        <p:nvSpPr>
          <p:cNvPr id="10" name="Footer Placeholder 11"/>
          <p:cNvSpPr>
            <a:spLocks noGrp="1"/>
          </p:cNvSpPr>
          <p:nvPr>
            <p:ph type="ftr" sz="quarter" idx="4294967295"/>
          </p:nvPr>
        </p:nvSpPr>
        <p:spPr>
          <a:xfrm>
            <a:off x="3635896" y="6400800"/>
            <a:ext cx="2023310" cy="457200"/>
          </a:xfrm>
          <a:prstGeom prst="rect">
            <a:avLst/>
          </a:prstGeom>
        </p:spPr>
        <p:txBody>
          <a:bodyPr/>
          <a:lstStyle/>
          <a:p>
            <a:r>
              <a:rPr lang="fr-FR" sz="1100" dirty="0" smtClean="0"/>
              <a:t>Atelier ERETES Afritac 2013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22777"/>
            <a:ext cx="1259632" cy="424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7776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3494" y="1556792"/>
            <a:ext cx="8374970" cy="4718617"/>
          </a:xfrm>
        </p:spPr>
        <p:txBody>
          <a:bodyPr/>
          <a:lstStyle/>
          <a:p>
            <a:pPr lvl="1"/>
            <a:r>
              <a:rPr lang="fr-BE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Pour </a:t>
            </a:r>
            <a:r>
              <a:rPr lang="fr-BE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trouver la bonne formulation R1C1 :</a:t>
            </a:r>
            <a:endParaRPr lang="en-GB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lvl="2"/>
            <a:r>
              <a:rPr lang="fr-BE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Lancer </a:t>
            </a:r>
            <a:r>
              <a:rPr lang="fr-BE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l’édition du tableau sans formule </a:t>
            </a:r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lvl="2"/>
            <a:r>
              <a:rPr lang="fr-BE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Ouvrir le </a:t>
            </a:r>
            <a:r>
              <a:rPr lang="fr-BE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fichier Excel obtenu</a:t>
            </a:r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lvl="2"/>
            <a:r>
              <a:rPr lang="fr-BE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Enregistrer </a:t>
            </a:r>
            <a:r>
              <a:rPr lang="fr-BE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une macro</a:t>
            </a:r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lvl="2"/>
            <a:r>
              <a:rPr lang="fr-BE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Entrer </a:t>
            </a:r>
            <a:r>
              <a:rPr lang="fr-BE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la formule que </a:t>
            </a:r>
            <a:r>
              <a:rPr lang="fr-BE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l’on souhaite intégrer</a:t>
            </a:r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lvl="2"/>
            <a:r>
              <a:rPr lang="fr-BE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Stopper la macro</a:t>
            </a:r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lvl="2"/>
            <a:r>
              <a:rPr lang="fr-BE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Editer la </a:t>
            </a:r>
            <a:r>
              <a:rPr lang="fr-BE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macro</a:t>
            </a:r>
          </a:p>
          <a:p>
            <a:pPr lvl="2"/>
            <a:r>
              <a:rPr lang="fr-BE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Copier la formule (sans le = et les </a:t>
            </a:r>
            <a:r>
              <a:rPr lang="fr-BE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« »</a:t>
            </a:r>
            <a:r>
              <a:rPr lang="fr-BE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 )</a:t>
            </a:r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lvl="2"/>
            <a:r>
              <a:rPr lang="fr-BE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Coller cette formule dans le champ concerné de la fenêtre de gestion des paramètres.</a:t>
            </a:r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marL="914400" lvl="2" indent="0">
              <a:buNone/>
            </a:pPr>
            <a:endParaRPr lang="fr-BE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marL="914400" lvl="2" indent="0">
              <a:buNone/>
            </a:pPr>
            <a:endParaRPr lang="fr-BE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marL="914400" lvl="2" indent="0">
              <a:buNone/>
            </a:pPr>
            <a:endParaRPr lang="fr-BE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marL="457200" lvl="1" indent="0">
              <a:buNone/>
            </a:pPr>
            <a:endParaRPr lang="fr-BE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lvl="1"/>
            <a:endParaRPr lang="fr-BE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marL="0" indent="0">
              <a:buNone/>
            </a:pPr>
            <a:endParaRPr lang="fr-BE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11" name="Picture 10" descr="logoTrasysNew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4282" y="6275409"/>
            <a:ext cx="1214414" cy="582591"/>
          </a:xfrm>
          <a:prstGeom prst="rect">
            <a:avLst/>
          </a:prstGeom>
        </p:spPr>
      </p:pic>
      <p:sp>
        <p:nvSpPr>
          <p:cNvPr id="12" name="Slide Number Placeholder 10"/>
          <p:cNvSpPr>
            <a:spLocks noGrp="1"/>
          </p:cNvSpPr>
          <p:nvPr>
            <p:ph type="sldNum" sz="quarter" idx="4294967295"/>
          </p:nvPr>
        </p:nvSpPr>
        <p:spPr>
          <a:xfrm>
            <a:off x="7572396" y="6400800"/>
            <a:ext cx="1219200" cy="457200"/>
          </a:xfrm>
          <a:prstGeom prst="rect">
            <a:avLst/>
          </a:prstGeom>
        </p:spPr>
        <p:txBody>
          <a:bodyPr/>
          <a:lstStyle/>
          <a:p>
            <a:fld id="{F12A78D7-AF82-49F1-BB4A-0A375665737D}" type="slidenum">
              <a:rPr lang="fr-FR" smtClean="0"/>
              <a:pPr/>
              <a:t>53</a:t>
            </a:fld>
            <a:endParaRPr lang="fr-FR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445135" y="527716"/>
            <a:ext cx="7010400" cy="814797"/>
          </a:xfrm>
          <a:ln>
            <a:solidFill>
              <a:schemeClr val="accent1"/>
            </a:solidFill>
          </a:ln>
        </p:spPr>
        <p:style>
          <a:lnRef idx="0">
            <a:schemeClr val="accent4"/>
          </a:lnRef>
          <a:fillRef idx="1003">
            <a:schemeClr val="lt2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fr-BE" sz="2800" dirty="0" smtClean="0"/>
              <a:t>Conseil pour créer les formules</a:t>
            </a:r>
            <a:endParaRPr lang="fr-FR" sz="2800" dirty="0"/>
          </a:p>
        </p:txBody>
      </p:sp>
      <p:sp>
        <p:nvSpPr>
          <p:cNvPr id="10" name="Footer Placeholder 11"/>
          <p:cNvSpPr>
            <a:spLocks noGrp="1"/>
          </p:cNvSpPr>
          <p:nvPr>
            <p:ph type="ftr" sz="quarter" idx="4294967295"/>
          </p:nvPr>
        </p:nvSpPr>
        <p:spPr>
          <a:xfrm>
            <a:off x="3635896" y="6400800"/>
            <a:ext cx="2023310" cy="457200"/>
          </a:xfrm>
          <a:prstGeom prst="rect">
            <a:avLst/>
          </a:prstGeom>
        </p:spPr>
        <p:txBody>
          <a:bodyPr/>
          <a:lstStyle/>
          <a:p>
            <a:r>
              <a:rPr lang="fr-FR" sz="1100" dirty="0" smtClean="0"/>
              <a:t>Atelier ERETES Afritac 2013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22777"/>
            <a:ext cx="1259632" cy="424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270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fr-FR" sz="4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rPr>
              <a:t>Outil de séries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23728" y="4365104"/>
            <a:ext cx="6477000" cy="1357306"/>
          </a:xfrm>
        </p:spPr>
        <p:txBody>
          <a:bodyPr/>
          <a:lstStyle/>
          <a:p>
            <a:r>
              <a:rPr lang="fr-FR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Faire ses propres calculs ...</a:t>
            </a:r>
            <a:endParaRPr lang="fr-FR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10" name="Picture 9" descr="logoTrasysNew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4282" y="6275409"/>
            <a:ext cx="1214414" cy="582591"/>
          </a:xfrm>
          <a:prstGeom prst="rect">
            <a:avLst/>
          </a:prstGeom>
        </p:spPr>
      </p:pic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7572396" y="6400800"/>
            <a:ext cx="1219200" cy="457200"/>
          </a:xfrm>
        </p:spPr>
        <p:txBody>
          <a:bodyPr/>
          <a:lstStyle/>
          <a:p>
            <a:fld id="{F12A78D7-AF82-49F1-BB4A-0A375665737D}" type="slidenum">
              <a:rPr lang="fr-FR" smtClean="0"/>
              <a:pPr/>
              <a:t>54</a:t>
            </a:fld>
            <a:endParaRPr lang="fr-FR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3"/>
          </p:nvPr>
        </p:nvSpPr>
        <p:spPr>
          <a:xfrm>
            <a:off x="3052746" y="6400800"/>
            <a:ext cx="2895600" cy="457200"/>
          </a:xfrm>
        </p:spPr>
        <p:txBody>
          <a:bodyPr/>
          <a:lstStyle/>
          <a:p>
            <a:r>
              <a:rPr lang="fr-FR" dirty="0" smtClean="0"/>
              <a:t>Atelier ERETES Afritac 2013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25" y="1902743"/>
            <a:ext cx="1666875" cy="561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9842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556792"/>
            <a:ext cx="7224464" cy="4718617"/>
          </a:xfrm>
        </p:spPr>
        <p:txBody>
          <a:bodyPr/>
          <a:lstStyle/>
          <a:p>
            <a:pPr lvl="1"/>
            <a:r>
              <a:rPr lang="fr-FR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Créer un nouveau calcul = écrire une procédure informatique en 4GL Progress</a:t>
            </a:r>
          </a:p>
          <a:p>
            <a:pPr lvl="1"/>
            <a:r>
              <a:rPr lang="fr-FR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Quelles compétences faut-il pour écrire un calcul ? </a:t>
            </a:r>
          </a:p>
          <a:p>
            <a:pPr lvl="2"/>
            <a:r>
              <a:rPr lang="fr-FR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Compréhension totale de l’organisation des données dans la base de série</a:t>
            </a:r>
          </a:p>
          <a:p>
            <a:pPr lvl="2"/>
            <a:r>
              <a:rPr lang="fr-FR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Connaître parfaitement le sens des attributs</a:t>
            </a:r>
          </a:p>
          <a:p>
            <a:pPr lvl="2"/>
            <a:r>
              <a:rPr lang="fr-FR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Avoir </a:t>
            </a:r>
            <a:r>
              <a:rPr lang="fr-FR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une vue très claire du résultat que l’on souhaite </a:t>
            </a:r>
            <a:r>
              <a:rPr lang="fr-FR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obtenir</a:t>
            </a:r>
          </a:p>
          <a:p>
            <a:pPr lvl="2"/>
            <a:r>
              <a:rPr lang="fr-FR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Avoir un esprit logique </a:t>
            </a:r>
          </a:p>
          <a:p>
            <a:pPr lvl="2"/>
            <a:r>
              <a:rPr lang="fr-FR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Avoir quelques rudiments de 4GL</a:t>
            </a:r>
          </a:p>
          <a:p>
            <a:pPr lvl="2"/>
            <a:endParaRPr lang="fr-FR" sz="20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marL="914400" lvl="2" indent="0">
              <a:buNone/>
            </a:pPr>
            <a:endParaRPr lang="en-GB" sz="2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marL="457200" lvl="1" indent="0">
              <a:buNone/>
            </a:pPr>
            <a:endParaRPr lang="fr-BE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marL="457200" lvl="1" indent="0">
              <a:buNone/>
            </a:pPr>
            <a:endParaRPr lang="fr-BE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marL="0" indent="0">
              <a:buNone/>
            </a:pPr>
            <a:endParaRPr lang="fr-BE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11" name="Picture 10" descr="logoTrasysNew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4282" y="6275409"/>
            <a:ext cx="1214414" cy="582591"/>
          </a:xfrm>
          <a:prstGeom prst="rect">
            <a:avLst/>
          </a:prstGeom>
        </p:spPr>
      </p:pic>
      <p:sp>
        <p:nvSpPr>
          <p:cNvPr id="12" name="Slide Number Placeholder 10"/>
          <p:cNvSpPr>
            <a:spLocks noGrp="1"/>
          </p:cNvSpPr>
          <p:nvPr>
            <p:ph type="sldNum" sz="quarter" idx="4294967295"/>
          </p:nvPr>
        </p:nvSpPr>
        <p:spPr>
          <a:xfrm>
            <a:off x="7572396" y="6400800"/>
            <a:ext cx="1219200" cy="457200"/>
          </a:xfrm>
          <a:prstGeom prst="rect">
            <a:avLst/>
          </a:prstGeom>
        </p:spPr>
        <p:txBody>
          <a:bodyPr/>
          <a:lstStyle/>
          <a:p>
            <a:fld id="{F12A78D7-AF82-49F1-BB4A-0A375665737D}" type="slidenum">
              <a:rPr lang="fr-FR" smtClean="0"/>
              <a:pPr/>
              <a:t>55</a:t>
            </a:fld>
            <a:endParaRPr lang="fr-FR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445135" y="527716"/>
            <a:ext cx="7010400" cy="814797"/>
          </a:xfrm>
          <a:ln>
            <a:solidFill>
              <a:schemeClr val="accent1"/>
            </a:solidFill>
          </a:ln>
        </p:spPr>
        <p:style>
          <a:lnRef idx="0">
            <a:schemeClr val="accent4"/>
          </a:lnRef>
          <a:fillRef idx="1003">
            <a:schemeClr val="lt2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fr-BE" sz="2800" dirty="0" smtClean="0"/>
              <a:t>Préliminaires</a:t>
            </a:r>
            <a:endParaRPr lang="fr-FR" sz="2800" dirty="0"/>
          </a:p>
        </p:txBody>
      </p:sp>
      <p:sp>
        <p:nvSpPr>
          <p:cNvPr id="10" name="Footer Placeholder 11"/>
          <p:cNvSpPr>
            <a:spLocks noGrp="1"/>
          </p:cNvSpPr>
          <p:nvPr>
            <p:ph type="ftr" sz="quarter" idx="4294967295"/>
          </p:nvPr>
        </p:nvSpPr>
        <p:spPr>
          <a:xfrm>
            <a:off x="3635896" y="6400800"/>
            <a:ext cx="2023310" cy="457200"/>
          </a:xfrm>
          <a:prstGeom prst="rect">
            <a:avLst/>
          </a:prstGeom>
        </p:spPr>
        <p:txBody>
          <a:bodyPr/>
          <a:lstStyle/>
          <a:p>
            <a:r>
              <a:rPr lang="fr-FR" sz="1100" dirty="0" smtClean="0"/>
              <a:t>Atelier ERETES Afritac 2013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22777"/>
            <a:ext cx="1259632" cy="424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8467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556792"/>
            <a:ext cx="7224464" cy="4718617"/>
          </a:xfrm>
        </p:spPr>
        <p:txBody>
          <a:bodyPr/>
          <a:lstStyle/>
          <a:p>
            <a:pPr lvl="1"/>
            <a:r>
              <a:rPr lang="fr-FR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Quels sont les risques si la procédure de calcul est erronée ?</a:t>
            </a:r>
          </a:p>
          <a:p>
            <a:pPr lvl="2"/>
            <a:r>
              <a:rPr lang="fr-FR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La procédure ne fonctionne pas (message d’erreurs)</a:t>
            </a:r>
          </a:p>
          <a:p>
            <a:pPr lvl="2"/>
            <a:r>
              <a:rPr lang="fr-FR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L’ordinateur se bloque </a:t>
            </a:r>
          </a:p>
          <a:p>
            <a:pPr lvl="3"/>
            <a:r>
              <a:rPr lang="fr-FR" sz="1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-&gt; il faut stopper la tâche</a:t>
            </a:r>
          </a:p>
          <a:p>
            <a:pPr lvl="2"/>
            <a:r>
              <a:rPr lang="fr-FR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La procédure fonctionne mais l’apporte pas les résultats escomptés </a:t>
            </a:r>
          </a:p>
          <a:p>
            <a:pPr lvl="3"/>
            <a:r>
              <a:rPr lang="fr-FR" sz="1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-&gt; toujours faire un backup avant </a:t>
            </a:r>
            <a:r>
              <a:rPr lang="fr-FR" sz="1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de lancer le calcul</a:t>
            </a:r>
            <a:endParaRPr lang="fr-FR" sz="1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lvl="3"/>
            <a:r>
              <a:rPr lang="fr-FR" sz="1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-&gt; bien tester en utilisant la requête personnalisée</a:t>
            </a:r>
          </a:p>
          <a:p>
            <a:pPr lvl="3"/>
            <a:r>
              <a:rPr lang="fr-FR" sz="1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-&gt; restaurer si besoin avant de recommencer les tests</a:t>
            </a:r>
          </a:p>
          <a:p>
            <a:pPr marL="914400" lvl="2" indent="0">
              <a:buNone/>
            </a:pPr>
            <a:endParaRPr lang="fr-FR" sz="20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marL="914400" lvl="2" indent="0">
              <a:buNone/>
            </a:pPr>
            <a:endParaRPr lang="en-GB" sz="2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marL="457200" lvl="1" indent="0">
              <a:buNone/>
            </a:pPr>
            <a:endParaRPr lang="fr-BE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marL="457200" lvl="1" indent="0">
              <a:buNone/>
            </a:pPr>
            <a:endParaRPr lang="fr-BE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marL="0" indent="0">
              <a:buNone/>
            </a:pPr>
            <a:endParaRPr lang="fr-BE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11" name="Picture 10" descr="logoTrasysNew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4282" y="6275409"/>
            <a:ext cx="1214414" cy="582591"/>
          </a:xfrm>
          <a:prstGeom prst="rect">
            <a:avLst/>
          </a:prstGeom>
        </p:spPr>
      </p:pic>
      <p:sp>
        <p:nvSpPr>
          <p:cNvPr id="12" name="Slide Number Placeholder 10"/>
          <p:cNvSpPr>
            <a:spLocks noGrp="1"/>
          </p:cNvSpPr>
          <p:nvPr>
            <p:ph type="sldNum" sz="quarter" idx="4294967295"/>
          </p:nvPr>
        </p:nvSpPr>
        <p:spPr>
          <a:xfrm>
            <a:off x="7572396" y="6400800"/>
            <a:ext cx="1219200" cy="457200"/>
          </a:xfrm>
          <a:prstGeom prst="rect">
            <a:avLst/>
          </a:prstGeom>
        </p:spPr>
        <p:txBody>
          <a:bodyPr/>
          <a:lstStyle/>
          <a:p>
            <a:fld id="{F12A78D7-AF82-49F1-BB4A-0A375665737D}" type="slidenum">
              <a:rPr lang="fr-FR" smtClean="0"/>
              <a:pPr/>
              <a:t>56</a:t>
            </a:fld>
            <a:endParaRPr lang="fr-FR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445135" y="527716"/>
            <a:ext cx="7010400" cy="814797"/>
          </a:xfrm>
          <a:ln>
            <a:solidFill>
              <a:schemeClr val="accent1"/>
            </a:solidFill>
          </a:ln>
        </p:spPr>
        <p:style>
          <a:lnRef idx="0">
            <a:schemeClr val="accent4"/>
          </a:lnRef>
          <a:fillRef idx="1003">
            <a:schemeClr val="lt2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fr-BE" sz="2800" dirty="0" smtClean="0"/>
              <a:t>Préliminaires</a:t>
            </a:r>
            <a:endParaRPr lang="fr-FR" sz="2800" dirty="0"/>
          </a:p>
        </p:txBody>
      </p:sp>
      <p:sp>
        <p:nvSpPr>
          <p:cNvPr id="10" name="Footer Placeholder 11"/>
          <p:cNvSpPr>
            <a:spLocks noGrp="1"/>
          </p:cNvSpPr>
          <p:nvPr>
            <p:ph type="ftr" sz="quarter" idx="4294967295"/>
          </p:nvPr>
        </p:nvSpPr>
        <p:spPr>
          <a:xfrm>
            <a:off x="3635896" y="6400800"/>
            <a:ext cx="2023310" cy="457200"/>
          </a:xfrm>
          <a:prstGeom prst="rect">
            <a:avLst/>
          </a:prstGeom>
        </p:spPr>
        <p:txBody>
          <a:bodyPr/>
          <a:lstStyle/>
          <a:p>
            <a:r>
              <a:rPr lang="fr-FR" sz="1100" dirty="0" smtClean="0"/>
              <a:t>Atelier ERETES Afritac 2013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22777"/>
            <a:ext cx="1259632" cy="424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4238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556792"/>
            <a:ext cx="7224464" cy="4718617"/>
          </a:xfrm>
        </p:spPr>
        <p:txBody>
          <a:bodyPr/>
          <a:lstStyle/>
          <a:p>
            <a:pPr lvl="1"/>
            <a:r>
              <a:rPr lang="fr-FR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Le « </a:t>
            </a:r>
            <a:r>
              <a:rPr lang="fr-FR" sz="2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procedure</a:t>
            </a:r>
            <a:r>
              <a:rPr lang="fr-FR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editor »</a:t>
            </a:r>
          </a:p>
          <a:p>
            <a:pPr lvl="1"/>
            <a:r>
              <a:rPr lang="fr-FR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Les paramètres INPUT et OUTPUT</a:t>
            </a:r>
          </a:p>
          <a:p>
            <a:pPr lvl="1"/>
            <a:r>
              <a:rPr lang="fr-FR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L’algorithme </a:t>
            </a:r>
          </a:p>
          <a:p>
            <a:pPr lvl="1"/>
            <a:r>
              <a:rPr lang="fr-FR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La création des données</a:t>
            </a:r>
          </a:p>
          <a:p>
            <a:pPr lvl="1"/>
            <a:r>
              <a:rPr lang="fr-FR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La compilation</a:t>
            </a:r>
          </a:p>
          <a:p>
            <a:pPr marL="457200" lvl="1" indent="0">
              <a:buNone/>
            </a:pPr>
            <a:endParaRPr lang="fr-FR" sz="24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marL="457200" lvl="1" indent="0">
              <a:buNone/>
            </a:pPr>
            <a:endParaRPr lang="fr-FR" sz="16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marL="914400" lvl="2" indent="0">
              <a:buNone/>
            </a:pPr>
            <a:endParaRPr lang="fr-FR" sz="20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marL="914400" lvl="2" indent="0">
              <a:buNone/>
            </a:pPr>
            <a:endParaRPr lang="en-GB" sz="2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marL="457200" lvl="1" indent="0">
              <a:buNone/>
            </a:pPr>
            <a:endParaRPr lang="fr-BE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marL="457200" lvl="1" indent="0">
              <a:buNone/>
            </a:pPr>
            <a:endParaRPr lang="fr-BE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marL="0" indent="0">
              <a:buNone/>
            </a:pPr>
            <a:endParaRPr lang="fr-BE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11" name="Picture 10" descr="logoTrasysNew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4282" y="6275409"/>
            <a:ext cx="1214414" cy="582591"/>
          </a:xfrm>
          <a:prstGeom prst="rect">
            <a:avLst/>
          </a:prstGeom>
        </p:spPr>
      </p:pic>
      <p:sp>
        <p:nvSpPr>
          <p:cNvPr id="12" name="Slide Number Placeholder 10"/>
          <p:cNvSpPr>
            <a:spLocks noGrp="1"/>
          </p:cNvSpPr>
          <p:nvPr>
            <p:ph type="sldNum" sz="quarter" idx="4294967295"/>
          </p:nvPr>
        </p:nvSpPr>
        <p:spPr>
          <a:xfrm>
            <a:off x="7572396" y="6400800"/>
            <a:ext cx="1219200" cy="457200"/>
          </a:xfrm>
          <a:prstGeom prst="rect">
            <a:avLst/>
          </a:prstGeom>
        </p:spPr>
        <p:txBody>
          <a:bodyPr/>
          <a:lstStyle/>
          <a:p>
            <a:fld id="{F12A78D7-AF82-49F1-BB4A-0A375665737D}" type="slidenum">
              <a:rPr lang="fr-FR" smtClean="0"/>
              <a:pPr/>
              <a:t>57</a:t>
            </a:fld>
            <a:endParaRPr lang="fr-FR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445135" y="527716"/>
            <a:ext cx="7010400" cy="814797"/>
          </a:xfrm>
          <a:ln>
            <a:solidFill>
              <a:schemeClr val="accent1"/>
            </a:solidFill>
          </a:ln>
        </p:spPr>
        <p:style>
          <a:lnRef idx="0">
            <a:schemeClr val="accent4"/>
          </a:lnRef>
          <a:fillRef idx="1003">
            <a:schemeClr val="lt2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fr-BE" sz="2800" dirty="0" smtClean="0"/>
              <a:t>Etude d’un cas </a:t>
            </a:r>
            <a:r>
              <a:rPr lang="fr-BE" sz="2800" dirty="0" err="1" smtClean="0"/>
              <a:t>concret:EreSubBou.p</a:t>
            </a:r>
            <a:r>
              <a:rPr lang="fr-BE" sz="2800" dirty="0" smtClean="0"/>
              <a:t> </a:t>
            </a:r>
            <a:endParaRPr lang="fr-FR" sz="2800" dirty="0"/>
          </a:p>
        </p:txBody>
      </p:sp>
      <p:sp>
        <p:nvSpPr>
          <p:cNvPr id="10" name="Footer Placeholder 11"/>
          <p:cNvSpPr>
            <a:spLocks noGrp="1"/>
          </p:cNvSpPr>
          <p:nvPr>
            <p:ph type="ftr" sz="quarter" idx="4294967295"/>
          </p:nvPr>
        </p:nvSpPr>
        <p:spPr>
          <a:xfrm>
            <a:off x="3635896" y="6400800"/>
            <a:ext cx="2023310" cy="457200"/>
          </a:xfrm>
          <a:prstGeom prst="rect">
            <a:avLst/>
          </a:prstGeom>
        </p:spPr>
        <p:txBody>
          <a:bodyPr/>
          <a:lstStyle/>
          <a:p>
            <a:r>
              <a:rPr lang="fr-FR" sz="1100" dirty="0" smtClean="0"/>
              <a:t>Atelier ERETES Afritac 2013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22777"/>
            <a:ext cx="1259632" cy="424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4905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fr-FR" sz="4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rPr>
              <a:t>Outil de séries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23728" y="4365104"/>
            <a:ext cx="6477000" cy="1357306"/>
          </a:xfrm>
        </p:spPr>
        <p:txBody>
          <a:bodyPr/>
          <a:lstStyle/>
          <a:p>
            <a:r>
              <a:rPr lang="fr-FR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 vous de jouer ... !</a:t>
            </a:r>
            <a:endParaRPr lang="fr-FR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10" name="Picture 9" descr="logoTrasysNew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4282" y="6275409"/>
            <a:ext cx="1214414" cy="582591"/>
          </a:xfrm>
          <a:prstGeom prst="rect">
            <a:avLst/>
          </a:prstGeom>
        </p:spPr>
      </p:pic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7572396" y="6400800"/>
            <a:ext cx="1219200" cy="457200"/>
          </a:xfrm>
        </p:spPr>
        <p:txBody>
          <a:bodyPr/>
          <a:lstStyle/>
          <a:p>
            <a:fld id="{F12A78D7-AF82-49F1-BB4A-0A375665737D}" type="slidenum">
              <a:rPr lang="fr-FR" smtClean="0"/>
              <a:pPr/>
              <a:t>58</a:t>
            </a:fld>
            <a:endParaRPr lang="fr-FR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3"/>
          </p:nvPr>
        </p:nvSpPr>
        <p:spPr>
          <a:xfrm>
            <a:off x="3052746" y="6400800"/>
            <a:ext cx="2895600" cy="457200"/>
          </a:xfrm>
        </p:spPr>
        <p:txBody>
          <a:bodyPr/>
          <a:lstStyle/>
          <a:p>
            <a:r>
              <a:rPr lang="fr-FR" dirty="0" smtClean="0"/>
              <a:t>Atelier ERETES Afritac 2013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25" y="1902743"/>
            <a:ext cx="1666875" cy="561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1449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5135" y="527716"/>
            <a:ext cx="7010400" cy="814797"/>
          </a:xfrm>
          <a:ln>
            <a:solidFill>
              <a:schemeClr val="accent1"/>
            </a:solidFill>
          </a:ln>
        </p:spPr>
        <p:style>
          <a:lnRef idx="0">
            <a:schemeClr val="accent4"/>
          </a:lnRef>
          <a:fillRef idx="1003">
            <a:schemeClr val="lt2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fr-FR" sz="2800" dirty="0"/>
              <a:t>Découvrir </a:t>
            </a:r>
            <a:r>
              <a:rPr lang="fr-FR" sz="2800" dirty="0" smtClean="0"/>
              <a:t>la base de données</a:t>
            </a:r>
            <a:endParaRPr lang="fr-FR" sz="280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22777"/>
            <a:ext cx="1259632" cy="424676"/>
          </a:xfrm>
          <a:prstGeom prst="rect">
            <a:avLst/>
          </a:prstGeom>
        </p:spPr>
      </p:pic>
      <p:pic>
        <p:nvPicPr>
          <p:cNvPr id="11" name="Picture 10" descr="logoTrasysNew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4282" y="6275409"/>
            <a:ext cx="1214414" cy="582591"/>
          </a:xfrm>
          <a:prstGeom prst="rect">
            <a:avLst/>
          </a:prstGeom>
        </p:spPr>
      </p:pic>
      <p:sp>
        <p:nvSpPr>
          <p:cNvPr id="12" name="Slide Number Placeholder 10"/>
          <p:cNvSpPr>
            <a:spLocks noGrp="1"/>
          </p:cNvSpPr>
          <p:nvPr>
            <p:ph type="sldNum" sz="quarter" idx="4294967295"/>
          </p:nvPr>
        </p:nvSpPr>
        <p:spPr>
          <a:xfrm>
            <a:off x="7572396" y="6400800"/>
            <a:ext cx="1219200" cy="457200"/>
          </a:xfrm>
          <a:prstGeom prst="rect">
            <a:avLst/>
          </a:prstGeom>
        </p:spPr>
        <p:txBody>
          <a:bodyPr/>
          <a:lstStyle/>
          <a:p>
            <a:fld id="{F12A78D7-AF82-49F1-BB4A-0A375665737D}" type="slidenum">
              <a:rPr lang="fr-FR" smtClean="0"/>
              <a:pPr/>
              <a:t>6</a:t>
            </a:fld>
            <a:endParaRPr lang="fr-FR" dirty="0"/>
          </a:p>
        </p:txBody>
      </p:sp>
      <p:sp>
        <p:nvSpPr>
          <p:cNvPr id="13" name="Footer Placeholder 11"/>
          <p:cNvSpPr>
            <a:spLocks noGrp="1"/>
          </p:cNvSpPr>
          <p:nvPr>
            <p:ph type="ftr" sz="quarter" idx="4294967295"/>
          </p:nvPr>
        </p:nvSpPr>
        <p:spPr>
          <a:xfrm>
            <a:off x="3052746" y="6400800"/>
            <a:ext cx="2895600" cy="457200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fr-FR" sz="1200" dirty="0" smtClean="0"/>
              <a:t>Atelier ERETES Afritac 2013</a:t>
            </a:r>
          </a:p>
        </p:txBody>
      </p:sp>
      <p:pic>
        <p:nvPicPr>
          <p:cNvPr id="9" name="Content Placeholder 8"/>
          <p:cNvPicPr>
            <a:picLocks noGrp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7309" y="1905000"/>
            <a:ext cx="5363782" cy="411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3247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5135" y="527716"/>
            <a:ext cx="7010400" cy="814797"/>
          </a:xfrm>
          <a:ln>
            <a:solidFill>
              <a:schemeClr val="accent1"/>
            </a:solidFill>
          </a:ln>
        </p:spPr>
        <p:style>
          <a:lnRef idx="0">
            <a:schemeClr val="accent4"/>
          </a:lnRef>
          <a:fillRef idx="1003">
            <a:schemeClr val="lt2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fr-FR" sz="2800" dirty="0"/>
              <a:t>Découvrir </a:t>
            </a:r>
            <a:r>
              <a:rPr lang="fr-FR" sz="2800" dirty="0" smtClean="0"/>
              <a:t>la base de données</a:t>
            </a:r>
            <a:endParaRPr lang="fr-FR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2276872"/>
            <a:ext cx="7010400" cy="3742928"/>
          </a:xfrm>
        </p:spPr>
        <p:txBody>
          <a:bodyPr/>
          <a:lstStyle/>
          <a:p>
            <a:r>
              <a:rPr lang="fr-FR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La table « </a:t>
            </a:r>
            <a:r>
              <a:rPr lang="fr-FR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donnee_serie</a:t>
            </a:r>
            <a:r>
              <a:rPr lang="fr-FR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 » : description dans le document de cours page 8</a:t>
            </a:r>
            <a:endParaRPr lang="fr-FR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ea typeface="+mn-ea"/>
              <a:cs typeface="+mn-cs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22777"/>
            <a:ext cx="1259632" cy="424676"/>
          </a:xfrm>
          <a:prstGeom prst="rect">
            <a:avLst/>
          </a:prstGeom>
        </p:spPr>
      </p:pic>
      <p:pic>
        <p:nvPicPr>
          <p:cNvPr id="11" name="Picture 10" descr="logoTrasysNew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4282" y="6275409"/>
            <a:ext cx="1214414" cy="582591"/>
          </a:xfrm>
          <a:prstGeom prst="rect">
            <a:avLst/>
          </a:prstGeom>
        </p:spPr>
      </p:pic>
      <p:sp>
        <p:nvSpPr>
          <p:cNvPr id="12" name="Slide Number Placeholder 10"/>
          <p:cNvSpPr>
            <a:spLocks noGrp="1"/>
          </p:cNvSpPr>
          <p:nvPr>
            <p:ph type="sldNum" sz="quarter" idx="4294967295"/>
          </p:nvPr>
        </p:nvSpPr>
        <p:spPr>
          <a:xfrm>
            <a:off x="7572396" y="6400800"/>
            <a:ext cx="1219200" cy="457200"/>
          </a:xfrm>
          <a:prstGeom prst="rect">
            <a:avLst/>
          </a:prstGeom>
        </p:spPr>
        <p:txBody>
          <a:bodyPr/>
          <a:lstStyle/>
          <a:p>
            <a:fld id="{F12A78D7-AF82-49F1-BB4A-0A375665737D}" type="slidenum">
              <a:rPr lang="fr-FR" smtClean="0"/>
              <a:pPr/>
              <a:t>7</a:t>
            </a:fld>
            <a:endParaRPr lang="fr-FR" dirty="0"/>
          </a:p>
        </p:txBody>
      </p:sp>
      <p:sp>
        <p:nvSpPr>
          <p:cNvPr id="13" name="Footer Placeholder 11"/>
          <p:cNvSpPr>
            <a:spLocks noGrp="1"/>
          </p:cNvSpPr>
          <p:nvPr>
            <p:ph type="ftr" sz="quarter" idx="4294967295"/>
          </p:nvPr>
        </p:nvSpPr>
        <p:spPr>
          <a:xfrm>
            <a:off x="3052746" y="6400800"/>
            <a:ext cx="2895600" cy="457200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fr-FR" sz="1200" dirty="0" smtClean="0"/>
              <a:t>Atelier ERETES Afritac 2013</a:t>
            </a:r>
          </a:p>
        </p:txBody>
      </p:sp>
    </p:spTree>
    <p:extLst>
      <p:ext uri="{BB962C8B-B14F-4D97-AF65-F5344CB8AC3E}">
        <p14:creationId xmlns:p14="http://schemas.microsoft.com/office/powerpoint/2010/main" val="3468742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5135" y="527716"/>
            <a:ext cx="7010400" cy="814797"/>
          </a:xfrm>
          <a:ln>
            <a:solidFill>
              <a:schemeClr val="accent1"/>
            </a:solidFill>
          </a:ln>
        </p:spPr>
        <p:style>
          <a:lnRef idx="0">
            <a:schemeClr val="accent4"/>
          </a:lnRef>
          <a:fillRef idx="1003">
            <a:schemeClr val="lt2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fr-FR" sz="2800" dirty="0"/>
              <a:t>Découvrir </a:t>
            </a:r>
            <a:r>
              <a:rPr lang="fr-FR" sz="2800" dirty="0" smtClean="0"/>
              <a:t>la base de données</a:t>
            </a:r>
            <a:endParaRPr lang="fr-FR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2276872"/>
            <a:ext cx="7010400" cy="3742928"/>
          </a:xfrm>
        </p:spPr>
        <p:txBody>
          <a:bodyPr/>
          <a:lstStyle/>
          <a:p>
            <a:r>
              <a:rPr lang="fr-FR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Les autres tables : voir liste et description des autres tables dans le document de cours page 5</a:t>
            </a:r>
            <a:endParaRPr lang="fr-FR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ea typeface="+mn-ea"/>
              <a:cs typeface="+mn-cs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22777"/>
            <a:ext cx="1259632" cy="424676"/>
          </a:xfrm>
          <a:prstGeom prst="rect">
            <a:avLst/>
          </a:prstGeom>
        </p:spPr>
      </p:pic>
      <p:pic>
        <p:nvPicPr>
          <p:cNvPr id="11" name="Picture 10" descr="logoTrasysNew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4282" y="6275409"/>
            <a:ext cx="1214414" cy="582591"/>
          </a:xfrm>
          <a:prstGeom prst="rect">
            <a:avLst/>
          </a:prstGeom>
        </p:spPr>
      </p:pic>
      <p:sp>
        <p:nvSpPr>
          <p:cNvPr id="12" name="Slide Number Placeholder 10"/>
          <p:cNvSpPr>
            <a:spLocks noGrp="1"/>
          </p:cNvSpPr>
          <p:nvPr>
            <p:ph type="sldNum" sz="quarter" idx="4294967295"/>
          </p:nvPr>
        </p:nvSpPr>
        <p:spPr>
          <a:xfrm>
            <a:off x="7572396" y="6400800"/>
            <a:ext cx="1219200" cy="457200"/>
          </a:xfrm>
          <a:prstGeom prst="rect">
            <a:avLst/>
          </a:prstGeom>
        </p:spPr>
        <p:txBody>
          <a:bodyPr/>
          <a:lstStyle/>
          <a:p>
            <a:fld id="{F12A78D7-AF82-49F1-BB4A-0A375665737D}" type="slidenum">
              <a:rPr lang="fr-FR" smtClean="0"/>
              <a:pPr/>
              <a:t>8</a:t>
            </a:fld>
            <a:endParaRPr lang="fr-FR" dirty="0"/>
          </a:p>
        </p:txBody>
      </p:sp>
      <p:sp>
        <p:nvSpPr>
          <p:cNvPr id="13" name="Footer Placeholder 11"/>
          <p:cNvSpPr>
            <a:spLocks noGrp="1"/>
          </p:cNvSpPr>
          <p:nvPr>
            <p:ph type="ftr" sz="quarter" idx="4294967295"/>
          </p:nvPr>
        </p:nvSpPr>
        <p:spPr>
          <a:xfrm>
            <a:off x="3052746" y="6400800"/>
            <a:ext cx="2895600" cy="457200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fr-FR" sz="1200" dirty="0" smtClean="0"/>
              <a:t>Atelier ERETES Afritac 2013</a:t>
            </a:r>
          </a:p>
        </p:txBody>
      </p:sp>
    </p:spTree>
    <p:extLst>
      <p:ext uri="{BB962C8B-B14F-4D97-AF65-F5344CB8AC3E}">
        <p14:creationId xmlns:p14="http://schemas.microsoft.com/office/powerpoint/2010/main" val="843639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340768"/>
            <a:ext cx="7010400" cy="4679032"/>
          </a:xfrm>
        </p:spPr>
        <p:txBody>
          <a:bodyPr/>
          <a:lstStyle/>
          <a:p>
            <a:r>
              <a:rPr lang="fr-FR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Page d’accueil </a:t>
            </a:r>
          </a:p>
          <a:p>
            <a:pPr lvl="1"/>
            <a:r>
              <a:rPr lang="fr-FR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n-ea"/>
                <a:cs typeface="+mn-cs"/>
              </a:rPr>
              <a:t>Image bases pleines VS bases vides</a:t>
            </a:r>
          </a:p>
          <a:p>
            <a:pPr lvl="1"/>
            <a:r>
              <a:rPr lang="fr-FR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n-ea"/>
                <a:cs typeface="+mn-cs"/>
              </a:rPr>
              <a:t>Menu Fichier </a:t>
            </a:r>
          </a:p>
          <a:p>
            <a:pPr lvl="2"/>
            <a:r>
              <a:rPr lang="fr-FR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993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n-ea"/>
                <a:cs typeface="+mn-cs"/>
              </a:rPr>
              <a:t>Outils Progress</a:t>
            </a:r>
          </a:p>
          <a:p>
            <a:pPr lvl="2"/>
            <a:r>
              <a:rPr lang="fr-FR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993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n-ea"/>
                <a:cs typeface="+mn-cs"/>
              </a:rPr>
              <a:t>Exécuter une procédure externe</a:t>
            </a:r>
          </a:p>
          <a:p>
            <a:pPr lvl="2"/>
            <a:r>
              <a:rPr lang="fr-FR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993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n-ea"/>
                <a:cs typeface="+mn-cs"/>
              </a:rPr>
              <a:t>Changer son mot de passe</a:t>
            </a:r>
          </a:p>
          <a:p>
            <a:pPr lvl="1"/>
            <a:r>
              <a:rPr lang="fr-FR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n-ea"/>
                <a:cs typeface="+mn-cs"/>
              </a:rPr>
              <a:t>Menu ?</a:t>
            </a:r>
          </a:p>
          <a:p>
            <a:pPr lvl="2"/>
            <a:r>
              <a:rPr lang="fr-FR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993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n-ea"/>
                <a:cs typeface="+mn-cs"/>
              </a:rPr>
              <a:t>Manuel Utilisateur</a:t>
            </a:r>
          </a:p>
          <a:p>
            <a:pPr lvl="2"/>
            <a:r>
              <a:rPr lang="fr-FR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993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n-ea"/>
                <a:cs typeface="+mn-cs"/>
              </a:rPr>
              <a:t>Info base de données</a:t>
            </a:r>
          </a:p>
          <a:p>
            <a:pPr lvl="2"/>
            <a:r>
              <a:rPr lang="fr-FR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993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n-ea"/>
                <a:cs typeface="+mn-cs"/>
              </a:rPr>
              <a:t>Info utilisateur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22777"/>
            <a:ext cx="1259632" cy="424676"/>
          </a:xfrm>
          <a:prstGeom prst="rect">
            <a:avLst/>
          </a:prstGeom>
        </p:spPr>
      </p:pic>
      <p:pic>
        <p:nvPicPr>
          <p:cNvPr id="11" name="Picture 10" descr="logoTrasysNew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4282" y="6275409"/>
            <a:ext cx="1214414" cy="582591"/>
          </a:xfrm>
          <a:prstGeom prst="rect">
            <a:avLst/>
          </a:prstGeom>
        </p:spPr>
      </p:pic>
      <p:sp>
        <p:nvSpPr>
          <p:cNvPr id="12" name="Slide Number Placeholder 10"/>
          <p:cNvSpPr>
            <a:spLocks noGrp="1"/>
          </p:cNvSpPr>
          <p:nvPr>
            <p:ph type="sldNum" sz="quarter" idx="4294967295"/>
          </p:nvPr>
        </p:nvSpPr>
        <p:spPr>
          <a:xfrm>
            <a:off x="7572396" y="6400800"/>
            <a:ext cx="1219200" cy="457200"/>
          </a:xfrm>
          <a:prstGeom prst="rect">
            <a:avLst/>
          </a:prstGeom>
        </p:spPr>
        <p:txBody>
          <a:bodyPr/>
          <a:lstStyle/>
          <a:p>
            <a:fld id="{F12A78D7-AF82-49F1-BB4A-0A375665737D}" type="slidenum">
              <a:rPr lang="fr-FR" smtClean="0"/>
              <a:pPr/>
              <a:t>9</a:t>
            </a:fld>
            <a:endParaRPr lang="fr-FR" dirty="0"/>
          </a:p>
        </p:txBody>
      </p:sp>
      <p:sp>
        <p:nvSpPr>
          <p:cNvPr id="13" name="Footer Placeholder 11"/>
          <p:cNvSpPr>
            <a:spLocks noGrp="1"/>
          </p:cNvSpPr>
          <p:nvPr>
            <p:ph type="ftr" sz="quarter" idx="4294967295"/>
          </p:nvPr>
        </p:nvSpPr>
        <p:spPr>
          <a:xfrm>
            <a:off x="3052746" y="6400800"/>
            <a:ext cx="2895600" cy="457200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fr-FR" sz="1200" dirty="0" smtClean="0"/>
              <a:t>Atelier ERETES Afritac 2013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445135" y="527716"/>
            <a:ext cx="7010400" cy="814797"/>
          </a:xfrm>
          <a:ln>
            <a:solidFill>
              <a:schemeClr val="accent1"/>
            </a:solidFill>
          </a:ln>
        </p:spPr>
        <p:style>
          <a:lnRef idx="0">
            <a:schemeClr val="accent4"/>
          </a:lnRef>
          <a:fillRef idx="1003">
            <a:schemeClr val="lt2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fr-FR" sz="2800" dirty="0"/>
              <a:t>Découvrir </a:t>
            </a:r>
            <a:r>
              <a:rPr lang="fr-FR" sz="2800" dirty="0" smtClean="0"/>
              <a:t>la page d’accueil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1835522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">
  <a:themeElements>
    <a:clrScheme name="Echo 7">
      <a:dk1>
        <a:srgbClr val="336666"/>
      </a:dk1>
      <a:lt1>
        <a:srgbClr val="FFFFFF"/>
      </a:lt1>
      <a:dk2>
        <a:srgbClr val="000000"/>
      </a:dk2>
      <a:lt2>
        <a:srgbClr val="666699"/>
      </a:lt2>
      <a:accent1>
        <a:srgbClr val="99CCCC"/>
      </a:accent1>
      <a:accent2>
        <a:srgbClr val="CCCCCC"/>
      </a:accent2>
      <a:accent3>
        <a:srgbClr val="FFFFFF"/>
      </a:accent3>
      <a:accent4>
        <a:srgbClr val="2A5656"/>
      </a:accent4>
      <a:accent5>
        <a:srgbClr val="CAE2E2"/>
      </a:accent5>
      <a:accent6>
        <a:srgbClr val="B9B9B9"/>
      </a:accent6>
      <a:hlink>
        <a:srgbClr val="006666"/>
      </a:hlink>
      <a:folHlink>
        <a:srgbClr val="B2B2B2"/>
      </a:folHlink>
    </a:clrScheme>
    <a:fontScheme name="Ech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Echo 1">
        <a:dk1>
          <a:srgbClr val="25252F"/>
        </a:dk1>
        <a:lt1>
          <a:srgbClr val="9999FF"/>
        </a:lt1>
        <a:dk2>
          <a:srgbClr val="000000"/>
        </a:dk2>
        <a:lt2>
          <a:srgbClr val="FFFFFF"/>
        </a:lt2>
        <a:accent1>
          <a:srgbClr val="3366FF"/>
        </a:accent1>
        <a:accent2>
          <a:srgbClr val="003399"/>
        </a:accent2>
        <a:accent3>
          <a:srgbClr val="AAAAAA"/>
        </a:accent3>
        <a:accent4>
          <a:srgbClr val="8282DA"/>
        </a:accent4>
        <a:accent5>
          <a:srgbClr val="ADB8FF"/>
        </a:accent5>
        <a:accent6>
          <a:srgbClr val="002D8A"/>
        </a:accent6>
        <a:hlink>
          <a:srgbClr val="0099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2">
        <a:dk1>
          <a:srgbClr val="314183"/>
        </a:dk1>
        <a:lt1>
          <a:srgbClr val="FFFFFF"/>
        </a:lt1>
        <a:dk2>
          <a:srgbClr val="0B1E45"/>
        </a:dk2>
        <a:lt2>
          <a:srgbClr val="FFFFFF"/>
        </a:lt2>
        <a:accent1>
          <a:srgbClr val="6666FF"/>
        </a:accent1>
        <a:accent2>
          <a:srgbClr val="0066FF"/>
        </a:accent2>
        <a:accent3>
          <a:srgbClr val="AAABB0"/>
        </a:accent3>
        <a:accent4>
          <a:srgbClr val="DADADA"/>
        </a:accent4>
        <a:accent5>
          <a:srgbClr val="B8B8FF"/>
        </a:accent5>
        <a:accent6>
          <a:srgbClr val="005CE7"/>
        </a:accent6>
        <a:hlink>
          <a:srgbClr val="0066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3">
        <a:dk1>
          <a:srgbClr val="194349"/>
        </a:dk1>
        <a:lt1>
          <a:srgbClr val="FFFFCC"/>
        </a:lt1>
        <a:dk2>
          <a:srgbClr val="006666"/>
        </a:dk2>
        <a:lt2>
          <a:srgbClr val="FFFFFF"/>
        </a:lt2>
        <a:accent1>
          <a:srgbClr val="99CC00"/>
        </a:accent1>
        <a:accent2>
          <a:srgbClr val="00B6B2"/>
        </a:accent2>
        <a:accent3>
          <a:srgbClr val="AAB8B8"/>
        </a:accent3>
        <a:accent4>
          <a:srgbClr val="DADAAE"/>
        </a:accent4>
        <a:accent5>
          <a:srgbClr val="CAE2AA"/>
        </a:accent5>
        <a:accent6>
          <a:srgbClr val="00A5A1"/>
        </a:accent6>
        <a:hlink>
          <a:srgbClr val="669900"/>
        </a:hlink>
        <a:folHlink>
          <a:srgbClr val="66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4">
        <a:dk1>
          <a:srgbClr val="194349"/>
        </a:dk1>
        <a:lt1>
          <a:srgbClr val="FFFFCC"/>
        </a:lt1>
        <a:dk2>
          <a:srgbClr val="0000FF"/>
        </a:dk2>
        <a:lt2>
          <a:srgbClr val="FFFFFF"/>
        </a:lt2>
        <a:accent1>
          <a:srgbClr val="0099FF"/>
        </a:accent1>
        <a:accent2>
          <a:srgbClr val="33CC33"/>
        </a:accent2>
        <a:accent3>
          <a:srgbClr val="AAAAFF"/>
        </a:accent3>
        <a:accent4>
          <a:srgbClr val="DADAAE"/>
        </a:accent4>
        <a:accent5>
          <a:srgbClr val="AACAFF"/>
        </a:accent5>
        <a:accent6>
          <a:srgbClr val="2DB92D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5">
        <a:dk1>
          <a:srgbClr val="194349"/>
        </a:dk1>
        <a:lt1>
          <a:srgbClr val="FFFFCC"/>
        </a:lt1>
        <a:dk2>
          <a:srgbClr val="72A497"/>
        </a:dk2>
        <a:lt2>
          <a:srgbClr val="000000"/>
        </a:lt2>
        <a:accent1>
          <a:srgbClr val="805D32"/>
        </a:accent1>
        <a:accent2>
          <a:srgbClr val="7D2F3C"/>
        </a:accent2>
        <a:accent3>
          <a:srgbClr val="BCCFC9"/>
        </a:accent3>
        <a:accent4>
          <a:srgbClr val="DADAAE"/>
        </a:accent4>
        <a:accent5>
          <a:srgbClr val="C0B6AD"/>
        </a:accent5>
        <a:accent6>
          <a:srgbClr val="712A35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6">
        <a:dk1>
          <a:srgbClr val="1C1C1C"/>
        </a:dk1>
        <a:lt1>
          <a:srgbClr val="FFFFFF"/>
        </a:lt1>
        <a:dk2>
          <a:srgbClr val="710F0F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BB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666699"/>
        </a:hlink>
        <a:folHlink>
          <a:srgbClr val="99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7">
        <a:dk1>
          <a:srgbClr val="336666"/>
        </a:dk1>
        <a:lt1>
          <a:srgbClr val="FFFFFF"/>
        </a:lt1>
        <a:dk2>
          <a:srgbClr val="000000"/>
        </a:dk2>
        <a:lt2>
          <a:srgbClr val="666699"/>
        </a:lt2>
        <a:accent1>
          <a:srgbClr val="99CCCC"/>
        </a:accent1>
        <a:accent2>
          <a:srgbClr val="CCCCCC"/>
        </a:accent2>
        <a:accent3>
          <a:srgbClr val="FFFFFF"/>
        </a:accent3>
        <a:accent4>
          <a:srgbClr val="2A5656"/>
        </a:accent4>
        <a:accent5>
          <a:srgbClr val="CAE2E2"/>
        </a:accent5>
        <a:accent6>
          <a:srgbClr val="B9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ho 8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336699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ho 9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CC33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E2ADAA"/>
        </a:accent5>
        <a:accent6>
          <a:srgbClr val="B98A00"/>
        </a:accent6>
        <a:hlink>
          <a:srgbClr val="CC66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ho 10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666699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B8CA"/>
        </a:accent5>
        <a:accent6>
          <a:srgbClr val="8A8AE7"/>
        </a:accent6>
        <a:hlink>
          <a:srgbClr val="3366FF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1735</TotalTime>
  <Words>1897</Words>
  <Application>Microsoft Office PowerPoint</Application>
  <PresentationFormat>On-screen Show (4:3)</PresentationFormat>
  <Paragraphs>477</Paragraphs>
  <Slides>58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58</vt:i4>
      </vt:variant>
    </vt:vector>
  </HeadingPairs>
  <TitlesOfParts>
    <vt:vector size="59" baseType="lpstr">
      <vt:lpstr>template</vt:lpstr>
      <vt:lpstr>Outil de séries</vt:lpstr>
      <vt:lpstr>Installation de l’outil</vt:lpstr>
      <vt:lpstr>Préparation du matériel</vt:lpstr>
      <vt:lpstr>Introduction</vt:lpstr>
      <vt:lpstr>Introduction</vt:lpstr>
      <vt:lpstr>Découvrir la base de données</vt:lpstr>
      <vt:lpstr>Découvrir la base de données</vt:lpstr>
      <vt:lpstr>Découvrir la base de données</vt:lpstr>
      <vt:lpstr>Découvrir la page d’accueil</vt:lpstr>
      <vt:lpstr>Découvrir le bloc-notes</vt:lpstr>
      <vt:lpstr>Découvrir le bloc-notes</vt:lpstr>
      <vt:lpstr>Découvrir la gestion des nomenclatures </vt:lpstr>
      <vt:lpstr>Découvrir la gestion des données</vt:lpstr>
      <vt:lpstr>Découvrir la gestion des utilisateurs</vt:lpstr>
      <vt:lpstr>Découvrir le journal</vt:lpstr>
      <vt:lpstr>Découvrir le journal</vt:lpstr>
      <vt:lpstr>Découvrir les calculs </vt:lpstr>
      <vt:lpstr>Découvrir les calculs </vt:lpstr>
      <vt:lpstr>Découvrir les calculs </vt:lpstr>
      <vt:lpstr>Découvrir les calculs</vt:lpstr>
      <vt:lpstr>Découvrir les périodes </vt:lpstr>
      <vt:lpstr>Découvrir les périodes </vt:lpstr>
      <vt:lpstr>Découvrir les périodes</vt:lpstr>
      <vt:lpstr>Le prix d’année de référence fixe</vt:lpstr>
      <vt:lpstr>Le prix d’année de référence fixe</vt:lpstr>
      <vt:lpstr>Outil de séries</vt:lpstr>
      <vt:lpstr>Construire une base de séries</vt:lpstr>
      <vt:lpstr>Construire une base de séries</vt:lpstr>
      <vt:lpstr>Construire une base de séries</vt:lpstr>
      <vt:lpstr>Construire une base de séries</vt:lpstr>
      <vt:lpstr>Construire une base de séries</vt:lpstr>
      <vt:lpstr>Travailler sur une base de séries</vt:lpstr>
      <vt:lpstr>Utiliser la Requête personnalisée</vt:lpstr>
      <vt:lpstr>Outil de séries</vt:lpstr>
      <vt:lpstr>Avantages des éditions paramétrables</vt:lpstr>
      <vt:lpstr>Définitions </vt:lpstr>
      <vt:lpstr>Définitions </vt:lpstr>
      <vt:lpstr>Définitions </vt:lpstr>
      <vt:lpstr> La fenêtre d’édition  </vt:lpstr>
      <vt:lpstr>La fenêtre des entités</vt:lpstr>
      <vt:lpstr>Où sont stockées ces informations ? </vt:lpstr>
      <vt:lpstr>Exercice</vt:lpstr>
      <vt:lpstr>Outil de séries</vt:lpstr>
      <vt:lpstr>Architecture d’un tableau d’édition </vt:lpstr>
      <vt:lpstr>Définition d’un Bloc</vt:lpstr>
      <vt:lpstr>Les paramètres d’un tableau</vt:lpstr>
      <vt:lpstr>Les paramètres d’un tableau fenêtre 1</vt:lpstr>
      <vt:lpstr>Les paramètres d’un tableau fenêtre 1</vt:lpstr>
      <vt:lpstr>Les paramètres d’un tableau fenêtre 1</vt:lpstr>
      <vt:lpstr>Les paramètres d’un tableau fenêtre 1</vt:lpstr>
      <vt:lpstr>Les paramètres d’un tableau fenêtre 2</vt:lpstr>
      <vt:lpstr>Conseil pour créer un nouveau tableau</vt:lpstr>
      <vt:lpstr>Conseil pour créer les formules</vt:lpstr>
      <vt:lpstr>Outil de séries</vt:lpstr>
      <vt:lpstr>Préliminaires</vt:lpstr>
      <vt:lpstr>Préliminaires</vt:lpstr>
      <vt:lpstr>Etude d’un cas concret:EreSubBou.p </vt:lpstr>
      <vt:lpstr>Outil de séries</vt:lpstr>
    </vt:vector>
  </TitlesOfParts>
  <Company>Trasys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Outil de séries</dc:title>
  <dc:creator>bourgmaj</dc:creator>
  <cp:lastModifiedBy>bourgmaj</cp:lastModifiedBy>
  <cp:revision>47</cp:revision>
  <dcterms:created xsi:type="dcterms:W3CDTF">2011-11-14T13:24:01Z</dcterms:created>
  <dcterms:modified xsi:type="dcterms:W3CDTF">2013-07-08T08:33:57Z</dcterms:modified>
</cp:coreProperties>
</file>