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60"/>
  </p:notesMasterIdLst>
  <p:handoutMasterIdLst>
    <p:handoutMasterId r:id="rId61"/>
  </p:handoutMasterIdLst>
  <p:sldIdLst>
    <p:sldId id="256" r:id="rId2"/>
    <p:sldId id="260" r:id="rId3"/>
    <p:sldId id="261" r:id="rId4"/>
    <p:sldId id="282" r:id="rId5"/>
    <p:sldId id="283" r:id="rId6"/>
    <p:sldId id="284" r:id="rId7"/>
    <p:sldId id="285" r:id="rId8"/>
    <p:sldId id="286" r:id="rId9"/>
    <p:sldId id="262" r:id="rId10"/>
    <p:sldId id="263" r:id="rId11"/>
    <p:sldId id="264" r:id="rId12"/>
    <p:sldId id="265" r:id="rId13"/>
    <p:sldId id="280" r:id="rId14"/>
    <p:sldId id="267" r:id="rId15"/>
    <p:sldId id="268" r:id="rId16"/>
    <p:sldId id="269" r:id="rId17"/>
    <p:sldId id="270" r:id="rId18"/>
    <p:sldId id="290" r:id="rId19"/>
    <p:sldId id="287" r:id="rId20"/>
    <p:sldId id="271" r:id="rId21"/>
    <p:sldId id="272" r:id="rId22"/>
    <p:sldId id="288" r:id="rId23"/>
    <p:sldId id="273" r:id="rId24"/>
    <p:sldId id="321" r:id="rId25"/>
    <p:sldId id="322" r:id="rId26"/>
    <p:sldId id="275" r:id="rId27"/>
    <p:sldId id="276" r:id="rId28"/>
    <p:sldId id="318" r:id="rId29"/>
    <p:sldId id="277" r:id="rId30"/>
    <p:sldId id="278" r:id="rId31"/>
    <p:sldId id="319" r:id="rId32"/>
    <p:sldId id="289" r:id="rId33"/>
    <p:sldId id="274" r:id="rId34"/>
    <p:sldId id="291" r:id="rId35"/>
    <p:sldId id="293" r:id="rId36"/>
    <p:sldId id="304" r:id="rId37"/>
    <p:sldId id="296" r:id="rId38"/>
    <p:sldId id="297" r:id="rId39"/>
    <p:sldId id="299" r:id="rId40"/>
    <p:sldId id="300" r:id="rId41"/>
    <p:sldId id="305" r:id="rId42"/>
    <p:sldId id="306" r:id="rId43"/>
    <p:sldId id="312" r:id="rId44"/>
    <p:sldId id="294" r:id="rId45"/>
    <p:sldId id="295" r:id="rId46"/>
    <p:sldId id="301" r:id="rId47"/>
    <p:sldId id="307" r:id="rId48"/>
    <p:sldId id="308" r:id="rId49"/>
    <p:sldId id="309" r:id="rId50"/>
    <p:sldId id="310" r:id="rId51"/>
    <p:sldId id="311" r:id="rId52"/>
    <p:sldId id="302" r:id="rId53"/>
    <p:sldId id="303" r:id="rId54"/>
    <p:sldId id="313" r:id="rId55"/>
    <p:sldId id="314" r:id="rId56"/>
    <p:sldId id="315" r:id="rId57"/>
    <p:sldId id="316" r:id="rId58"/>
    <p:sldId id="317" r:id="rId5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99"/>
    <a:srgbClr val="FF9933"/>
    <a:srgbClr val="6631FD"/>
    <a:srgbClr val="8A1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F14E53-95DE-429D-976D-B582FE4B4C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21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D38FEF-975B-4713-9B34-8A9ED50FD0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7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26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34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43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54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58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F12A78D7-AF82-49F1-BB4A-0A37566573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D20F0-A1E0-4877-8D46-171463D22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209DD-B507-4819-8C31-20E6A3052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40386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CE6A480-4F82-46DD-BBE2-4E92B66AD1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CCB001D4-927E-4960-A66B-CA511371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FBE77-18A7-4EC6-A2DA-51BE9479C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5C90C-2ED0-458C-A73F-1562FF0FC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6762-4060-4898-A770-B52928FCA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676F3-294E-44A6-A7FC-8DCBD2045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E01F9-2B5F-46BF-AC91-C2D9E9E6A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E20D8-22F1-4795-B485-C49D84ACC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830EE-FC2F-46E7-B278-2655D9661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5F299-9970-4FE6-A3AE-DC4048218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A3ACCF0-6515-4B02-AA70-311150B7E6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de séries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Installer</a:t>
            </a:r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découvrir </a:t>
            </a:r>
            <a:r>
              <a:rPr lang="fr-FR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 aller plus loin</a:t>
            </a: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010400" cy="4463008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Accès depuis toutes les fenêtres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Menu Fichier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 (attention aux «</a:t>
            </a:r>
            <a:r>
              <a:rPr lang="fr-F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retours </a:t>
            </a:r>
            <a:r>
              <a:rPr lang="fr-FR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chariot »)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Menu Outil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Ajouter-Modifier (fonctions souris)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Supprimer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Importer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Vider le bloc-notes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 bloc-notes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1854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Menu Rechercher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la barre d’opérateurs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combo-box (affichage des valeurs existantes)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Persistance du bloc-notes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 bloc-notes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98777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gestion </a:t>
            </a:r>
            <a:r>
              <a:rPr lang="fr-FR" sz="2800" dirty="0"/>
              <a:t>des nomenclatures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Réservée aux administrateurs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Nomenclatures travail VS Nomenclatures édition 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Mêmes fonctionnalités que dans ERETES, mais accès à toutes les tables y compris import/export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Contrôle des nomenclatures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429066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</a:t>
            </a:r>
            <a:r>
              <a:rPr lang="fr-FR" sz="2800" dirty="0"/>
              <a:t>gestion des données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76872"/>
            <a:ext cx="7010400" cy="3742928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Réservée aux administrateurs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menu Fichier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Evènements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3170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</a:t>
            </a:r>
            <a:r>
              <a:rPr lang="fr-FR" sz="2800" dirty="0"/>
              <a:t>gestion des </a:t>
            </a:r>
            <a:r>
              <a:rPr lang="fr-FR" sz="2800" dirty="0" smtClean="0"/>
              <a:t>utilisateurs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menu Utilisateurs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Fichier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Quitter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Outils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 –modifier – supprimer (sous conditions)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Changer le mot de passe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Importer une liste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Vider la table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401966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 journal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Journal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Lié au bloc-notes et à la table évènement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Fichier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Outil 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 –modifier  (fonction souris, collage de la note)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Supprimer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Purger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27377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 journal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Journal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Rechercher 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Rechercher des articles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Annuler la recherche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14344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calculs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calcul est une procédure informatique qui crée de nouvelles données de série dans la base.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Ces données se différencient de celles qui proviennent d’ERETES par l’attribut « </a:t>
            </a:r>
            <a:r>
              <a:rPr 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id_calcul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» qui contient l’identifiant du calcul concerné.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3586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calculs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Deux calculs sont livrés avec l’outil: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 des cellules de l’ERE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cellules du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compte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24880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calculs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calculs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lien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avec la procédure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lien avec le journal -&gt;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bloc-notes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attributs ‘automatique’, ‘chainage’ et ‘rang’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Fichier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7934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SerieV02FR.exe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Choisir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d’installation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Choisir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Progress</a:t>
            </a:r>
          </a:p>
          <a:p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Restaurer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base vide (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BaseDep.art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Installation de l’outil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calculs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calculs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Outil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 – Modifier – Supprimer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Vider la table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Lancer le calcul 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paramètres passés à/ reçus de la procédure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 journal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0925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périodes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série 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 un ensemble de périodes organisées en séquence, une période correspondant à un set de données. </a:t>
            </a:r>
            <a:endParaRPr lang="fr-FR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comptable national, une période représentera le plus souvent d’une année de comptes nationaux.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périodes sont organisées autour de la période 0. </a:t>
            </a:r>
            <a:endParaRPr lang="fr-FR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L’architecture de la série est stockée dans la table « </a:t>
            </a:r>
            <a:r>
              <a:rPr lang="fr-FR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Periode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».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365104"/>
            <a:ext cx="285496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87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périodes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périodes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Concernent la table et les </a:t>
            </a:r>
            <a:r>
              <a:rPr 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donnees_serie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Impact du rang d’une période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Fichier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339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périodes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périodes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Outil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 – Modifier – Supprimer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Vider la table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Données de la Période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Charger les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données (voir documentation p26)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Supprimer les données de la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période </a:t>
            </a:r>
          </a:p>
          <a:p>
            <a:pPr lvl="3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suppression des calculs chainés </a:t>
            </a:r>
          </a:p>
          <a:p>
            <a:pPr marL="914400" lvl="2" indent="0">
              <a:buNone/>
            </a:pP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1962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348880"/>
            <a:ext cx="7224464" cy="3670920"/>
          </a:xfrm>
        </p:spPr>
        <p:txBody>
          <a:bodyPr/>
          <a:lstStyle/>
          <a:p>
            <a:r>
              <a:rPr lang="fr-FR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 rang n = rang de l’année fixe</a:t>
            </a:r>
          </a:p>
          <a:p>
            <a:pPr marL="747522" lvl="1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0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 n à Prix année fixe = Donnée n à Prix courant </a:t>
            </a:r>
            <a:endParaRPr lang="en-GB" sz="20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347472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400" b="1" dirty="0" smtClean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 </a:t>
            </a:r>
            <a:r>
              <a:rPr lang="fr-FR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rang n &gt; rang de l’année fixe </a:t>
            </a:r>
          </a:p>
          <a:p>
            <a:pPr marL="747522" lvl="1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0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 n à Prix année fixe = Donnée n-1 à Prix année fixe * </a:t>
            </a:r>
            <a:r>
              <a:rPr lang="fr-FR" sz="2000" b="1" dirty="0" smtClean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Indice de Volume de l’année n</a:t>
            </a:r>
          </a:p>
          <a:p>
            <a:pPr marL="347472" lvl="1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r>
              <a:rPr lang="fr-FR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Si rang n &lt; rang de l’année fixe </a:t>
            </a:r>
          </a:p>
          <a:p>
            <a:pPr marL="747522" lvl="1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0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 n à Prix année fixe = Donnée n+1 à Prix année fixe  / </a:t>
            </a:r>
            <a:r>
              <a:rPr lang="fr-FR" sz="2000" b="1" dirty="0" smtClean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Indice de Volume de l’année n + 1 </a:t>
            </a:r>
            <a:endParaRPr lang="en-GB" sz="20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s-PE" sz="24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es-PE" smtClean="0"/>
              <a:pPr/>
              <a:t>24</a:t>
            </a:fld>
            <a:endParaRPr lang="es-PE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PE" sz="2800" dirty="0" smtClean="0">
                <a:solidFill>
                  <a:srgbClr val="FFFFFF"/>
                </a:solidFill>
              </a:rPr>
              <a:t>Le </a:t>
            </a:r>
            <a:r>
              <a:rPr lang="es-PE" sz="2800" dirty="0" err="1" smtClean="0">
                <a:solidFill>
                  <a:srgbClr val="FFFFFF"/>
                </a:solidFill>
              </a:rPr>
              <a:t>prix</a:t>
            </a:r>
            <a:r>
              <a:rPr lang="es-PE" sz="2800" dirty="0" smtClean="0">
                <a:solidFill>
                  <a:srgbClr val="FFFFFF"/>
                </a:solidFill>
              </a:rPr>
              <a:t> </a:t>
            </a:r>
            <a:r>
              <a:rPr lang="es-PE" sz="2800" dirty="0" err="1" smtClean="0">
                <a:solidFill>
                  <a:srgbClr val="FFFFFF"/>
                </a:solidFill>
              </a:rPr>
              <a:t>d’année</a:t>
            </a:r>
            <a:r>
              <a:rPr lang="es-PE" sz="2800" dirty="0" smtClean="0">
                <a:solidFill>
                  <a:srgbClr val="FFFFFF"/>
                </a:solidFill>
              </a:rPr>
              <a:t> de </a:t>
            </a:r>
            <a:r>
              <a:rPr lang="es-PE" sz="2800" dirty="0" err="1" smtClean="0">
                <a:solidFill>
                  <a:srgbClr val="FFFFFF"/>
                </a:solidFill>
              </a:rPr>
              <a:t>référenc</a:t>
            </a:r>
            <a:r>
              <a:rPr lang="es-PE" sz="2800" dirty="0" err="1" smtClean="0">
                <a:solidFill>
                  <a:srgbClr val="FFFFFF"/>
                </a:solidFill>
              </a:rPr>
              <a:t>e</a:t>
            </a:r>
            <a:r>
              <a:rPr lang="es-PE" sz="2800" dirty="0" smtClean="0">
                <a:solidFill>
                  <a:srgbClr val="FFFFFF"/>
                </a:solidFill>
              </a:rPr>
              <a:t> </a:t>
            </a:r>
            <a:r>
              <a:rPr lang="es-PE" sz="2800" dirty="0" err="1" smtClean="0">
                <a:solidFill>
                  <a:srgbClr val="FFFFFF"/>
                </a:solidFill>
              </a:rPr>
              <a:t>fixe</a:t>
            </a:r>
            <a:endParaRPr lang="es-PE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131840" y="6275409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000" smtClean="0"/>
              <a:t>Atelier ERETES Afritac 2013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84784"/>
            <a:ext cx="2819400" cy="5619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463008"/>
          </a:xfrm>
        </p:spPr>
        <p:txBody>
          <a:bodyPr/>
          <a:lstStyle/>
          <a:p>
            <a:pPr marL="347472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400" b="1" dirty="0" smtClean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Ouvrir la fenêtre des calculs </a:t>
            </a:r>
            <a:endParaRPr lang="fr-FR" sz="24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rgbClr val="70B8B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747522" lvl="1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000" b="1" dirty="0" smtClean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Découvrir les calculs des ERE et des comptes de branche </a:t>
            </a:r>
          </a:p>
          <a:p>
            <a:pPr marL="347472" lvl="1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r>
              <a:rPr lang="fr-FR" sz="2400" b="1" dirty="0" smtClean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Lancer les calculs...</a:t>
            </a:r>
          </a:p>
          <a:p>
            <a:pPr marL="747522" lvl="1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0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chaque période dans l’ordre des rangs en commençant par le rang 0 </a:t>
            </a:r>
            <a:endParaRPr lang="fr-FR" sz="2000" b="1" dirty="0" smtClean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347472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600" b="1" dirty="0" smtClean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Résultats </a:t>
            </a:r>
            <a:r>
              <a:rPr lang="fr-FR" sz="26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immédiatement disponibles </a:t>
            </a:r>
          </a:p>
          <a:p>
            <a:pPr marL="747522" lvl="1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2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ERE et CB prédéfinis dans la bibliothèque</a:t>
            </a:r>
          </a:p>
          <a:p>
            <a:pPr marL="347472" lvl="1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r>
              <a:rPr lang="fr-FR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 brutes</a:t>
            </a:r>
          </a:p>
          <a:p>
            <a:pPr marL="747522" lvl="2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r>
              <a:rPr lang="fr-FR" sz="20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Utilisables avec l’outil de requête personnalisée</a:t>
            </a:r>
          </a:p>
          <a:p>
            <a:pPr marL="347472" lvl="1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r>
              <a:rPr lang="fr-FR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Entités </a:t>
            </a:r>
          </a:p>
          <a:p>
            <a:pPr marL="747522" lvl="2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r>
              <a:rPr lang="fr-FR" sz="20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construire ses propres tableaux</a:t>
            </a:r>
          </a:p>
          <a:p>
            <a:pPr marL="400050" lvl="1" indent="0">
              <a:spcBef>
                <a:spcPts val="768"/>
              </a:spcBef>
              <a:spcAft>
                <a:spcPts val="0"/>
              </a:spcAft>
              <a:buNone/>
            </a:pPr>
            <a:r>
              <a:rPr lang="fr-FR" sz="2000" b="1" dirty="0" smtClean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fr-FR" sz="20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747522" lvl="2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endParaRPr lang="fr-FR" sz="2000" b="1" dirty="0" smtClean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rgbClr val="70B8B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00050" lvl="2" indent="0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None/>
            </a:pPr>
            <a:endParaRPr lang="en-GB" sz="16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s-PE" sz="24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es-PE" smtClean="0"/>
              <a:pPr/>
              <a:t>25</a:t>
            </a:fld>
            <a:endParaRPr lang="es-PE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PE" sz="2800" dirty="0" smtClean="0">
                <a:solidFill>
                  <a:srgbClr val="FFFFFF"/>
                </a:solidFill>
              </a:rPr>
              <a:t>Le </a:t>
            </a:r>
            <a:r>
              <a:rPr lang="es-PE" sz="2800" dirty="0" err="1" smtClean="0">
                <a:solidFill>
                  <a:srgbClr val="FFFFFF"/>
                </a:solidFill>
              </a:rPr>
              <a:t>prix</a:t>
            </a:r>
            <a:r>
              <a:rPr lang="es-PE" sz="2800" dirty="0" smtClean="0">
                <a:solidFill>
                  <a:srgbClr val="FFFFFF"/>
                </a:solidFill>
              </a:rPr>
              <a:t> </a:t>
            </a:r>
            <a:r>
              <a:rPr lang="es-PE" sz="2800" dirty="0" err="1" smtClean="0">
                <a:solidFill>
                  <a:srgbClr val="FFFFFF"/>
                </a:solidFill>
              </a:rPr>
              <a:t>d’année</a:t>
            </a:r>
            <a:r>
              <a:rPr lang="es-PE" sz="2800" dirty="0" smtClean="0">
                <a:solidFill>
                  <a:srgbClr val="FFFFFF"/>
                </a:solidFill>
              </a:rPr>
              <a:t> de </a:t>
            </a:r>
            <a:r>
              <a:rPr lang="es-PE" sz="2800" dirty="0" err="1" smtClean="0">
                <a:solidFill>
                  <a:srgbClr val="FFFFFF"/>
                </a:solidFill>
              </a:rPr>
              <a:t>référence</a:t>
            </a:r>
            <a:r>
              <a:rPr lang="es-PE" sz="2800" dirty="0" smtClean="0">
                <a:solidFill>
                  <a:srgbClr val="FFFFFF"/>
                </a:solidFill>
              </a:rPr>
              <a:t> </a:t>
            </a:r>
            <a:r>
              <a:rPr lang="es-PE" sz="2800" dirty="0" err="1" smtClean="0">
                <a:solidFill>
                  <a:srgbClr val="FFFFFF"/>
                </a:solidFill>
              </a:rPr>
              <a:t>fixe</a:t>
            </a:r>
            <a:endParaRPr lang="es-PE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131840" y="6275409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000" smtClean="0"/>
              <a:t>Atelier ERETES Afritac 2013</a:t>
            </a:r>
            <a:endParaRPr lang="fr-FR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5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de séries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Démarrer ...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10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Construire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Préparer les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bases ERETES et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décider de travailler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 non avec les sources</a:t>
            </a:r>
          </a:p>
          <a:p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Ouvrir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ERETES la plus récente et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exporter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tables :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branche, produit, 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prod_bran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, 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mode_prod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endParaRPr lang="fr-F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unite_physique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, 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operation,secteur</a:t>
            </a:r>
            <a:endParaRPr lang="fr-F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source (si vous avez choisi de les garder)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213681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Construire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pPr marL="0" indent="0">
              <a:buNone/>
            </a:pP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Préparer les nomenclatures d’édition sous Excel :</a:t>
            </a:r>
          </a:p>
          <a:p>
            <a:pPr marL="347472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Jusqu’à 3 tables de branches et 3 tables de produits</a:t>
            </a:r>
          </a:p>
          <a:p>
            <a:pPr marL="747522" lvl="1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2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Publi_bran1, Publi_bran2, Publi_bran3</a:t>
            </a:r>
          </a:p>
          <a:p>
            <a:pPr marL="747522" lvl="1" indent="-347472">
              <a:spcBef>
                <a:spcPts val="768"/>
              </a:spcBef>
              <a:spcAft>
                <a:spcPts val="0"/>
              </a:spcAft>
              <a:buFont typeface="Wingdings"/>
              <a:buChar char="¢"/>
            </a:pPr>
            <a:r>
              <a:rPr lang="fr-FR" sz="22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Publi_prod1, Publi_prod2, Publi_prod3</a:t>
            </a:r>
          </a:p>
          <a:p>
            <a:pPr marL="347472" lvl="1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r>
              <a:rPr lang="fr-FR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Liées à la nomenclature de travail</a:t>
            </a:r>
          </a:p>
          <a:p>
            <a:pPr marL="747522" lvl="2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r>
              <a:rPr lang="fr-FR" sz="20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Chaque ligne de branche ou de produit contient sa correspondance dans les nomenclatures du publication </a:t>
            </a:r>
          </a:p>
          <a:p>
            <a:pPr marL="347472" lvl="1" indent="-347472">
              <a:spcBef>
                <a:spcPts val="768"/>
              </a:spcBef>
              <a:spcAft>
                <a:spcPts val="0"/>
              </a:spcAft>
              <a:buClr>
                <a:schemeClr val="tx1"/>
              </a:buClr>
              <a:buSzPct val="70000"/>
              <a:buFont typeface="Wingdings"/>
              <a:buChar char="¢"/>
            </a:pPr>
            <a:r>
              <a:rPr lang="fr-FR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B8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Plus agrégées que les nomenclatures de travail </a:t>
            </a:r>
          </a:p>
          <a:p>
            <a:pPr marL="0" indent="0">
              <a:buNone/>
            </a:pPr>
            <a:endParaRPr lang="fr-F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773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Construire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l’outil de série sur la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 SERIE vide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restaurée précédemment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Nommer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 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Charger les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nomenclatures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travail et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contrôler (attention aux produits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Compléter les branches et le produits: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Exporter sous Excel les tables branche et produit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Ajouter les </a:t>
            </a:r>
            <a:r>
              <a:rPr lang="fr-FR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id_publi_prod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</a:t>
            </a:r>
            <a:r>
              <a:rPr lang="fr-FR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id_publi_bran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pour les nomenclatures d’édition</a:t>
            </a:r>
            <a:endParaRPr lang="fr-F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95473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SerieTests.bkp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Restaurez la base Eretes2003.bkp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Lancez l’outil sur la base </a:t>
            </a:r>
            <a:r>
              <a:rPr lang="fr-BE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SerieTests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Préparation du matériel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653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Construire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844824"/>
            <a:ext cx="7010400" cy="4174976"/>
          </a:xfrm>
        </p:spPr>
        <p:txBody>
          <a:bodyPr/>
          <a:lstStyle/>
          <a:p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Créer des utilisateurs </a:t>
            </a:r>
          </a:p>
          <a:p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Créer une ligne pour chacune de vos bases ERETES dans la table période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Sauvegarder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initialisée</a:t>
            </a:r>
            <a:endParaRPr lang="fr-FR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15029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Construire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844824"/>
            <a:ext cx="7010400" cy="4174976"/>
          </a:xfrm>
        </p:spPr>
        <p:txBody>
          <a:bodyPr/>
          <a:lstStyle/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Charger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ses bases ERETES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les calculs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Contrôler le journal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Sauvegarder la base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27868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Travailler sur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Outils </a:t>
            </a:r>
          </a:p>
          <a:p>
            <a:pPr lvl="1"/>
            <a:r>
              <a:rPr lang="fr-FR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requête personnalisée</a:t>
            </a:r>
          </a:p>
          <a:p>
            <a:pPr lvl="1"/>
            <a:r>
              <a:rPr lang="fr-FR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L’édition personnalisée </a:t>
            </a:r>
          </a:p>
          <a:p>
            <a:pPr marL="457200" lvl="1" indent="0">
              <a:buNone/>
            </a:pPr>
            <a:endParaRPr lang="fr-FR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218095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Utiliser la </a:t>
            </a:r>
            <a:r>
              <a:rPr lang="fr-FR" sz="2800" dirty="0"/>
              <a:t>Requête personnalisée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Mêmes fonctionnalités que dans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ERETES (voir documentation p 33)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Jointure avec la nomenclature d’édition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Exportation des DS avec correspondance des nomenclatures d’édition 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4gl en 3 parties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419827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de séries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éditions ...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34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52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05000"/>
            <a:ext cx="8929718" cy="4114800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Solution adaptée à tous les profils utilisateur (utilisateur des séries, comptables nationaux, experts d’ERETES ...)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Modèles de tableaux standards livrés avec l’outil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Possibilité de créer ses propres modèles de tableaux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Possibilité d’échanger des modèles de tableaux</a:t>
            </a: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35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Avantages des éditions paramétrables</a:t>
            </a:r>
            <a:endParaRPr lang="fr-FR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sp>
        <p:nvSpPr>
          <p:cNvPr id="16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8595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Tableau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point de vue de l’utilisateur,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 un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tableau Excel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avec en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 les périodes de la série et en ligne des « entités », le résultat de formules de calcul ou du texte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point de vue informatique, ensemble des paramètres donnés à ERETES-SERIE pour lui permettre de créer le tableau Excel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36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Définitions </a:t>
            </a:r>
            <a:endParaRPr lang="fr-FR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616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Entité</a:t>
            </a:r>
          </a:p>
          <a:p>
            <a:pPr lvl="1"/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point de vue de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l’utilisateur : grandeur 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économique telle que « la production à prix de base en valeur» ou « les salaires bruts en volume » par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exemple</a:t>
            </a:r>
          </a:p>
          <a:p>
            <a:pPr lvl="1"/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point de vue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informatique: 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ensemble des critères de sélection nécessaires à la requête qui recherchera les données utiles correspondant à la grandeur économique</a:t>
            </a:r>
            <a:endParaRPr lang="fr-BE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37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Définitions </a:t>
            </a:r>
            <a:endParaRPr lang="fr-FR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5457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Librairie 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ensemble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tableaux disponibles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 le poste de travail, c'est-à-dire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ceux qui ont été fournis avec ERETES-SERIE et ceux qui auront été ajoutés par les utilisateurs.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38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Définitions </a:t>
            </a:r>
            <a:endParaRPr lang="fr-FR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166628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S’ouvre sur le contenu de la librairie (les tableaux proposés sont détaillés dans l’aide en ligne)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Boutons de tri / filtre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Fonctions souris pour lancer une édition ou voir les paramètres 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outils de gestion de la librairie 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importer / Retirer / Exporter</a:t>
            </a: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39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/>
            </a:r>
            <a:br>
              <a:rPr lang="fr-BE" sz="2800" dirty="0" smtClean="0"/>
            </a:br>
            <a:r>
              <a:rPr lang="fr-BE" sz="2800" dirty="0" smtClean="0"/>
              <a:t>La </a:t>
            </a:r>
            <a:r>
              <a:rPr lang="fr-BE" sz="2800" dirty="0"/>
              <a:t>fenêtre d’édition </a:t>
            </a:r>
            <a:br>
              <a:rPr lang="fr-BE" sz="2800" dirty="0"/>
            </a:b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1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Finalité de l’outil :</a:t>
            </a: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gérer dans une base de données unique, plusieurs « périodes » (en général des années) de comptes nationaux bâtis avec ERETES</a:t>
            </a:r>
            <a:r>
              <a:rPr lang="fr-BE" dirty="0"/>
              <a:t>. </a:t>
            </a:r>
            <a:endParaRPr lang="en-GB" dirty="0"/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Introduction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696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Boutons Tri ( Filtres prévus)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aides à la recherche (Prix, Groupe)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liste d’origine et la liste personnelle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outils de gestion des entités de la liste personnelle</a:t>
            </a: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40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La </a:t>
            </a:r>
            <a:r>
              <a:rPr lang="fr-BE" sz="2800" dirty="0"/>
              <a:t>fenêtre </a:t>
            </a:r>
            <a:r>
              <a:rPr lang="fr-BE" sz="2800" dirty="0" smtClean="0"/>
              <a:t>des entités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27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 le poste de travail et non dans la base de données, dans le sous-répertoire Editions 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Librairie -&gt;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library.txt 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Liste personnelle d’entités -&gt; Entite.txt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Conséquences :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Penser à les sauvegarder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Peuvent se recopier d’une machine à l’autre </a:t>
            </a: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41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Où sont stockées ces informations ? 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0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348880"/>
            <a:ext cx="7224464" cy="3926529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tous les tableaux sur sa propre base de série </a:t>
            </a: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42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Exercice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de séries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Faire ses propres modèles ...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43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8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4" y="1556792"/>
            <a:ext cx="8375219" cy="4608512"/>
          </a:xfr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44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Architecture d’un tableau d’édition </a:t>
            </a:r>
            <a:endParaRPr lang="fr-FR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sp>
        <p:nvSpPr>
          <p:cNvPr id="16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45215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47664" y="453095"/>
            <a:ext cx="7010400" cy="885231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Définition d’un Bloc</a:t>
            </a:r>
            <a:endParaRPr lang="fr-FR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7010400" cy="1163960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Trois types de blocs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28" y="2996952"/>
            <a:ext cx="7858320" cy="1299451"/>
          </a:xfr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40352" y="6275409"/>
            <a:ext cx="12954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45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5" y="722777"/>
            <a:ext cx="1259632" cy="424676"/>
          </a:xfrm>
          <a:prstGeom prst="rect">
            <a:avLst/>
          </a:prstGeom>
        </p:spPr>
      </p:pic>
      <p:sp>
        <p:nvSpPr>
          <p:cNvPr id="16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7715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Deux fenêtres successives permettent de définir ou de modifier les paramètres d'un tableau </a:t>
            </a:r>
            <a:r>
              <a:rPr lang="fr-FR" sz="3200" dirty="0"/>
              <a:t>:</a:t>
            </a:r>
            <a:endParaRPr lang="en-GB" sz="3200" dirty="0"/>
          </a:p>
          <a:p>
            <a:pPr lvl="1"/>
            <a:r>
              <a:rPr lang="fr-FR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première permet de générer le titre, la requête de présélection des données, les paramètres des colonnes et la note de bas de page, </a:t>
            </a:r>
            <a:endParaRPr lang="en-GB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seconde permet de décrire les lignes du tableau. </a:t>
            </a:r>
            <a:endParaRPr lang="en-GB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46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Les paramètres d’un tableau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Titre</a:t>
            </a:r>
            <a:r>
              <a:rPr lang="fr-FR" b="1" dirty="0" smtClean="0"/>
              <a:t> 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Saisie ou modification du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titre du tableau </a:t>
            </a: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Sélection de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fonte,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taille et la casse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gras ou en italique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)des caractères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Publication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date d'édition du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tableau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Indication de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l'unité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utilisée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47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Les paramètres d’un tableau fenêtre 1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pPr lvl="0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Présélection (</a:t>
            </a:r>
            <a:r>
              <a:rPr 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Query</a:t>
            </a:r>
            <a:r>
              <a:rPr lang="fr-FR" dirty="0"/>
              <a:t>) </a:t>
            </a:r>
            <a:endParaRPr lang="en-GB" dirty="0"/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limite le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champ dans lequel une édition d'un tableau recherche les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utilise l’outil de requête personnalisée </a:t>
            </a: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48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Les paramètres d’un tableau fenêtre 1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9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pPr lvl="0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colonnes</a:t>
            </a:r>
            <a:r>
              <a:rPr lang="fr-FR" dirty="0" smtClean="0"/>
              <a:t> </a:t>
            </a:r>
            <a:endParaRPr lang="en-GB" dirty="0"/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Préfixe (devant la période)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Ajout ou </a:t>
            </a:r>
            <a:r>
              <a:rPr lang="fr-FR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intercalement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colonne 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avant ou après 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titre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formule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séparateur millier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conflit entre formule en ligne et en colonne 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49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Les paramètres d’un tableau fenêtre 1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8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Exemples d’utilisation</a:t>
            </a: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Analyser la série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Extraire des tableaux standards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Concevoir des tableaux spécifiques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Stocker les données issues d’ERETES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 et stocker des données résultant de calculs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Introduction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1280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72816"/>
            <a:ext cx="7224464" cy="4502593"/>
          </a:xfrm>
        </p:spPr>
        <p:txBody>
          <a:bodyPr/>
          <a:lstStyle/>
          <a:p>
            <a:pPr lvl="0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 de bas de page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à ajouter sous le tableau</a:t>
            </a:r>
          </a:p>
          <a:p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Commentaires</a:t>
            </a:r>
            <a:r>
              <a:rPr lang="en-GB" dirty="0" smtClean="0"/>
              <a:t> </a:t>
            </a:r>
          </a:p>
          <a:p>
            <a:pPr lvl="1"/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à stocker avec les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paramètres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dirty="0"/>
          </a:p>
          <a:p>
            <a:pPr marL="914400" lvl="2" indent="0">
              <a:buNone/>
            </a:pPr>
            <a:endParaRPr lang="fr-BE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50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Les paramètres d’un tableau fenêtre 1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39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72816"/>
            <a:ext cx="7224464" cy="4502593"/>
          </a:xfrm>
        </p:spPr>
        <p:txBody>
          <a:bodyPr/>
          <a:lstStyle/>
          <a:p>
            <a:pPr lvl="0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Paramètres des lignes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à ajouter sous le tableau</a:t>
            </a:r>
          </a:p>
          <a:p>
            <a:pPr marL="457200" lvl="1" indent="0">
              <a:buNone/>
            </a:pPr>
            <a:endParaRPr lang="en-GB" dirty="0"/>
          </a:p>
          <a:p>
            <a:pPr marL="914400" lvl="2" indent="0">
              <a:buNone/>
            </a:pPr>
            <a:endParaRPr lang="fr-BE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51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Les paramètres d’un tableau fenêtre 2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7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pPr lvl="1"/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Commencer </a:t>
            </a:r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 un simple tableau avec un bloc et </a:t>
            </a: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seule entité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Ajouter le tableau à la librairie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Revenir </a:t>
            </a:r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ensuite sur </a:t>
            </a: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ses </a:t>
            </a:r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paramètres pour les enrichir en essayant au fur et à mesure les améliorations </a:t>
            </a: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apportées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52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Conseil pour créer un nouveau tableau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77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94" y="1556792"/>
            <a:ext cx="8374970" cy="4718617"/>
          </a:xfrm>
        </p:spPr>
        <p:txBody>
          <a:bodyPr/>
          <a:lstStyle/>
          <a:p>
            <a:pPr lvl="1"/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trouver la bonne formulation R1C1 :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l’édition du tableau sans formule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Ouvrir le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fichier Excel obtenu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Enregistrer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macro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Entrer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formule que </a:t>
            </a: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l’on souhaite intégrer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Stopper la macro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Editer la </a:t>
            </a: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macro</a:t>
            </a:r>
          </a:p>
          <a:p>
            <a:pPr lvl="2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Copier la formule (sans le = et les </a:t>
            </a: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 »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)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Coller cette formule dans le champ concerné de la fenêtre de gestion des paramètres.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53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Conseil pour créer les formules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de séries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Faire ses propres calculs ...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54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8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Créer un nouveau calcul = écrire une procédure informatique en 4GL Progress</a:t>
            </a:r>
          </a:p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Quelles compétences faut-il pour écrire un calcul ? </a:t>
            </a:r>
          </a:p>
          <a:p>
            <a:pPr lvl="2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Compréhension totale de l’organisation des données dans la base de série</a:t>
            </a:r>
          </a:p>
          <a:p>
            <a:pPr lvl="2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Connaître parfaitement le sens des attributs</a:t>
            </a:r>
          </a:p>
          <a:p>
            <a:pPr lvl="2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Avoir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vue très claire du résultat que l’on souhaite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obtenir</a:t>
            </a:r>
          </a:p>
          <a:p>
            <a:pPr lvl="2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Avoir un esprit logique </a:t>
            </a:r>
          </a:p>
          <a:p>
            <a:pPr lvl="2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Avoir quelques rudiments de 4GL</a:t>
            </a:r>
          </a:p>
          <a:p>
            <a:pPr lvl="2"/>
            <a:endParaRPr lang="fr-FR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55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Préliminaires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46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Quels sont les risques si la procédure de calcul est erronée ?</a:t>
            </a:r>
          </a:p>
          <a:p>
            <a:pPr lvl="2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procédure ne fonctionne pas (message d’erreurs)</a:t>
            </a:r>
          </a:p>
          <a:p>
            <a:pPr lvl="2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L’ordinateur se bloque </a:t>
            </a:r>
          </a:p>
          <a:p>
            <a:pPr lvl="3"/>
            <a:r>
              <a:rPr lang="fr-FR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-&gt; il faut stopper la tâche</a:t>
            </a:r>
          </a:p>
          <a:p>
            <a:pPr lvl="2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procédure fonctionne mais l’apporte pas les résultats escomptés </a:t>
            </a:r>
          </a:p>
          <a:p>
            <a:pPr lvl="3"/>
            <a:r>
              <a:rPr lang="fr-F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-&gt; toujours faire un backup avant </a:t>
            </a:r>
            <a:r>
              <a:rPr lang="fr-FR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lancer le calcul</a:t>
            </a:r>
            <a:endParaRPr lang="fr-F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3"/>
            <a:r>
              <a:rPr lang="fr-FR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-&gt; bien tester en utilisant la requête personnalisée</a:t>
            </a:r>
          </a:p>
          <a:p>
            <a:pPr lvl="3"/>
            <a:r>
              <a:rPr lang="fr-FR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-&gt; restaurer si besoin avant de recommencer les tests</a:t>
            </a:r>
          </a:p>
          <a:p>
            <a:pPr marL="914400" lvl="2" indent="0">
              <a:buNone/>
            </a:pPr>
            <a:endParaRPr lang="fr-FR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56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Préliminaires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« 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procedure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editor »</a:t>
            </a:r>
          </a:p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paramètres INPUT et OUTPUT</a:t>
            </a:r>
          </a:p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L’algorithme </a:t>
            </a:r>
          </a:p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création des données</a:t>
            </a:r>
          </a:p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compilation</a:t>
            </a:r>
          </a:p>
          <a:p>
            <a:pPr marL="457200" lvl="1" indent="0">
              <a:buNone/>
            </a:pPr>
            <a:endParaRPr lang="fr-FR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FR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FR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57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Etude d’un cas </a:t>
            </a:r>
            <a:r>
              <a:rPr lang="fr-BE" sz="2800" dirty="0" err="1" smtClean="0"/>
              <a:t>concret:EreSubBou.p</a:t>
            </a:r>
            <a:r>
              <a:rPr lang="fr-BE" sz="2800" dirty="0" smtClean="0"/>
              <a:t> 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dirty="0" smtClean="0"/>
              <a:t>Atelier ERETES Afritac 2013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9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de séries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vous de jouer ... !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58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44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base de données</a:t>
            </a:r>
            <a:endParaRPr lang="fr-FR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pic>
        <p:nvPicPr>
          <p:cNvPr id="9" name="Content Placeholder 8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309" y="1905000"/>
            <a:ext cx="536378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24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base de données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76872"/>
            <a:ext cx="7010400" cy="3742928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table « </a:t>
            </a:r>
            <a:r>
              <a:rPr lang="fr-FR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donnee_serie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» : description dans le document de cours page 8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4687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base de données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76872"/>
            <a:ext cx="7010400" cy="3742928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autres tables : voir liste et description des autres tables dans le document de cours page 5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8436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40768"/>
            <a:ext cx="7010400" cy="4679032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Page d’accueil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Image bases pleines VS bases vides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Fichier 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Outils Progress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Exécuter une procédure externe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Changer son mot de passe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?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Manuel Utilisateur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Info base de données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Info utilisateur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page d’accueil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355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1735</TotalTime>
  <Words>1897</Words>
  <Application>Microsoft Office PowerPoint</Application>
  <PresentationFormat>On-screen Show (4:3)</PresentationFormat>
  <Paragraphs>477</Paragraphs>
  <Slides>58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template</vt:lpstr>
      <vt:lpstr>Outil de séries</vt:lpstr>
      <vt:lpstr>Installation de l’outil</vt:lpstr>
      <vt:lpstr>Préparation du matériel</vt:lpstr>
      <vt:lpstr>Introduction</vt:lpstr>
      <vt:lpstr>Introduction</vt:lpstr>
      <vt:lpstr>Découvrir la base de données</vt:lpstr>
      <vt:lpstr>Découvrir la base de données</vt:lpstr>
      <vt:lpstr>Découvrir la base de données</vt:lpstr>
      <vt:lpstr>Découvrir la page d’accueil</vt:lpstr>
      <vt:lpstr>Découvrir le bloc-notes</vt:lpstr>
      <vt:lpstr>Découvrir le bloc-notes</vt:lpstr>
      <vt:lpstr>Découvrir la gestion des nomenclatures </vt:lpstr>
      <vt:lpstr>Découvrir la gestion des données</vt:lpstr>
      <vt:lpstr>Découvrir la gestion des utilisateurs</vt:lpstr>
      <vt:lpstr>Découvrir le journal</vt:lpstr>
      <vt:lpstr>Découvrir le journal</vt:lpstr>
      <vt:lpstr>Découvrir les calculs </vt:lpstr>
      <vt:lpstr>Découvrir les calculs </vt:lpstr>
      <vt:lpstr>Découvrir les calculs </vt:lpstr>
      <vt:lpstr>Découvrir les calculs</vt:lpstr>
      <vt:lpstr>Découvrir les périodes </vt:lpstr>
      <vt:lpstr>Découvrir les périodes </vt:lpstr>
      <vt:lpstr>Découvrir les périodes</vt:lpstr>
      <vt:lpstr>Le prix d’année de référence fixe</vt:lpstr>
      <vt:lpstr>Le prix d’année de référence fixe</vt:lpstr>
      <vt:lpstr>Outil de séries</vt:lpstr>
      <vt:lpstr>Construire une base de séries</vt:lpstr>
      <vt:lpstr>Construire une base de séries</vt:lpstr>
      <vt:lpstr>Construire une base de séries</vt:lpstr>
      <vt:lpstr>Construire une base de séries</vt:lpstr>
      <vt:lpstr>Construire une base de séries</vt:lpstr>
      <vt:lpstr>Travailler sur une base de séries</vt:lpstr>
      <vt:lpstr>Utiliser la Requête personnalisée</vt:lpstr>
      <vt:lpstr>Outil de séries</vt:lpstr>
      <vt:lpstr>Avantages des éditions paramétrables</vt:lpstr>
      <vt:lpstr>Définitions </vt:lpstr>
      <vt:lpstr>Définitions </vt:lpstr>
      <vt:lpstr>Définitions </vt:lpstr>
      <vt:lpstr> La fenêtre d’édition  </vt:lpstr>
      <vt:lpstr>La fenêtre des entités</vt:lpstr>
      <vt:lpstr>Où sont stockées ces informations ? </vt:lpstr>
      <vt:lpstr>Exercice</vt:lpstr>
      <vt:lpstr>Outil de séries</vt:lpstr>
      <vt:lpstr>Architecture d’un tableau d’édition </vt:lpstr>
      <vt:lpstr>Définition d’un Bloc</vt:lpstr>
      <vt:lpstr>Les paramètres d’un tableau</vt:lpstr>
      <vt:lpstr>Les paramètres d’un tableau fenêtre 1</vt:lpstr>
      <vt:lpstr>Les paramètres d’un tableau fenêtre 1</vt:lpstr>
      <vt:lpstr>Les paramètres d’un tableau fenêtre 1</vt:lpstr>
      <vt:lpstr>Les paramètres d’un tableau fenêtre 1</vt:lpstr>
      <vt:lpstr>Les paramètres d’un tableau fenêtre 2</vt:lpstr>
      <vt:lpstr>Conseil pour créer un nouveau tableau</vt:lpstr>
      <vt:lpstr>Conseil pour créer les formules</vt:lpstr>
      <vt:lpstr>Outil de séries</vt:lpstr>
      <vt:lpstr>Préliminaires</vt:lpstr>
      <vt:lpstr>Préliminaires</vt:lpstr>
      <vt:lpstr>Etude d’un cas concret:EreSubBou.p </vt:lpstr>
      <vt:lpstr>Outil de séries</vt:lpstr>
    </vt:vector>
  </TitlesOfParts>
  <Company>Trasys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 de séries</dc:title>
  <dc:creator>bourgmaj</dc:creator>
  <cp:lastModifiedBy>bourgmaj</cp:lastModifiedBy>
  <cp:revision>47</cp:revision>
  <dcterms:created xsi:type="dcterms:W3CDTF">2011-11-14T13:24:01Z</dcterms:created>
  <dcterms:modified xsi:type="dcterms:W3CDTF">2013-07-08T08:33:57Z</dcterms:modified>
</cp:coreProperties>
</file>