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17"/>
  </p:notesMasterIdLst>
  <p:handoutMasterIdLst>
    <p:handoutMasterId r:id="rId18"/>
  </p:handoutMasterIdLst>
  <p:sldIdLst>
    <p:sldId id="292" r:id="rId3"/>
    <p:sldId id="270" r:id="rId4"/>
    <p:sldId id="277" r:id="rId5"/>
    <p:sldId id="278" r:id="rId6"/>
    <p:sldId id="286" r:id="rId7"/>
    <p:sldId id="291" r:id="rId8"/>
    <p:sldId id="287" r:id="rId9"/>
    <p:sldId id="288" r:id="rId10"/>
    <p:sldId id="279" r:id="rId11"/>
    <p:sldId id="289" r:id="rId12"/>
    <p:sldId id="280" r:id="rId13"/>
    <p:sldId id="282" r:id="rId14"/>
    <p:sldId id="283" r:id="rId15"/>
    <p:sldId id="27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0" d="100"/>
          <a:sy n="70" d="100"/>
        </p:scale>
        <p:origin x="-108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0" d="100"/>
          <a:sy n="50" d="100"/>
        </p:scale>
        <p:origin x="-2636" y="-5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476D94-F24C-4CD8-BCD0-B1312EB8E24F}" type="datetimeFigureOut">
              <a:rPr lang="fr-FR" smtClean="0"/>
              <a:pPr/>
              <a:t>07/10/2019</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BBFC83-F6EF-4DD2-BD5B-B66C09D005F1}"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B1458E-3D7B-4200-BBD6-CEC293164795}" type="datetimeFigureOut">
              <a:rPr lang="fr-FR" smtClean="0"/>
              <a:pPr/>
              <a:t>07/10/2019</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97E41-7B49-4E06-BBEB-62089643E560}"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C097E41-7B49-4E06-BBEB-62089643E560}" type="slidenum">
              <a:rPr lang="fr-FR" smtClean="0"/>
              <a:pPr/>
              <a:t>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r>
              <a:rPr lang="fr-FR" smtClean="0"/>
              <a:t>111</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r>
              <a:rPr lang="fr-FR" smtClean="0"/>
              <a:t>111</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r>
              <a:rPr lang="fr-FR" smtClean="0"/>
              <a:t>111</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lang="fr-FR" smtClean="0"/>
              <a:t>Cliquez pour modifier le style du titre</a:t>
            </a:r>
            <a:endParaRPr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7" name="Espace réservé de la date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r>
              <a:rPr lang="fr-FR" smtClean="0"/>
              <a:t>111</a:t>
            </a:r>
            <a:endParaRPr lang="fr-BE" dirty="0"/>
          </a:p>
        </p:txBody>
      </p:sp>
      <p:sp>
        <p:nvSpPr>
          <p:cNvPr id="10" name="Espace réservé du pied de page 16"/>
          <p:cNvSpPr>
            <a:spLocks noGrp="1"/>
          </p:cNvSpPr>
          <p:nvPr>
            <p:ph type="ftr" sz="quarter" idx="11"/>
          </p:nvPr>
        </p:nvSpPr>
        <p:spPr>
          <a:xfrm>
            <a:off x="2085975" y="236538"/>
            <a:ext cx="5867400" cy="365125"/>
          </a:xfrm>
        </p:spPr>
        <p:txBody>
          <a:bodyPr/>
          <a:lstStyle>
            <a:lvl1pPr algn="r">
              <a:defRPr>
                <a:solidFill>
                  <a:schemeClr val="tx2"/>
                </a:solidFill>
              </a:defRPr>
            </a:lvl1pPr>
          </a:lstStyle>
          <a:p>
            <a:endParaRPr lang="fr-BE" dirty="0"/>
          </a:p>
        </p:txBody>
      </p:sp>
      <p:sp>
        <p:nvSpPr>
          <p:cNvPr id="11"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CF4668DC-857F-487D-BFFA-8C0CA5037977}" type="slidenum">
              <a:rPr lang="fr-BE" smtClean="0"/>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612648" y="1600200"/>
            <a:ext cx="81534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r>
              <a:rPr lang="fr-FR" smtClean="0"/>
              <a:t>111</a:t>
            </a:r>
            <a:endParaRPr lang="fr-BE" dirty="0"/>
          </a:p>
        </p:txBody>
      </p:sp>
      <p:sp>
        <p:nvSpPr>
          <p:cNvPr id="5" name="Espace réservé du pied de page 2"/>
          <p:cNvSpPr>
            <a:spLocks noGrp="1"/>
          </p:cNvSpPr>
          <p:nvPr>
            <p:ph type="ftr" sz="quarter" idx="11"/>
          </p:nvPr>
        </p:nvSpPr>
        <p:spPr/>
        <p:txBody>
          <a:bodyPr/>
          <a:lstStyle>
            <a:lvl1pPr>
              <a:defRPr/>
            </a:lvl1pPr>
          </a:lstStyle>
          <a:p>
            <a:endParaRPr lang="fr-BE" dirty="0"/>
          </a:p>
        </p:txBody>
      </p:sp>
      <p:sp>
        <p:nvSpPr>
          <p:cNvPr id="6" name="Espace réservé du numéro de diapositive 22"/>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pic>
        <p:nvPicPr>
          <p:cNvPr id="7" name="Image 6" descr="Logo INS.png"/>
          <p:cNvPicPr>
            <a:picLocks noChangeAspect="1"/>
          </p:cNvPicPr>
          <p:nvPr userDrawn="1"/>
        </p:nvPicPr>
        <p:blipFill>
          <a:blip r:embed="rId2"/>
          <a:stretch>
            <a:fillRect/>
          </a:stretch>
        </p:blipFill>
        <p:spPr>
          <a:xfrm>
            <a:off x="142844" y="142852"/>
            <a:ext cx="1143008" cy="1071569"/>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Espace réservé du texte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smtClean="0"/>
              <a:t>Cliquez pour modifier le style du titre</a:t>
            </a:r>
            <a:endParaRPr lang="en-US"/>
          </a:p>
        </p:txBody>
      </p:sp>
      <p:sp>
        <p:nvSpPr>
          <p:cNvPr id="7" name="Espace réservé de la date 11"/>
          <p:cNvSpPr>
            <a:spLocks noGrp="1"/>
          </p:cNvSpPr>
          <p:nvPr>
            <p:ph type="dt" sz="half" idx="10"/>
          </p:nvPr>
        </p:nvSpPr>
        <p:spPr/>
        <p:txBody>
          <a:bodyPr/>
          <a:lstStyle>
            <a:lvl1pPr>
              <a:defRPr/>
            </a:lvl1pPr>
          </a:lstStyle>
          <a:p>
            <a:r>
              <a:rPr lang="fr-FR" smtClean="0"/>
              <a:t>111</a:t>
            </a:r>
            <a:endParaRPr lang="fr-BE" dirty="0"/>
          </a:p>
        </p:txBody>
      </p:sp>
      <p:sp>
        <p:nvSpPr>
          <p:cNvPr id="8" name="Espace réservé du numéro de diapositive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fld id="{CF4668DC-857F-487D-BFFA-8C0CA5037977}" type="slidenum">
              <a:rPr lang="fr-BE" smtClean="0"/>
              <a:pPr/>
              <a:t>‹N°›</a:t>
            </a:fld>
            <a:endParaRPr lang="fr-BE" dirty="0"/>
          </a:p>
        </p:txBody>
      </p:sp>
      <p:sp>
        <p:nvSpPr>
          <p:cNvPr id="9" name="Espace réservé du pied de page 13"/>
          <p:cNvSpPr>
            <a:spLocks noGrp="1"/>
          </p:cNvSpPr>
          <p:nvPr>
            <p:ph type="ftr" sz="quarter" idx="12"/>
          </p:nvPr>
        </p:nvSpPr>
        <p:spPr/>
        <p:txBody>
          <a:bodyPr/>
          <a:lstStyle>
            <a:lvl1pPr>
              <a:defRPr/>
            </a:lvl1pPr>
          </a:lstStyle>
          <a:p>
            <a:endParaRPr lang="fr-BE"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609600"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844901"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7"/>
          <p:cNvSpPr>
            <a:spLocks noGrp="1"/>
          </p:cNvSpPr>
          <p:nvPr>
            <p:ph type="dt" sz="half" idx="10"/>
          </p:nvPr>
        </p:nvSpPr>
        <p:spPr/>
        <p:txBody>
          <a:bodyPr rtlCol="0"/>
          <a:lstStyle>
            <a:lvl1pPr>
              <a:defRPr/>
            </a:lvl1pPr>
          </a:lstStyle>
          <a:p>
            <a:r>
              <a:rPr lang="fr-FR" smtClean="0"/>
              <a:t>111</a:t>
            </a:r>
            <a:endParaRPr lang="fr-BE" dirty="0"/>
          </a:p>
        </p:txBody>
      </p:sp>
      <p:sp>
        <p:nvSpPr>
          <p:cNvPr id="6" name="Espace réservé du numéro de diapositive 9"/>
          <p:cNvSpPr>
            <a:spLocks noGrp="1"/>
          </p:cNvSpPr>
          <p:nvPr>
            <p:ph type="sldNum" sz="quarter" idx="11"/>
          </p:nvPr>
        </p:nvSpPr>
        <p:spPr/>
        <p:txBody>
          <a:bodyPr rtlCol="0"/>
          <a:lstStyle>
            <a:lvl1pPr>
              <a:defRPr/>
            </a:lvl1pPr>
          </a:lstStyle>
          <a:p>
            <a:fld id="{CF4668DC-857F-487D-BFFA-8C0CA5037977}" type="slidenum">
              <a:rPr lang="fr-BE" smtClean="0"/>
              <a:pPr/>
              <a:t>‹N°›</a:t>
            </a:fld>
            <a:endParaRPr lang="fr-BE" dirty="0"/>
          </a:p>
        </p:txBody>
      </p:sp>
      <p:sp>
        <p:nvSpPr>
          <p:cNvPr id="7" name="Espace réservé du pied de page 11"/>
          <p:cNvSpPr>
            <a:spLocks noGrp="1"/>
          </p:cNvSpPr>
          <p:nvPr>
            <p:ph type="ftr" sz="quarter" idx="12"/>
          </p:nvPr>
        </p:nvSpPr>
        <p:spPr/>
        <p:txBody>
          <a:bodyPr rtlCol="0"/>
          <a:lstStyle>
            <a:lvl1pPr>
              <a:defRPr/>
            </a:lvl1pPr>
          </a:lstStyle>
          <a:p>
            <a:endParaRPr lang="fr-B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lstStyle>
            <a:lvl1pPr>
              <a:defRPr/>
            </a:lvl1pPr>
          </a:lstStyle>
          <a:p>
            <a:r>
              <a:rPr lang="fr-FR" smtClean="0"/>
              <a:t>Cliquez pour modifier le style du titre</a:t>
            </a:r>
            <a:endParaRPr lang="en-US"/>
          </a:p>
        </p:txBody>
      </p:sp>
      <p:sp>
        <p:nvSpPr>
          <p:cNvPr id="11" name="Espace réservé du contenu 10"/>
          <p:cNvSpPr>
            <a:spLocks noGrp="1"/>
          </p:cNvSpPr>
          <p:nvPr>
            <p:ph sz="quarter" idx="2"/>
          </p:nvPr>
        </p:nvSpPr>
        <p:spPr>
          <a:xfrm>
            <a:off x="609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800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7" name="Espace réservé de la date 9"/>
          <p:cNvSpPr>
            <a:spLocks noGrp="1"/>
          </p:cNvSpPr>
          <p:nvPr>
            <p:ph type="dt" sz="half" idx="10"/>
          </p:nvPr>
        </p:nvSpPr>
        <p:spPr/>
        <p:txBody>
          <a:bodyPr rtlCol="0"/>
          <a:lstStyle>
            <a:lvl1pPr>
              <a:defRPr/>
            </a:lvl1pPr>
          </a:lstStyle>
          <a:p>
            <a:r>
              <a:rPr lang="fr-FR" smtClean="0"/>
              <a:t>111</a:t>
            </a:r>
            <a:endParaRPr lang="fr-BE" dirty="0"/>
          </a:p>
        </p:txBody>
      </p:sp>
      <p:sp>
        <p:nvSpPr>
          <p:cNvPr id="8" name="Espace réservé du numéro de diapositive 11"/>
          <p:cNvSpPr>
            <a:spLocks noGrp="1"/>
          </p:cNvSpPr>
          <p:nvPr>
            <p:ph type="sldNum" sz="quarter" idx="11"/>
          </p:nvPr>
        </p:nvSpPr>
        <p:spPr/>
        <p:txBody>
          <a:bodyPr rtlCol="0"/>
          <a:lstStyle>
            <a:lvl1pPr>
              <a:defRPr/>
            </a:lvl1pPr>
          </a:lstStyle>
          <a:p>
            <a:fld id="{CF4668DC-857F-487D-BFFA-8C0CA5037977}" type="slidenum">
              <a:rPr lang="fr-BE" smtClean="0"/>
              <a:pPr/>
              <a:t>‹N°›</a:t>
            </a:fld>
            <a:endParaRPr lang="fr-BE" dirty="0"/>
          </a:p>
        </p:txBody>
      </p:sp>
      <p:sp>
        <p:nvSpPr>
          <p:cNvPr id="9" name="Espace réservé du pied de page 13"/>
          <p:cNvSpPr>
            <a:spLocks noGrp="1"/>
          </p:cNvSpPr>
          <p:nvPr>
            <p:ph type="ftr" sz="quarter" idx="12"/>
          </p:nvPr>
        </p:nvSpPr>
        <p:spPr/>
        <p:txBody>
          <a:bodyPr rtlCol="0"/>
          <a:lstStyle>
            <a:lvl1pPr>
              <a:defRPr/>
            </a:lvl1pPr>
          </a:lstStyle>
          <a:p>
            <a:endParaRPr lang="fr-B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r>
              <a:rPr lang="fr-FR" smtClean="0"/>
              <a:t>111</a:t>
            </a:r>
            <a:endParaRPr lang="fr-BE" dirty="0"/>
          </a:p>
        </p:txBody>
      </p:sp>
      <p:sp>
        <p:nvSpPr>
          <p:cNvPr id="4" name="Espace réservé du pied de page 2"/>
          <p:cNvSpPr>
            <a:spLocks noGrp="1"/>
          </p:cNvSpPr>
          <p:nvPr>
            <p:ph type="ftr" sz="quarter" idx="11"/>
          </p:nvPr>
        </p:nvSpPr>
        <p:spPr/>
        <p:txBody>
          <a:bodyPr/>
          <a:lstStyle>
            <a:lvl1pPr>
              <a:defRPr/>
            </a:lvl1pPr>
          </a:lstStyle>
          <a:p>
            <a:endParaRPr lang="fr-BE" dirty="0"/>
          </a:p>
        </p:txBody>
      </p:sp>
      <p:sp>
        <p:nvSpPr>
          <p:cNvPr id="5" name="Espace réservé du numéro de diapositive 22"/>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pic>
        <p:nvPicPr>
          <p:cNvPr id="6" name="Image 5" descr="Logo INS.png"/>
          <p:cNvPicPr>
            <a:picLocks noChangeAspect="1"/>
          </p:cNvPicPr>
          <p:nvPr userDrawn="1"/>
        </p:nvPicPr>
        <p:blipFill>
          <a:blip r:embed="rId2"/>
          <a:stretch>
            <a:fillRect/>
          </a:stretch>
        </p:blipFill>
        <p:spPr>
          <a:xfrm>
            <a:off x="142844" y="142852"/>
            <a:ext cx="1193861" cy="1006557"/>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fr-FR" smtClean="0"/>
              <a:t>111</a:t>
            </a:r>
            <a:endParaRPr lang="fr-BE" dirty="0"/>
          </a:p>
        </p:txBody>
      </p:sp>
      <p:sp>
        <p:nvSpPr>
          <p:cNvPr id="3" name="Espace réservé du pied de page 2"/>
          <p:cNvSpPr>
            <a:spLocks noGrp="1"/>
          </p:cNvSpPr>
          <p:nvPr>
            <p:ph type="ftr" sz="quarter" idx="11"/>
          </p:nvPr>
        </p:nvSpPr>
        <p:spPr/>
        <p:txBody>
          <a:bodyPr/>
          <a:lstStyle>
            <a:lvl1pPr>
              <a:defRPr/>
            </a:lvl1pPr>
          </a:lstStyle>
          <a:p>
            <a:endParaRPr lang="fr-BE" dirty="0"/>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CF4668DC-857F-487D-BFFA-8C0CA5037977}" type="slidenum">
              <a:rPr lang="fr-BE" smtClean="0"/>
              <a:pPr/>
              <a:t>‹N°›</a:t>
            </a:fld>
            <a:endParaRPr lang="fr-B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lstStyle>
            <a:lvl1pPr algn="l">
              <a:buNone/>
              <a:defRPr sz="4400" b="0"/>
            </a:lvl1pPr>
          </a:lstStyle>
          <a:p>
            <a:r>
              <a:rPr lang="fr-FR" smtClean="0"/>
              <a:t>Cliquez pour modifier le style du titre</a:t>
            </a:r>
            <a:endParaRPr lang="en-US"/>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r>
              <a:rPr lang="fr-FR" smtClean="0"/>
              <a:t>111</a:t>
            </a:r>
            <a:endParaRPr lang="fr-BE" dirty="0"/>
          </a:p>
        </p:txBody>
      </p:sp>
      <p:sp>
        <p:nvSpPr>
          <p:cNvPr id="6" name="Espace réservé du pied de page 2"/>
          <p:cNvSpPr>
            <a:spLocks noGrp="1"/>
          </p:cNvSpPr>
          <p:nvPr>
            <p:ph type="ftr" sz="quarter" idx="11"/>
          </p:nvPr>
        </p:nvSpPr>
        <p:spPr/>
        <p:txBody>
          <a:bodyPr/>
          <a:lstStyle>
            <a:lvl1pPr>
              <a:defRPr/>
            </a:lvl1pPr>
          </a:lstStyle>
          <a:p>
            <a:endParaRPr lang="fr-BE" dirty="0"/>
          </a:p>
        </p:txBody>
      </p:sp>
      <p:sp>
        <p:nvSpPr>
          <p:cNvPr id="7" name="Espace réservé du numéro de diapositive 22"/>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r>
              <a:rPr lang="fr-FR" smtClean="0"/>
              <a:t>111</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2" name="Titr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9" name="Espace réservé de la date 11"/>
          <p:cNvSpPr>
            <a:spLocks noGrp="1"/>
          </p:cNvSpPr>
          <p:nvPr>
            <p:ph type="dt" sz="half" idx="10"/>
          </p:nvPr>
        </p:nvSpPr>
        <p:spPr>
          <a:xfrm>
            <a:off x="6248400" y="6248400"/>
            <a:ext cx="2667000" cy="365125"/>
          </a:xfrm>
        </p:spPr>
        <p:txBody>
          <a:bodyPr rtlCol="0"/>
          <a:lstStyle>
            <a:lvl1pPr>
              <a:defRPr/>
            </a:lvl1pPr>
          </a:lstStyle>
          <a:p>
            <a:r>
              <a:rPr lang="fr-FR" smtClean="0"/>
              <a:t>111</a:t>
            </a:r>
            <a:endParaRPr lang="fr-BE" dirty="0"/>
          </a:p>
        </p:txBody>
      </p:sp>
      <p:sp>
        <p:nvSpPr>
          <p:cNvPr id="10" name="Espace réservé du numéro de diapositive 12"/>
          <p:cNvSpPr>
            <a:spLocks noGrp="1"/>
          </p:cNvSpPr>
          <p:nvPr>
            <p:ph type="sldNum" sz="quarter" idx="11"/>
          </p:nvPr>
        </p:nvSpPr>
        <p:spPr>
          <a:xfrm>
            <a:off x="0" y="4667250"/>
            <a:ext cx="1447800" cy="663575"/>
          </a:xfrm>
        </p:spPr>
        <p:txBody>
          <a:bodyPr rtlCol="0"/>
          <a:lstStyle>
            <a:lvl1pPr>
              <a:defRPr sz="2800"/>
            </a:lvl1pPr>
          </a:lstStyle>
          <a:p>
            <a:fld id="{CF4668DC-857F-487D-BFFA-8C0CA5037977}" type="slidenum">
              <a:rPr lang="fr-BE" smtClean="0"/>
              <a:pPr/>
              <a:t>‹N°›</a:t>
            </a:fld>
            <a:endParaRPr lang="fr-BE" dirty="0"/>
          </a:p>
        </p:txBody>
      </p:sp>
      <p:sp>
        <p:nvSpPr>
          <p:cNvPr id="11" name="Espace réservé du pied de page 13"/>
          <p:cNvSpPr>
            <a:spLocks noGrp="1"/>
          </p:cNvSpPr>
          <p:nvPr>
            <p:ph type="ftr" sz="quarter" idx="12"/>
          </p:nvPr>
        </p:nvSpPr>
        <p:spPr>
          <a:xfrm>
            <a:off x="1600200" y="6248400"/>
            <a:ext cx="4572000" cy="365125"/>
          </a:xfrm>
        </p:spPr>
        <p:txBody>
          <a:bodyPr rtlCol="0"/>
          <a:lstStyle>
            <a:lvl1pPr>
              <a:defRPr/>
            </a:lvl1pPr>
          </a:lstStyle>
          <a:p>
            <a:endParaRPr lang="fr-BE"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r>
              <a:rPr lang="fr-FR" smtClean="0"/>
              <a:t>111</a:t>
            </a:r>
            <a:endParaRPr lang="fr-BE" dirty="0"/>
          </a:p>
        </p:txBody>
      </p:sp>
      <p:sp>
        <p:nvSpPr>
          <p:cNvPr id="5" name="Espace réservé du pied de page 2"/>
          <p:cNvSpPr>
            <a:spLocks noGrp="1"/>
          </p:cNvSpPr>
          <p:nvPr>
            <p:ph type="ftr" sz="quarter" idx="11"/>
          </p:nvPr>
        </p:nvSpPr>
        <p:spPr/>
        <p:txBody>
          <a:bodyPr/>
          <a:lstStyle>
            <a:lvl1pPr>
              <a:defRPr/>
            </a:lvl1pPr>
          </a:lstStyle>
          <a:p>
            <a:endParaRPr lang="fr-BE" dirty="0"/>
          </a:p>
        </p:txBody>
      </p:sp>
      <p:sp>
        <p:nvSpPr>
          <p:cNvPr id="6" name="Espace réservé du numéro de diapositive 22"/>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re vertical 1"/>
          <p:cNvSpPr>
            <a:spLocks noGrp="1"/>
          </p:cNvSpPr>
          <p:nvPr>
            <p:ph type="title" orient="vert"/>
          </p:nvPr>
        </p:nvSpPr>
        <p:spPr>
          <a:xfrm>
            <a:off x="6553200" y="609600"/>
            <a:ext cx="2057400" cy="55165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a:xfrm>
            <a:off x="6553200" y="6248400"/>
            <a:ext cx="2209800" cy="365125"/>
          </a:xfrm>
        </p:spPr>
        <p:txBody>
          <a:bodyPr/>
          <a:lstStyle>
            <a:lvl1pPr>
              <a:defRPr/>
            </a:lvl1pPr>
          </a:lstStyle>
          <a:p>
            <a:r>
              <a:rPr lang="fr-FR" smtClean="0"/>
              <a:t>111</a:t>
            </a:r>
            <a:endParaRPr lang="fr-BE" dirty="0"/>
          </a:p>
        </p:txBody>
      </p:sp>
      <p:sp>
        <p:nvSpPr>
          <p:cNvPr id="8" name="Espace réservé du pied de page 4"/>
          <p:cNvSpPr>
            <a:spLocks noGrp="1"/>
          </p:cNvSpPr>
          <p:nvPr>
            <p:ph type="ftr" sz="quarter" idx="11"/>
          </p:nvPr>
        </p:nvSpPr>
        <p:spPr>
          <a:xfrm>
            <a:off x="457200" y="6248400"/>
            <a:ext cx="5573713" cy="365125"/>
          </a:xfrm>
        </p:spPr>
        <p:txBody>
          <a:bodyPr/>
          <a:lstStyle>
            <a:lvl1pPr>
              <a:defRPr/>
            </a:lvl1pPr>
          </a:lstStyle>
          <a:p>
            <a:endParaRPr lang="fr-BE" dirty="0"/>
          </a:p>
        </p:txBody>
      </p:sp>
      <p:sp>
        <p:nvSpPr>
          <p:cNvPr id="9" name="Espace réservé du numéro de diapositive 5"/>
          <p:cNvSpPr>
            <a:spLocks noGrp="1"/>
          </p:cNvSpPr>
          <p:nvPr>
            <p:ph type="sldNum" sz="quarter" idx="12"/>
          </p:nvPr>
        </p:nvSpPr>
        <p:spPr>
          <a:xfrm rot="5400000">
            <a:off x="5989638" y="144462"/>
            <a:ext cx="533400" cy="244475"/>
          </a:xfrm>
        </p:spPr>
        <p:txBody>
          <a:bodyPr/>
          <a:lstStyle>
            <a:lvl1pPr>
              <a:defRPr/>
            </a:lvl1pPr>
          </a:lstStyle>
          <a:p>
            <a:fld id="{CF4668DC-857F-487D-BFFA-8C0CA5037977}" type="slidenum">
              <a:rPr lang="fr-BE" smtClean="0"/>
              <a:pPr/>
              <a:t>‹N°›</a:t>
            </a:fld>
            <a:endParaRPr lang="fr-B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111</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r>
              <a:rPr lang="fr-FR" smtClean="0"/>
              <a:t>111</a:t>
            </a:r>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r>
              <a:rPr lang="fr-FR" smtClean="0"/>
              <a:t>111</a:t>
            </a:r>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r>
              <a:rPr lang="fr-FR" smtClean="0"/>
              <a:t>111</a:t>
            </a:r>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111</a:t>
            </a:r>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111</a:t>
            </a:r>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111</a:t>
            </a:r>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111</a:t>
            </a:r>
            <a:endParaRPr lang="fr-BE"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Espace réservé du titre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2051" name="Espace réservé du texte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r>
              <a:rPr lang="fr-FR" smtClean="0"/>
              <a:t>111</a:t>
            </a:r>
            <a:endParaRPr lang="fr-BE" dirty="0"/>
          </a:p>
        </p:txBody>
      </p:sp>
      <p:sp>
        <p:nvSpPr>
          <p:cNvPr id="3" name="Espace réservé du pied de page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endParaRPr lang="fr-BE"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Espace réservé du numéro de diapositive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fld id="{CF4668DC-857F-487D-BFFA-8C0CA5037977}" type="slidenum">
              <a:rPr lang="fr-BE" smtClean="0"/>
              <a:pPr/>
              <a:t>‹N°›</a:t>
            </a:fld>
            <a:endParaRPr lang="fr-BE"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033" name="Rectangle 1"/>
          <p:cNvSpPr>
            <a:spLocks noChangeArrowheads="1"/>
          </p:cNvSpPr>
          <p:nvPr/>
        </p:nvSpPr>
        <p:spPr bwMode="auto">
          <a:xfrm>
            <a:off x="467544" y="2060848"/>
            <a:ext cx="7704856" cy="1077218"/>
          </a:xfrm>
          <a:prstGeom prst="rect">
            <a:avLst/>
          </a:prstGeom>
          <a:ln w="0">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Atelier régional d’</a:t>
            </a:r>
            <a:r>
              <a:rPr lang="fr-FR" sz="1600" b="1" dirty="0" smtClean="0">
                <a:solidFill>
                  <a:srgbClr val="000000"/>
                </a:solidFill>
                <a:latin typeface="Arial" pitchFamily="34" charset="0"/>
                <a:ea typeface="Times New Roman" pitchFamily="18" charset="0"/>
                <a:cs typeface="Arial" pitchFamily="34" charset="0"/>
              </a:rPr>
              <a:t>é</a:t>
            </a:r>
            <a:r>
              <a:rPr kumimoji="0" lang="fr-FR"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change du Volet </a:t>
            </a:r>
            <a:r>
              <a:rPr lang="fr-FR" sz="1600" b="1" dirty="0" smtClean="0">
                <a:solidFill>
                  <a:srgbClr val="000000"/>
                </a:solidFill>
                <a:latin typeface="Arial" pitchFamily="34" charset="0"/>
                <a:ea typeface="Times New Roman" pitchFamily="18" charset="0"/>
                <a:cs typeface="Arial" pitchFamily="34" charset="0"/>
              </a:rPr>
              <a:t>C</a:t>
            </a:r>
            <a:r>
              <a:rPr kumimoji="0" lang="fr-FR"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omptabilité Nationale du PSR-UEMOA, </a:t>
            </a:r>
            <a:r>
              <a:rPr lang="fr-FR" sz="1600" b="1" dirty="0" smtClean="0">
                <a:solidFill>
                  <a:srgbClr val="000000"/>
                </a:solidFill>
                <a:latin typeface="Arial" pitchFamily="34" charset="0"/>
                <a:ea typeface="Times New Roman" pitchFamily="18" charset="0"/>
                <a:cs typeface="Arial" pitchFamily="34" charset="0"/>
              </a:rPr>
              <a:t>O</a:t>
            </a:r>
            <a:r>
              <a:rPr kumimoji="0" lang="fr-FR"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uagadougou du 7 au 11 octobre 2019</a:t>
            </a:r>
          </a:p>
        </p:txBody>
      </p:sp>
      <p:sp>
        <p:nvSpPr>
          <p:cNvPr id="18" name="Rectangle 1"/>
          <p:cNvSpPr>
            <a:spLocks noChangeArrowheads="1"/>
          </p:cNvSpPr>
          <p:nvPr/>
        </p:nvSpPr>
        <p:spPr bwMode="auto">
          <a:xfrm>
            <a:off x="1475656" y="3813311"/>
            <a:ext cx="6336704" cy="612412"/>
          </a:xfrm>
          <a:prstGeom prst="rect">
            <a:avLst/>
          </a:prstGeom>
          <a:noFill/>
          <a:ln w="254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PRESENTATION DE LA MCS DU </a:t>
            </a:r>
            <a:r>
              <a:rPr kumimoji="0" lang="fr-FR" sz="2000" b="1" i="0" u="none" strike="noStrike" cap="none" normalizeH="0" dirty="0" smtClean="0">
                <a:ln>
                  <a:noFill/>
                </a:ln>
                <a:solidFill>
                  <a:srgbClr val="000000"/>
                </a:solidFill>
                <a:effectLst/>
                <a:latin typeface="Arial" pitchFamily="34" charset="0"/>
                <a:ea typeface="Times New Roman" pitchFamily="18" charset="0"/>
                <a:cs typeface="Arial" pitchFamily="34" charset="0"/>
              </a:rPr>
              <a:t>NIGER</a:t>
            </a:r>
            <a:endParaRPr kumimoji="0" lang="fr-FR"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
        <p:nvSpPr>
          <p:cNvPr id="20" name="Espace réservé du numéro de diapositive 19"/>
          <p:cNvSpPr>
            <a:spLocks noGrp="1"/>
          </p:cNvSpPr>
          <p:nvPr>
            <p:ph type="sldNum" sz="quarter" idx="12"/>
          </p:nvPr>
        </p:nvSpPr>
        <p:spPr/>
        <p:txBody>
          <a:bodyPr>
            <a:noAutofit/>
          </a:bodyPr>
          <a:lstStyle/>
          <a:p>
            <a:fld id="{CF4668DC-857F-487D-BFFA-8C0CA5037977}" type="slidenum">
              <a:rPr lang="fr-BE" sz="1600" smtClean="0"/>
              <a:pPr/>
              <a:t>1</a:t>
            </a:fld>
            <a:endParaRPr lang="fr-BE"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228600"/>
            <a:ext cx="7337320"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INFORMATIONS UTILISEES POUR LA DESAGREGATION DE LA MCS</a:t>
            </a:r>
            <a:endParaRPr lang="fr-FR" sz="2800" b="1" dirty="0">
              <a:solidFill>
                <a:schemeClr val="tx1"/>
              </a:solidFill>
            </a:endParaRPr>
          </a:p>
        </p:txBody>
      </p:sp>
      <p:graphicFrame>
        <p:nvGraphicFramePr>
          <p:cNvPr id="5" name="Espace réservé du contenu 4"/>
          <p:cNvGraphicFramePr>
            <a:graphicFrameLocks noGrp="1"/>
          </p:cNvGraphicFramePr>
          <p:nvPr>
            <p:ph sz="quarter" idx="1"/>
          </p:nvPr>
        </p:nvGraphicFramePr>
        <p:xfrm>
          <a:off x="323528" y="1700808"/>
          <a:ext cx="8496944" cy="4586009"/>
        </p:xfrm>
        <a:graphic>
          <a:graphicData uri="http://schemas.openxmlformats.org/drawingml/2006/table">
            <a:tbl>
              <a:tblPr/>
              <a:tblGrid>
                <a:gridCol w="2919828"/>
                <a:gridCol w="5577116"/>
              </a:tblGrid>
              <a:tr h="333761">
                <a:tc>
                  <a:txBody>
                    <a:bodyPr/>
                    <a:lstStyle/>
                    <a:p>
                      <a:pPr algn="just">
                        <a:lnSpc>
                          <a:spcPct val="115000"/>
                        </a:lnSpc>
                        <a:spcAft>
                          <a:spcPts val="0"/>
                        </a:spcAft>
                      </a:pPr>
                      <a:r>
                        <a:rPr lang="fr-FR" sz="1600" b="1" dirty="0">
                          <a:latin typeface="Arial"/>
                          <a:ea typeface="Times New Roman"/>
                          <a:cs typeface="Times New Roman"/>
                        </a:rPr>
                        <a:t>Sources globales</a:t>
                      </a:r>
                      <a:endParaRPr lang="fr-FR" sz="16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600">
                          <a:latin typeface="Arial"/>
                          <a:ea typeface="Times New Roman"/>
                          <a:cs typeface="Times New Roman"/>
                        </a:rPr>
                        <a:t>Détail des sources</a:t>
                      </a:r>
                      <a:endParaRPr lang="fr-FR"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693">
                <a:tc>
                  <a:txBody>
                    <a:bodyPr/>
                    <a:lstStyle/>
                    <a:p>
                      <a:pPr algn="just">
                        <a:lnSpc>
                          <a:spcPct val="115000"/>
                        </a:lnSpc>
                        <a:spcAft>
                          <a:spcPts val="0"/>
                        </a:spcAft>
                      </a:pPr>
                      <a:r>
                        <a:rPr lang="fr-FR" sz="1600" dirty="0">
                          <a:latin typeface="Arial"/>
                          <a:ea typeface="Times New Roman"/>
                          <a:cs typeface="Times New Roman"/>
                        </a:rPr>
                        <a:t>TRE 2013</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600" dirty="0">
                          <a:latin typeface="Arial"/>
                          <a:ea typeface="Times New Roman"/>
                          <a:cs typeface="Times New Roman"/>
                        </a:rPr>
                        <a:t>CI par produits/branche, Production/branche, taxes sur production, taxes sur produits, importations et exportations par produits, RS et EBE par branche, CF par produits, FBCF et stocks par produit</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346">
                <a:tc>
                  <a:txBody>
                    <a:bodyPr/>
                    <a:lstStyle/>
                    <a:p>
                      <a:pPr algn="just">
                        <a:lnSpc>
                          <a:spcPct val="115000"/>
                        </a:lnSpc>
                        <a:spcAft>
                          <a:spcPts val="0"/>
                        </a:spcAft>
                      </a:pPr>
                      <a:r>
                        <a:rPr lang="fr-FR" sz="1600" dirty="0">
                          <a:latin typeface="Arial"/>
                          <a:ea typeface="Times New Roman"/>
                          <a:cs typeface="Times New Roman"/>
                        </a:rPr>
                        <a:t>TCEI 2013</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600">
                          <a:latin typeface="Arial"/>
                          <a:ea typeface="Times New Roman"/>
                          <a:cs typeface="Times New Roman"/>
                        </a:rPr>
                        <a:t>Transferts, revenus de la propriété, épargne intérieure, épargne extérieure</a:t>
                      </a:r>
                      <a:endParaRPr lang="fr-FR"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20">
                <a:tc>
                  <a:txBody>
                    <a:bodyPr/>
                    <a:lstStyle/>
                    <a:p>
                      <a:pPr algn="just">
                        <a:lnSpc>
                          <a:spcPct val="115000"/>
                        </a:lnSpc>
                        <a:spcAft>
                          <a:spcPts val="0"/>
                        </a:spcAft>
                      </a:pPr>
                      <a:r>
                        <a:rPr lang="fr-FR" sz="1600">
                          <a:latin typeface="Arial"/>
                          <a:ea typeface="Times New Roman"/>
                          <a:cs typeface="Times New Roman"/>
                        </a:rPr>
                        <a:t>TEI 2013</a:t>
                      </a:r>
                      <a:endParaRPr lang="fr-FR"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600" dirty="0">
                          <a:latin typeface="Arial"/>
                          <a:ea typeface="Times New Roman"/>
                          <a:cs typeface="Times New Roman"/>
                        </a:rPr>
                        <a:t>Demande et offre des produits intermédiaires</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20">
                <a:tc>
                  <a:txBody>
                    <a:bodyPr/>
                    <a:lstStyle/>
                    <a:p>
                      <a:pPr algn="just">
                        <a:lnSpc>
                          <a:spcPct val="115000"/>
                        </a:lnSpc>
                        <a:spcAft>
                          <a:spcPts val="0"/>
                        </a:spcAft>
                      </a:pPr>
                      <a:r>
                        <a:rPr lang="fr-FR" sz="1600">
                          <a:latin typeface="Arial"/>
                          <a:ea typeface="Times New Roman"/>
                          <a:cs typeface="Times New Roman"/>
                        </a:rPr>
                        <a:t>Matrice de qui à qui</a:t>
                      </a:r>
                      <a:endParaRPr lang="fr-FR"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600" dirty="0">
                          <a:latin typeface="Arial"/>
                          <a:ea typeface="Times New Roman"/>
                          <a:cs typeface="Times New Roman"/>
                        </a:rPr>
                        <a:t>Opérations entre institutions</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693">
                <a:tc>
                  <a:txBody>
                    <a:bodyPr/>
                    <a:lstStyle/>
                    <a:p>
                      <a:pPr algn="just">
                        <a:lnSpc>
                          <a:spcPct val="115000"/>
                        </a:lnSpc>
                        <a:spcAft>
                          <a:spcPts val="0"/>
                        </a:spcAft>
                      </a:pPr>
                      <a:r>
                        <a:rPr lang="fr-FR" sz="1600" dirty="0">
                          <a:latin typeface="Arial"/>
                          <a:ea typeface="Times New Roman"/>
                          <a:cs typeface="Times New Roman"/>
                        </a:rPr>
                        <a:t>ECVMA 2014</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600" dirty="0">
                          <a:latin typeface="Arial"/>
                          <a:ea typeface="Times New Roman"/>
                          <a:cs typeface="Times New Roman"/>
                        </a:rPr>
                        <a:t>Dépenses de consommation finale des ménages par catégories socio-économiques (salarié moderne, employé informel, indépendant agricole, indépendant non agricole, sans emploi</a:t>
                      </a:r>
                      <a:endParaRPr lang="fr-FR"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3020">
                <a:tc>
                  <a:txBody>
                    <a:bodyPr/>
                    <a:lstStyle/>
                    <a:p>
                      <a:pPr algn="just">
                        <a:lnSpc>
                          <a:spcPct val="115000"/>
                        </a:lnSpc>
                        <a:spcAft>
                          <a:spcPts val="0"/>
                        </a:spcAft>
                      </a:pPr>
                      <a:r>
                        <a:rPr lang="fr-FR" sz="1600">
                          <a:latin typeface="Arial"/>
                          <a:ea typeface="Times New Roman"/>
                          <a:cs typeface="Times New Roman"/>
                        </a:rPr>
                        <a:t>Budget – TOFE 2013</a:t>
                      </a:r>
                      <a:endParaRPr lang="fr-FR"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latin typeface="Arial"/>
                          <a:ea typeface="Times New Roman"/>
                          <a:cs typeface="Times New Roman"/>
                        </a:rPr>
                        <a:t>Taxes sur produits : TVA, autres taxes/produits, Taxes à l'M, taxes à l'exportation, dépenses courantes et d’investissement</a:t>
                      </a:r>
                      <a:endParaRPr lang="fr-FR"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Espace réservé du numéro de diapositive 6"/>
          <p:cNvSpPr>
            <a:spLocks noGrp="1"/>
          </p:cNvSpPr>
          <p:nvPr>
            <p:ph type="sldNum" sz="quarter" idx="12"/>
          </p:nvPr>
        </p:nvSpPr>
        <p:spPr/>
        <p:txBody>
          <a:bodyPr>
            <a:noAutofit/>
          </a:bodyPr>
          <a:lstStyle/>
          <a:p>
            <a:fld id="{CF4668DC-857F-487D-BFFA-8C0CA5037977}" type="slidenum">
              <a:rPr lang="fr-BE" sz="1600" smtClean="0"/>
              <a:pPr/>
              <a:t>10</a:t>
            </a:fld>
            <a:endParaRPr lang="fr-BE"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214290"/>
            <a:ext cx="5857916" cy="990600"/>
          </a:xfrm>
        </p:spPr>
        <p:txBody>
          <a:bodyPr/>
          <a:lstStyle/>
          <a:p>
            <a:pPr marL="342900" indent="-342900" algn="ctr" eaLnBrk="1" fontAlgn="auto" hangingPunct="1">
              <a:spcBef>
                <a:spcPct val="20000"/>
              </a:spcBef>
              <a:spcAft>
                <a:spcPts val="0"/>
              </a:spcAft>
              <a:defRPr/>
            </a:pPr>
            <a:r>
              <a:rPr lang="fr-FR" sz="2800" b="1" dirty="0" smtClean="0">
                <a:solidFill>
                  <a:schemeClr val="tx1"/>
                </a:solidFill>
              </a:rPr>
              <a:t>PRINCIPALES DIFFICULTÉS ET APPROCHE DE SOLUTION</a:t>
            </a:r>
            <a:endParaRPr lang="fr-FR" sz="2800" b="1" dirty="0">
              <a:solidFill>
                <a:schemeClr val="tx1"/>
              </a:solidFill>
            </a:endParaRPr>
          </a:p>
        </p:txBody>
      </p:sp>
      <p:sp>
        <p:nvSpPr>
          <p:cNvPr id="3" name="Espace réservé du contenu 2"/>
          <p:cNvSpPr>
            <a:spLocks noGrp="1"/>
          </p:cNvSpPr>
          <p:nvPr>
            <p:ph sz="quarter" idx="1"/>
          </p:nvPr>
        </p:nvSpPr>
        <p:spPr>
          <a:xfrm>
            <a:off x="323528" y="1628800"/>
            <a:ext cx="8514528" cy="5229200"/>
          </a:xfrm>
        </p:spPr>
        <p:txBody>
          <a:bodyPr/>
          <a:lstStyle/>
          <a:p>
            <a:pPr>
              <a:buNone/>
            </a:pPr>
            <a:r>
              <a:rPr lang="fr-FR" sz="2100" dirty="0" smtClean="0">
                <a:latin typeface="Arial" pitchFamily="34" charset="0"/>
                <a:cs typeface="Arial" pitchFamily="34" charset="0"/>
              </a:rPr>
              <a:t>Les principales difficultés ont été:</a:t>
            </a:r>
          </a:p>
          <a:p>
            <a:pPr lvl="0"/>
            <a:r>
              <a:rPr lang="fr-FR" sz="2100" dirty="0" smtClean="0">
                <a:latin typeface="Arial" pitchFamily="34" charset="0"/>
                <a:cs typeface="Arial" pitchFamily="34" charset="0"/>
              </a:rPr>
              <a:t>la désagrégation de certaines données sur les ménages par catégories socio-économique : l’équipe a dû opérer  des ajustements </a:t>
            </a:r>
            <a:r>
              <a:rPr lang="fr-FR" sz="2100" dirty="0" err="1" smtClean="0">
                <a:latin typeface="Arial" pitchFamily="34" charset="0"/>
                <a:cs typeface="Arial" pitchFamily="34" charset="0"/>
              </a:rPr>
              <a:t>malgrès</a:t>
            </a:r>
            <a:r>
              <a:rPr lang="fr-FR" sz="2100" dirty="0" smtClean="0">
                <a:latin typeface="Arial" pitchFamily="34" charset="0"/>
                <a:cs typeface="Arial" pitchFamily="34" charset="0"/>
              </a:rPr>
              <a:t> l’utilisation de l’enquête ECVMA 2014;</a:t>
            </a:r>
          </a:p>
          <a:p>
            <a:pPr lvl="0"/>
            <a:r>
              <a:rPr lang="fr-FR" sz="2100" dirty="0" smtClean="0">
                <a:latin typeface="Arial" pitchFamily="34" charset="0"/>
                <a:cs typeface="Arial" pitchFamily="34" charset="0"/>
              </a:rPr>
              <a:t>les flux des transferts </a:t>
            </a:r>
            <a:r>
              <a:rPr lang="fr-FR" sz="2100" dirty="0" err="1" smtClean="0">
                <a:latin typeface="Arial" pitchFamily="34" charset="0"/>
                <a:cs typeface="Arial" pitchFamily="34" charset="0"/>
              </a:rPr>
              <a:t>inter-institutionnels</a:t>
            </a:r>
            <a:r>
              <a:rPr lang="fr-FR" sz="2100" dirty="0" smtClean="0">
                <a:latin typeface="Arial" pitchFamily="34" charset="0"/>
                <a:cs typeface="Arial" pitchFamily="34" charset="0"/>
              </a:rPr>
              <a:t> : certains sont réalisés en utilisant la clé de ventilation de la MCS 2012, notamment les transferts des SNF, les transferts des ménages ;</a:t>
            </a:r>
          </a:p>
          <a:p>
            <a:pPr lvl="0"/>
            <a:r>
              <a:rPr lang="fr-FR" sz="2100" dirty="0" smtClean="0">
                <a:latin typeface="Arial" pitchFamily="34" charset="0"/>
                <a:cs typeface="Arial" pitchFamily="34" charset="0"/>
              </a:rPr>
              <a:t>la répartition des indemnités d’assurance-dommage, des dividendes et des transferts reçus par les ménages a été faite selon avis d’expert </a:t>
            </a:r>
          </a:p>
          <a:p>
            <a:pPr lvl="0"/>
            <a:r>
              <a:rPr lang="fr-FR" sz="2100" dirty="0" smtClean="0">
                <a:latin typeface="Arial" pitchFamily="34" charset="0"/>
                <a:cs typeface="Arial" pitchFamily="34" charset="0"/>
              </a:rPr>
              <a:t>l’insuffisance des ressources financières affectées à cette activité.</a:t>
            </a:r>
          </a:p>
          <a:p>
            <a:pPr lvl="0"/>
            <a:endParaRPr lang="fr-FR" dirty="0"/>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11</a:t>
            </a:fld>
            <a:endParaRPr lang="fr-BE"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228600"/>
            <a:ext cx="7337320"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LEÇONS APPRISES ET PERSPECTIVES</a:t>
            </a:r>
            <a:endParaRPr lang="fr-FR" sz="2800" b="1" dirty="0">
              <a:solidFill>
                <a:schemeClr val="tx1"/>
              </a:solidFill>
            </a:endParaRPr>
          </a:p>
        </p:txBody>
      </p:sp>
      <p:sp>
        <p:nvSpPr>
          <p:cNvPr id="3" name="Espace réservé du contenu 2"/>
          <p:cNvSpPr>
            <a:spLocks noGrp="1"/>
          </p:cNvSpPr>
          <p:nvPr>
            <p:ph sz="quarter" idx="1"/>
          </p:nvPr>
        </p:nvSpPr>
        <p:spPr>
          <a:xfrm>
            <a:off x="323528" y="1600200"/>
            <a:ext cx="8568952" cy="4853136"/>
          </a:xfrm>
        </p:spPr>
        <p:txBody>
          <a:bodyPr/>
          <a:lstStyle/>
          <a:p>
            <a:pPr algn="just">
              <a:spcAft>
                <a:spcPts val="600"/>
              </a:spcAft>
            </a:pPr>
            <a:r>
              <a:rPr lang="fr-FR" sz="2000" dirty="0" smtClean="0">
                <a:latin typeface="Arial" pitchFamily="34" charset="0"/>
                <a:cs typeface="Arial" pitchFamily="34" charset="0"/>
              </a:rPr>
              <a:t>les MCS permettent de combiner, dans un cadre unique, plusieurs sources de données:  le TRE, le TCEI et les enquêtes sur les dépenses auprès des ménages, pour s’assurer de la cohérence globale de ces éléments</a:t>
            </a:r>
          </a:p>
          <a:p>
            <a:pPr algn="just">
              <a:spcAft>
                <a:spcPts val="600"/>
              </a:spcAft>
            </a:pPr>
            <a:r>
              <a:rPr lang="fr-FR" sz="2000" dirty="0" smtClean="0">
                <a:latin typeface="Arial" pitchFamily="34" charset="0"/>
                <a:cs typeface="Arial" pitchFamily="34" charset="0"/>
              </a:rPr>
              <a:t>Les MCS apparaissent comme un outil approprié pour une meilleure formalisation des modèles économiques de type « Modèle d’Equilibre Général Calculable » (MEGC) en vue de l’analyse de l’impact des politiques économiques</a:t>
            </a:r>
          </a:p>
          <a:p>
            <a:pPr algn="just">
              <a:spcAft>
                <a:spcPts val="600"/>
              </a:spcAft>
            </a:pPr>
            <a:r>
              <a:rPr lang="fr-FR" sz="2000" dirty="0" smtClean="0">
                <a:latin typeface="Arial" pitchFamily="34" charset="0"/>
                <a:cs typeface="Arial" pitchFamily="34" charset="0"/>
              </a:rPr>
              <a:t>Les MCS, en tant qu’instruments de nature, à la fois microéconomique et macroéconomique, permettent d’assurer la coordination entre statisticiens d’enquête et comptables nationaux.</a:t>
            </a:r>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12</a:t>
            </a:fld>
            <a:endParaRPr lang="fr-BE"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28600"/>
            <a:ext cx="7480196"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LEÇONS APPRISES ET PERSPECTIVES</a:t>
            </a:r>
          </a:p>
        </p:txBody>
      </p:sp>
      <p:sp>
        <p:nvSpPr>
          <p:cNvPr id="3" name="Espace réservé du contenu 2"/>
          <p:cNvSpPr>
            <a:spLocks noGrp="1"/>
          </p:cNvSpPr>
          <p:nvPr>
            <p:ph sz="quarter" idx="1"/>
          </p:nvPr>
        </p:nvSpPr>
        <p:spPr>
          <a:xfrm>
            <a:off x="612648" y="1600200"/>
            <a:ext cx="8153400" cy="4781128"/>
          </a:xfrm>
          <a:ln>
            <a:noFill/>
          </a:ln>
        </p:spPr>
        <p:txBody>
          <a:bodyPr/>
          <a:lstStyle/>
          <a:p>
            <a:pPr algn="just">
              <a:spcAft>
                <a:spcPts val="600"/>
              </a:spcAft>
            </a:pPr>
            <a:r>
              <a:rPr lang="fr-FR" sz="2200" dirty="0" smtClean="0">
                <a:latin typeface="Arial" pitchFamily="34" charset="0"/>
                <a:cs typeface="Arial" pitchFamily="34" charset="0"/>
              </a:rPr>
              <a:t>Il est utile que des investigations statistiques plus poussées soient menées dans certains domaines tels que la formation des revenus et les dépenses des ménages, l’étude des filières agricoles et élevage afin de mieux affiner les prochaines MCS</a:t>
            </a:r>
          </a:p>
          <a:p>
            <a:pPr algn="just">
              <a:spcAft>
                <a:spcPts val="600"/>
              </a:spcAft>
            </a:pPr>
            <a:r>
              <a:rPr lang="fr-FR" sz="2200" dirty="0" smtClean="0">
                <a:latin typeface="Arial" pitchFamily="34" charset="0"/>
                <a:cs typeface="Arial" pitchFamily="34" charset="0"/>
              </a:rPr>
              <a:t>les INS doivent s’approprier cet exercice de façon à ce qu’il soit intégré dans leurs travaux courants afin de produire régulièrement les MCS</a:t>
            </a:r>
          </a:p>
          <a:p>
            <a:pPr algn="just">
              <a:spcAft>
                <a:spcPts val="600"/>
              </a:spcAft>
            </a:pPr>
            <a:r>
              <a:rPr lang="fr-FR" sz="2200" dirty="0" smtClean="0">
                <a:latin typeface="Arial" pitchFamily="34" charset="0"/>
                <a:cs typeface="Arial" pitchFamily="34" charset="0"/>
              </a:rPr>
              <a:t> La disponibilité des ressources financières et humaines permettrait de produire tous les trois (3) ans une micro-MCS afin de s’adapter aux changements structurels de l’économie nationale.</a:t>
            </a:r>
          </a:p>
          <a:p>
            <a:endParaRPr lang="fr-FR" sz="2400" dirty="0" smtClean="0"/>
          </a:p>
          <a:p>
            <a:endParaRPr lang="fr-FR" sz="2400" dirty="0" smtClean="0"/>
          </a:p>
          <a:p>
            <a:endParaRPr lang="fr-FR" sz="2400" dirty="0" smtClean="0"/>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13</a:t>
            </a:fld>
            <a:endParaRPr lang="fr-BE"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endParaRPr lang="fr-FR" dirty="0" smtClean="0"/>
          </a:p>
          <a:p>
            <a:pPr>
              <a:buNone/>
              <a:defRPr/>
            </a:pPr>
            <a:r>
              <a:rPr lang="fr-FR" sz="4000" b="1" dirty="0" smtClean="0"/>
              <a:t>      </a:t>
            </a:r>
            <a:r>
              <a:rPr lang="fr-FR" sz="4000" b="1" dirty="0" smtClean="0">
                <a:latin typeface="+mj-lt"/>
                <a:ea typeface="+mj-ea"/>
                <a:cs typeface="+mj-cs"/>
              </a:rPr>
              <a:t>MERCI POUR VOTRE ATTENTION</a:t>
            </a:r>
            <a:endParaRPr lang="fr-FR" sz="4000" b="1" dirty="0">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55576" y="1772816"/>
            <a:ext cx="8136904" cy="4870894"/>
          </a:xfrm>
        </p:spPr>
        <p:txBody>
          <a:bodyPr>
            <a:normAutofit/>
          </a:bodyPr>
          <a:lstStyle/>
          <a:p>
            <a:pPr>
              <a:spcAft>
                <a:spcPts val="1800"/>
              </a:spcAft>
            </a:pPr>
            <a:r>
              <a:rPr lang="fr-FR" sz="2500" dirty="0" smtClean="0">
                <a:latin typeface="Arial" pitchFamily="34" charset="0"/>
                <a:cs typeface="Arial" pitchFamily="34" charset="0"/>
              </a:rPr>
              <a:t>Description du processus</a:t>
            </a:r>
          </a:p>
          <a:p>
            <a:pPr>
              <a:spcAft>
                <a:spcPts val="1800"/>
              </a:spcAft>
            </a:pPr>
            <a:r>
              <a:rPr lang="fr-FR" sz="2500" dirty="0" smtClean="0">
                <a:latin typeface="Arial" pitchFamily="34" charset="0"/>
                <a:cs typeface="Arial" pitchFamily="34" charset="0"/>
              </a:rPr>
              <a:t>Etat d'avancement des travaux sur la MCS</a:t>
            </a:r>
          </a:p>
          <a:p>
            <a:pPr>
              <a:spcAft>
                <a:spcPts val="1800"/>
              </a:spcAft>
            </a:pPr>
            <a:r>
              <a:rPr lang="fr-FR" sz="2500" dirty="0" smtClean="0">
                <a:latin typeface="Arial" pitchFamily="34" charset="0"/>
                <a:cs typeface="Arial" pitchFamily="34" charset="0"/>
              </a:rPr>
              <a:t>Informations utilisées pour la désagrégation de la MCS</a:t>
            </a:r>
          </a:p>
          <a:p>
            <a:pPr>
              <a:spcAft>
                <a:spcPts val="1800"/>
              </a:spcAft>
            </a:pPr>
            <a:r>
              <a:rPr lang="fr-FR" sz="2500" dirty="0" smtClean="0">
                <a:latin typeface="Arial" pitchFamily="34" charset="0"/>
                <a:cs typeface="Arial" pitchFamily="34" charset="0"/>
              </a:rPr>
              <a:t>Principales difficultés et approche de solution</a:t>
            </a:r>
          </a:p>
          <a:p>
            <a:pPr>
              <a:spcAft>
                <a:spcPts val="1800"/>
              </a:spcAft>
            </a:pPr>
            <a:r>
              <a:rPr lang="fr-FR" sz="2500" dirty="0" smtClean="0">
                <a:latin typeface="Arial" pitchFamily="34" charset="0"/>
                <a:cs typeface="Arial" pitchFamily="34" charset="0"/>
              </a:rPr>
              <a:t>Leçons apprises et perspectives.</a:t>
            </a:r>
            <a:endParaRPr lang="fr-FR" sz="2500" dirty="0">
              <a:latin typeface="Arial" pitchFamily="34" charset="0"/>
              <a:cs typeface="Arial" pitchFamily="34" charset="0"/>
            </a:endParaRPr>
          </a:p>
        </p:txBody>
      </p:sp>
      <p:sp>
        <p:nvSpPr>
          <p:cNvPr id="5" name="Espace réservé du contenu 2"/>
          <p:cNvSpPr txBox="1">
            <a:spLocks/>
          </p:cNvSpPr>
          <p:nvPr/>
        </p:nvSpPr>
        <p:spPr>
          <a:xfrm>
            <a:off x="1357290" y="476672"/>
            <a:ext cx="5572164" cy="71438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fr-FR" sz="2800" b="1" dirty="0" smtClean="0">
                <a:latin typeface="+mj-lt"/>
                <a:ea typeface="+mj-ea"/>
                <a:cs typeface="+mj-cs"/>
              </a:rPr>
              <a:t>PLAN DE LA PRESENTATION</a:t>
            </a:r>
            <a:endParaRPr lang="fr-FR" sz="2800" b="1" dirty="0">
              <a:latin typeface="+mj-lt"/>
              <a:ea typeface="+mj-ea"/>
              <a:cs typeface="+mj-cs"/>
            </a:endParaRPr>
          </a:p>
        </p:txBody>
      </p:sp>
      <p:sp>
        <p:nvSpPr>
          <p:cNvPr id="6" name="Espace réservé du numéro de diapositive 5"/>
          <p:cNvSpPr>
            <a:spLocks noGrp="1"/>
          </p:cNvSpPr>
          <p:nvPr>
            <p:ph type="sldNum" sz="quarter" idx="12"/>
          </p:nvPr>
        </p:nvSpPr>
        <p:spPr/>
        <p:txBody>
          <a:bodyPr>
            <a:noAutofit/>
          </a:bodyPr>
          <a:lstStyle/>
          <a:p>
            <a:fld id="{CF4668DC-857F-487D-BFFA-8C0CA5037977}" type="slidenum">
              <a:rPr lang="fr-BE" sz="1600" smtClean="0"/>
              <a:pPr/>
              <a:t>2</a:t>
            </a:fld>
            <a:endParaRPr lang="fr-BE" sz="16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28600"/>
            <a:ext cx="7480196"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DESCRIPTION DU PROCESSUS</a:t>
            </a:r>
            <a:endParaRPr lang="fr-FR" sz="2800" b="1" dirty="0">
              <a:solidFill>
                <a:schemeClr val="tx1"/>
              </a:solidFill>
            </a:endParaRPr>
          </a:p>
        </p:txBody>
      </p:sp>
      <p:sp>
        <p:nvSpPr>
          <p:cNvPr id="3" name="Espace réservé du contenu 2"/>
          <p:cNvSpPr>
            <a:spLocks noGrp="1"/>
          </p:cNvSpPr>
          <p:nvPr>
            <p:ph sz="quarter" idx="1"/>
          </p:nvPr>
        </p:nvSpPr>
        <p:spPr>
          <a:xfrm>
            <a:off x="612648" y="1600200"/>
            <a:ext cx="8153400" cy="4925144"/>
          </a:xfrm>
        </p:spPr>
        <p:txBody>
          <a:bodyPr/>
          <a:lstStyle/>
          <a:p>
            <a:pPr algn="just">
              <a:spcAft>
                <a:spcPts val="600"/>
              </a:spcAft>
            </a:pPr>
            <a:r>
              <a:rPr lang="fr-FR" sz="2200" dirty="0" smtClean="0">
                <a:latin typeface="Arial" pitchFamily="34" charset="0"/>
                <a:cs typeface="Arial" pitchFamily="34" charset="0"/>
              </a:rPr>
              <a:t>Le processus d’élaboration de la MCS a commencé par l’organisation d’un atelier de formation tenu en juillet 2016</a:t>
            </a:r>
          </a:p>
          <a:p>
            <a:pPr algn="just">
              <a:spcAft>
                <a:spcPts val="600"/>
              </a:spcAft>
            </a:pPr>
            <a:r>
              <a:rPr lang="fr-FR" sz="2200" dirty="0" smtClean="0">
                <a:latin typeface="Arial" pitchFamily="34" charset="0"/>
                <a:cs typeface="Arial" pitchFamily="34" charset="0"/>
              </a:rPr>
              <a:t>L’atelier a regroupé cinq (5) cadres de l’INS et sept (7) cadres représentants du Ministère de l’Agriculture et de l’Elevage, de la BCEAO, de l’Université, de la Direction Générale de l’Economie et des Réformes du Ministère de l’Economie et des Finances.</a:t>
            </a:r>
          </a:p>
          <a:p>
            <a:pPr algn="just">
              <a:spcAft>
                <a:spcPts val="600"/>
              </a:spcAft>
            </a:pPr>
            <a:r>
              <a:rPr lang="fr-FR" sz="2200" dirty="0" smtClean="0">
                <a:latin typeface="Arial" pitchFamily="34" charset="0"/>
                <a:cs typeface="Arial" pitchFamily="34" charset="0"/>
              </a:rPr>
              <a:t>Démarche participative avec la contribution des différentes structures nationales intéressées.</a:t>
            </a:r>
          </a:p>
          <a:p>
            <a:pPr algn="just"/>
            <a:endParaRPr lang="fr-FR" sz="2400" dirty="0"/>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3</a:t>
            </a:fld>
            <a:endParaRPr lang="fr-BE"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228600"/>
            <a:ext cx="7408758"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DESCRIPTION DU PROCESSUS</a:t>
            </a:r>
          </a:p>
        </p:txBody>
      </p:sp>
      <p:sp>
        <p:nvSpPr>
          <p:cNvPr id="3" name="Espace réservé du contenu 2"/>
          <p:cNvSpPr>
            <a:spLocks noGrp="1"/>
          </p:cNvSpPr>
          <p:nvPr>
            <p:ph sz="quarter" idx="1"/>
          </p:nvPr>
        </p:nvSpPr>
        <p:spPr/>
        <p:txBody>
          <a:bodyPr/>
          <a:lstStyle/>
          <a:p>
            <a:pPr>
              <a:spcAft>
                <a:spcPts val="600"/>
              </a:spcAft>
            </a:pPr>
            <a:r>
              <a:rPr lang="fr-FR" sz="2200" dirty="0" smtClean="0">
                <a:latin typeface="Arial" pitchFamily="34" charset="0"/>
                <a:cs typeface="Arial" pitchFamily="34" charset="0"/>
              </a:rPr>
              <a:t>Trois grande étapes  : le choix de l’année de référence, la détermination de la structure de la matrice et la définition du niveau de désagrégation des comptes.</a:t>
            </a:r>
          </a:p>
          <a:p>
            <a:pPr>
              <a:spcAft>
                <a:spcPts val="600"/>
              </a:spcAft>
              <a:buNone/>
            </a:pPr>
            <a:endParaRPr lang="fr-FR" sz="2200" dirty="0" smtClean="0">
              <a:latin typeface="Arial" pitchFamily="34" charset="0"/>
              <a:cs typeface="Arial" pitchFamily="34" charset="0"/>
            </a:endParaRPr>
          </a:p>
          <a:p>
            <a:pPr>
              <a:spcAft>
                <a:spcPts val="600"/>
              </a:spcAft>
            </a:pPr>
            <a:r>
              <a:rPr lang="fr-FR" sz="2200" dirty="0" smtClean="0">
                <a:latin typeface="Arial" pitchFamily="34" charset="0"/>
                <a:cs typeface="Arial" pitchFamily="34" charset="0"/>
              </a:rPr>
              <a:t>La maquette été réalisée à partir du logiciel Excel pour automatiser le passage des différents tableaux des comptes nationaux (TRE, TCEI et Matrice Qui à Qui) et des sous-tableaux désagrégés à la MCS. </a:t>
            </a:r>
          </a:p>
          <a:p>
            <a:pPr>
              <a:spcAft>
                <a:spcPts val="600"/>
              </a:spcAft>
            </a:pPr>
            <a:endParaRPr lang="fr-FR" sz="2200" dirty="0" smtClean="0">
              <a:latin typeface="Arial" pitchFamily="34" charset="0"/>
              <a:cs typeface="Arial" pitchFamily="34" charset="0"/>
            </a:endParaRPr>
          </a:p>
          <a:p>
            <a:pPr>
              <a:spcAft>
                <a:spcPts val="600"/>
              </a:spcAft>
              <a:buNone/>
            </a:pPr>
            <a:endParaRPr lang="fr-FR" sz="2200" dirty="0" smtClean="0">
              <a:latin typeface="Arial" pitchFamily="34" charset="0"/>
              <a:cs typeface="Arial" pitchFamily="34" charset="0"/>
            </a:endParaRPr>
          </a:p>
          <a:p>
            <a:endParaRPr lang="fr-FR" dirty="0" smtClean="0"/>
          </a:p>
          <a:p>
            <a:endParaRPr lang="fr-FR" dirty="0"/>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4</a:t>
            </a:fld>
            <a:endParaRPr lang="fr-BE"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28600"/>
            <a:ext cx="7480196"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DESCRIPTION DU PROCESSUS</a:t>
            </a:r>
            <a:endParaRPr lang="fr-FR" sz="2800" b="1" dirty="0">
              <a:solidFill>
                <a:schemeClr val="tx1"/>
              </a:solidFill>
            </a:endParaRPr>
          </a:p>
        </p:txBody>
      </p:sp>
      <p:sp>
        <p:nvSpPr>
          <p:cNvPr id="3" name="Espace réservé du contenu 2"/>
          <p:cNvSpPr>
            <a:spLocks noGrp="1"/>
          </p:cNvSpPr>
          <p:nvPr>
            <p:ph sz="quarter" idx="1"/>
          </p:nvPr>
        </p:nvSpPr>
        <p:spPr>
          <a:xfrm>
            <a:off x="251520" y="1556792"/>
            <a:ext cx="8892480" cy="4925144"/>
          </a:xfrm>
        </p:spPr>
        <p:txBody>
          <a:bodyPr/>
          <a:lstStyle/>
          <a:p>
            <a:pPr>
              <a:buNone/>
            </a:pPr>
            <a:r>
              <a:rPr lang="fr-FR" sz="2150" dirty="0" smtClean="0">
                <a:latin typeface="Arial" pitchFamily="34" charset="0"/>
                <a:cs typeface="Arial" pitchFamily="34" charset="0"/>
              </a:rPr>
              <a:t>Le processus a commencé par l’élaboration d’une Macro MCS primaire qui est structuré dans un tableau à double entrée comprenant sept (7) lignes et sept (7) colonnes identiques, à savoir :</a:t>
            </a:r>
          </a:p>
          <a:p>
            <a:pPr marL="982663" indent="-355600">
              <a:spcBef>
                <a:spcPts val="0"/>
              </a:spcBef>
            </a:pPr>
            <a:r>
              <a:rPr lang="fr-FR" sz="2150" dirty="0" smtClean="0">
                <a:latin typeface="Arial" pitchFamily="34" charset="0"/>
                <a:cs typeface="Arial" pitchFamily="34" charset="0"/>
              </a:rPr>
              <a:t>le compte des activités productives ;</a:t>
            </a:r>
          </a:p>
          <a:p>
            <a:pPr marL="982663" indent="-355600">
              <a:spcBef>
                <a:spcPts val="0"/>
              </a:spcBef>
            </a:pPr>
            <a:r>
              <a:rPr lang="fr-FR" sz="2150" dirty="0" smtClean="0">
                <a:latin typeface="Arial" pitchFamily="34" charset="0"/>
                <a:cs typeface="Arial" pitchFamily="34" charset="0"/>
              </a:rPr>
              <a:t>le compte des marges de commerce et de transport ;</a:t>
            </a:r>
          </a:p>
          <a:p>
            <a:pPr marL="982663" indent="-355600">
              <a:spcBef>
                <a:spcPts val="0"/>
              </a:spcBef>
            </a:pPr>
            <a:r>
              <a:rPr lang="fr-FR" sz="2150" dirty="0" smtClean="0">
                <a:latin typeface="Arial" pitchFamily="34" charset="0"/>
                <a:cs typeface="Arial" pitchFamily="34" charset="0"/>
              </a:rPr>
              <a:t>le compte des produits (biens et services) ;</a:t>
            </a:r>
          </a:p>
          <a:p>
            <a:pPr marL="982663" indent="-355600">
              <a:spcBef>
                <a:spcPts val="0"/>
              </a:spcBef>
            </a:pPr>
            <a:r>
              <a:rPr lang="fr-FR" sz="2150" dirty="0" smtClean="0">
                <a:latin typeface="Arial" pitchFamily="34" charset="0"/>
                <a:cs typeface="Arial" pitchFamily="34" charset="0"/>
              </a:rPr>
              <a:t>le compte des facteurs de production (travail et capital) ;</a:t>
            </a:r>
          </a:p>
          <a:p>
            <a:pPr marL="982663" indent="-355600">
              <a:spcBef>
                <a:spcPts val="0"/>
              </a:spcBef>
            </a:pPr>
            <a:r>
              <a:rPr lang="fr-FR" sz="2150" dirty="0" smtClean="0">
                <a:latin typeface="Arial" pitchFamily="34" charset="0"/>
                <a:cs typeface="Arial" pitchFamily="34" charset="0"/>
              </a:rPr>
              <a:t>le compte des unités institutionnelles résidentes (ménages, Sociétés, APU) ;</a:t>
            </a:r>
          </a:p>
          <a:p>
            <a:pPr marL="982663" indent="-355600">
              <a:spcBef>
                <a:spcPts val="0"/>
              </a:spcBef>
            </a:pPr>
            <a:r>
              <a:rPr lang="fr-FR" sz="2150" dirty="0" smtClean="0">
                <a:latin typeface="Arial" pitchFamily="34" charset="0"/>
                <a:cs typeface="Arial" pitchFamily="34" charset="0"/>
              </a:rPr>
              <a:t>le compte de capital (épargne et investissement) ;</a:t>
            </a:r>
          </a:p>
          <a:p>
            <a:pPr marL="982663" indent="-355600">
              <a:spcBef>
                <a:spcPts val="0"/>
              </a:spcBef>
            </a:pPr>
            <a:r>
              <a:rPr lang="fr-FR" sz="2150" dirty="0" smtClean="0">
                <a:latin typeface="Arial" pitchFamily="34" charset="0"/>
                <a:cs typeface="Arial" pitchFamily="34" charset="0"/>
              </a:rPr>
              <a:t>le compte du reste du monde.</a:t>
            </a:r>
            <a:endParaRPr lang="fr-FR" sz="2150" dirty="0">
              <a:latin typeface="Arial" pitchFamily="34" charset="0"/>
              <a:cs typeface="Arial" pitchFamily="34" charset="0"/>
            </a:endParaRPr>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5</a:t>
            </a:fld>
            <a:endParaRPr lang="fr-BE"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28600"/>
            <a:ext cx="7480196"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DESCRIPTION DU PROCESSUS</a:t>
            </a:r>
            <a:endParaRPr lang="fr-FR" sz="2800" b="1" dirty="0">
              <a:solidFill>
                <a:schemeClr val="tx1"/>
              </a:solidFill>
            </a:endParaRPr>
          </a:p>
        </p:txBody>
      </p:sp>
      <p:graphicFrame>
        <p:nvGraphicFramePr>
          <p:cNvPr id="4" name="Espace réservé du contenu 7"/>
          <p:cNvGraphicFramePr>
            <a:graphicFrameLocks/>
          </p:cNvGraphicFramePr>
          <p:nvPr/>
        </p:nvGraphicFramePr>
        <p:xfrm>
          <a:off x="323528" y="3140968"/>
          <a:ext cx="8352927" cy="2143125"/>
        </p:xfrm>
        <a:graphic>
          <a:graphicData uri="http://schemas.openxmlformats.org/drawingml/2006/table">
            <a:tbl>
              <a:tblPr/>
              <a:tblGrid>
                <a:gridCol w="928103"/>
                <a:gridCol w="928103"/>
                <a:gridCol w="928103"/>
                <a:gridCol w="928103"/>
                <a:gridCol w="928103"/>
                <a:gridCol w="928103"/>
                <a:gridCol w="928103"/>
                <a:gridCol w="928103"/>
                <a:gridCol w="928103"/>
              </a:tblGrid>
              <a:tr h="190500">
                <a:tc>
                  <a:txBody>
                    <a:bodyPr/>
                    <a:lstStyle/>
                    <a:p>
                      <a:pPr algn="ctr" fontAlgn="b"/>
                      <a:r>
                        <a:rPr lang="fr-FR" sz="1500" b="0" i="0" u="none" strike="noStrike" dirty="0">
                          <a:solidFill>
                            <a:srgbClr val="000000"/>
                          </a:solidFill>
                          <a:latin typeface="Calibri"/>
                        </a:rPr>
                        <a:t>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Activité</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Marges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Produits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Facteurs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Institutions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Capital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RDM</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Total</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Activité</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5 731 047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5 731 047</a:t>
                      </a:r>
                    </a:p>
                  </a:txBody>
                  <a:tcPr marL="9525" marR="857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Marges</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0</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Produits</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2 203 176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3 041 779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1 369 486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857 495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7 471 936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Facteurs</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3 461 187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29 570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3 490 757</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Institutions</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66 684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260 403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3 471 503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549 124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157 862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4 505 576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Capital</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758 289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611 197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1 369 486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fr-FR" sz="1500" b="0" i="0" u="none" strike="noStrike" dirty="0">
                          <a:solidFill>
                            <a:srgbClr val="000000"/>
                          </a:solidFill>
                          <a:latin typeface="Calibri"/>
                        </a:rPr>
                        <a:t>RDM</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1 480 486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a:solidFill>
                            <a:srgbClr val="000000"/>
                          </a:solidFill>
                          <a:latin typeface="Calibri"/>
                        </a:rPr>
                        <a:t>19 254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156 384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500" b="1" i="0" u="none" strike="noStrike" dirty="0">
                          <a:solidFill>
                            <a:srgbClr val="000000"/>
                          </a:solidFill>
                          <a:latin typeface="Calibri"/>
                        </a:rPr>
                        <a:t>1 656 124</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fr-FR" sz="1500" b="1" i="0" u="none" strike="noStrike" dirty="0">
                          <a:solidFill>
                            <a:srgbClr val="000000"/>
                          </a:solidFill>
                          <a:latin typeface="Calibri"/>
                        </a:rPr>
                        <a:t>Total</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5 731 047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7 471 936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3 490 757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4 505 576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a:solidFill>
                            <a:srgbClr val="000000"/>
                          </a:solidFill>
                          <a:latin typeface="Calibri"/>
                        </a:rPr>
                        <a:t>1 369 486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1" i="0" u="none" strike="noStrike" dirty="0">
                          <a:solidFill>
                            <a:srgbClr val="000000"/>
                          </a:solidFill>
                          <a:latin typeface="Calibri"/>
                        </a:rPr>
                        <a:t>1 656 124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500" b="0" i="0" u="none" strike="noStrike" dirty="0">
                          <a:solidFill>
                            <a:srgbClr val="000000"/>
                          </a:solidFill>
                          <a:latin typeface="Calibri"/>
                        </a:rPr>
                        <a:t>24 224 926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323528" y="2060848"/>
            <a:ext cx="432048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La macro MCS primaire de 2013</a:t>
            </a:r>
          </a:p>
        </p:txBody>
      </p:sp>
      <p:sp>
        <p:nvSpPr>
          <p:cNvPr id="7" name="Espace réservé du numéro de diapositive 6"/>
          <p:cNvSpPr>
            <a:spLocks noGrp="1"/>
          </p:cNvSpPr>
          <p:nvPr>
            <p:ph type="sldNum" sz="quarter" idx="12"/>
          </p:nvPr>
        </p:nvSpPr>
        <p:spPr/>
        <p:txBody>
          <a:bodyPr>
            <a:noAutofit/>
          </a:bodyPr>
          <a:lstStyle/>
          <a:p>
            <a:fld id="{CF4668DC-857F-487D-BFFA-8C0CA5037977}" type="slidenum">
              <a:rPr lang="fr-BE" sz="1600" smtClean="0"/>
              <a:pPr/>
              <a:t>6</a:t>
            </a:fld>
            <a:endParaRPr lang="fr-BE"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28600"/>
            <a:ext cx="7480196"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DESCRIPTION DU PROCESSUS</a:t>
            </a:r>
            <a:endParaRPr lang="fr-FR" sz="2800" b="1" dirty="0">
              <a:solidFill>
                <a:schemeClr val="tx1"/>
              </a:solidFill>
            </a:endParaRPr>
          </a:p>
        </p:txBody>
      </p:sp>
      <p:sp>
        <p:nvSpPr>
          <p:cNvPr id="3" name="Espace réservé du contenu 2"/>
          <p:cNvSpPr>
            <a:spLocks noGrp="1"/>
          </p:cNvSpPr>
          <p:nvPr>
            <p:ph sz="quarter" idx="1"/>
          </p:nvPr>
        </p:nvSpPr>
        <p:spPr>
          <a:xfrm>
            <a:off x="395536" y="1556792"/>
            <a:ext cx="8153400" cy="4495800"/>
          </a:xfrm>
        </p:spPr>
        <p:txBody>
          <a:bodyPr/>
          <a:lstStyle/>
          <a:p>
            <a:pPr marL="0" indent="0" algn="just">
              <a:buNone/>
            </a:pPr>
            <a:r>
              <a:rPr lang="fr-FR" sz="2200" dirty="0" smtClean="0">
                <a:latin typeface="Arial" pitchFamily="34" charset="0"/>
                <a:cs typeface="Arial" pitchFamily="34" charset="0"/>
              </a:rPr>
              <a:t>Cette Macro MCS primaire a été ensuite ajustée en supprimant les lignes et colonnes marges, en faisant passer les exportations de la ligne « produits » à la ligne « activités » et en calculant les ventes domestiques à la place de la production.</a:t>
            </a:r>
          </a:p>
          <a:p>
            <a:pPr>
              <a:buNone/>
            </a:pPr>
            <a:endParaRPr lang="fr-FR" dirty="0"/>
          </a:p>
        </p:txBody>
      </p:sp>
      <p:graphicFrame>
        <p:nvGraphicFramePr>
          <p:cNvPr id="4" name="Tableau 3"/>
          <p:cNvGraphicFramePr>
            <a:graphicFrameLocks noGrp="1"/>
          </p:cNvGraphicFramePr>
          <p:nvPr/>
        </p:nvGraphicFramePr>
        <p:xfrm>
          <a:off x="357158" y="3929066"/>
          <a:ext cx="8352928" cy="2088232"/>
        </p:xfrm>
        <a:graphic>
          <a:graphicData uri="http://schemas.openxmlformats.org/drawingml/2006/table">
            <a:tbl>
              <a:tblPr/>
              <a:tblGrid>
                <a:gridCol w="1044116"/>
                <a:gridCol w="1044116"/>
                <a:gridCol w="1044116"/>
                <a:gridCol w="1044116"/>
                <a:gridCol w="1044116"/>
                <a:gridCol w="1044116"/>
                <a:gridCol w="1044116"/>
                <a:gridCol w="1044116"/>
              </a:tblGrid>
              <a:tr h="261029">
                <a:tc>
                  <a:txBody>
                    <a:bodyPr/>
                    <a:lstStyle/>
                    <a:p>
                      <a:pPr algn="l" fontAlgn="b"/>
                      <a:r>
                        <a:rPr lang="fr-FR"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latin typeface="Calibri"/>
                        </a:rPr>
                        <a:t>Activité</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Produits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Facteurs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Institutions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Capital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RDM</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1" i="0" u="none" strike="noStrike">
                          <a:solidFill>
                            <a:srgbClr val="000000"/>
                          </a:solidFill>
                          <a:latin typeface="Calibri"/>
                        </a:rPr>
                        <a:t>Total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0" i="0" u="none" strike="noStrike" dirty="0">
                          <a:solidFill>
                            <a:srgbClr val="000000"/>
                          </a:solidFill>
                          <a:latin typeface="Calibri"/>
                        </a:rPr>
                        <a:t>Activité</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4 873 552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857 495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5 731 047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0" i="0" u="none" strike="noStrike">
                          <a:solidFill>
                            <a:srgbClr val="000000"/>
                          </a:solidFill>
                          <a:latin typeface="Calibri"/>
                        </a:rPr>
                        <a:t>Produits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dirty="0">
                          <a:solidFill>
                            <a:srgbClr val="000000"/>
                          </a:solidFill>
                          <a:latin typeface="Calibri"/>
                        </a:rPr>
                        <a:t>2 203 176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3 041 779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1 369 486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6 614 441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0" i="0" u="none" strike="noStrike">
                          <a:solidFill>
                            <a:srgbClr val="000000"/>
                          </a:solidFill>
                          <a:latin typeface="Calibri"/>
                        </a:rPr>
                        <a:t>Facteurs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3 461 187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29 570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3 490 757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0" i="0" u="none" strike="noStrike">
                          <a:solidFill>
                            <a:srgbClr val="000000"/>
                          </a:solidFill>
                          <a:latin typeface="Calibri"/>
                        </a:rPr>
                        <a:t>Institutions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66 684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260 403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3 471 503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549 124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157 862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4 505 576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0" i="0" u="none" strike="noStrike">
                          <a:solidFill>
                            <a:srgbClr val="000000"/>
                          </a:solidFill>
                          <a:latin typeface="Calibri"/>
                        </a:rPr>
                        <a:t>Capital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758 289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dirty="0">
                          <a:solidFill>
                            <a:srgbClr val="000000"/>
                          </a:solidFill>
                          <a:latin typeface="Calibri"/>
                        </a:rPr>
                        <a:t>611 197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dirty="0">
                          <a:solidFill>
                            <a:srgbClr val="000000"/>
                          </a:solidFill>
                          <a:latin typeface="Calibri"/>
                        </a:rPr>
                        <a:t>1 369 486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0" i="0" u="none" strike="noStrike">
                          <a:solidFill>
                            <a:srgbClr val="000000"/>
                          </a:solidFill>
                          <a:latin typeface="Calibri"/>
                        </a:rPr>
                        <a:t>RDM</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1 480 486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19 254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0" i="0" u="none" strike="noStrike">
                          <a:solidFill>
                            <a:srgbClr val="000000"/>
                          </a:solidFill>
                          <a:latin typeface="Calibri"/>
                        </a:rPr>
                        <a:t>156 384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dirty="0">
                          <a:solidFill>
                            <a:srgbClr val="000000"/>
                          </a:solidFill>
                          <a:latin typeface="Calibri"/>
                        </a:rPr>
                        <a:t>1 656 124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029">
                <a:tc>
                  <a:txBody>
                    <a:bodyPr/>
                    <a:lstStyle/>
                    <a:p>
                      <a:pPr algn="l" fontAlgn="b"/>
                      <a:r>
                        <a:rPr lang="fr-FR" sz="1600" b="1" i="0" u="none" strike="noStrike" dirty="0">
                          <a:solidFill>
                            <a:srgbClr val="000000"/>
                          </a:solidFill>
                          <a:latin typeface="Calibri"/>
                        </a:rPr>
                        <a:t>Total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dirty="0">
                          <a:solidFill>
                            <a:srgbClr val="000000"/>
                          </a:solidFill>
                          <a:latin typeface="Calibri"/>
                        </a:rPr>
                        <a:t>5 731 047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dirty="0">
                          <a:solidFill>
                            <a:srgbClr val="000000"/>
                          </a:solidFill>
                          <a:latin typeface="Calibri"/>
                        </a:rPr>
                        <a:t>6 614 441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3 490 757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4 505 576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1 369 486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600" b="1" i="0" u="none" strike="noStrike">
                          <a:solidFill>
                            <a:srgbClr val="000000"/>
                          </a:solidFill>
                          <a:latin typeface="Calibri"/>
                        </a:rPr>
                        <a:t>1 656 124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428596" y="3214686"/>
            <a:ext cx="432048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La macro MCS primaire ajustée de 2013</a:t>
            </a:r>
          </a:p>
        </p:txBody>
      </p:sp>
      <p:sp>
        <p:nvSpPr>
          <p:cNvPr id="7" name="Espace réservé du numéro de diapositive 6"/>
          <p:cNvSpPr>
            <a:spLocks noGrp="1"/>
          </p:cNvSpPr>
          <p:nvPr>
            <p:ph type="sldNum" sz="quarter" idx="12"/>
          </p:nvPr>
        </p:nvSpPr>
        <p:spPr/>
        <p:txBody>
          <a:bodyPr>
            <a:noAutofit/>
          </a:bodyPr>
          <a:lstStyle/>
          <a:p>
            <a:fld id="{CF4668DC-857F-487D-BFFA-8C0CA5037977}" type="slidenum">
              <a:rPr lang="fr-BE" sz="1600" smtClean="0"/>
              <a:pPr/>
              <a:t>7</a:t>
            </a:fld>
            <a:endParaRPr lang="fr-BE"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228600"/>
            <a:ext cx="7551634"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DESCRIPTION DU PROCESSUS</a:t>
            </a:r>
            <a:endParaRPr lang="fr-FR" sz="2800" b="1" dirty="0">
              <a:solidFill>
                <a:schemeClr val="tx1"/>
              </a:solidFill>
            </a:endParaRPr>
          </a:p>
        </p:txBody>
      </p:sp>
      <p:sp>
        <p:nvSpPr>
          <p:cNvPr id="3" name="Espace réservé du contenu 2"/>
          <p:cNvSpPr>
            <a:spLocks noGrp="1"/>
          </p:cNvSpPr>
          <p:nvPr>
            <p:ph sz="quarter" idx="1"/>
          </p:nvPr>
        </p:nvSpPr>
        <p:spPr>
          <a:xfrm>
            <a:off x="612648" y="1600200"/>
            <a:ext cx="8153400" cy="4781128"/>
          </a:xfrm>
        </p:spPr>
        <p:txBody>
          <a:bodyPr/>
          <a:lstStyle/>
          <a:p>
            <a:pPr algn="just">
              <a:buNone/>
            </a:pPr>
            <a:r>
              <a:rPr lang="fr-FR" sz="1900" dirty="0" smtClean="0">
                <a:latin typeface="Arial" pitchFamily="34" charset="0"/>
                <a:cs typeface="Arial" pitchFamily="34" charset="0"/>
              </a:rPr>
              <a:t>Pour obtenir la Micro MCS primaire, il a été procédé à la désagrégation de la Macro MCS primaire.</a:t>
            </a:r>
          </a:p>
          <a:p>
            <a:pPr algn="just">
              <a:buNone/>
            </a:pPr>
            <a:r>
              <a:rPr lang="fr-FR" sz="1900" dirty="0" smtClean="0">
                <a:latin typeface="Arial" pitchFamily="34" charset="0"/>
                <a:cs typeface="Arial" pitchFamily="34" charset="0"/>
              </a:rPr>
              <a:t>Les comptes retenus sont:</a:t>
            </a:r>
          </a:p>
          <a:p>
            <a:pPr algn="just"/>
            <a:r>
              <a:rPr lang="fr-FR" sz="1900" dirty="0" smtClean="0">
                <a:latin typeface="Arial" pitchFamily="34" charset="0"/>
                <a:cs typeface="Arial" pitchFamily="34" charset="0"/>
              </a:rPr>
              <a:t> Dix huit (18) branches d’activités et dix huit (18) produits;</a:t>
            </a:r>
          </a:p>
          <a:p>
            <a:pPr algn="just"/>
            <a:r>
              <a:rPr lang="fr-FR" sz="1900" dirty="0" smtClean="0">
                <a:latin typeface="Arial" pitchFamily="34" charset="0"/>
                <a:cs typeface="Arial" pitchFamily="34" charset="0"/>
              </a:rPr>
              <a:t>Deux (2) facteurs de production (travail et capital);</a:t>
            </a:r>
          </a:p>
          <a:p>
            <a:pPr algn="just"/>
            <a:r>
              <a:rPr lang="fr-FR" sz="1900" dirty="0" smtClean="0">
                <a:latin typeface="Arial" pitchFamily="34" charset="0"/>
                <a:cs typeface="Arial" pitchFamily="34" charset="0"/>
              </a:rPr>
              <a:t>Secteurs institutionnel: pour les ménages cinq comptes selon la catégorie </a:t>
            </a:r>
            <a:r>
              <a:rPr lang="fr-FR" sz="1900" dirty="0" err="1" smtClean="0">
                <a:latin typeface="Arial" pitchFamily="34" charset="0"/>
                <a:cs typeface="Arial" pitchFamily="34" charset="0"/>
              </a:rPr>
              <a:t>socio-professionnelle</a:t>
            </a:r>
            <a:r>
              <a:rPr lang="fr-FR" sz="1900" dirty="0" smtClean="0">
                <a:latin typeface="Arial" pitchFamily="34" charset="0"/>
                <a:cs typeface="Arial" pitchFamily="34" charset="0"/>
              </a:rPr>
              <a:t> du chef de ménage (les salariés du public ou du privé formel, les employés du secteur informel, les indépendants agricoles, les indépendants ou employeur non agricoles, les inactifs), un compte pour les ISBLSM, les sociétés financières, les sociétés non financières, les APU;</a:t>
            </a:r>
          </a:p>
          <a:p>
            <a:pPr algn="just"/>
            <a:r>
              <a:rPr lang="fr-FR" sz="1900" dirty="0" smtClean="0">
                <a:latin typeface="Arial" pitchFamily="34" charset="0"/>
                <a:cs typeface="Arial" pitchFamily="34" charset="0"/>
              </a:rPr>
              <a:t>Deux comptes pour le capital (public, privé);</a:t>
            </a:r>
          </a:p>
          <a:p>
            <a:pPr algn="just"/>
            <a:r>
              <a:rPr lang="fr-FR" sz="1900" dirty="0" smtClean="0">
                <a:latin typeface="Arial" pitchFamily="34" charset="0"/>
                <a:cs typeface="Arial" pitchFamily="34" charset="0"/>
              </a:rPr>
              <a:t>Quatorze(14) comptes du reste du monde (RDM).</a:t>
            </a:r>
          </a:p>
          <a:p>
            <a:pPr algn="just">
              <a:buNone/>
            </a:pPr>
            <a:endParaRPr lang="fr-FR" sz="2000" dirty="0" smtClean="0">
              <a:latin typeface="Arial" pitchFamily="34" charset="0"/>
              <a:cs typeface="Arial" pitchFamily="34" charset="0"/>
            </a:endParaRPr>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8</a:t>
            </a:fld>
            <a:endParaRPr lang="fr-BE"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28600"/>
            <a:ext cx="5643602" cy="990600"/>
          </a:xfrm>
        </p:spPr>
        <p:txBody>
          <a:bodyPr/>
          <a:lstStyle/>
          <a:p>
            <a:pPr marL="342900" indent="-342900" eaLnBrk="1" fontAlgn="auto" hangingPunct="1">
              <a:spcBef>
                <a:spcPct val="20000"/>
              </a:spcBef>
              <a:spcAft>
                <a:spcPts val="0"/>
              </a:spcAft>
              <a:defRPr/>
            </a:pPr>
            <a:r>
              <a:rPr lang="fr-FR" sz="2800" b="1" dirty="0" smtClean="0">
                <a:solidFill>
                  <a:schemeClr val="tx1"/>
                </a:solidFill>
              </a:rPr>
              <a:t>ETAT D'AVANCEMENT DES TRAVAUX SUR LA MCS</a:t>
            </a:r>
            <a:endParaRPr lang="fr-FR" sz="2800" b="1" dirty="0">
              <a:solidFill>
                <a:schemeClr val="tx1"/>
              </a:solidFill>
            </a:endParaRPr>
          </a:p>
        </p:txBody>
      </p:sp>
      <p:sp>
        <p:nvSpPr>
          <p:cNvPr id="3" name="Espace réservé du contenu 2"/>
          <p:cNvSpPr>
            <a:spLocks noGrp="1"/>
          </p:cNvSpPr>
          <p:nvPr>
            <p:ph sz="quarter" idx="1"/>
          </p:nvPr>
        </p:nvSpPr>
        <p:spPr/>
        <p:txBody>
          <a:bodyPr/>
          <a:lstStyle/>
          <a:p>
            <a:r>
              <a:rPr lang="fr-FR" sz="2500" dirty="0" smtClean="0">
                <a:latin typeface="Arial" pitchFamily="34" charset="0"/>
                <a:cs typeface="Arial" pitchFamily="34" charset="0"/>
              </a:rPr>
              <a:t>Depuis l’année 2017, la MCS 2013 a été finalisée </a:t>
            </a:r>
          </a:p>
          <a:p>
            <a:pPr>
              <a:buNone/>
            </a:pPr>
            <a:endParaRPr lang="fr-FR" sz="2500" dirty="0" smtClean="0">
              <a:latin typeface="Arial" pitchFamily="34" charset="0"/>
              <a:cs typeface="Arial" pitchFamily="34" charset="0"/>
            </a:endParaRPr>
          </a:p>
          <a:p>
            <a:r>
              <a:rPr lang="fr-FR" sz="2500" dirty="0" smtClean="0">
                <a:latin typeface="Arial" pitchFamily="34" charset="0"/>
                <a:cs typeface="Arial" pitchFamily="34" charset="0"/>
              </a:rPr>
              <a:t>Une note méthodologique a été élaborée</a:t>
            </a:r>
          </a:p>
          <a:p>
            <a:pPr>
              <a:buNone/>
            </a:pPr>
            <a:endParaRPr lang="fr-FR" sz="2500" dirty="0" smtClean="0">
              <a:latin typeface="Arial" pitchFamily="34" charset="0"/>
              <a:cs typeface="Arial" pitchFamily="34" charset="0"/>
            </a:endParaRPr>
          </a:p>
          <a:p>
            <a:r>
              <a:rPr lang="fr-FR" sz="2500" dirty="0" smtClean="0">
                <a:latin typeface="Arial" pitchFamily="34" charset="0"/>
                <a:cs typeface="Arial" pitchFamily="34" charset="0"/>
              </a:rPr>
              <a:t>Quelques corrections au niveau des transferts ont été apportées ensuite pour tenir compte des observations de l’expert d’AFRISTAT</a:t>
            </a:r>
            <a:endParaRPr lang="fr-FR" sz="2500" dirty="0">
              <a:latin typeface="Arial" pitchFamily="34" charset="0"/>
              <a:cs typeface="Arial" pitchFamily="34" charset="0"/>
            </a:endParaRPr>
          </a:p>
        </p:txBody>
      </p:sp>
      <p:sp>
        <p:nvSpPr>
          <p:cNvPr id="5" name="Espace réservé du numéro de diapositive 4"/>
          <p:cNvSpPr>
            <a:spLocks noGrp="1"/>
          </p:cNvSpPr>
          <p:nvPr>
            <p:ph type="sldNum" sz="quarter" idx="12"/>
          </p:nvPr>
        </p:nvSpPr>
        <p:spPr/>
        <p:txBody>
          <a:bodyPr>
            <a:noAutofit/>
          </a:bodyPr>
          <a:lstStyle/>
          <a:p>
            <a:fld id="{CF4668DC-857F-487D-BFFA-8C0CA5037977}" type="slidenum">
              <a:rPr lang="fr-BE" sz="1600" smtClean="0"/>
              <a:pPr/>
              <a:t>9</a:t>
            </a:fld>
            <a:endParaRPr lang="fr-BE" sz="1600" dirty="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otalTime>4728</TotalTime>
  <Words>1005</Words>
  <Application>Microsoft Office PowerPoint</Application>
  <PresentationFormat>Affichage à l'écran (4:3)</PresentationFormat>
  <Paragraphs>238</Paragraphs>
  <Slides>14</Slides>
  <Notes>1</Notes>
  <HiddenSlides>0</HiddenSlides>
  <MMClips>0</MMClips>
  <ScaleCrop>false</ScaleCrop>
  <HeadingPairs>
    <vt:vector size="4" baseType="variant">
      <vt:variant>
        <vt:lpstr>Thème</vt:lpstr>
      </vt:variant>
      <vt:variant>
        <vt:i4>2</vt:i4>
      </vt:variant>
      <vt:variant>
        <vt:lpstr>Titres des diapositives</vt:lpstr>
      </vt:variant>
      <vt:variant>
        <vt:i4>14</vt:i4>
      </vt:variant>
    </vt:vector>
  </HeadingPairs>
  <TitlesOfParts>
    <vt:vector size="16" baseType="lpstr">
      <vt:lpstr>Thème Office</vt:lpstr>
      <vt:lpstr>Médian</vt:lpstr>
      <vt:lpstr>Diapositive 1</vt:lpstr>
      <vt:lpstr>Diapositive 2</vt:lpstr>
      <vt:lpstr>DESCRIPTION DU PROCESSUS</vt:lpstr>
      <vt:lpstr>DESCRIPTION DU PROCESSUS</vt:lpstr>
      <vt:lpstr>DESCRIPTION DU PROCESSUS</vt:lpstr>
      <vt:lpstr>DESCRIPTION DU PROCESSUS</vt:lpstr>
      <vt:lpstr>DESCRIPTION DU PROCESSUS</vt:lpstr>
      <vt:lpstr>DESCRIPTION DU PROCESSUS</vt:lpstr>
      <vt:lpstr>ETAT D'AVANCEMENT DES TRAVAUX SUR LA MCS</vt:lpstr>
      <vt:lpstr>INFORMATIONS UTILISEES POUR LA DESAGREGATION DE LA MCS</vt:lpstr>
      <vt:lpstr>PRINCIPALES DIFFICULTÉS ET APPROCHE DE SOLUTION</vt:lpstr>
      <vt:lpstr>LEÇONS APPRISES ET PERSPECTIVES</vt:lpstr>
      <vt:lpstr>LEÇONS APPRISES ET PERSPECTIVES</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DSEE1mharo</dc:creator>
  <cp:lastModifiedBy>Laouali Chaibou</cp:lastModifiedBy>
  <cp:revision>121</cp:revision>
  <dcterms:created xsi:type="dcterms:W3CDTF">2015-05-26T04:57:42Z</dcterms:created>
  <dcterms:modified xsi:type="dcterms:W3CDTF">2019-10-07T16:54:10Z</dcterms:modified>
</cp:coreProperties>
</file>