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5" r:id="rId3"/>
    <p:sldId id="295" r:id="rId4"/>
    <p:sldId id="303" r:id="rId5"/>
    <p:sldId id="300" r:id="rId6"/>
    <p:sldId id="304" r:id="rId7"/>
    <p:sldId id="307" r:id="rId8"/>
    <p:sldId id="309" r:id="rId9"/>
    <p:sldId id="308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a SECK" initials="AS" lastIdx="1" clrIdx="0">
    <p:extLst>
      <p:ext uri="{19B8F6BF-5375-455C-9EA6-DF929625EA0E}">
        <p15:presenceInfo xmlns:p15="http://schemas.microsoft.com/office/powerpoint/2012/main" userId="Adama SE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394" autoAdjust="0"/>
  </p:normalViewPr>
  <p:slideViewPr>
    <p:cSldViewPr>
      <p:cViewPr varScale="1">
        <p:scale>
          <a:sx n="89" d="100"/>
          <a:sy n="89" d="100"/>
        </p:scale>
        <p:origin x="121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559F4-551F-4536-A6DA-03779B042095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C45A-90DD-4FC0-92F3-DE8953D90F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83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03493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064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194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515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656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31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73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998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30E5EA-31E2-4D66-B969-FB25C3C58B01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5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CDC48-4BB9-4DEA-9FCF-6752B11B092E}" type="datetimeFigureOut">
              <a:rPr lang="fr-FR" smtClean="0"/>
              <a:pPr/>
              <a:t>11/11/2019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E191D-02C5-41CB-B961-ECE79006D3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P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Maquette_TRE_Valeur_1999-2013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re 1"/>
          <p:cNvSpPr>
            <a:spLocks noGrp="1"/>
          </p:cNvSpPr>
          <p:nvPr>
            <p:ph type="ctrTitle"/>
          </p:nvPr>
        </p:nvSpPr>
        <p:spPr>
          <a:xfrm>
            <a:off x="0" y="3301282"/>
            <a:ext cx="9144000" cy="355671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>
              <a:defRPr/>
            </a:pPr>
            <a:r>
              <a:rPr lang="fr-FR" sz="3600" b="1" dirty="0" smtClean="0"/>
              <a:t>Partage d’expériences dans la </a:t>
            </a:r>
            <a:r>
              <a:rPr lang="fr-FR" sz="3600" b="1" dirty="0" err="1" smtClean="0"/>
              <a:t>retropolation</a:t>
            </a:r>
            <a:r>
              <a:rPr lang="fr-FR" sz="3600" b="1" dirty="0" smtClean="0"/>
              <a:t> des comptes nationaux:</a:t>
            </a:r>
            <a:br>
              <a:rPr lang="fr-FR" sz="3600" b="1" dirty="0" smtClean="0"/>
            </a:br>
            <a:r>
              <a:rPr lang="fr-FR" sz="3500" dirty="0">
                <a:solidFill>
                  <a:schemeClr val="accent5">
                    <a:lumMod val="50000"/>
                  </a:schemeClr>
                </a:solidFill>
                <a:latin typeface="Agency FB" pitchFamily="34" charset="0"/>
              </a:rPr>
              <a:t>Raccrochage et Equilibrage : Cas du </a:t>
            </a:r>
            <a:r>
              <a:rPr lang="fr-FR" sz="3500" dirty="0" smtClean="0">
                <a:solidFill>
                  <a:schemeClr val="accent5">
                    <a:lumMod val="50000"/>
                  </a:schemeClr>
                </a:solidFill>
                <a:latin typeface="Agency FB" pitchFamily="34" charset="0"/>
              </a:rPr>
              <a:t>Sénégal</a:t>
            </a:r>
            <a:r>
              <a:rPr lang="fr-FR" sz="3500" i="1" dirty="0" smtClean="0">
                <a:solidFill>
                  <a:schemeClr val="accent5">
                    <a:lumMod val="50000"/>
                  </a:schemeClr>
                </a:solidFill>
                <a:latin typeface="Agency FB" pitchFamily="34" charset="0"/>
              </a:rPr>
              <a:t/>
            </a:r>
            <a:br>
              <a:rPr lang="fr-FR" sz="3500" i="1" dirty="0" smtClean="0">
                <a:solidFill>
                  <a:schemeClr val="accent5">
                    <a:lumMod val="50000"/>
                  </a:schemeClr>
                </a:solidFill>
                <a:latin typeface="Agency FB" pitchFamily="34" charset="0"/>
              </a:rPr>
            </a:b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6478" y="1196752"/>
            <a:ext cx="9144000" cy="207170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40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Atelier régional sur les comptes nationaux </a:t>
            </a:r>
            <a:r>
              <a:rPr lang="fr-FR" sz="40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PSR-UEMOA</a:t>
            </a:r>
            <a:r>
              <a:rPr lang="fr-FR" sz="4000" b="1" dirty="0"/>
              <a:t> </a:t>
            </a:r>
            <a:endParaRPr lang="fr-FR" sz="40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fr-FR" sz="1600" b="1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Saly</a:t>
            </a:r>
            <a:r>
              <a:rPr lang="fr-FR" sz="16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(Mbour, Sénégal), du 11 au 15 novembre 2019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2786058"/>
            <a:ext cx="9144000" cy="18573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6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MERCI DE VOTRE ATTENTION</a:t>
            </a:r>
          </a:p>
        </p:txBody>
      </p:sp>
      <p:sp>
        <p:nvSpPr>
          <p:cNvPr id="7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20543" y="4797152"/>
            <a:ext cx="9144000" cy="15716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Manga NDIAYE</a:t>
            </a: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Adama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 SECK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 dirty="0" err="1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Khadim</a:t>
            </a:r>
            <a:r>
              <a:rPr lang="fr-FR" noProof="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 SOURANG</a:t>
            </a: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5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gency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57158" y="1285860"/>
            <a:ext cx="8487232" cy="57150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fr-FR" sz="3600" b="1" dirty="0" smtClean="0">
                <a:latin typeface="Agency FB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57158" y="1890492"/>
            <a:ext cx="8487232" cy="464347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1" algn="just">
              <a:lnSpc>
                <a:spcPct val="107000"/>
              </a:lnSpc>
              <a:spcAft>
                <a:spcPts val="800"/>
              </a:spcAft>
              <a:defRPr/>
            </a:pPr>
            <a:endParaRPr lang="fr-FR" sz="5400" b="1" dirty="0">
              <a:latin typeface="Agency FB" pitchFamily="34" charset="0"/>
              <a:cs typeface="Arial" pitchFamily="34" charset="0"/>
            </a:endParaRPr>
          </a:p>
          <a:p>
            <a:pPr marL="1371600" lvl="1" indent="-914400" algn="just">
              <a:lnSpc>
                <a:spcPct val="170000"/>
              </a:lnSpc>
              <a:spcAft>
                <a:spcPts val="800"/>
              </a:spcAft>
              <a:buFont typeface="+mj-lt"/>
              <a:buAutoNum type="arabicPeriod"/>
              <a:defRPr/>
            </a:pPr>
            <a:r>
              <a:rPr lang="fr-FR" sz="5400" b="1">
                <a:latin typeface="Agency FB" pitchFamily="34" charset="0"/>
                <a:cs typeface="Arial" pitchFamily="34" charset="0"/>
              </a:rPr>
              <a:t>Principe général de la rétropolation</a:t>
            </a:r>
          </a:p>
          <a:p>
            <a:pPr marL="1371600" lvl="1" indent="-914400" algn="just">
              <a:lnSpc>
                <a:spcPct val="170000"/>
              </a:lnSpc>
              <a:spcAft>
                <a:spcPts val="800"/>
              </a:spcAft>
              <a:buFont typeface="+mj-lt"/>
              <a:buAutoNum type="arabicPeriod"/>
              <a:defRPr/>
            </a:pPr>
            <a:r>
              <a:rPr lang="fr-FR" sz="5400" b="1">
                <a:latin typeface="Agency FB" pitchFamily="34" charset="0"/>
                <a:cs typeface="Arial" pitchFamily="34" charset="0"/>
              </a:rPr>
              <a:t>Principales étapes de la rétropolation</a:t>
            </a:r>
          </a:p>
          <a:p>
            <a:pPr marL="1371600" lvl="1" indent="-914400" algn="just">
              <a:lnSpc>
                <a:spcPct val="170000"/>
              </a:lnSpc>
              <a:spcAft>
                <a:spcPts val="800"/>
              </a:spcAft>
              <a:buFont typeface="+mj-lt"/>
              <a:buAutoNum type="arabicPeriod"/>
              <a:defRPr/>
            </a:pPr>
            <a:r>
              <a:rPr lang="fr-FR" sz="5400" b="1">
                <a:latin typeface="Agency FB" pitchFamily="34" charset="0"/>
                <a:cs typeface="Arial" pitchFamily="34" charset="0"/>
              </a:rPr>
              <a:t>Le raccrochage </a:t>
            </a:r>
          </a:p>
          <a:p>
            <a:pPr marL="1371600" lvl="1" indent="-914400" algn="just">
              <a:lnSpc>
                <a:spcPct val="170000"/>
              </a:lnSpc>
              <a:spcAft>
                <a:spcPts val="800"/>
              </a:spcAft>
              <a:buFont typeface="+mj-lt"/>
              <a:buAutoNum type="arabicPeriod"/>
              <a:defRPr/>
            </a:pPr>
            <a:r>
              <a:rPr lang="fr-FR" sz="5400" b="1">
                <a:latin typeface="Agency FB" pitchFamily="34" charset="0"/>
                <a:cs typeface="Arial" pitchFamily="34" charset="0"/>
              </a:rPr>
              <a:t>Les équilibrages</a:t>
            </a:r>
            <a:endParaRPr lang="fr-FR" sz="5400" b="1" dirty="0">
              <a:latin typeface="Agency FB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fr-FR" sz="2600" dirty="0" smtClean="0">
              <a:latin typeface="Agency FB" pitchFamily="34" charset="0"/>
              <a:cs typeface="Arial" pitchFamily="34" charset="0"/>
            </a:endParaRPr>
          </a:p>
        </p:txBody>
      </p:sp>
      <p:sp>
        <p:nvSpPr>
          <p:cNvPr id="8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57158" y="1285860"/>
            <a:ext cx="8487232" cy="57150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altLang="fr-FR" sz="2800" b="1">
                <a:latin typeface="Arial Black" panose="020B0A04020102020204" pitchFamily="34" charset="0"/>
              </a:rPr>
              <a:t>1.</a:t>
            </a:r>
            <a:r>
              <a:rPr lang="fr-FR" altLang="fr-FR" sz="2800" b="1"/>
              <a:t> </a:t>
            </a:r>
            <a:r>
              <a:rPr lang="fr-FR" sz="2800" b="1">
                <a:latin typeface="Arial Black" panose="020B0A04020102020204" pitchFamily="34" charset="0"/>
                <a:cs typeface="Arial" pitchFamily="34" charset="0"/>
              </a:rPr>
              <a:t>Principe général de la rétropolation </a:t>
            </a:r>
            <a:endParaRPr lang="fr-FR" sz="2800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33240" y="1928802"/>
            <a:ext cx="8487232" cy="464347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600" smtClean="0">
                <a:latin typeface="Arial" panose="020B0604020202020204" pitchFamily="34" charset="0"/>
                <a:cs typeface="Arial" panose="020B0604020202020204" pitchFamily="34" charset="0"/>
              </a:rPr>
              <a:t>Raisonner </a:t>
            </a:r>
            <a:r>
              <a:rPr lang="fr-FR" sz="2600">
                <a:latin typeface="Arial" panose="020B0604020202020204" pitchFamily="34" charset="0"/>
                <a:cs typeface="Arial" panose="020B0604020202020204" pitchFamily="34" charset="0"/>
              </a:rPr>
              <a:t>série par série et en évolution en retenant comme évolution des séries de la nouvelle base dans le passé, les évolutions des séries correspondantes de l’ancienne base</a:t>
            </a:r>
            <a:r>
              <a:rPr lang="fr-FR" sz="260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20000"/>
              </a:lnSpc>
            </a:pPr>
            <a:endParaRPr lang="fr-FR" sz="2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600">
                <a:latin typeface="Arial" panose="020B0604020202020204" pitchFamily="34" charset="0"/>
                <a:cs typeface="Arial" panose="020B0604020202020204" pitchFamily="34" charset="0"/>
              </a:rPr>
              <a:t>Effectuer et intégrer les rétropolations exogènes</a:t>
            </a:r>
            <a:r>
              <a:rPr lang="fr-FR" sz="260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20000"/>
              </a:lnSpc>
            </a:pPr>
            <a:endParaRPr lang="fr-FR" sz="2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fr-FR" sz="2600">
                <a:latin typeface="Arial" panose="020B0604020202020204" pitchFamily="34" charset="0"/>
                <a:cs typeface="Arial" panose="020B0604020202020204" pitchFamily="34" charset="0"/>
              </a:rPr>
              <a:t>Procéder ensuite à des équilibrages.</a:t>
            </a:r>
          </a:p>
          <a:p>
            <a:pPr algn="just"/>
            <a:endParaRPr lang="fr-FR" sz="2600" dirty="0"/>
          </a:p>
          <a:p>
            <a:pPr lv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defRPr/>
            </a:pPr>
            <a:endParaRPr lang="fr-FR" sz="2400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5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1285860"/>
            <a:ext cx="9144000" cy="55896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fr-FR" sz="2800" b="1">
                <a:latin typeface="Arial Black" panose="020B0A04020102020204" pitchFamily="34" charset="0"/>
                <a:cs typeface="Arial" pitchFamily="34" charset="0"/>
              </a:rPr>
              <a:t>Principales étapes de la rétropolation</a:t>
            </a:r>
            <a:endParaRPr lang="fr-FR" sz="2800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928802"/>
            <a:ext cx="9144000" cy="464347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principales étapes sont les suivantes :</a:t>
            </a:r>
          </a:p>
          <a:p>
            <a:pPr algn="just">
              <a:lnSpc>
                <a:spcPct val="150000"/>
              </a:lnSpc>
            </a:pPr>
            <a:endParaRPr lang="fr-FR" sz="28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Elaboration d’une matrice de 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passage entre les nomenclatures;</a:t>
            </a:r>
            <a:endParaRPr lang="fr-F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Reconstitution des séries de la nouvelle base dans le </a:t>
            </a: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passé;</a:t>
            </a:r>
          </a:p>
          <a:p>
            <a:pPr algn="just">
              <a:lnSpc>
                <a:spcPct val="150000"/>
              </a:lnSpc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Equilibrage des TRE.</a:t>
            </a:r>
          </a:p>
          <a:p>
            <a:pPr lv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defRPr/>
            </a:pPr>
            <a:endParaRPr lang="fr-FR" sz="2400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08504" cy="57606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altLang="fr-FR" sz="2400" b="1" smtClean="0">
                <a:latin typeface="Arial Black" panose="020B0A04020102020204" pitchFamily="34" charset="0"/>
                <a:cs typeface="Arial" panose="020B0604020202020204" pitchFamily="34" charset="0"/>
              </a:rPr>
              <a:t>2.1. Elaboration </a:t>
            </a:r>
            <a:r>
              <a:rPr lang="fr-FR" altLang="fr-FR" sz="2400" b="1">
                <a:latin typeface="Arial Black" panose="020B0A04020102020204" pitchFamily="34" charset="0"/>
                <a:cs typeface="Arial" panose="020B0604020202020204" pitchFamily="34" charset="0"/>
              </a:rPr>
              <a:t>d’une matrice de passage </a:t>
            </a:r>
            <a:endParaRPr lang="fr-FR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772816"/>
            <a:ext cx="9108504" cy="50851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Objectif des matrices de passage </a:t>
            </a:r>
            <a:r>
              <a:rPr lang="fr-FR" sz="3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60000"/>
              </a:lnSpc>
            </a:pPr>
            <a:r>
              <a:rPr lang="fr-FR" sz="3100" dirty="0">
                <a:latin typeface="Arial" panose="020B0604020202020204" pitchFamily="34" charset="0"/>
                <a:cs typeface="Arial" panose="020B0604020202020204" pitchFamily="34" charset="0"/>
              </a:rPr>
              <a:t>convertir les séries de la base 1999 à la nomenclature de la nouvelle année de base. </a:t>
            </a:r>
          </a:p>
          <a:p>
            <a:pPr algn="just">
              <a:lnSpc>
                <a:spcPct val="150000"/>
              </a:lnSpc>
            </a:pPr>
            <a:r>
              <a:rPr lang="fr-FR" sz="2800" i="1" dirty="0">
                <a:latin typeface="Arial" panose="020B0604020202020204" pitchFamily="34" charset="0"/>
                <a:cs typeface="Arial" panose="020B0604020202020204" pitchFamily="34" charset="0"/>
              </a:rPr>
              <a:t>Niveau de détail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niveau 3 de la nomenclature pour le traitement des données de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TP.xlsx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travaux de rétropolation effectués au niveau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fr-FR" sz="2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08504" cy="57150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altLang="fr-FR" sz="2800" b="1">
                <a:latin typeface="Arial Black" panose="020B0A04020102020204" pitchFamily="34" charset="0"/>
              </a:rPr>
              <a:t>3. </a:t>
            </a:r>
            <a:r>
              <a:rPr lang="fr-FR" altLang="fr-FR" sz="2800" b="1">
                <a:latin typeface="Arial Black" panose="020B0A04020102020204" pitchFamily="34" charset="0"/>
                <a:cs typeface="Arial" pitchFamily="34" charset="0"/>
              </a:rPr>
              <a:t>Le raccrochage </a:t>
            </a:r>
            <a:endParaRPr lang="fr-FR" sz="2800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772816"/>
            <a:ext cx="9144000" cy="496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Reconstitution des séries de la nouvelle base dans le passé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200">
                <a:latin typeface="Arial" panose="020B0604020202020204" pitchFamily="34" charset="0"/>
                <a:cs typeface="Arial" panose="020B0604020202020204" pitchFamily="34" charset="0"/>
              </a:rPr>
              <a:t>calcul des séries des années 1999-2013 selon la nouvelle base en faisant un raccordement avec les données de la nouvelle base 2014 :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i="1">
                <a:latin typeface="Arial" panose="020B0604020202020204" pitchFamily="34" charset="0"/>
                <a:cs typeface="Arial" panose="020B0604020202020204" pitchFamily="34" charset="0"/>
              </a:rPr>
              <a:t>les séries en valeur sont déduites de la base précédente en appliquant, à rebours dans le temps, les taux de croissance ancienne base au niveau de la nouvelle base. 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i="1">
                <a:latin typeface="Arial" panose="020B0604020202020204" pitchFamily="34" charset="0"/>
                <a:cs typeface="Arial" panose="020B0604020202020204" pitchFamily="34" charset="0"/>
              </a:rPr>
              <a:t>en volume un </a:t>
            </a:r>
            <a:r>
              <a:rPr lang="fr-FR" i="1" smtClean="0">
                <a:latin typeface="Arial" panose="020B0604020202020204" pitchFamily="34" charset="0"/>
                <a:cs typeface="Arial" panose="020B0604020202020204" pitchFamily="34" charset="0"/>
              </a:rPr>
              <a:t>changement de l’année de référence des prix fixes (ramener </a:t>
            </a:r>
            <a:r>
              <a:rPr lang="fr-FR" i="1">
                <a:latin typeface="Arial" panose="020B0604020202020204" pitchFamily="34" charset="0"/>
                <a:cs typeface="Arial" panose="020B0604020202020204" pitchFamily="34" charset="0"/>
              </a:rPr>
              <a:t>les séries aux prix constants de 2014) a d’abord été effectué puis le même procédé que pour les valeurs a été appliqué. </a:t>
            </a:r>
            <a:r>
              <a:rPr lang="fr-FR" i="1" smtClean="0">
                <a:latin typeface="Arial" panose="020B0604020202020204" pitchFamily="34" charset="0"/>
                <a:cs typeface="Arial" panose="020B0604020202020204" pitchFamily="34" charset="0"/>
              </a:rPr>
              <a:t>En conséquence, </a:t>
            </a:r>
            <a:r>
              <a:rPr lang="fr-FR" i="1">
                <a:latin typeface="Arial" panose="020B0604020202020204" pitchFamily="34" charset="0"/>
                <a:cs typeface="Arial" panose="020B0604020202020204" pitchFamily="34" charset="0"/>
              </a:rPr>
              <a:t>les indices de prix ont été des résultantes. </a:t>
            </a:r>
            <a:endParaRPr lang="fr-FR" sz="320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08504" cy="57150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altLang="fr-FR" sz="2800" b="1">
                <a:latin typeface="Arial Black" panose="020B0A04020102020204" pitchFamily="34" charset="0"/>
              </a:rPr>
              <a:t>3. </a:t>
            </a:r>
            <a:r>
              <a:rPr lang="fr-FR" altLang="fr-FR" sz="2800" b="1">
                <a:latin typeface="Arial Black" panose="020B0A04020102020204" pitchFamily="34" charset="0"/>
                <a:cs typeface="Arial" pitchFamily="34" charset="0"/>
              </a:rPr>
              <a:t>Le raccrochage </a:t>
            </a:r>
            <a:endParaRPr lang="fr-FR" sz="2800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772816"/>
            <a:ext cx="9144000" cy="496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2400" b="1" smtClean="0">
                <a:latin typeface="Arial" panose="020B0604020202020204" pitchFamily="34" charset="0"/>
                <a:cs typeface="Arial" panose="020B0604020202020204" pitchFamily="34" charset="0"/>
              </a:rPr>
              <a:t>Prise </a:t>
            </a: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en compte des rétropolations exogènes : </a:t>
            </a:r>
            <a:endParaRPr lang="fr-FR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fr-F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Les rétropolations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exogènes 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concernent essentiellement les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recommandations du SCN2008 et les changements méthodologiques de la nouvelle 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base. Elles constituent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un préalable 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les travaux d’équilibrages.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08504" cy="57150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altLang="fr-FR" sz="2800" b="1">
                <a:latin typeface="Arial Black" panose="020B0A04020102020204" pitchFamily="34" charset="0"/>
              </a:rPr>
              <a:t>3. </a:t>
            </a:r>
            <a:r>
              <a:rPr lang="fr-FR" altLang="fr-FR" sz="2800" b="1" smtClean="0">
                <a:latin typeface="Arial Black" panose="020B0A04020102020204" pitchFamily="34" charset="0"/>
              </a:rPr>
              <a:t>L’</a:t>
            </a:r>
            <a:r>
              <a:rPr lang="fr-FR" altLang="fr-FR" sz="2800" b="1" smtClean="0">
                <a:latin typeface="Arial Black" panose="020B0A04020102020204" pitchFamily="34" charset="0"/>
                <a:cs typeface="Arial" pitchFamily="34" charset="0"/>
              </a:rPr>
              <a:t>Equilibrage</a:t>
            </a:r>
            <a:endParaRPr lang="fr-FR" sz="2800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772816"/>
            <a:ext cx="9144000" cy="496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Equilibrage des TRE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s’agit de procéder au contrôle de la qualité des « ERE »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rétropolés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calcul des écarts entre les ressources et les  emplois de biens et services;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analyse des écarts afin de les résorber.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NB: un outil Excel a été conçu à  cet effet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..\Maquette_TRE_Valeur_1999-2013.xlsx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36512" y="1052736"/>
            <a:ext cx="9144000" cy="58052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150000"/>
              </a:lnSpc>
              <a:buNone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43"/>
          <p:cNvSpPr txBox="1">
            <a:spLocks noChangeArrowheads="1"/>
          </p:cNvSpPr>
          <p:nvPr/>
        </p:nvSpPr>
        <p:spPr bwMode="auto">
          <a:xfrm>
            <a:off x="4860032" y="0"/>
            <a:ext cx="4283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Atelier régional </a:t>
            </a:r>
            <a:r>
              <a:rPr lang="fr-F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 la rétropolation</a:t>
            </a:r>
            <a:endParaRPr lang="fr-F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035180" y="1412776"/>
            <a:ext cx="1779240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fr-FR" sz="1400" dirty="0" smtClean="0"/>
              <a:t>Contrôles de qualités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fr-FR" sz="1400" dirty="0" smtClean="0"/>
              <a:t>Analyse des écarts et équilibrage 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fr-FR" sz="1400" dirty="0" smtClean="0"/>
              <a:t>Analyse de la cohérence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fr-FR" sz="1400" dirty="0"/>
              <a:t>Analyse </a:t>
            </a:r>
            <a:r>
              <a:rPr lang="fr-FR" sz="1400" dirty="0" smtClean="0"/>
              <a:t>comparative des évolutions des agrégats avec celles des anciens comptes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fr-FR" sz="1400" dirty="0" smtClean="0"/>
              <a:t>Elaboration des tableaux de publication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fr-FR" sz="1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748177" y="1412776"/>
            <a:ext cx="1779240" cy="23042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Calculer les évolutions et raccorder ces taux de croissance aux données de l’année de base</a:t>
            </a:r>
          </a:p>
          <a:p>
            <a:pPr algn="ctr"/>
            <a:r>
              <a:rPr lang="fr-FR" sz="1400" dirty="0" smtClean="0"/>
              <a:t>NB : Enlever les exogènes avant de raccorder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4724885" y="4014365"/>
            <a:ext cx="1779240" cy="21804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Intégrer les rétropolations exogènes dues aux nouvelles recommandations du SCN 2008 ou à des sources spécifiques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411760" y="1988841"/>
            <a:ext cx="1440160" cy="12961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Convertir les données de l’ancienne base à la nouvelle nomenclature</a:t>
            </a:r>
            <a:endParaRPr lang="fr-FR" sz="1400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23528" y="1412776"/>
            <a:ext cx="1368152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Collecter les données des anciens comptes</a:t>
            </a:r>
            <a:endParaRPr lang="fr-FR" sz="14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49582" y="3429000"/>
            <a:ext cx="1486113" cy="11707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Elaborer une matrice de passage entre les nomenclatures</a:t>
            </a:r>
            <a:endParaRPr lang="fr-FR" sz="1400" dirty="0"/>
          </a:p>
        </p:txBody>
      </p:sp>
      <p:cxnSp>
        <p:nvCxnSpPr>
          <p:cNvPr id="13" name="Connecteur en angle 12"/>
          <p:cNvCxnSpPr/>
          <p:nvPr/>
        </p:nvCxnSpPr>
        <p:spPr>
          <a:xfrm>
            <a:off x="1691680" y="2114372"/>
            <a:ext cx="720080" cy="24696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/>
          <p:nvPr/>
        </p:nvCxnSpPr>
        <p:spPr>
          <a:xfrm rot="5400000" flipH="1" flipV="1">
            <a:off x="1668479" y="2616921"/>
            <a:ext cx="599492" cy="8870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Flèche droite 14"/>
          <p:cNvSpPr/>
          <p:nvPr/>
        </p:nvSpPr>
        <p:spPr>
          <a:xfrm>
            <a:off x="3851920" y="2622004"/>
            <a:ext cx="85259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6553200" y="2492896"/>
            <a:ext cx="46707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6498662" y="4941168"/>
            <a:ext cx="52161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8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501</Words>
  <Application>Microsoft Office PowerPoint</Application>
  <PresentationFormat>Affichage à l'écran (4:3)</PresentationFormat>
  <Paragraphs>76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Agency FB</vt:lpstr>
      <vt:lpstr>Arial</vt:lpstr>
      <vt:lpstr>Arial Black</vt:lpstr>
      <vt:lpstr>Arial Narrow</vt:lpstr>
      <vt:lpstr>Calibri</vt:lpstr>
      <vt:lpstr>Courier New</vt:lpstr>
      <vt:lpstr>Tw Cen MT</vt:lpstr>
      <vt:lpstr>Wingdings</vt:lpstr>
      <vt:lpstr>Thème Office</vt:lpstr>
      <vt:lpstr>Partage d’expériences dans la retropolation des comptes nationaux: Raccrochage et Equilibrage : Cas du Sénégal </vt:lpstr>
      <vt:lpstr>PLAN</vt:lpstr>
      <vt:lpstr>1. Principe général de la rétropolation </vt:lpstr>
      <vt:lpstr>Principales étapes de la rétropolation</vt:lpstr>
      <vt:lpstr>2.1. Elaboration d’une matrice de passage </vt:lpstr>
      <vt:lpstr>3. Le raccrochage </vt:lpstr>
      <vt:lpstr>3. Le raccrochage </vt:lpstr>
      <vt:lpstr>3. L’Equilibrage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l’organigramme et des missions</dc:title>
  <dc:creator>emgueye</dc:creator>
  <cp:lastModifiedBy>Manga NDIAYE</cp:lastModifiedBy>
  <cp:revision>158</cp:revision>
  <dcterms:created xsi:type="dcterms:W3CDTF">2015-02-24T16:48:01Z</dcterms:created>
  <dcterms:modified xsi:type="dcterms:W3CDTF">2019-11-11T23:39:19Z</dcterms:modified>
</cp:coreProperties>
</file>