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7"/>
  </p:notesMasterIdLst>
  <p:sldIdLst>
    <p:sldId id="256" r:id="rId2"/>
    <p:sldId id="257" r:id="rId3"/>
    <p:sldId id="275" r:id="rId4"/>
    <p:sldId id="258" r:id="rId5"/>
    <p:sldId id="261" r:id="rId6"/>
    <p:sldId id="283" r:id="rId7"/>
    <p:sldId id="276" r:id="rId8"/>
    <p:sldId id="285" r:id="rId9"/>
    <p:sldId id="277" r:id="rId10"/>
    <p:sldId id="278" r:id="rId11"/>
    <p:sldId id="279" r:id="rId12"/>
    <p:sldId id="280" r:id="rId13"/>
    <p:sldId id="281" r:id="rId14"/>
    <p:sldId id="284" r:id="rId15"/>
    <p:sldId id="282" r:id="rId16"/>
  </p:sldIdLst>
  <p:sldSz cx="9144000" cy="6858000" type="screen4x3"/>
  <p:notesSz cx="6858000" cy="9144000"/>
  <p:defaultTextStyle>
    <a:defPPr>
      <a:defRPr lang="fr-FR"/>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55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364" autoAdjust="0"/>
  </p:normalViewPr>
  <p:slideViewPr>
    <p:cSldViewPr>
      <p:cViewPr varScale="1">
        <p:scale>
          <a:sx n="42" d="100"/>
          <a:sy n="42" d="100"/>
        </p:scale>
        <p:origin x="432"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smtClean="0"/>
            </a:lvl1pPr>
          </a:lstStyle>
          <a:p>
            <a:pPr>
              <a:defRPr/>
            </a:pPr>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smtClean="0"/>
            </a:lvl1pPr>
          </a:lstStyle>
          <a:p>
            <a:pPr>
              <a:defRPr/>
            </a:pPr>
            <a:fld id="{8F5687A8-A4B6-49A2-9181-186AAAE74B81}" type="datetimeFigureOut">
              <a:rPr lang="fr-FR"/>
              <a:pPr>
                <a:defRPr/>
              </a:pPr>
              <a:t>03/09/2019</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smtClean="0"/>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smtClean="0"/>
            </a:lvl1pPr>
          </a:lstStyle>
          <a:p>
            <a:pPr>
              <a:defRPr/>
            </a:pPr>
            <a:fld id="{54F2793F-85A2-4739-97CC-CFC2867A15D2}" type="slidenum">
              <a:rPr lang="fr-FR"/>
              <a:pPr>
                <a:defRPr/>
              </a:pPr>
              <a:t>‹N°›</a:t>
            </a:fld>
            <a:endParaRPr lang="fr-FR"/>
          </a:p>
        </p:txBody>
      </p:sp>
    </p:spTree>
    <p:extLst>
      <p:ext uri="{BB962C8B-B14F-4D97-AF65-F5344CB8AC3E}">
        <p14:creationId xmlns:p14="http://schemas.microsoft.com/office/powerpoint/2010/main" val="30090715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pPr>
              <a:defRPr/>
            </a:pPr>
            <a:fld id="{54F2793F-85A2-4739-97CC-CFC2867A15D2}" type="slidenum">
              <a:rPr lang="fr-FR" smtClean="0"/>
              <a:pPr>
                <a:defRPr/>
              </a:pPr>
              <a:t>1</a:t>
            </a:fld>
            <a:endParaRPr lang="fr-FR"/>
          </a:p>
        </p:txBody>
      </p:sp>
    </p:spTree>
    <p:extLst>
      <p:ext uri="{BB962C8B-B14F-4D97-AF65-F5344CB8AC3E}">
        <p14:creationId xmlns:p14="http://schemas.microsoft.com/office/powerpoint/2010/main" val="2559527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pPr>
              <a:defRPr/>
            </a:pPr>
            <a:fld id="{54F2793F-85A2-4739-97CC-CFC2867A15D2}" type="slidenum">
              <a:rPr lang="fr-FR" smtClean="0"/>
              <a:pPr>
                <a:defRPr/>
              </a:pPr>
              <a:t>6</a:t>
            </a:fld>
            <a:endParaRPr lang="fr-FR"/>
          </a:p>
        </p:txBody>
      </p:sp>
    </p:spTree>
    <p:extLst>
      <p:ext uri="{BB962C8B-B14F-4D97-AF65-F5344CB8AC3E}">
        <p14:creationId xmlns:p14="http://schemas.microsoft.com/office/powerpoint/2010/main" val="4025170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fr-FR" altLang="fr-F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fr-FR" altLang="fr-FR"/>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fr-FR" altLang="fr-F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fr-FR" altLang="fr-F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fr-FR" altLang="fr-FR"/>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fr-FR" altLang="fr-F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fr-FR" altLang="fr-FR"/>
            </a:p>
          </p:txBody>
        </p:sp>
      </p:grpSp>
      <p:sp>
        <p:nvSpPr>
          <p:cNvPr id="33804" name="Rectangle 12"/>
          <p:cNvSpPr>
            <a:spLocks noGrp="1" noChangeArrowheads="1"/>
          </p:cNvSpPr>
          <p:nvPr>
            <p:ph type="ctrTitle"/>
          </p:nvPr>
        </p:nvSpPr>
        <p:spPr>
          <a:xfrm>
            <a:off x="990600" y="1676400"/>
            <a:ext cx="7772400" cy="1462088"/>
          </a:xfrm>
        </p:spPr>
        <p:txBody>
          <a:bodyPr/>
          <a:lstStyle>
            <a:lvl1pPr>
              <a:defRPr/>
            </a:lvl1pPr>
          </a:lstStyle>
          <a:p>
            <a:pPr lvl="0"/>
            <a:r>
              <a:rPr lang="fr-FR" altLang="fr-FR" noProof="0" smtClean="0"/>
              <a:t>Cliquez pour modifier le style du titre</a:t>
            </a:r>
          </a:p>
        </p:txBody>
      </p:sp>
      <p:sp>
        <p:nvSpPr>
          <p:cNvPr id="33805" name="Rectangle 13"/>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fr-FR" altLang="fr-FR" noProof="0" smtClean="0"/>
              <a:t>Cliquez pour modifier le style des sous-titres du masque</a:t>
            </a:r>
          </a:p>
        </p:txBody>
      </p:sp>
      <p:sp>
        <p:nvSpPr>
          <p:cNvPr id="14" name="Rectangle 14"/>
          <p:cNvSpPr>
            <a:spLocks noGrp="1" noChangeArrowheads="1"/>
          </p:cNvSpPr>
          <p:nvPr>
            <p:ph type="dt" sz="half" idx="10"/>
          </p:nvPr>
        </p:nvSpPr>
        <p:spPr>
          <a:xfrm>
            <a:off x="990600" y="6248400"/>
            <a:ext cx="1905000" cy="457200"/>
          </a:xfrm>
        </p:spPr>
        <p:txBody>
          <a:bodyPr/>
          <a:lstStyle>
            <a:lvl1pPr>
              <a:defRPr smtClean="0">
                <a:solidFill>
                  <a:schemeClr val="bg2"/>
                </a:solidFill>
              </a:defRPr>
            </a:lvl1pPr>
          </a:lstStyle>
          <a:p>
            <a:pPr>
              <a:defRPr/>
            </a:pPr>
            <a:endParaRPr lang="fr-FR" altLang="fr-FR"/>
          </a:p>
        </p:txBody>
      </p:sp>
      <p:sp>
        <p:nvSpPr>
          <p:cNvPr id="15" name="Rectangle 15"/>
          <p:cNvSpPr>
            <a:spLocks noGrp="1" noChangeArrowheads="1"/>
          </p:cNvSpPr>
          <p:nvPr>
            <p:ph type="ftr" sz="quarter" idx="11"/>
          </p:nvPr>
        </p:nvSpPr>
        <p:spPr>
          <a:xfrm>
            <a:off x="3429000" y="6248400"/>
            <a:ext cx="2895600" cy="457200"/>
          </a:xfrm>
        </p:spPr>
        <p:txBody>
          <a:bodyPr/>
          <a:lstStyle>
            <a:lvl1pPr>
              <a:defRPr smtClean="0">
                <a:solidFill>
                  <a:schemeClr val="bg2"/>
                </a:solidFill>
              </a:defRPr>
            </a:lvl1pPr>
          </a:lstStyle>
          <a:p>
            <a:pPr>
              <a:defRPr/>
            </a:pPr>
            <a:endParaRPr lang="fr-FR" altLang="fr-FR"/>
          </a:p>
        </p:txBody>
      </p:sp>
      <p:sp>
        <p:nvSpPr>
          <p:cNvPr id="16" name="Rectangle 16"/>
          <p:cNvSpPr>
            <a:spLocks noGrp="1" noChangeArrowheads="1"/>
          </p:cNvSpPr>
          <p:nvPr>
            <p:ph type="sldNum" sz="quarter" idx="12"/>
          </p:nvPr>
        </p:nvSpPr>
        <p:spPr>
          <a:xfrm>
            <a:off x="6858000" y="6248400"/>
            <a:ext cx="1905000" cy="457200"/>
          </a:xfrm>
        </p:spPr>
        <p:txBody>
          <a:bodyPr/>
          <a:lstStyle>
            <a:lvl1pPr>
              <a:defRPr smtClean="0">
                <a:solidFill>
                  <a:schemeClr val="bg2"/>
                </a:solidFill>
              </a:defRPr>
            </a:lvl1pPr>
          </a:lstStyle>
          <a:p>
            <a:pPr>
              <a:defRPr/>
            </a:pPr>
            <a:fld id="{D65E2814-9305-49BF-960B-55C5A718F5D5}" type="slidenum">
              <a:rPr lang="fr-FR" altLang="fr-FR"/>
              <a:pPr>
                <a:defRPr/>
              </a:pPr>
              <a:t>‹N°›</a:t>
            </a:fld>
            <a:endParaRPr lang="fr-FR" altLang="fr-FR"/>
          </a:p>
        </p:txBody>
      </p:sp>
    </p:spTree>
    <p:extLst>
      <p:ext uri="{BB962C8B-B14F-4D97-AF65-F5344CB8AC3E}">
        <p14:creationId xmlns:p14="http://schemas.microsoft.com/office/powerpoint/2010/main" val="1451564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13"/>
          <p:cNvSpPr>
            <a:spLocks noGrp="1" noChangeArrowheads="1"/>
          </p:cNvSpPr>
          <p:nvPr>
            <p:ph type="sldNum" sz="quarter" idx="12"/>
          </p:nvPr>
        </p:nvSpPr>
        <p:spPr>
          <a:ln/>
        </p:spPr>
        <p:txBody>
          <a:bodyPr/>
          <a:lstStyle>
            <a:lvl1pPr>
              <a:defRPr/>
            </a:lvl1pPr>
          </a:lstStyle>
          <a:p>
            <a:pPr>
              <a:defRPr/>
            </a:pPr>
            <a:fld id="{E81D9097-1998-4566-9E55-E6A7D23ED5F6}" type="slidenum">
              <a:rPr lang="fr-FR" altLang="fr-FR"/>
              <a:pPr>
                <a:defRPr/>
              </a:pPr>
              <a:t>‹N°›</a:t>
            </a:fld>
            <a:endParaRPr lang="fr-FR" altLang="fr-FR"/>
          </a:p>
        </p:txBody>
      </p:sp>
    </p:spTree>
    <p:extLst>
      <p:ext uri="{BB962C8B-B14F-4D97-AF65-F5344CB8AC3E}">
        <p14:creationId xmlns:p14="http://schemas.microsoft.com/office/powerpoint/2010/main" val="1098461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004050" y="214313"/>
            <a:ext cx="1951038" cy="5918200"/>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1150938" y="214313"/>
            <a:ext cx="5700712" cy="59182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13"/>
          <p:cNvSpPr>
            <a:spLocks noGrp="1" noChangeArrowheads="1"/>
          </p:cNvSpPr>
          <p:nvPr>
            <p:ph type="sldNum" sz="quarter" idx="12"/>
          </p:nvPr>
        </p:nvSpPr>
        <p:spPr>
          <a:ln/>
        </p:spPr>
        <p:txBody>
          <a:bodyPr/>
          <a:lstStyle>
            <a:lvl1pPr>
              <a:defRPr/>
            </a:lvl1pPr>
          </a:lstStyle>
          <a:p>
            <a:pPr>
              <a:defRPr/>
            </a:pPr>
            <a:fld id="{3A95656B-C233-4253-A674-326951905B3E}" type="slidenum">
              <a:rPr lang="fr-FR" altLang="fr-FR"/>
              <a:pPr>
                <a:defRPr/>
              </a:pPr>
              <a:t>‹N°›</a:t>
            </a:fld>
            <a:endParaRPr lang="fr-FR" altLang="fr-FR"/>
          </a:p>
        </p:txBody>
      </p:sp>
    </p:spTree>
    <p:extLst>
      <p:ext uri="{BB962C8B-B14F-4D97-AF65-F5344CB8AC3E}">
        <p14:creationId xmlns:p14="http://schemas.microsoft.com/office/powerpoint/2010/main" val="3332088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13"/>
          <p:cNvSpPr>
            <a:spLocks noGrp="1" noChangeArrowheads="1"/>
          </p:cNvSpPr>
          <p:nvPr>
            <p:ph type="sldNum" sz="quarter" idx="12"/>
          </p:nvPr>
        </p:nvSpPr>
        <p:spPr>
          <a:ln/>
        </p:spPr>
        <p:txBody>
          <a:bodyPr/>
          <a:lstStyle>
            <a:lvl1pPr>
              <a:defRPr/>
            </a:lvl1pPr>
          </a:lstStyle>
          <a:p>
            <a:pPr>
              <a:defRPr/>
            </a:pPr>
            <a:fld id="{DFEA22FE-9776-42CC-B3FE-BB59E384CA5B}" type="slidenum">
              <a:rPr lang="fr-FR" altLang="fr-FR"/>
              <a:pPr>
                <a:defRPr/>
              </a:pPr>
              <a:t>‹N°›</a:t>
            </a:fld>
            <a:endParaRPr lang="fr-FR" altLang="fr-FR"/>
          </a:p>
        </p:txBody>
      </p:sp>
    </p:spTree>
    <p:extLst>
      <p:ext uri="{BB962C8B-B14F-4D97-AF65-F5344CB8AC3E}">
        <p14:creationId xmlns:p14="http://schemas.microsoft.com/office/powerpoint/2010/main" val="2329207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6700" cy="2852737"/>
          </a:xfrm>
        </p:spPr>
        <p:txBody>
          <a:bodyPr/>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smtClean="0"/>
              <a:t>Modifiez les styles du texte du masque</a:t>
            </a:r>
          </a:p>
        </p:txBody>
      </p:sp>
      <p:sp>
        <p:nvSpPr>
          <p:cNvPr id="4" name="Rectangle 11"/>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13"/>
          <p:cNvSpPr>
            <a:spLocks noGrp="1" noChangeArrowheads="1"/>
          </p:cNvSpPr>
          <p:nvPr>
            <p:ph type="sldNum" sz="quarter" idx="12"/>
          </p:nvPr>
        </p:nvSpPr>
        <p:spPr>
          <a:ln/>
        </p:spPr>
        <p:txBody>
          <a:bodyPr/>
          <a:lstStyle>
            <a:lvl1pPr>
              <a:defRPr/>
            </a:lvl1pPr>
          </a:lstStyle>
          <a:p>
            <a:pPr>
              <a:defRPr/>
            </a:pPr>
            <a:fld id="{069C8952-58CE-40DD-9BD4-CB0508ED7230}" type="slidenum">
              <a:rPr lang="fr-FR" altLang="fr-FR"/>
              <a:pPr>
                <a:defRPr/>
              </a:pPr>
              <a:t>‹N°›</a:t>
            </a:fld>
            <a:endParaRPr lang="fr-FR" altLang="fr-FR"/>
          </a:p>
        </p:txBody>
      </p:sp>
    </p:spTree>
    <p:extLst>
      <p:ext uri="{BB962C8B-B14F-4D97-AF65-F5344CB8AC3E}">
        <p14:creationId xmlns:p14="http://schemas.microsoft.com/office/powerpoint/2010/main" val="404794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1182688" y="2017713"/>
            <a:ext cx="3810000" cy="4114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45088" y="2017713"/>
            <a:ext cx="3810000" cy="4114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1"/>
          <p:cNvSpPr>
            <a:spLocks noGrp="1" noChangeArrowheads="1"/>
          </p:cNvSpPr>
          <p:nvPr>
            <p:ph type="dt" sz="half" idx="10"/>
          </p:nvPr>
        </p:nvSpPr>
        <p:spPr>
          <a:ln/>
        </p:spPr>
        <p:txBody>
          <a:bodyPr/>
          <a:lstStyle>
            <a:lvl1pPr>
              <a:defRPr/>
            </a:lvl1pPr>
          </a:lstStyle>
          <a:p>
            <a:pPr>
              <a:defRPr/>
            </a:pPr>
            <a:endParaRPr lang="fr-FR" altLang="fr-FR"/>
          </a:p>
        </p:txBody>
      </p:sp>
      <p:sp>
        <p:nvSpPr>
          <p:cNvPr id="6" name="Rectangle 12"/>
          <p:cNvSpPr>
            <a:spLocks noGrp="1" noChangeArrowheads="1"/>
          </p:cNvSpPr>
          <p:nvPr>
            <p:ph type="ftr" sz="quarter" idx="11"/>
          </p:nvPr>
        </p:nvSpPr>
        <p:spPr>
          <a:ln/>
        </p:spPr>
        <p:txBody>
          <a:bodyPr/>
          <a:lstStyle>
            <a:lvl1pPr>
              <a:defRPr/>
            </a:lvl1pPr>
          </a:lstStyle>
          <a:p>
            <a:pPr>
              <a:defRPr/>
            </a:pPr>
            <a:endParaRPr lang="fr-FR" altLang="fr-FR"/>
          </a:p>
        </p:txBody>
      </p:sp>
      <p:sp>
        <p:nvSpPr>
          <p:cNvPr id="7" name="Rectangle 13"/>
          <p:cNvSpPr>
            <a:spLocks noGrp="1" noChangeArrowheads="1"/>
          </p:cNvSpPr>
          <p:nvPr>
            <p:ph type="sldNum" sz="quarter" idx="12"/>
          </p:nvPr>
        </p:nvSpPr>
        <p:spPr>
          <a:ln/>
        </p:spPr>
        <p:txBody>
          <a:bodyPr/>
          <a:lstStyle>
            <a:lvl1pPr>
              <a:defRPr/>
            </a:lvl1pPr>
          </a:lstStyle>
          <a:p>
            <a:pPr>
              <a:defRPr/>
            </a:pPr>
            <a:fld id="{5CF8DEED-F0C2-4E3C-9AAC-A7DE566B8106}" type="slidenum">
              <a:rPr lang="fr-FR" altLang="fr-FR"/>
              <a:pPr>
                <a:defRPr/>
              </a:pPr>
              <a:t>‹N°›</a:t>
            </a:fld>
            <a:endParaRPr lang="fr-FR" altLang="fr-FR"/>
          </a:p>
        </p:txBody>
      </p:sp>
    </p:spTree>
    <p:extLst>
      <p:ext uri="{BB962C8B-B14F-4D97-AF65-F5344CB8AC3E}">
        <p14:creationId xmlns:p14="http://schemas.microsoft.com/office/powerpoint/2010/main" val="335486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67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630238" y="2505075"/>
            <a:ext cx="386873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29150" y="2505075"/>
            <a:ext cx="38877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11"/>
          <p:cNvSpPr>
            <a:spLocks noGrp="1" noChangeArrowheads="1"/>
          </p:cNvSpPr>
          <p:nvPr>
            <p:ph type="dt" sz="half" idx="10"/>
          </p:nvPr>
        </p:nvSpPr>
        <p:spPr>
          <a:ln/>
        </p:spPr>
        <p:txBody>
          <a:bodyPr/>
          <a:lstStyle>
            <a:lvl1pPr>
              <a:defRPr/>
            </a:lvl1pPr>
          </a:lstStyle>
          <a:p>
            <a:pPr>
              <a:defRPr/>
            </a:pPr>
            <a:endParaRPr lang="fr-FR" altLang="fr-FR"/>
          </a:p>
        </p:txBody>
      </p:sp>
      <p:sp>
        <p:nvSpPr>
          <p:cNvPr id="8" name="Rectangle 12"/>
          <p:cNvSpPr>
            <a:spLocks noGrp="1" noChangeArrowheads="1"/>
          </p:cNvSpPr>
          <p:nvPr>
            <p:ph type="ftr" sz="quarter" idx="11"/>
          </p:nvPr>
        </p:nvSpPr>
        <p:spPr>
          <a:ln/>
        </p:spPr>
        <p:txBody>
          <a:bodyPr/>
          <a:lstStyle>
            <a:lvl1pPr>
              <a:defRPr/>
            </a:lvl1pPr>
          </a:lstStyle>
          <a:p>
            <a:pPr>
              <a:defRPr/>
            </a:pPr>
            <a:endParaRPr lang="fr-FR" altLang="fr-FR"/>
          </a:p>
        </p:txBody>
      </p:sp>
      <p:sp>
        <p:nvSpPr>
          <p:cNvPr id="9" name="Rectangle 13"/>
          <p:cNvSpPr>
            <a:spLocks noGrp="1" noChangeArrowheads="1"/>
          </p:cNvSpPr>
          <p:nvPr>
            <p:ph type="sldNum" sz="quarter" idx="12"/>
          </p:nvPr>
        </p:nvSpPr>
        <p:spPr>
          <a:ln/>
        </p:spPr>
        <p:txBody>
          <a:bodyPr/>
          <a:lstStyle>
            <a:lvl1pPr>
              <a:defRPr/>
            </a:lvl1pPr>
          </a:lstStyle>
          <a:p>
            <a:pPr>
              <a:defRPr/>
            </a:pPr>
            <a:fld id="{A468F82E-A020-4A88-9009-1E5939BEDADB}" type="slidenum">
              <a:rPr lang="fr-FR" altLang="fr-FR"/>
              <a:pPr>
                <a:defRPr/>
              </a:pPr>
              <a:t>‹N°›</a:t>
            </a:fld>
            <a:endParaRPr lang="fr-FR" altLang="fr-FR"/>
          </a:p>
        </p:txBody>
      </p:sp>
    </p:spTree>
    <p:extLst>
      <p:ext uri="{BB962C8B-B14F-4D97-AF65-F5344CB8AC3E}">
        <p14:creationId xmlns:p14="http://schemas.microsoft.com/office/powerpoint/2010/main" val="2160568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11"/>
          <p:cNvSpPr>
            <a:spLocks noGrp="1" noChangeArrowheads="1"/>
          </p:cNvSpPr>
          <p:nvPr>
            <p:ph type="dt" sz="half" idx="10"/>
          </p:nvPr>
        </p:nvSpPr>
        <p:spPr>
          <a:ln/>
        </p:spPr>
        <p:txBody>
          <a:bodyPr/>
          <a:lstStyle>
            <a:lvl1pPr>
              <a:defRPr/>
            </a:lvl1pPr>
          </a:lstStyle>
          <a:p>
            <a:pPr>
              <a:defRPr/>
            </a:pPr>
            <a:endParaRPr lang="fr-FR" altLang="fr-FR"/>
          </a:p>
        </p:txBody>
      </p:sp>
      <p:sp>
        <p:nvSpPr>
          <p:cNvPr id="4" name="Rectangle 12"/>
          <p:cNvSpPr>
            <a:spLocks noGrp="1" noChangeArrowheads="1"/>
          </p:cNvSpPr>
          <p:nvPr>
            <p:ph type="ftr" sz="quarter" idx="11"/>
          </p:nvPr>
        </p:nvSpPr>
        <p:spPr>
          <a:ln/>
        </p:spPr>
        <p:txBody>
          <a:bodyPr/>
          <a:lstStyle>
            <a:lvl1pPr>
              <a:defRPr/>
            </a:lvl1pPr>
          </a:lstStyle>
          <a:p>
            <a:pPr>
              <a:defRPr/>
            </a:pPr>
            <a:endParaRPr lang="fr-FR" altLang="fr-FR"/>
          </a:p>
        </p:txBody>
      </p:sp>
      <p:sp>
        <p:nvSpPr>
          <p:cNvPr id="5" name="Rectangle 13"/>
          <p:cNvSpPr>
            <a:spLocks noGrp="1" noChangeArrowheads="1"/>
          </p:cNvSpPr>
          <p:nvPr>
            <p:ph type="sldNum" sz="quarter" idx="12"/>
          </p:nvPr>
        </p:nvSpPr>
        <p:spPr>
          <a:ln/>
        </p:spPr>
        <p:txBody>
          <a:bodyPr/>
          <a:lstStyle>
            <a:lvl1pPr>
              <a:defRPr/>
            </a:lvl1pPr>
          </a:lstStyle>
          <a:p>
            <a:pPr>
              <a:defRPr/>
            </a:pPr>
            <a:fld id="{4E68E97E-A769-4A30-9B09-3A855251B549}" type="slidenum">
              <a:rPr lang="fr-FR" altLang="fr-FR"/>
              <a:pPr>
                <a:defRPr/>
              </a:pPr>
              <a:t>‹N°›</a:t>
            </a:fld>
            <a:endParaRPr lang="fr-FR" altLang="fr-FR"/>
          </a:p>
        </p:txBody>
      </p:sp>
    </p:spTree>
    <p:extLst>
      <p:ext uri="{BB962C8B-B14F-4D97-AF65-F5344CB8AC3E}">
        <p14:creationId xmlns:p14="http://schemas.microsoft.com/office/powerpoint/2010/main" val="2767787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fr-FR" altLang="fr-FR"/>
          </a:p>
        </p:txBody>
      </p:sp>
      <p:sp>
        <p:nvSpPr>
          <p:cNvPr id="3" name="Rectangle 12"/>
          <p:cNvSpPr>
            <a:spLocks noGrp="1" noChangeArrowheads="1"/>
          </p:cNvSpPr>
          <p:nvPr>
            <p:ph type="ftr" sz="quarter" idx="11"/>
          </p:nvPr>
        </p:nvSpPr>
        <p:spPr>
          <a:ln/>
        </p:spPr>
        <p:txBody>
          <a:bodyPr/>
          <a:lstStyle>
            <a:lvl1pPr>
              <a:defRPr/>
            </a:lvl1pPr>
          </a:lstStyle>
          <a:p>
            <a:pPr>
              <a:defRPr/>
            </a:pPr>
            <a:endParaRPr lang="fr-FR" altLang="fr-FR"/>
          </a:p>
        </p:txBody>
      </p:sp>
      <p:sp>
        <p:nvSpPr>
          <p:cNvPr id="4" name="Rectangle 13"/>
          <p:cNvSpPr>
            <a:spLocks noGrp="1" noChangeArrowheads="1"/>
          </p:cNvSpPr>
          <p:nvPr>
            <p:ph type="sldNum" sz="quarter" idx="12"/>
          </p:nvPr>
        </p:nvSpPr>
        <p:spPr>
          <a:ln/>
        </p:spPr>
        <p:txBody>
          <a:bodyPr/>
          <a:lstStyle>
            <a:lvl1pPr>
              <a:defRPr/>
            </a:lvl1pPr>
          </a:lstStyle>
          <a:p>
            <a:pPr>
              <a:defRPr/>
            </a:pPr>
            <a:fld id="{02FB9EF9-E291-4E4D-AD9A-8E409C73BF11}" type="slidenum">
              <a:rPr lang="fr-FR" altLang="fr-FR"/>
              <a:pPr>
                <a:defRPr/>
              </a:pPr>
              <a:t>‹N°›</a:t>
            </a:fld>
            <a:endParaRPr lang="fr-FR" altLang="fr-FR"/>
          </a:p>
        </p:txBody>
      </p:sp>
    </p:spTree>
    <p:extLst>
      <p:ext uri="{BB962C8B-B14F-4D97-AF65-F5344CB8AC3E}">
        <p14:creationId xmlns:p14="http://schemas.microsoft.com/office/powerpoint/2010/main" val="3054513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Rectangle 11"/>
          <p:cNvSpPr>
            <a:spLocks noGrp="1" noChangeArrowheads="1"/>
          </p:cNvSpPr>
          <p:nvPr>
            <p:ph type="dt" sz="half" idx="10"/>
          </p:nvPr>
        </p:nvSpPr>
        <p:spPr>
          <a:ln/>
        </p:spPr>
        <p:txBody>
          <a:bodyPr/>
          <a:lstStyle>
            <a:lvl1pPr>
              <a:defRPr/>
            </a:lvl1pPr>
          </a:lstStyle>
          <a:p>
            <a:pPr>
              <a:defRPr/>
            </a:pPr>
            <a:endParaRPr lang="fr-FR" altLang="fr-FR"/>
          </a:p>
        </p:txBody>
      </p:sp>
      <p:sp>
        <p:nvSpPr>
          <p:cNvPr id="6" name="Rectangle 12"/>
          <p:cNvSpPr>
            <a:spLocks noGrp="1" noChangeArrowheads="1"/>
          </p:cNvSpPr>
          <p:nvPr>
            <p:ph type="ftr" sz="quarter" idx="11"/>
          </p:nvPr>
        </p:nvSpPr>
        <p:spPr>
          <a:ln/>
        </p:spPr>
        <p:txBody>
          <a:bodyPr/>
          <a:lstStyle>
            <a:lvl1pPr>
              <a:defRPr/>
            </a:lvl1pPr>
          </a:lstStyle>
          <a:p>
            <a:pPr>
              <a:defRPr/>
            </a:pPr>
            <a:endParaRPr lang="fr-FR" altLang="fr-FR"/>
          </a:p>
        </p:txBody>
      </p:sp>
      <p:sp>
        <p:nvSpPr>
          <p:cNvPr id="7" name="Rectangle 13"/>
          <p:cNvSpPr>
            <a:spLocks noGrp="1" noChangeArrowheads="1"/>
          </p:cNvSpPr>
          <p:nvPr>
            <p:ph type="sldNum" sz="quarter" idx="12"/>
          </p:nvPr>
        </p:nvSpPr>
        <p:spPr>
          <a:ln/>
        </p:spPr>
        <p:txBody>
          <a:bodyPr/>
          <a:lstStyle>
            <a:lvl1pPr>
              <a:defRPr/>
            </a:lvl1pPr>
          </a:lstStyle>
          <a:p>
            <a:pPr>
              <a:defRPr/>
            </a:pPr>
            <a:fld id="{548E7775-C47A-4BF5-AFDE-2B0C6EB78542}" type="slidenum">
              <a:rPr lang="fr-FR" altLang="fr-FR"/>
              <a:pPr>
                <a:defRPr/>
              </a:pPr>
              <a:t>‹N°›</a:t>
            </a:fld>
            <a:endParaRPr lang="fr-FR" altLang="fr-FR"/>
          </a:p>
        </p:txBody>
      </p:sp>
    </p:spTree>
    <p:extLst>
      <p:ext uri="{BB962C8B-B14F-4D97-AF65-F5344CB8AC3E}">
        <p14:creationId xmlns:p14="http://schemas.microsoft.com/office/powerpoint/2010/main" val="2128075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Rectangle 11"/>
          <p:cNvSpPr>
            <a:spLocks noGrp="1" noChangeArrowheads="1"/>
          </p:cNvSpPr>
          <p:nvPr>
            <p:ph type="dt" sz="half" idx="10"/>
          </p:nvPr>
        </p:nvSpPr>
        <p:spPr>
          <a:ln/>
        </p:spPr>
        <p:txBody>
          <a:bodyPr/>
          <a:lstStyle>
            <a:lvl1pPr>
              <a:defRPr/>
            </a:lvl1pPr>
          </a:lstStyle>
          <a:p>
            <a:pPr>
              <a:defRPr/>
            </a:pPr>
            <a:endParaRPr lang="fr-FR" altLang="fr-FR"/>
          </a:p>
        </p:txBody>
      </p:sp>
      <p:sp>
        <p:nvSpPr>
          <p:cNvPr id="6" name="Rectangle 12"/>
          <p:cNvSpPr>
            <a:spLocks noGrp="1" noChangeArrowheads="1"/>
          </p:cNvSpPr>
          <p:nvPr>
            <p:ph type="ftr" sz="quarter" idx="11"/>
          </p:nvPr>
        </p:nvSpPr>
        <p:spPr>
          <a:ln/>
        </p:spPr>
        <p:txBody>
          <a:bodyPr/>
          <a:lstStyle>
            <a:lvl1pPr>
              <a:defRPr/>
            </a:lvl1pPr>
          </a:lstStyle>
          <a:p>
            <a:pPr>
              <a:defRPr/>
            </a:pPr>
            <a:endParaRPr lang="fr-FR" altLang="fr-FR"/>
          </a:p>
        </p:txBody>
      </p:sp>
      <p:sp>
        <p:nvSpPr>
          <p:cNvPr id="7" name="Rectangle 13"/>
          <p:cNvSpPr>
            <a:spLocks noGrp="1" noChangeArrowheads="1"/>
          </p:cNvSpPr>
          <p:nvPr>
            <p:ph type="sldNum" sz="quarter" idx="12"/>
          </p:nvPr>
        </p:nvSpPr>
        <p:spPr>
          <a:ln/>
        </p:spPr>
        <p:txBody>
          <a:bodyPr/>
          <a:lstStyle>
            <a:lvl1pPr>
              <a:defRPr/>
            </a:lvl1pPr>
          </a:lstStyle>
          <a:p>
            <a:pPr>
              <a:defRPr/>
            </a:pPr>
            <a:fld id="{9B2349C9-10A2-471E-BE19-27C79D55B995}" type="slidenum">
              <a:rPr lang="fr-FR" altLang="fr-FR"/>
              <a:pPr>
                <a:defRPr/>
              </a:pPr>
              <a:t>‹N°›</a:t>
            </a:fld>
            <a:endParaRPr lang="fr-FR" altLang="fr-FR"/>
          </a:p>
        </p:txBody>
      </p:sp>
    </p:spTree>
    <p:extLst>
      <p:ext uri="{BB962C8B-B14F-4D97-AF65-F5344CB8AC3E}">
        <p14:creationId xmlns:p14="http://schemas.microsoft.com/office/powerpoint/2010/main" val="3837654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endParaRPr kumimoji="1" lang="fr-FR" altLang="fr-FR"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endParaRPr kumimoji="1" lang="fr-FR" altLang="fr-FR" sz="240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endParaRPr kumimoji="1" lang="fr-FR" altLang="fr-FR"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endParaRPr kumimoji="1" lang="fr-FR" altLang="fr-FR"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endParaRPr kumimoji="1" lang="fr-FR" altLang="fr-FR" sz="240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endParaRPr kumimoji="1" lang="fr-FR" altLang="fr-FR" sz="240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endParaRPr kumimoji="1" lang="fr-FR" altLang="fr-FR" sz="2400"/>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fr-FR" altLang="fr-FR" smtClean="0"/>
              <a:t>Cliquez pour modifier le style du titre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32779"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smtClean="0"/>
            </a:lvl1pPr>
          </a:lstStyle>
          <a:p>
            <a:pPr>
              <a:defRPr/>
            </a:pPr>
            <a:endParaRPr lang="fr-FR" altLang="fr-FR"/>
          </a:p>
        </p:txBody>
      </p:sp>
      <p:sp>
        <p:nvSpPr>
          <p:cNvPr id="32780"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smtClean="0"/>
            </a:lvl1pPr>
          </a:lstStyle>
          <a:p>
            <a:pPr>
              <a:defRPr/>
            </a:pPr>
            <a:endParaRPr lang="fr-FR" altLang="fr-FR"/>
          </a:p>
        </p:txBody>
      </p:sp>
      <p:sp>
        <p:nvSpPr>
          <p:cNvPr id="32781"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smtClean="0"/>
            </a:lvl1pPr>
          </a:lstStyle>
          <a:p>
            <a:pPr>
              <a:defRPr/>
            </a:pPr>
            <a:fld id="{37442EB8-49AC-4B3C-9F9E-77A7080AD868}"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sldLayoutIdLst>
    <p:sldLayoutId id="2147483680"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anose="020B0604030504040204" pitchFamily="34" charset="0"/>
          <a:cs typeface="Arial" panose="020B0604020202020204" pitchFamily="34" charset="0"/>
        </a:defRPr>
      </a:lvl2pPr>
      <a:lvl3pPr algn="l" rtl="0" eaLnBrk="0" fontAlgn="base" hangingPunct="0">
        <a:spcBef>
          <a:spcPct val="0"/>
        </a:spcBef>
        <a:spcAft>
          <a:spcPct val="0"/>
        </a:spcAft>
        <a:defRPr sz="4400">
          <a:solidFill>
            <a:schemeClr val="tx2"/>
          </a:solidFill>
          <a:latin typeface="Tahoma" panose="020B0604030504040204" pitchFamily="34" charset="0"/>
          <a:cs typeface="Arial" panose="020B0604020202020204" pitchFamily="34" charset="0"/>
        </a:defRPr>
      </a:lvl3pPr>
      <a:lvl4pPr algn="l" rtl="0" eaLnBrk="0" fontAlgn="base" hangingPunct="0">
        <a:spcBef>
          <a:spcPct val="0"/>
        </a:spcBef>
        <a:spcAft>
          <a:spcPct val="0"/>
        </a:spcAft>
        <a:defRPr sz="4400">
          <a:solidFill>
            <a:schemeClr val="tx2"/>
          </a:solidFill>
          <a:latin typeface="Tahoma" panose="020B0604030504040204" pitchFamily="34" charset="0"/>
          <a:cs typeface="Arial" panose="020B0604020202020204" pitchFamily="34" charset="0"/>
        </a:defRPr>
      </a:lvl4pPr>
      <a:lvl5pPr algn="l" rtl="0" eaLnBrk="0" fontAlgn="base" hangingPunct="0">
        <a:spcBef>
          <a:spcPct val="0"/>
        </a:spcBef>
        <a:spcAft>
          <a:spcPct val="0"/>
        </a:spcAft>
        <a:defRPr sz="4400">
          <a:solidFill>
            <a:schemeClr val="tx2"/>
          </a:solidFill>
          <a:latin typeface="Tahoma" panose="020B0604030504040204" pitchFamily="34" charset="0"/>
          <a:cs typeface="Arial" panose="020B0604020202020204" pitchFamily="34" charset="0"/>
        </a:defRPr>
      </a:lvl5pPr>
      <a:lvl6pPr marL="457200" algn="l" rtl="0" fontAlgn="base">
        <a:spcBef>
          <a:spcPct val="0"/>
        </a:spcBef>
        <a:spcAft>
          <a:spcPct val="0"/>
        </a:spcAft>
        <a:defRPr sz="4400">
          <a:solidFill>
            <a:schemeClr val="tx2"/>
          </a:solidFill>
          <a:latin typeface="Tahoma" panose="020B0604030504040204" pitchFamily="34" charset="0"/>
          <a:cs typeface="Arial" panose="020B0604020202020204" pitchFamily="34" charset="0"/>
        </a:defRPr>
      </a:lvl6pPr>
      <a:lvl7pPr marL="914400" algn="l" rtl="0" fontAlgn="base">
        <a:spcBef>
          <a:spcPct val="0"/>
        </a:spcBef>
        <a:spcAft>
          <a:spcPct val="0"/>
        </a:spcAft>
        <a:defRPr sz="4400">
          <a:solidFill>
            <a:schemeClr val="tx2"/>
          </a:solidFill>
          <a:latin typeface="Tahoma" panose="020B0604030504040204" pitchFamily="34" charset="0"/>
          <a:cs typeface="Arial" panose="020B0604020202020204" pitchFamily="34" charset="0"/>
        </a:defRPr>
      </a:lvl7pPr>
      <a:lvl8pPr marL="1371600" algn="l" rtl="0" fontAlgn="base">
        <a:spcBef>
          <a:spcPct val="0"/>
        </a:spcBef>
        <a:spcAft>
          <a:spcPct val="0"/>
        </a:spcAft>
        <a:defRPr sz="4400">
          <a:solidFill>
            <a:schemeClr val="tx2"/>
          </a:solidFill>
          <a:latin typeface="Tahoma" panose="020B0604030504040204" pitchFamily="34" charset="0"/>
          <a:cs typeface="Arial" panose="020B0604020202020204" pitchFamily="34" charset="0"/>
        </a:defRPr>
      </a:lvl8pPr>
      <a:lvl9pPr marL="1828800" algn="l" rtl="0" fontAlgn="base">
        <a:spcBef>
          <a:spcPct val="0"/>
        </a:spcBef>
        <a:spcAft>
          <a:spcPct val="0"/>
        </a:spcAft>
        <a:defRPr sz="4400">
          <a:solidFill>
            <a:schemeClr val="tx2"/>
          </a:solidFill>
          <a:latin typeface="Tahoma" panose="020B060403050404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971600" y="1498748"/>
            <a:ext cx="7772400" cy="1462088"/>
          </a:xfrm>
        </p:spPr>
        <p:txBody>
          <a:bodyPr/>
          <a:lstStyle/>
          <a:p>
            <a:r>
              <a:rPr lang="fr-FR" b="1" dirty="0"/>
              <a:t>ATELIER REGIONAL SUR LES COMPTES NATIONAUX</a:t>
            </a:r>
            <a:endParaRPr lang="en-US" dirty="0"/>
          </a:p>
        </p:txBody>
      </p:sp>
      <p:sp>
        <p:nvSpPr>
          <p:cNvPr id="4099" name="Rectangle 3"/>
          <p:cNvSpPr>
            <a:spLocks noGrp="1" noChangeArrowheads="1"/>
          </p:cNvSpPr>
          <p:nvPr>
            <p:ph type="subTitle" idx="1"/>
          </p:nvPr>
        </p:nvSpPr>
        <p:spPr>
          <a:xfrm>
            <a:off x="323850" y="3284984"/>
            <a:ext cx="7776542" cy="576064"/>
          </a:xfrm>
        </p:spPr>
        <p:txBody>
          <a:bodyPr/>
          <a:lstStyle/>
          <a:p>
            <a:r>
              <a:rPr lang="fr-FR" altLang="fr-FR" sz="2800" dirty="0" smtClean="0"/>
              <a:t>2 </a:t>
            </a:r>
            <a:r>
              <a:rPr lang="fr-FR" altLang="fr-FR" sz="2800" dirty="0"/>
              <a:t>au </a:t>
            </a:r>
            <a:r>
              <a:rPr lang="fr-FR" altLang="fr-FR" sz="2800" dirty="0" smtClean="0"/>
              <a:t>6 septembre 2017</a:t>
            </a:r>
            <a:r>
              <a:rPr lang="fr-FR" altLang="fr-FR" sz="2800" dirty="0"/>
              <a:t>, </a:t>
            </a:r>
            <a:r>
              <a:rPr lang="fr-FR" altLang="fr-FR" sz="2800" dirty="0" smtClean="0"/>
              <a:t>Bamako, MALI</a:t>
            </a:r>
            <a:endParaRPr lang="fr-FR" altLang="fr-FR" sz="2800" dirty="0"/>
          </a:p>
        </p:txBody>
      </p:sp>
      <p:sp>
        <p:nvSpPr>
          <p:cNvPr id="4100" name="Text Box 4"/>
          <p:cNvSpPr txBox="1">
            <a:spLocks noChangeArrowheads="1"/>
          </p:cNvSpPr>
          <p:nvPr/>
        </p:nvSpPr>
        <p:spPr bwMode="auto">
          <a:xfrm>
            <a:off x="5715188" y="5517232"/>
            <a:ext cx="3024336"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spcBef>
                <a:spcPct val="50000"/>
              </a:spcBef>
            </a:pPr>
            <a:r>
              <a:rPr lang="fr-FR" altLang="fr-FR" sz="2400" b="1" u="sng" dirty="0" smtClean="0">
                <a:latin typeface="Arial" panose="020B0604020202020204" pitchFamily="34" charset="0"/>
              </a:rPr>
              <a:t>Présentation:</a:t>
            </a:r>
            <a:r>
              <a:rPr lang="fr-FR" altLang="fr-FR" sz="2400" b="1" dirty="0" smtClean="0">
                <a:latin typeface="Arial" panose="020B0604020202020204" pitchFamily="34" charset="0"/>
              </a:rPr>
              <a:t> </a:t>
            </a:r>
          </a:p>
          <a:p>
            <a:pPr eaLnBrk="1" hangingPunct="1">
              <a:spcBef>
                <a:spcPct val="50000"/>
              </a:spcBef>
            </a:pPr>
            <a:r>
              <a:rPr lang="fr-FR" altLang="fr-FR" dirty="0" smtClean="0">
                <a:latin typeface="Arial" panose="020B0604020202020204" pitchFamily="34" charset="0"/>
              </a:rPr>
              <a:t>DOUEU Koto Mathias  </a:t>
            </a:r>
          </a:p>
          <a:p>
            <a:pPr eaLnBrk="1" hangingPunct="1">
              <a:spcBef>
                <a:spcPct val="50000"/>
              </a:spcBef>
            </a:pPr>
            <a:r>
              <a:rPr lang="fr-FR" altLang="fr-FR" dirty="0" smtClean="0">
                <a:latin typeface="Arial" panose="020B0604020202020204" pitchFamily="34" charset="0"/>
              </a:rPr>
              <a:t>N’GUESSAN Jean Noel</a:t>
            </a:r>
            <a:endParaRPr lang="fr-FR" altLang="fr-FR" dirty="0">
              <a:latin typeface="Arial" panose="020B0604020202020204" pitchFamily="34" charset="0"/>
            </a:endParaRPr>
          </a:p>
        </p:txBody>
      </p:sp>
      <p:sp>
        <p:nvSpPr>
          <p:cNvPr id="5" name="Rectangle 3"/>
          <p:cNvSpPr txBox="1">
            <a:spLocks noChangeArrowheads="1"/>
          </p:cNvSpPr>
          <p:nvPr/>
        </p:nvSpPr>
        <p:spPr bwMode="auto">
          <a:xfrm>
            <a:off x="422294" y="3861048"/>
            <a:ext cx="8415674"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folHlink"/>
              </a:buClr>
              <a:buSzPct val="60000"/>
              <a:buFont typeface="Wingdings" panose="05000000000000000000" pitchFamily="2" charset="2"/>
              <a:buNone/>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altLang="fr-FR" sz="2800" b="1" dirty="0" smtClean="0">
                <a:solidFill>
                  <a:schemeClr val="tx2">
                    <a:lumMod val="75000"/>
                  </a:schemeClr>
                </a:solidFill>
              </a:rPr>
              <a:t>PROCESSUS D’INTEGRATION DES DONNEES DES ENQUETES DE TYPE 1,2,3 DANS LES COMPTES NATIONAUX</a:t>
            </a:r>
            <a:endParaRPr lang="fr-FR" altLang="fr-FR" sz="2800" b="1" dirty="0">
              <a:solidFill>
                <a:schemeClr val="tx2">
                  <a:lumMod val="75000"/>
                </a:schemeClr>
              </a:solidFill>
            </a:endParaRPr>
          </a:p>
        </p:txBody>
      </p:sp>
      <p:pic>
        <p:nvPicPr>
          <p:cNvPr id="1026" name="Imag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9973" y="225504"/>
            <a:ext cx="2664296" cy="1296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116013" y="116632"/>
            <a:ext cx="7793037" cy="1656184"/>
          </a:xfrm>
        </p:spPr>
        <p:txBody>
          <a:bodyPr/>
          <a:lstStyle/>
          <a:p>
            <a:pPr eaLnBrk="1" hangingPunct="1"/>
            <a:r>
              <a:rPr lang="fr-FR" sz="3200" b="1" dirty="0"/>
              <a:t>5. Appréciation de l’apport des données de l’enquête 1-2-3</a:t>
            </a:r>
            <a:endParaRPr lang="fr-FR" altLang="fr-FR" sz="3200" b="1" dirty="0"/>
          </a:p>
        </p:txBody>
      </p:sp>
      <p:sp>
        <p:nvSpPr>
          <p:cNvPr id="9219" name="Rectangle 3"/>
          <p:cNvSpPr>
            <a:spLocks noGrp="1" noChangeArrowheads="1"/>
          </p:cNvSpPr>
          <p:nvPr>
            <p:ph type="body" idx="1"/>
          </p:nvPr>
        </p:nvSpPr>
        <p:spPr>
          <a:xfrm>
            <a:off x="179512" y="2348880"/>
            <a:ext cx="8229600" cy="3240360"/>
          </a:xfrm>
        </p:spPr>
        <p:txBody>
          <a:bodyPr/>
          <a:lstStyle/>
          <a:p>
            <a:pPr algn="just" eaLnBrk="1" hangingPunct="1">
              <a:lnSpc>
                <a:spcPct val="80000"/>
              </a:lnSpc>
            </a:pPr>
            <a:r>
              <a:rPr lang="fr-FR" altLang="fr-FR" sz="2800" dirty="0" smtClean="0"/>
              <a:t>Les enquêtes de type 1,2,3 fournissent beaucoup de données utilisables et sont indispensable pour la bonne mesure de la production informelle. </a:t>
            </a:r>
          </a:p>
          <a:p>
            <a:pPr marL="0" indent="0" algn="just" eaLnBrk="1" hangingPunct="1">
              <a:lnSpc>
                <a:spcPct val="80000"/>
              </a:lnSpc>
              <a:buNone/>
            </a:pPr>
            <a:endParaRPr lang="fr-FR" altLang="fr-FR" sz="2800" dirty="0" smtClean="0"/>
          </a:p>
          <a:p>
            <a:pPr algn="just" eaLnBrk="1" hangingPunct="1">
              <a:lnSpc>
                <a:spcPct val="80000"/>
              </a:lnSpc>
            </a:pPr>
            <a:r>
              <a:rPr lang="fr-FR" altLang="fr-FR" sz="2800" dirty="0" smtClean="0"/>
              <a:t>Cependant, plusieurs traitements sont nécessaires pour transposer ces données dans les comptes nationaux.</a:t>
            </a:r>
          </a:p>
        </p:txBody>
      </p:sp>
    </p:spTree>
    <p:extLst>
      <p:ext uri="{BB962C8B-B14F-4D97-AF65-F5344CB8AC3E}">
        <p14:creationId xmlns:p14="http://schemas.microsoft.com/office/powerpoint/2010/main" val="18821570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116013" y="116632"/>
            <a:ext cx="7793037" cy="1656184"/>
          </a:xfrm>
        </p:spPr>
        <p:txBody>
          <a:bodyPr/>
          <a:lstStyle/>
          <a:p>
            <a:pPr eaLnBrk="1" hangingPunct="1"/>
            <a:r>
              <a:rPr lang="fr-FR" sz="3200" b="1" dirty="0"/>
              <a:t>6. Comparaison poids de l’informel dans les comptes nationaux</a:t>
            </a:r>
            <a:endParaRPr lang="fr-FR" altLang="fr-FR" sz="3200" b="1" dirty="0"/>
          </a:p>
        </p:txBody>
      </p:sp>
      <p:sp>
        <p:nvSpPr>
          <p:cNvPr id="9219" name="Rectangle 3"/>
          <p:cNvSpPr>
            <a:spLocks noGrp="1" noChangeArrowheads="1"/>
          </p:cNvSpPr>
          <p:nvPr>
            <p:ph type="body" idx="1"/>
          </p:nvPr>
        </p:nvSpPr>
        <p:spPr>
          <a:xfrm>
            <a:off x="107504" y="2420888"/>
            <a:ext cx="8229600" cy="4248472"/>
          </a:xfrm>
        </p:spPr>
        <p:txBody>
          <a:bodyPr/>
          <a:lstStyle/>
          <a:p>
            <a:pPr algn="just" eaLnBrk="1" hangingPunct="1">
              <a:lnSpc>
                <a:spcPct val="80000"/>
              </a:lnSpc>
            </a:pPr>
            <a:r>
              <a:rPr lang="fr-FR" altLang="fr-FR" sz="2800" dirty="0" smtClean="0"/>
              <a:t>Pour les comptes nationaux en côte d’Ivoire, le processus de finalisation du changement d’année de base est en cours de finalisation.</a:t>
            </a:r>
          </a:p>
          <a:p>
            <a:pPr marL="0" indent="0" algn="just" eaLnBrk="1" hangingPunct="1">
              <a:lnSpc>
                <a:spcPct val="80000"/>
              </a:lnSpc>
              <a:buNone/>
            </a:pPr>
            <a:r>
              <a:rPr lang="fr-FR" altLang="fr-FR" sz="2800" dirty="0" smtClean="0"/>
              <a:t> </a:t>
            </a:r>
          </a:p>
          <a:p>
            <a:pPr algn="just" eaLnBrk="1" hangingPunct="1">
              <a:lnSpc>
                <a:spcPct val="80000"/>
              </a:lnSpc>
            </a:pPr>
            <a:r>
              <a:rPr lang="fr-FR" altLang="fr-FR" sz="2800" dirty="0" smtClean="0"/>
              <a:t>La comparaison se fera après la publication des comptes de la nouvelle année de base (2015) et la rétropolation de celle-ci.</a:t>
            </a:r>
          </a:p>
          <a:p>
            <a:pPr algn="just" eaLnBrk="1" hangingPunct="1">
              <a:lnSpc>
                <a:spcPct val="80000"/>
              </a:lnSpc>
            </a:pPr>
            <a:endParaRPr lang="fr-FR" altLang="fr-FR" sz="2800" dirty="0"/>
          </a:p>
          <a:p>
            <a:pPr algn="just" eaLnBrk="1" hangingPunct="1">
              <a:lnSpc>
                <a:spcPct val="80000"/>
              </a:lnSpc>
            </a:pPr>
            <a:r>
              <a:rPr lang="fr-FR" altLang="fr-FR" sz="2800" dirty="0" smtClean="0"/>
              <a:t>Le poids actuel de l’informel dans le PIB avec la série de base de 1996 en Côte d’Ivoire est de 36,6% en 2015</a:t>
            </a:r>
          </a:p>
        </p:txBody>
      </p:sp>
    </p:spTree>
    <p:extLst>
      <p:ext uri="{BB962C8B-B14F-4D97-AF65-F5344CB8AC3E}">
        <p14:creationId xmlns:p14="http://schemas.microsoft.com/office/powerpoint/2010/main" val="38035730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116013" y="116632"/>
            <a:ext cx="7793037" cy="1656184"/>
          </a:xfrm>
        </p:spPr>
        <p:txBody>
          <a:bodyPr/>
          <a:lstStyle/>
          <a:p>
            <a:pPr eaLnBrk="1" hangingPunct="1"/>
            <a:r>
              <a:rPr lang="fr-FR" sz="3200" b="1" dirty="0"/>
              <a:t>7. Autres aspects importants relevés par les pays</a:t>
            </a:r>
            <a:endParaRPr lang="fr-FR" altLang="fr-FR" sz="3200" b="1" dirty="0"/>
          </a:p>
        </p:txBody>
      </p:sp>
      <p:sp>
        <p:nvSpPr>
          <p:cNvPr id="9219" name="Rectangle 3"/>
          <p:cNvSpPr>
            <a:spLocks noGrp="1" noChangeArrowheads="1"/>
          </p:cNvSpPr>
          <p:nvPr>
            <p:ph type="body" idx="1"/>
          </p:nvPr>
        </p:nvSpPr>
        <p:spPr>
          <a:xfrm>
            <a:off x="179512" y="2420888"/>
            <a:ext cx="8229600" cy="2736304"/>
          </a:xfrm>
        </p:spPr>
        <p:txBody>
          <a:bodyPr/>
          <a:lstStyle/>
          <a:p>
            <a:pPr algn="just" eaLnBrk="1" hangingPunct="1">
              <a:lnSpc>
                <a:spcPct val="80000"/>
              </a:lnSpc>
            </a:pPr>
            <a:r>
              <a:rPr lang="fr-FR" altLang="fr-FR" sz="2800" dirty="0" smtClean="0"/>
              <a:t>Association des comptables nationaux dans l’élaboration des documents des enquêtes de type 1,2,3;</a:t>
            </a:r>
          </a:p>
          <a:p>
            <a:pPr marL="0" indent="0" algn="just" eaLnBrk="1" hangingPunct="1">
              <a:lnSpc>
                <a:spcPct val="80000"/>
              </a:lnSpc>
              <a:buNone/>
            </a:pPr>
            <a:endParaRPr lang="fr-FR" altLang="fr-FR" sz="2800" dirty="0" smtClean="0"/>
          </a:p>
          <a:p>
            <a:pPr algn="just" eaLnBrk="1" hangingPunct="1">
              <a:lnSpc>
                <a:spcPct val="80000"/>
              </a:lnSpc>
            </a:pPr>
            <a:r>
              <a:rPr lang="fr-FR" altLang="fr-FR" sz="2800" dirty="0" smtClean="0"/>
              <a:t>Utilisation des nomenclatures d’activité et de produits adoptés dans les comptes nationaux pendant les enquêtes de types 1,2,3.</a:t>
            </a:r>
          </a:p>
        </p:txBody>
      </p:sp>
    </p:spTree>
    <p:extLst>
      <p:ext uri="{BB962C8B-B14F-4D97-AF65-F5344CB8AC3E}">
        <p14:creationId xmlns:p14="http://schemas.microsoft.com/office/powerpoint/2010/main" val="36436854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27584" y="332655"/>
            <a:ext cx="8460431" cy="1337207"/>
          </a:xfrm>
        </p:spPr>
        <p:txBody>
          <a:bodyPr/>
          <a:lstStyle/>
          <a:p>
            <a:pPr eaLnBrk="1" hangingPunct="1"/>
            <a:r>
              <a:rPr lang="fr-FR" sz="3200" b="1" dirty="0"/>
              <a:t>8. Autres sources de données utilisées pour compléter l’enquête </a:t>
            </a:r>
            <a:r>
              <a:rPr lang="fr-FR" sz="3200" b="1" dirty="0" smtClean="0"/>
              <a:t>1-2-3</a:t>
            </a:r>
            <a:endParaRPr lang="fr-FR" altLang="fr-FR" sz="3200" b="1" dirty="0"/>
          </a:p>
        </p:txBody>
      </p:sp>
      <p:sp>
        <p:nvSpPr>
          <p:cNvPr id="9219" name="Rectangle 3"/>
          <p:cNvSpPr>
            <a:spLocks noGrp="1" noChangeArrowheads="1"/>
          </p:cNvSpPr>
          <p:nvPr>
            <p:ph type="body" idx="1"/>
          </p:nvPr>
        </p:nvSpPr>
        <p:spPr>
          <a:xfrm>
            <a:off x="251520" y="2276872"/>
            <a:ext cx="8229600" cy="3888432"/>
          </a:xfrm>
        </p:spPr>
        <p:txBody>
          <a:bodyPr/>
          <a:lstStyle/>
          <a:p>
            <a:pPr algn="just" eaLnBrk="1" hangingPunct="1">
              <a:lnSpc>
                <a:spcPct val="80000"/>
              </a:lnSpc>
            </a:pPr>
            <a:r>
              <a:rPr lang="fr-FR" altLang="fr-FR" sz="2800" dirty="0" smtClean="0"/>
              <a:t>Dans le processus du changement d’année de base et la mise en œuvre du SCN 2008, la Côte d’Ivoire a utilisé 42 sources de données au total.</a:t>
            </a:r>
          </a:p>
          <a:p>
            <a:pPr marL="0" indent="0" algn="just" eaLnBrk="1" hangingPunct="1">
              <a:lnSpc>
                <a:spcPct val="80000"/>
              </a:lnSpc>
              <a:buNone/>
            </a:pPr>
            <a:endParaRPr lang="fr-FR" altLang="fr-FR" sz="2800" dirty="0" smtClean="0"/>
          </a:p>
          <a:p>
            <a:pPr algn="just" eaLnBrk="1" hangingPunct="1">
              <a:lnSpc>
                <a:spcPct val="80000"/>
              </a:lnSpc>
            </a:pPr>
            <a:r>
              <a:rPr lang="fr-FR" altLang="fr-FR" sz="2800" dirty="0" smtClean="0"/>
              <a:t>Utilisation de plusieurs sources administratives (DSF, SIGFIP, CGAF, CNPS, CGRAE, MIRAH, DOUANES, BCEAO, </a:t>
            </a:r>
            <a:r>
              <a:rPr lang="fr-FR" altLang="fr-FR" sz="2800" dirty="0" err="1" smtClean="0"/>
              <a:t>Etc</a:t>
            </a:r>
            <a:r>
              <a:rPr lang="fr-FR" altLang="fr-FR" sz="2800" dirty="0" smtClean="0"/>
              <a:t>);</a:t>
            </a:r>
          </a:p>
          <a:p>
            <a:pPr marL="0" indent="0" algn="just" eaLnBrk="1" hangingPunct="1">
              <a:lnSpc>
                <a:spcPct val="80000"/>
              </a:lnSpc>
              <a:buNone/>
            </a:pPr>
            <a:endParaRPr lang="fr-FR" altLang="fr-FR" sz="2800" dirty="0" smtClean="0"/>
          </a:p>
          <a:p>
            <a:pPr algn="just" eaLnBrk="1" hangingPunct="1">
              <a:lnSpc>
                <a:spcPct val="80000"/>
              </a:lnSpc>
            </a:pPr>
            <a:r>
              <a:rPr lang="fr-FR" altLang="fr-FR" sz="2800" dirty="0" smtClean="0"/>
              <a:t>Utilisation de données d’autres enquêtes (RGPH2014, SAVA 2016 et SAVA 2018,Etc)</a:t>
            </a:r>
          </a:p>
        </p:txBody>
      </p:sp>
    </p:spTree>
    <p:extLst>
      <p:ext uri="{BB962C8B-B14F-4D97-AF65-F5344CB8AC3E}">
        <p14:creationId xmlns:p14="http://schemas.microsoft.com/office/powerpoint/2010/main" val="41560538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27584" y="332655"/>
            <a:ext cx="8460431" cy="1337207"/>
          </a:xfrm>
        </p:spPr>
        <p:txBody>
          <a:bodyPr/>
          <a:lstStyle/>
          <a:p>
            <a:pPr eaLnBrk="1" hangingPunct="1"/>
            <a:r>
              <a:rPr lang="fr-FR" sz="3200" b="1" dirty="0"/>
              <a:t>8. Autres sources de données utilisées pour compléter l’enquête </a:t>
            </a:r>
            <a:r>
              <a:rPr lang="fr-FR" sz="3200" b="1" dirty="0" smtClean="0"/>
              <a:t>1-2-3(suite)</a:t>
            </a:r>
            <a:endParaRPr lang="fr-FR" altLang="fr-FR" sz="3200" b="1" dirty="0"/>
          </a:p>
        </p:txBody>
      </p:sp>
      <p:sp>
        <p:nvSpPr>
          <p:cNvPr id="9219" name="Rectangle 3"/>
          <p:cNvSpPr>
            <a:spLocks noGrp="1" noChangeArrowheads="1"/>
          </p:cNvSpPr>
          <p:nvPr>
            <p:ph type="body" idx="1"/>
          </p:nvPr>
        </p:nvSpPr>
        <p:spPr>
          <a:xfrm>
            <a:off x="179512" y="2060848"/>
            <a:ext cx="8229600" cy="4608512"/>
          </a:xfrm>
        </p:spPr>
        <p:txBody>
          <a:bodyPr/>
          <a:lstStyle/>
          <a:p>
            <a:pPr lvl="0"/>
            <a:r>
              <a:rPr lang="fr-FR" altLang="fr-FR" sz="2800" dirty="0" smtClean="0"/>
              <a:t>Utilisation des données des enquêtes spécifiques:</a:t>
            </a:r>
          </a:p>
          <a:p>
            <a:pPr lvl="1"/>
            <a:r>
              <a:rPr lang="fr-CI" sz="2400" dirty="0" smtClean="0"/>
              <a:t>Enquête </a:t>
            </a:r>
            <a:r>
              <a:rPr lang="fr-CI" sz="2400" dirty="0"/>
              <a:t>de structure de production dans l’informel;</a:t>
            </a:r>
            <a:endParaRPr lang="en-US" sz="2400" dirty="0"/>
          </a:p>
          <a:p>
            <a:pPr lvl="1"/>
            <a:r>
              <a:rPr lang="fr-CI" sz="2400" dirty="0"/>
              <a:t>Enquête sur les marges de commerce et de transport;</a:t>
            </a:r>
            <a:endParaRPr lang="en-US" sz="2400" dirty="0"/>
          </a:p>
          <a:p>
            <a:pPr lvl="1"/>
            <a:r>
              <a:rPr lang="en-US" sz="2400" dirty="0"/>
              <a:t>Enquête sur les téléboutiques;</a:t>
            </a:r>
          </a:p>
          <a:p>
            <a:pPr lvl="1"/>
            <a:r>
              <a:rPr lang="fr-CI" sz="2400" dirty="0"/>
              <a:t>Enquête sur le transport informel;</a:t>
            </a:r>
            <a:endParaRPr lang="en-US" sz="2400" dirty="0"/>
          </a:p>
          <a:p>
            <a:pPr lvl="1"/>
            <a:r>
              <a:rPr lang="fr-CI" sz="2400" dirty="0"/>
              <a:t>Enquête après des professionnels du sexe;</a:t>
            </a:r>
            <a:endParaRPr lang="en-US" sz="2400" dirty="0"/>
          </a:p>
          <a:p>
            <a:pPr lvl="1"/>
            <a:r>
              <a:rPr lang="fr-CI" sz="2400" dirty="0"/>
              <a:t>Enquête sur les institutions sans but lucratif;</a:t>
            </a:r>
            <a:endParaRPr lang="en-US" sz="2400" dirty="0"/>
          </a:p>
          <a:p>
            <a:pPr lvl="1"/>
            <a:r>
              <a:rPr lang="fr-CI" sz="2400" dirty="0" smtClean="0"/>
              <a:t>Estimation </a:t>
            </a:r>
            <a:r>
              <a:rPr lang="fr-CI" sz="2400" dirty="0"/>
              <a:t>de la production et de la consommation des stupéfiants en Côte d’Ivoire.</a:t>
            </a:r>
            <a:endParaRPr lang="fr-FR" altLang="fr-FR" sz="2000" dirty="0" smtClean="0"/>
          </a:p>
        </p:txBody>
      </p:sp>
    </p:spTree>
    <p:extLst>
      <p:ext uri="{BB962C8B-B14F-4D97-AF65-F5344CB8AC3E}">
        <p14:creationId xmlns:p14="http://schemas.microsoft.com/office/powerpoint/2010/main" val="526780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71600" y="2636912"/>
            <a:ext cx="7560840" cy="1296144"/>
          </a:xfrm>
        </p:spPr>
        <p:txBody>
          <a:bodyPr/>
          <a:lstStyle/>
          <a:p>
            <a:pPr eaLnBrk="1" hangingPunct="1"/>
            <a:r>
              <a:rPr lang="fr-FR" altLang="fr-FR" sz="3200" b="1" dirty="0" smtClean="0"/>
              <a:t>NOUS VOUS REMERCIONS POUR VOTRE AIMABLE ATTENTION!</a:t>
            </a:r>
            <a:endParaRPr lang="fr-FR" altLang="fr-FR" sz="3200" b="1" dirty="0"/>
          </a:p>
        </p:txBody>
      </p:sp>
      <p:pic>
        <p:nvPicPr>
          <p:cNvPr id="2050" name="Imag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188640"/>
            <a:ext cx="2664295" cy="15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94771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altLang="fr-FR" sz="3200" b="1" dirty="0" smtClean="0"/>
              <a:t>Plan de la présentation</a:t>
            </a:r>
          </a:p>
        </p:txBody>
      </p:sp>
      <p:sp>
        <p:nvSpPr>
          <p:cNvPr id="5123" name="Rectangle 3"/>
          <p:cNvSpPr>
            <a:spLocks noGrp="1" noChangeArrowheads="1"/>
          </p:cNvSpPr>
          <p:nvPr>
            <p:ph type="body" idx="1"/>
          </p:nvPr>
        </p:nvSpPr>
        <p:spPr>
          <a:xfrm>
            <a:off x="107505" y="1916832"/>
            <a:ext cx="9036495" cy="4840288"/>
          </a:xfrm>
        </p:spPr>
        <p:txBody>
          <a:bodyPr/>
          <a:lstStyle/>
          <a:p>
            <a:pPr eaLnBrk="1" hangingPunct="1"/>
            <a:r>
              <a:rPr lang="fr-FR" altLang="fr-FR" sz="2000" b="1" dirty="0"/>
              <a:t>1.</a:t>
            </a:r>
            <a:r>
              <a:rPr lang="fr-FR" altLang="fr-FR" sz="2000" dirty="0"/>
              <a:t> </a:t>
            </a:r>
            <a:r>
              <a:rPr lang="fr-FR" altLang="fr-FR" sz="2000" b="1" dirty="0" smtClean="0"/>
              <a:t>Introduction</a:t>
            </a:r>
          </a:p>
          <a:p>
            <a:pPr marL="0" indent="0" eaLnBrk="1" hangingPunct="1">
              <a:buNone/>
            </a:pPr>
            <a:endParaRPr lang="fr-FR" altLang="fr-FR" sz="2000" b="1" dirty="0"/>
          </a:p>
          <a:p>
            <a:pPr lvl="0"/>
            <a:r>
              <a:rPr lang="fr-FR" altLang="fr-FR" sz="2000" b="1" dirty="0"/>
              <a:t>2. </a:t>
            </a:r>
            <a:r>
              <a:rPr lang="fr-FR" sz="2000" b="1" dirty="0"/>
              <a:t>Type de données utilisées pour l’emploi et le secteur </a:t>
            </a:r>
            <a:r>
              <a:rPr lang="fr-FR" sz="2000" b="1" dirty="0" smtClean="0"/>
              <a:t>informel;</a:t>
            </a:r>
          </a:p>
          <a:p>
            <a:pPr marL="0" lvl="0" indent="0">
              <a:buNone/>
            </a:pPr>
            <a:endParaRPr lang="en-US" sz="2000" b="1" dirty="0"/>
          </a:p>
          <a:p>
            <a:pPr lvl="0"/>
            <a:r>
              <a:rPr lang="fr-FR" sz="2000" b="1" dirty="0" smtClean="0"/>
              <a:t>3. Traitement </a:t>
            </a:r>
            <a:r>
              <a:rPr lang="fr-FR" sz="2000" b="1" dirty="0"/>
              <a:t>des données de l’enquête 1-2-3 dans les comptes nationaux </a:t>
            </a:r>
            <a:r>
              <a:rPr lang="fr-FR" sz="2000" b="1" dirty="0" smtClean="0"/>
              <a:t>:</a:t>
            </a:r>
          </a:p>
          <a:p>
            <a:pPr lvl="1"/>
            <a:r>
              <a:rPr lang="fr-FR" sz="1600" dirty="0" smtClean="0"/>
              <a:t>aspects </a:t>
            </a:r>
            <a:r>
              <a:rPr lang="fr-FR" sz="1600" dirty="0"/>
              <a:t>positifs et </a:t>
            </a:r>
            <a:r>
              <a:rPr lang="fr-FR" sz="1600" dirty="0" smtClean="0"/>
              <a:t>négatifs; </a:t>
            </a:r>
          </a:p>
          <a:p>
            <a:pPr lvl="1"/>
            <a:r>
              <a:rPr lang="fr-FR" sz="1600" dirty="0" err="1" smtClean="0"/>
              <a:t>difficulté.s</a:t>
            </a:r>
            <a:r>
              <a:rPr lang="fr-FR" sz="1600" dirty="0" smtClean="0"/>
              <a:t> </a:t>
            </a:r>
            <a:r>
              <a:rPr lang="fr-FR" sz="1600" dirty="0"/>
              <a:t>rencontrées et </a:t>
            </a:r>
            <a:endParaRPr lang="fr-FR" sz="1600" dirty="0" smtClean="0"/>
          </a:p>
          <a:p>
            <a:pPr lvl="1"/>
            <a:r>
              <a:rPr lang="fr-FR" sz="1600" dirty="0" smtClean="0"/>
              <a:t>solutions apportées</a:t>
            </a:r>
            <a:r>
              <a:rPr lang="fr-FR" sz="1600" dirty="0"/>
              <a:t> </a:t>
            </a:r>
            <a:r>
              <a:rPr lang="fr-FR" sz="1600" dirty="0" smtClean="0"/>
              <a:t>;</a:t>
            </a:r>
          </a:p>
          <a:p>
            <a:pPr marL="457200" lvl="1" indent="0">
              <a:buNone/>
            </a:pPr>
            <a:endParaRPr lang="en-US" sz="1600" dirty="0"/>
          </a:p>
          <a:p>
            <a:pPr lvl="0"/>
            <a:r>
              <a:rPr lang="fr-FR" sz="2000" b="1" dirty="0" smtClean="0"/>
              <a:t>4. Couverture </a:t>
            </a:r>
            <a:r>
              <a:rPr lang="fr-FR" sz="2000" b="1" dirty="0"/>
              <a:t>des activités et produits par les données de </a:t>
            </a:r>
            <a:r>
              <a:rPr lang="fr-FR" sz="2000" b="1" dirty="0" smtClean="0"/>
              <a:t>l’enquête;</a:t>
            </a:r>
          </a:p>
          <a:p>
            <a:pPr marL="0" lvl="0" indent="0">
              <a:buNone/>
            </a:pPr>
            <a:endParaRPr lang="en-US" sz="2000" b="1" dirty="0"/>
          </a:p>
          <a:p>
            <a:pPr lvl="0"/>
            <a:r>
              <a:rPr lang="fr-FR" sz="2000" b="1" dirty="0" smtClean="0"/>
              <a:t>5. Appréciation </a:t>
            </a:r>
            <a:r>
              <a:rPr lang="fr-FR" sz="2000" b="1" dirty="0"/>
              <a:t>de l’apport des données de l’enquête 1-2-3 </a:t>
            </a:r>
            <a:r>
              <a:rPr lang="fr-FR" sz="2000" b="1" dirty="0" smtClean="0"/>
              <a:t>;</a:t>
            </a:r>
            <a:endParaRPr lang="en-US" sz="20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altLang="fr-FR" sz="3200" b="1" dirty="0" smtClean="0"/>
              <a:t>Plan de la présentation (suite)</a:t>
            </a:r>
          </a:p>
        </p:txBody>
      </p:sp>
      <p:sp>
        <p:nvSpPr>
          <p:cNvPr id="5123" name="Rectangle 3"/>
          <p:cNvSpPr>
            <a:spLocks noGrp="1" noChangeArrowheads="1"/>
          </p:cNvSpPr>
          <p:nvPr>
            <p:ph type="body" idx="1"/>
          </p:nvPr>
        </p:nvSpPr>
        <p:spPr>
          <a:xfrm>
            <a:off x="251520" y="2204864"/>
            <a:ext cx="8775576" cy="4176464"/>
          </a:xfrm>
        </p:spPr>
        <p:txBody>
          <a:bodyPr/>
          <a:lstStyle/>
          <a:p>
            <a:pPr lvl="0"/>
            <a:r>
              <a:rPr lang="fr-FR" sz="2000" b="1" dirty="0"/>
              <a:t>6. Comparaison poids de l’informel dans les comptes nationaux :</a:t>
            </a:r>
          </a:p>
          <a:p>
            <a:pPr lvl="1"/>
            <a:r>
              <a:rPr lang="fr-FR" sz="1600" dirty="0"/>
              <a:t>anciennes et nouvelles séries; </a:t>
            </a:r>
          </a:p>
          <a:p>
            <a:pPr lvl="1"/>
            <a:r>
              <a:rPr lang="fr-FR" sz="1600" dirty="0"/>
              <a:t>explications des écarts éventuels</a:t>
            </a:r>
            <a:r>
              <a:rPr lang="fr-FR" sz="1600" dirty="0" smtClean="0"/>
              <a:t>;</a:t>
            </a:r>
          </a:p>
          <a:p>
            <a:pPr marL="457200" lvl="1" indent="0">
              <a:buNone/>
            </a:pPr>
            <a:endParaRPr lang="en-US" sz="1600" dirty="0"/>
          </a:p>
          <a:p>
            <a:pPr lvl="0"/>
            <a:r>
              <a:rPr lang="fr-FR" sz="2000" b="1" dirty="0"/>
              <a:t>7. Autres aspects importants relevés par les pays</a:t>
            </a:r>
            <a:r>
              <a:rPr lang="fr-FR" sz="2000" b="1" dirty="0" smtClean="0"/>
              <a:t>.</a:t>
            </a:r>
          </a:p>
          <a:p>
            <a:pPr marL="0" lvl="0" indent="0">
              <a:buNone/>
            </a:pPr>
            <a:endParaRPr lang="en-US" sz="2000" b="1" dirty="0"/>
          </a:p>
          <a:p>
            <a:pPr lvl="0"/>
            <a:r>
              <a:rPr lang="fr-FR" sz="2000" b="1" dirty="0" smtClean="0"/>
              <a:t>8. Autres </a:t>
            </a:r>
            <a:r>
              <a:rPr lang="fr-FR" sz="2000" b="1" dirty="0"/>
              <a:t>sources de </a:t>
            </a:r>
            <a:r>
              <a:rPr lang="fr-FR" sz="2000" b="1" dirty="0" smtClean="0"/>
              <a:t>données </a:t>
            </a:r>
            <a:r>
              <a:rPr lang="fr-FR" sz="2000" b="1" dirty="0"/>
              <a:t>utilisées pour compléter l’enquête 1-2-3 </a:t>
            </a:r>
            <a:r>
              <a:rPr lang="fr-FR" sz="2000" b="1" dirty="0" smtClean="0"/>
              <a:t>dans </a:t>
            </a:r>
            <a:r>
              <a:rPr lang="fr-FR" sz="2000" b="1" dirty="0"/>
              <a:t>les travaux de changement d’année de base</a:t>
            </a:r>
            <a:r>
              <a:rPr lang="fr-FR" sz="2000" b="1" dirty="0" smtClean="0"/>
              <a:t>.</a:t>
            </a:r>
          </a:p>
          <a:p>
            <a:pPr lvl="1"/>
            <a:r>
              <a:rPr lang="fr-FR" sz="1600" dirty="0" smtClean="0"/>
              <a:t>Sources administratives; </a:t>
            </a:r>
          </a:p>
          <a:p>
            <a:pPr lvl="1"/>
            <a:r>
              <a:rPr lang="fr-FR" sz="1600" dirty="0" smtClean="0"/>
              <a:t>Autres enquêtes;</a:t>
            </a:r>
          </a:p>
          <a:p>
            <a:pPr lvl="1"/>
            <a:r>
              <a:rPr lang="fr-FR" sz="1600" dirty="0"/>
              <a:t>E</a:t>
            </a:r>
            <a:r>
              <a:rPr lang="fr-FR" sz="1600" dirty="0" smtClean="0"/>
              <a:t>nquêtes spécifiques.</a:t>
            </a:r>
            <a:endParaRPr lang="en-US" sz="1600" dirty="0"/>
          </a:p>
        </p:txBody>
      </p:sp>
    </p:spTree>
    <p:extLst>
      <p:ext uri="{BB962C8B-B14F-4D97-AF65-F5344CB8AC3E}">
        <p14:creationId xmlns:p14="http://schemas.microsoft.com/office/powerpoint/2010/main" val="1442061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fr-FR" altLang="fr-FR" sz="3200" b="1" dirty="0" smtClean="0"/>
              <a:t>1. Introduction</a:t>
            </a:r>
          </a:p>
        </p:txBody>
      </p:sp>
      <p:sp>
        <p:nvSpPr>
          <p:cNvPr id="6147" name="Rectangle 3"/>
          <p:cNvSpPr>
            <a:spLocks noGrp="1" noChangeArrowheads="1"/>
          </p:cNvSpPr>
          <p:nvPr>
            <p:ph type="body" idx="1"/>
          </p:nvPr>
        </p:nvSpPr>
        <p:spPr>
          <a:xfrm>
            <a:off x="251520" y="2204864"/>
            <a:ext cx="7772400" cy="4824536"/>
          </a:xfrm>
        </p:spPr>
        <p:txBody>
          <a:bodyPr/>
          <a:lstStyle/>
          <a:p>
            <a:pPr algn="just" eaLnBrk="1" hangingPunct="1">
              <a:lnSpc>
                <a:spcPct val="90000"/>
              </a:lnSpc>
              <a:buFont typeface="Wingdings" panose="05000000000000000000" pitchFamily="2" charset="2"/>
              <a:buChar char="q"/>
            </a:pPr>
            <a:r>
              <a:rPr lang="fr-FR" sz="1800" dirty="0" smtClean="0"/>
              <a:t>L’Etat </a:t>
            </a:r>
            <a:r>
              <a:rPr lang="fr-FR" sz="1800" dirty="0"/>
              <a:t>de Côte d’Ivoire, dans sa politique d’amélioration de la qualité des statistiques économiques, a confié à l’Institut National de la Statistique (INS), la mise en œuvre du nouveau Système de Comptabilité National 2008 (SCN 2008) qui recommande périodiquement le changement d’année de base pour les comptes nationaux</a:t>
            </a:r>
            <a:r>
              <a:rPr lang="fr-FR" sz="1800" dirty="0" smtClean="0"/>
              <a:t>.</a:t>
            </a:r>
          </a:p>
          <a:p>
            <a:pPr marL="0" indent="0" algn="just" eaLnBrk="1" hangingPunct="1">
              <a:lnSpc>
                <a:spcPct val="90000"/>
              </a:lnSpc>
              <a:buNone/>
            </a:pPr>
            <a:endParaRPr lang="fr-FR" sz="1800" dirty="0" smtClean="0"/>
          </a:p>
          <a:p>
            <a:pPr algn="just" eaLnBrk="1" hangingPunct="1">
              <a:lnSpc>
                <a:spcPct val="90000"/>
              </a:lnSpc>
              <a:buFont typeface="Wingdings" panose="05000000000000000000" pitchFamily="2" charset="2"/>
              <a:buChar char="q"/>
            </a:pPr>
            <a:r>
              <a:rPr lang="fr-FR" sz="1800" dirty="0" smtClean="0"/>
              <a:t>Le processus du changement de l’année de base des comptes nationaux nécessite la prise en compte des données d’enquêtes notamment celles de type 1,2,3.</a:t>
            </a:r>
          </a:p>
          <a:p>
            <a:pPr marL="0" indent="0" algn="just" eaLnBrk="1" hangingPunct="1">
              <a:lnSpc>
                <a:spcPct val="90000"/>
              </a:lnSpc>
              <a:buNone/>
            </a:pPr>
            <a:endParaRPr lang="fr-FR" sz="1800" dirty="0" smtClean="0"/>
          </a:p>
          <a:p>
            <a:pPr algn="just" eaLnBrk="1" hangingPunct="1">
              <a:lnSpc>
                <a:spcPct val="90000"/>
              </a:lnSpc>
              <a:buFont typeface="Wingdings" panose="05000000000000000000" pitchFamily="2" charset="2"/>
              <a:buChar char="q"/>
            </a:pPr>
            <a:r>
              <a:rPr lang="fr-FR" sz="1800" dirty="0" smtClean="0"/>
              <a:t>Ces enquêtes devront permettre de mieux évaluer la production et l’emploi du secteur informel dans le PIB.</a:t>
            </a:r>
          </a:p>
          <a:p>
            <a:pPr algn="just" eaLnBrk="1" hangingPunct="1">
              <a:lnSpc>
                <a:spcPct val="90000"/>
              </a:lnSpc>
              <a:buFont typeface="Wingdings" panose="05000000000000000000" pitchFamily="2" charset="2"/>
              <a:buChar char="q"/>
            </a:pPr>
            <a:endParaRPr lang="fr-FR" sz="1800" dirty="0" smtClean="0"/>
          </a:p>
          <a:p>
            <a:pPr algn="just" eaLnBrk="1" hangingPunct="1">
              <a:lnSpc>
                <a:spcPct val="90000"/>
              </a:lnSpc>
              <a:buFont typeface="Wingdings" panose="05000000000000000000" pitchFamily="2" charset="2"/>
              <a:buChar char="q"/>
            </a:pPr>
            <a:endParaRPr lang="en-US" sz="1800" dirty="0"/>
          </a:p>
          <a:p>
            <a:pPr eaLnBrk="1" hangingPunct="1">
              <a:lnSpc>
                <a:spcPct val="90000"/>
              </a:lnSpc>
              <a:buNone/>
            </a:pPr>
            <a:r>
              <a:rPr lang="fr-FR" sz="1200" dirty="0" smtClean="0"/>
              <a:t> </a:t>
            </a:r>
            <a:r>
              <a:rPr lang="fr-FR" altLang="fr-FR" sz="2000" dirty="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116013" y="548680"/>
            <a:ext cx="7793037" cy="1224136"/>
          </a:xfrm>
        </p:spPr>
        <p:txBody>
          <a:bodyPr/>
          <a:lstStyle/>
          <a:p>
            <a:pPr eaLnBrk="1" hangingPunct="1"/>
            <a:r>
              <a:rPr lang="fr-FR" altLang="fr-FR" sz="3200" b="1" dirty="0"/>
              <a:t>2.</a:t>
            </a:r>
            <a:r>
              <a:rPr lang="fr-FR" sz="3200" b="1" dirty="0"/>
              <a:t>Type de données utilisées pour l’emploi et le secteur informel</a:t>
            </a:r>
            <a:endParaRPr lang="fr-FR" altLang="fr-FR" sz="3200" b="1" dirty="0"/>
          </a:p>
        </p:txBody>
      </p:sp>
      <p:sp>
        <p:nvSpPr>
          <p:cNvPr id="9219" name="Rectangle 3"/>
          <p:cNvSpPr>
            <a:spLocks noGrp="1" noChangeArrowheads="1"/>
          </p:cNvSpPr>
          <p:nvPr>
            <p:ph type="body" idx="1"/>
          </p:nvPr>
        </p:nvSpPr>
        <p:spPr>
          <a:xfrm>
            <a:off x="179512" y="2060848"/>
            <a:ext cx="8229600" cy="4464496"/>
          </a:xfrm>
        </p:spPr>
        <p:txBody>
          <a:bodyPr/>
          <a:lstStyle/>
          <a:p>
            <a:pPr eaLnBrk="1" hangingPunct="1">
              <a:lnSpc>
                <a:spcPct val="80000"/>
              </a:lnSpc>
            </a:pPr>
            <a:r>
              <a:rPr lang="fr-FR" altLang="fr-FR" sz="2800" b="1" dirty="0" smtClean="0"/>
              <a:t>Plusieurs données sont utilisées pour mesurer l’emploi dans les comptes nationaux</a:t>
            </a:r>
            <a:r>
              <a:rPr lang="fr-FR" altLang="fr-FR" sz="2800" b="1" dirty="0" smtClean="0"/>
              <a:t>:</a:t>
            </a:r>
          </a:p>
          <a:p>
            <a:pPr eaLnBrk="1" hangingPunct="1">
              <a:lnSpc>
                <a:spcPct val="80000"/>
              </a:lnSpc>
            </a:pPr>
            <a:endParaRPr lang="fr-FR" altLang="fr-FR" sz="2800" b="1" dirty="0" smtClean="0"/>
          </a:p>
          <a:p>
            <a:pPr lvl="1" eaLnBrk="1" hangingPunct="1">
              <a:lnSpc>
                <a:spcPct val="80000"/>
              </a:lnSpc>
            </a:pPr>
            <a:r>
              <a:rPr lang="fr-FR" altLang="fr-FR" sz="2400" dirty="0" smtClean="0"/>
              <a:t>Effectif des salariés dans les entreprises formelles privées</a:t>
            </a:r>
            <a:r>
              <a:rPr lang="fr-FR" altLang="fr-FR" sz="2400" dirty="0" smtClean="0"/>
              <a:t>;</a:t>
            </a:r>
          </a:p>
          <a:p>
            <a:pPr lvl="1" eaLnBrk="1" hangingPunct="1">
              <a:lnSpc>
                <a:spcPct val="80000"/>
              </a:lnSpc>
            </a:pPr>
            <a:endParaRPr lang="fr-FR" altLang="fr-FR" sz="2400" dirty="0" smtClean="0"/>
          </a:p>
          <a:p>
            <a:pPr lvl="1" eaLnBrk="1" hangingPunct="1">
              <a:lnSpc>
                <a:spcPct val="80000"/>
              </a:lnSpc>
            </a:pPr>
            <a:r>
              <a:rPr lang="fr-FR" altLang="fr-FR" sz="2400" dirty="0" smtClean="0"/>
              <a:t>Effectif des fonctionnaires et agents de l’Etat</a:t>
            </a:r>
            <a:r>
              <a:rPr lang="fr-FR" altLang="fr-FR" sz="2400" dirty="0" smtClean="0"/>
              <a:t>;</a:t>
            </a:r>
          </a:p>
          <a:p>
            <a:pPr lvl="1" eaLnBrk="1" hangingPunct="1">
              <a:lnSpc>
                <a:spcPct val="80000"/>
              </a:lnSpc>
            </a:pPr>
            <a:endParaRPr lang="fr-FR" altLang="fr-FR" sz="2400" dirty="0" smtClean="0"/>
          </a:p>
          <a:p>
            <a:pPr lvl="1" eaLnBrk="1" hangingPunct="1">
              <a:lnSpc>
                <a:spcPct val="80000"/>
              </a:lnSpc>
            </a:pPr>
            <a:r>
              <a:rPr lang="fr-FR" altLang="fr-FR" sz="2400" dirty="0" smtClean="0"/>
              <a:t>Effectif des employés dans l’informel capté lors des enquêtes.</a:t>
            </a:r>
          </a:p>
          <a:p>
            <a:pPr lvl="1" eaLnBrk="1" hangingPunct="1">
              <a:lnSpc>
                <a:spcPct val="80000"/>
              </a:lnSpc>
            </a:pPr>
            <a:endParaRPr lang="fr-FR" altLang="fr-FR"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116013" y="548680"/>
            <a:ext cx="7793037" cy="1224136"/>
          </a:xfrm>
        </p:spPr>
        <p:txBody>
          <a:bodyPr/>
          <a:lstStyle/>
          <a:p>
            <a:pPr eaLnBrk="1" hangingPunct="1"/>
            <a:r>
              <a:rPr lang="fr-FR" altLang="fr-FR" sz="3200" b="1" dirty="0"/>
              <a:t>2.</a:t>
            </a:r>
            <a:r>
              <a:rPr lang="fr-FR" sz="3200" b="1" dirty="0"/>
              <a:t>Type de données utilisées pour l’emploi et le secteur </a:t>
            </a:r>
            <a:r>
              <a:rPr lang="fr-FR" sz="3200" b="1" dirty="0" smtClean="0"/>
              <a:t>informel (suite)</a:t>
            </a:r>
            <a:endParaRPr lang="fr-FR" altLang="fr-FR" sz="3200" b="1" dirty="0"/>
          </a:p>
        </p:txBody>
      </p:sp>
      <p:sp>
        <p:nvSpPr>
          <p:cNvPr id="9219" name="Rectangle 3"/>
          <p:cNvSpPr>
            <a:spLocks noGrp="1" noChangeArrowheads="1"/>
          </p:cNvSpPr>
          <p:nvPr>
            <p:ph type="body" idx="1"/>
          </p:nvPr>
        </p:nvSpPr>
        <p:spPr>
          <a:xfrm>
            <a:off x="467544" y="2132856"/>
            <a:ext cx="8229600" cy="4464496"/>
          </a:xfrm>
        </p:spPr>
        <p:txBody>
          <a:bodyPr/>
          <a:lstStyle/>
          <a:p>
            <a:pPr eaLnBrk="1" hangingPunct="1">
              <a:lnSpc>
                <a:spcPct val="80000"/>
              </a:lnSpc>
            </a:pPr>
            <a:r>
              <a:rPr lang="fr-FR" altLang="fr-FR" sz="2800" b="1" dirty="0" smtClean="0"/>
              <a:t>Pour le secteur informel:</a:t>
            </a:r>
          </a:p>
          <a:p>
            <a:pPr lvl="1" eaLnBrk="1" hangingPunct="1">
              <a:lnSpc>
                <a:spcPct val="80000"/>
              </a:lnSpc>
            </a:pPr>
            <a:r>
              <a:rPr lang="fr-FR" altLang="fr-FR" sz="2400" dirty="0" smtClean="0"/>
              <a:t>La production par produit et par branche d’activité;</a:t>
            </a:r>
          </a:p>
          <a:p>
            <a:pPr lvl="1" eaLnBrk="1" hangingPunct="1">
              <a:lnSpc>
                <a:spcPct val="80000"/>
              </a:lnSpc>
            </a:pPr>
            <a:r>
              <a:rPr lang="fr-FR" altLang="fr-FR" sz="2400" dirty="0" smtClean="0"/>
              <a:t>Les rémunérations par branche d’activité;</a:t>
            </a:r>
          </a:p>
          <a:p>
            <a:pPr lvl="1" eaLnBrk="1" hangingPunct="1">
              <a:lnSpc>
                <a:spcPct val="80000"/>
              </a:lnSpc>
            </a:pPr>
            <a:r>
              <a:rPr lang="fr-FR" altLang="fr-FR" sz="2400" dirty="0" smtClean="0"/>
              <a:t>La consommation intermédiaire par produit et par branche d’activité;</a:t>
            </a:r>
          </a:p>
          <a:p>
            <a:pPr lvl="1" eaLnBrk="1" hangingPunct="1">
              <a:lnSpc>
                <a:spcPct val="80000"/>
              </a:lnSpc>
            </a:pPr>
            <a:r>
              <a:rPr lang="fr-FR" altLang="fr-FR" sz="2400" dirty="0" smtClean="0"/>
              <a:t>La consommation finale par produit;</a:t>
            </a:r>
          </a:p>
          <a:p>
            <a:pPr lvl="1" eaLnBrk="1" hangingPunct="1">
              <a:lnSpc>
                <a:spcPct val="80000"/>
              </a:lnSpc>
            </a:pPr>
            <a:r>
              <a:rPr lang="fr-FR" altLang="fr-FR" sz="2400" dirty="0" smtClean="0"/>
              <a:t>Les taxes payées par branche d’activité;</a:t>
            </a:r>
          </a:p>
          <a:p>
            <a:pPr lvl="1" eaLnBrk="1" hangingPunct="1">
              <a:lnSpc>
                <a:spcPct val="80000"/>
              </a:lnSpc>
            </a:pPr>
            <a:r>
              <a:rPr lang="fr-FR" altLang="fr-FR" sz="2400" dirty="0" smtClean="0"/>
              <a:t>La FBCF par produit et par branche d’activité;</a:t>
            </a:r>
          </a:p>
          <a:p>
            <a:pPr lvl="1" eaLnBrk="1" hangingPunct="1">
              <a:lnSpc>
                <a:spcPct val="80000"/>
              </a:lnSpc>
            </a:pPr>
            <a:r>
              <a:rPr lang="fr-FR" altLang="fr-FR" sz="2400" dirty="0" smtClean="0"/>
              <a:t>Les transferts versés et reçus;</a:t>
            </a:r>
          </a:p>
          <a:p>
            <a:pPr lvl="1" eaLnBrk="1" hangingPunct="1">
              <a:lnSpc>
                <a:spcPct val="80000"/>
              </a:lnSpc>
            </a:pPr>
            <a:r>
              <a:rPr lang="fr-FR" altLang="fr-FR" sz="2400" dirty="0" smtClean="0"/>
              <a:t>Etc…..</a:t>
            </a:r>
          </a:p>
          <a:p>
            <a:pPr marL="457200" lvl="1" indent="0" eaLnBrk="1" hangingPunct="1">
              <a:lnSpc>
                <a:spcPct val="80000"/>
              </a:lnSpc>
              <a:buNone/>
            </a:pPr>
            <a:endParaRPr lang="fr-FR" altLang="fr-FR" sz="2400" dirty="0" smtClean="0"/>
          </a:p>
        </p:txBody>
      </p:sp>
    </p:spTree>
    <p:extLst>
      <p:ext uri="{BB962C8B-B14F-4D97-AF65-F5344CB8AC3E}">
        <p14:creationId xmlns:p14="http://schemas.microsoft.com/office/powerpoint/2010/main" val="23448111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116013" y="116632"/>
            <a:ext cx="7793037" cy="1656184"/>
          </a:xfrm>
        </p:spPr>
        <p:txBody>
          <a:bodyPr/>
          <a:lstStyle/>
          <a:p>
            <a:pPr eaLnBrk="1" hangingPunct="1"/>
            <a:r>
              <a:rPr lang="fr-FR" sz="3200" b="1" dirty="0"/>
              <a:t>3. Traitement des données de l’enquête 1-2-3 dans les comptes nationaux</a:t>
            </a:r>
            <a:endParaRPr lang="fr-FR" altLang="fr-FR" sz="3200" b="1" dirty="0"/>
          </a:p>
        </p:txBody>
      </p:sp>
      <p:sp>
        <p:nvSpPr>
          <p:cNvPr id="9219" name="Rectangle 3"/>
          <p:cNvSpPr>
            <a:spLocks noGrp="1" noChangeArrowheads="1"/>
          </p:cNvSpPr>
          <p:nvPr>
            <p:ph type="body" idx="1"/>
          </p:nvPr>
        </p:nvSpPr>
        <p:spPr>
          <a:xfrm>
            <a:off x="539552" y="2276872"/>
            <a:ext cx="7869560" cy="4797152"/>
          </a:xfrm>
        </p:spPr>
        <p:txBody>
          <a:bodyPr/>
          <a:lstStyle/>
          <a:p>
            <a:pPr algn="just" eaLnBrk="1" hangingPunct="1">
              <a:lnSpc>
                <a:spcPct val="80000"/>
              </a:lnSpc>
            </a:pPr>
            <a:r>
              <a:rPr lang="fr-FR" altLang="fr-FR" sz="2800" dirty="0" smtClean="0"/>
              <a:t>Le traitement des données des enquêtes s’est fait avec les statisticiens d’enquête du département en charge des études au cours de deux ateliers organisés par la direction de la comptabilité nationale. </a:t>
            </a:r>
          </a:p>
          <a:p>
            <a:pPr marL="0" indent="0" algn="just" eaLnBrk="1" hangingPunct="1">
              <a:lnSpc>
                <a:spcPct val="80000"/>
              </a:lnSpc>
              <a:buNone/>
            </a:pPr>
            <a:endParaRPr lang="fr-FR" altLang="fr-FR" sz="2800" dirty="0" smtClean="0"/>
          </a:p>
          <a:p>
            <a:pPr algn="just" eaLnBrk="1" hangingPunct="1">
              <a:lnSpc>
                <a:spcPct val="80000"/>
              </a:lnSpc>
            </a:pPr>
            <a:r>
              <a:rPr lang="fr-FR" altLang="fr-FR" sz="2800" dirty="0" smtClean="0"/>
              <a:t>Les difficultés rencontrées sont surtout liées aux codes des activités et des produits, et à la compréhension par les statisticiens d’enquête de certains concepts de la comptabilité nationale;</a:t>
            </a:r>
          </a:p>
        </p:txBody>
      </p:sp>
    </p:spTree>
    <p:extLst>
      <p:ext uri="{BB962C8B-B14F-4D97-AF65-F5344CB8AC3E}">
        <p14:creationId xmlns:p14="http://schemas.microsoft.com/office/powerpoint/2010/main" val="29484006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116013" y="116632"/>
            <a:ext cx="7793037" cy="1656184"/>
          </a:xfrm>
        </p:spPr>
        <p:txBody>
          <a:bodyPr/>
          <a:lstStyle/>
          <a:p>
            <a:pPr eaLnBrk="1" hangingPunct="1"/>
            <a:r>
              <a:rPr lang="fr-FR" sz="3200" b="1" dirty="0"/>
              <a:t>3. Traitement des données de l’enquête 1-2-3 dans les comptes </a:t>
            </a:r>
            <a:r>
              <a:rPr lang="fr-FR" sz="3200" b="1" dirty="0" smtClean="0"/>
              <a:t>nationaux (suite)</a:t>
            </a:r>
            <a:endParaRPr lang="fr-FR" altLang="fr-FR" sz="3200" b="1" dirty="0"/>
          </a:p>
        </p:txBody>
      </p:sp>
      <p:sp>
        <p:nvSpPr>
          <p:cNvPr id="9219" name="Rectangle 3"/>
          <p:cNvSpPr>
            <a:spLocks noGrp="1" noChangeArrowheads="1"/>
          </p:cNvSpPr>
          <p:nvPr>
            <p:ph type="body" idx="1"/>
          </p:nvPr>
        </p:nvSpPr>
        <p:spPr>
          <a:xfrm>
            <a:off x="179512" y="2060848"/>
            <a:ext cx="8229600" cy="4797152"/>
          </a:xfrm>
        </p:spPr>
        <p:txBody>
          <a:bodyPr/>
          <a:lstStyle/>
          <a:p>
            <a:pPr algn="just" eaLnBrk="1" hangingPunct="1"/>
            <a:r>
              <a:rPr lang="fr-FR" altLang="fr-FR" sz="2800" dirty="0" smtClean="0"/>
              <a:t>Les solutions apportées à ces difficultés:</a:t>
            </a:r>
          </a:p>
          <a:p>
            <a:pPr lvl="1" algn="just" eaLnBrk="1" hangingPunct="1"/>
            <a:r>
              <a:rPr lang="fr-FR" altLang="fr-FR" sz="2400" dirty="0"/>
              <a:t>R</a:t>
            </a:r>
            <a:r>
              <a:rPr lang="fr-FR" altLang="fr-FR" sz="2400" dirty="0" smtClean="0"/>
              <a:t>eprise de la codification de toutes les données par l’équipe de la comptabilité nationale à travers la description des activités et produits donnée dans les enquêtes;</a:t>
            </a:r>
          </a:p>
          <a:p>
            <a:pPr marL="457200" lvl="1" indent="0" algn="just" eaLnBrk="1" hangingPunct="1">
              <a:buNone/>
            </a:pPr>
            <a:endParaRPr lang="fr-FR" altLang="fr-FR" sz="2400" dirty="0" smtClean="0"/>
          </a:p>
          <a:p>
            <a:pPr lvl="1" algn="just" eaLnBrk="1" hangingPunct="1"/>
            <a:r>
              <a:rPr lang="fr-FR" altLang="fr-FR" sz="2400" dirty="0" smtClean="0"/>
              <a:t>Révision de l’ensemble des concepts utilisés tant dans les enquêtes que dans les requêtes de la comptabilité nationale en séance plénière.</a:t>
            </a:r>
          </a:p>
        </p:txBody>
      </p:sp>
    </p:spTree>
    <p:extLst>
      <p:ext uri="{BB962C8B-B14F-4D97-AF65-F5344CB8AC3E}">
        <p14:creationId xmlns:p14="http://schemas.microsoft.com/office/powerpoint/2010/main" val="2100838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115616" y="116632"/>
            <a:ext cx="7793037" cy="1656184"/>
          </a:xfrm>
        </p:spPr>
        <p:txBody>
          <a:bodyPr/>
          <a:lstStyle/>
          <a:p>
            <a:pPr eaLnBrk="1" hangingPunct="1"/>
            <a:r>
              <a:rPr lang="fr-FR" sz="3200" b="1" dirty="0"/>
              <a:t>4. Couverture des activités et produits par les données de </a:t>
            </a:r>
            <a:r>
              <a:rPr lang="fr-FR" sz="3200" b="1" dirty="0" smtClean="0"/>
              <a:t>l’enquête de type 1,2,3</a:t>
            </a:r>
            <a:endParaRPr lang="fr-FR" altLang="fr-FR" sz="3200" b="1" dirty="0"/>
          </a:p>
        </p:txBody>
      </p:sp>
      <p:sp>
        <p:nvSpPr>
          <p:cNvPr id="9219" name="Rectangle 3"/>
          <p:cNvSpPr>
            <a:spLocks noGrp="1" noChangeArrowheads="1"/>
          </p:cNvSpPr>
          <p:nvPr>
            <p:ph type="body" idx="1"/>
          </p:nvPr>
        </p:nvSpPr>
        <p:spPr>
          <a:xfrm>
            <a:off x="179512" y="1916832"/>
            <a:ext cx="8229600" cy="3960440"/>
          </a:xfrm>
        </p:spPr>
        <p:txBody>
          <a:bodyPr/>
          <a:lstStyle/>
          <a:p>
            <a:pPr algn="just" eaLnBrk="1" hangingPunct="1">
              <a:lnSpc>
                <a:spcPct val="80000"/>
              </a:lnSpc>
            </a:pPr>
            <a:endParaRPr lang="fr-FR" altLang="fr-FR" sz="2800" dirty="0" smtClean="0"/>
          </a:p>
          <a:p>
            <a:pPr algn="just" eaLnBrk="1" hangingPunct="1">
              <a:lnSpc>
                <a:spcPct val="80000"/>
              </a:lnSpc>
            </a:pPr>
            <a:r>
              <a:rPr lang="fr-FR" altLang="fr-FR" sz="2800" dirty="0" smtClean="0"/>
              <a:t>Avec le changement de l’années de base des comptes nationaux, toutes les nomenclatures ont été révisées. Le nombre de branche, de sous branche et de produit est passé respectivement de 44 à 48, de 111 à 136 et de 273 à 334;</a:t>
            </a:r>
          </a:p>
          <a:p>
            <a:pPr algn="just" eaLnBrk="1" hangingPunct="1">
              <a:lnSpc>
                <a:spcPct val="80000"/>
              </a:lnSpc>
            </a:pPr>
            <a:endParaRPr lang="fr-FR" altLang="fr-FR" sz="2800" dirty="0" smtClean="0"/>
          </a:p>
          <a:p>
            <a:pPr algn="just" eaLnBrk="1" hangingPunct="1">
              <a:lnSpc>
                <a:spcPct val="80000"/>
              </a:lnSpc>
            </a:pPr>
            <a:r>
              <a:rPr lang="fr-FR" altLang="fr-FR" sz="2800" dirty="0" smtClean="0"/>
              <a:t>Les différents volets de l’enquête 1,2,3 couvre l’ensemble des activités au niveau agrégé et une couverture partielle des produits.</a:t>
            </a:r>
          </a:p>
          <a:p>
            <a:pPr algn="just" eaLnBrk="1" hangingPunct="1">
              <a:lnSpc>
                <a:spcPct val="80000"/>
              </a:lnSpc>
            </a:pPr>
            <a:endParaRPr lang="fr-FR" altLang="fr-FR" sz="2800" dirty="0" smtClean="0"/>
          </a:p>
        </p:txBody>
      </p:sp>
    </p:spTree>
    <p:extLst>
      <p:ext uri="{BB962C8B-B14F-4D97-AF65-F5344CB8AC3E}">
        <p14:creationId xmlns:p14="http://schemas.microsoft.com/office/powerpoint/2010/main" val="3474452481"/>
      </p:ext>
    </p:extLst>
  </p:cSld>
  <p:clrMapOvr>
    <a:masterClrMapping/>
  </p:clrMapOvr>
  <p:timing>
    <p:tnLst>
      <p:par>
        <p:cTn id="1" dur="indefinite" restart="never" nodeType="tmRoot"/>
      </p:par>
    </p:tnLst>
  </p:timing>
</p:sld>
</file>

<file path=ppt/theme/theme1.xml><?xml version="1.0" encoding="utf-8"?>
<a:theme xmlns:a="http://schemas.openxmlformats.org/drawingml/2006/main" name="Fusion">
  <a:themeElements>
    <a:clrScheme name="Fusion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Fusio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Fusion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Fusion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Fusion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Fusion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Fusion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Fusion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Blends</Template>
  <TotalTime>7412</TotalTime>
  <Words>933</Words>
  <Application>Microsoft Office PowerPoint</Application>
  <PresentationFormat>Affichage à l'écran (4:3)</PresentationFormat>
  <Paragraphs>103</Paragraphs>
  <Slides>15</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15</vt:i4>
      </vt:variant>
    </vt:vector>
  </HeadingPairs>
  <TitlesOfParts>
    <vt:vector size="20" baseType="lpstr">
      <vt:lpstr>Arial</vt:lpstr>
      <vt:lpstr>Calibri</vt:lpstr>
      <vt:lpstr>Tahoma</vt:lpstr>
      <vt:lpstr>Wingdings</vt:lpstr>
      <vt:lpstr>Fusion</vt:lpstr>
      <vt:lpstr>ATELIER REGIONAL SUR LES COMPTES NATIONAUX</vt:lpstr>
      <vt:lpstr>Plan de la présentation</vt:lpstr>
      <vt:lpstr>Plan de la présentation (suite)</vt:lpstr>
      <vt:lpstr>1. Introduction</vt:lpstr>
      <vt:lpstr>2.Type de données utilisées pour l’emploi et le secteur informel</vt:lpstr>
      <vt:lpstr>2.Type de données utilisées pour l’emploi et le secteur informel (suite)</vt:lpstr>
      <vt:lpstr>3. Traitement des données de l’enquête 1-2-3 dans les comptes nationaux</vt:lpstr>
      <vt:lpstr>3. Traitement des données de l’enquête 1-2-3 dans les comptes nationaux (suite)</vt:lpstr>
      <vt:lpstr>4. Couverture des activités et produits par les données de l’enquête de type 1,2,3</vt:lpstr>
      <vt:lpstr>5. Appréciation de l’apport des données de l’enquête 1-2-3</vt:lpstr>
      <vt:lpstr>6. Comparaison poids de l’informel dans les comptes nationaux</vt:lpstr>
      <vt:lpstr>7. Autres aspects importants relevés par les pays</vt:lpstr>
      <vt:lpstr>8. Autres sources de données utilisées pour compléter l’enquête 1-2-3</vt:lpstr>
      <vt:lpstr>8. Autres sources de données utilisées pour compléter l’enquête 1-2-3(suite)</vt:lpstr>
      <vt:lpstr>NOUS VOUS REMERCIONS POUR VOTRE AIMABLE ATTENTION!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ETUDE MCS HARMONISEE DE L’UEMOA</dc:title>
  <dc:creator>R.B. François</dc:creator>
  <cp:lastModifiedBy>INS</cp:lastModifiedBy>
  <cp:revision>54</cp:revision>
  <dcterms:created xsi:type="dcterms:W3CDTF">2010-02-07T20:23:53Z</dcterms:created>
  <dcterms:modified xsi:type="dcterms:W3CDTF">2019-09-03T10:12:18Z</dcterms:modified>
</cp:coreProperties>
</file>