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82" r:id="rId2"/>
  </p:sldMasterIdLst>
  <p:notesMasterIdLst>
    <p:notesMasterId r:id="rId21"/>
  </p:notesMasterIdLst>
  <p:sldIdLst>
    <p:sldId id="282" r:id="rId3"/>
    <p:sldId id="257" r:id="rId4"/>
    <p:sldId id="258" r:id="rId5"/>
    <p:sldId id="349" r:id="rId6"/>
    <p:sldId id="350" r:id="rId7"/>
    <p:sldId id="352" r:id="rId8"/>
    <p:sldId id="344" r:id="rId9"/>
    <p:sldId id="343" r:id="rId10"/>
    <p:sldId id="355" r:id="rId11"/>
    <p:sldId id="356" r:id="rId12"/>
    <p:sldId id="357" r:id="rId13"/>
    <p:sldId id="358" r:id="rId14"/>
    <p:sldId id="359" r:id="rId15"/>
    <p:sldId id="354" r:id="rId16"/>
    <p:sldId id="361" r:id="rId17"/>
    <p:sldId id="340" r:id="rId18"/>
    <p:sldId id="360" r:id="rId19"/>
    <p:sldId id="339" r:id="rId20"/>
  </p:sldIdLst>
  <p:sldSz cx="9144000" cy="6858000" type="screen4x3"/>
  <p:notesSz cx="6997700" cy="92837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4">
          <p15:clr>
            <a:srgbClr val="A4A3A4"/>
          </p15:clr>
        </p15:guide>
        <p15:guide id="2" pos="22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crosoft Corp." initials="" lastIdx="0" clrIdx="0"/>
  <p:cmAuthor id="1" name="Lenovo" initials="L" lastIdx="5" clrIdx="1">
    <p:extLst>
      <p:ext uri="{19B8F6BF-5375-455C-9EA6-DF929625EA0E}">
        <p15:presenceInfo xmlns:p15="http://schemas.microsoft.com/office/powerpoint/2012/main" userId="Lenov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8603FDC-E32A-4AB5-989C-0864C3EAD2B8}" styleName="Style à thème 2 - Accentuation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Style moyen 4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Style clair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07" autoAdjust="0"/>
    <p:restoredTop sz="90360" autoAdjust="0"/>
  </p:normalViewPr>
  <p:slideViewPr>
    <p:cSldViewPr>
      <p:cViewPr varScale="1">
        <p:scale>
          <a:sx n="63" d="100"/>
          <a:sy n="63" d="100"/>
        </p:scale>
        <p:origin x="906"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856" y="-108"/>
      </p:cViewPr>
      <p:guideLst>
        <p:guide orient="horz" pos="2924"/>
        <p:guide pos="22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4" rIns="93029" bIns="46514" numCol="1" anchor="t" anchorCtr="0" compatLnSpc="1">
            <a:prstTxWarp prst="textNoShape">
              <a:avLst/>
            </a:prstTxWarp>
          </a:bodyPr>
          <a:lstStyle>
            <a:lvl1pPr defTabSz="930275" eaLnBrk="1" hangingPunct="1">
              <a:defRPr sz="1200"/>
            </a:lvl1pPr>
          </a:lstStyle>
          <a:p>
            <a:endParaRPr lang="en-US"/>
          </a:p>
        </p:txBody>
      </p:sp>
      <p:sp>
        <p:nvSpPr>
          <p:cNvPr id="45059" name="Rectangle 3"/>
          <p:cNvSpPr>
            <a:spLocks noGrp="1" noChangeArrowheads="1"/>
          </p:cNvSpPr>
          <p:nvPr>
            <p:ph type="dt" idx="1"/>
          </p:nvPr>
        </p:nvSpPr>
        <p:spPr bwMode="auto">
          <a:xfrm>
            <a:off x="3963988" y="0"/>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4" rIns="93029" bIns="46514" numCol="1" anchor="t" anchorCtr="0" compatLnSpc="1">
            <a:prstTxWarp prst="textNoShape">
              <a:avLst/>
            </a:prstTxWarp>
          </a:bodyPr>
          <a:lstStyle>
            <a:lvl1pPr algn="r" defTabSz="930275" eaLnBrk="1" hangingPunct="1">
              <a:defRPr sz="1200"/>
            </a:lvl1pPr>
          </a:lstStyle>
          <a:p>
            <a:endParaRPr lang="en-US"/>
          </a:p>
        </p:txBody>
      </p:sp>
      <p:sp>
        <p:nvSpPr>
          <p:cNvPr id="45060" name="Rectangle 4"/>
          <p:cNvSpPr>
            <a:spLocks noGrp="1" noRot="1" noChangeAspect="1" noChangeArrowheads="1" noTextEdit="1"/>
          </p:cNvSpPr>
          <p:nvPr>
            <p:ph type="sldImg" idx="2"/>
          </p:nvPr>
        </p:nvSpPr>
        <p:spPr bwMode="auto">
          <a:xfrm>
            <a:off x="1177925" y="696913"/>
            <a:ext cx="4641850" cy="34813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5061" name="Rectangle 5"/>
          <p:cNvSpPr>
            <a:spLocks noGrp="1" noChangeArrowheads="1"/>
          </p:cNvSpPr>
          <p:nvPr>
            <p:ph type="body" sz="quarter" idx="3"/>
          </p:nvPr>
        </p:nvSpPr>
        <p:spPr bwMode="auto">
          <a:xfrm>
            <a:off x="700088" y="4410075"/>
            <a:ext cx="5597525" cy="417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4" rIns="93029" bIns="4651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5062" name="Rectangle 6"/>
          <p:cNvSpPr>
            <a:spLocks noGrp="1" noChangeArrowheads="1"/>
          </p:cNvSpPr>
          <p:nvPr>
            <p:ph type="ftr" sz="quarter" idx="4"/>
          </p:nvPr>
        </p:nvSpPr>
        <p:spPr bwMode="auto">
          <a:xfrm>
            <a:off x="0" y="8818563"/>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4" rIns="93029" bIns="46514" numCol="1" anchor="b" anchorCtr="0" compatLnSpc="1">
            <a:prstTxWarp prst="textNoShape">
              <a:avLst/>
            </a:prstTxWarp>
          </a:bodyPr>
          <a:lstStyle>
            <a:lvl1pPr defTabSz="930275" eaLnBrk="1" hangingPunct="1">
              <a:defRPr sz="1200"/>
            </a:lvl1pPr>
          </a:lstStyle>
          <a:p>
            <a:endParaRPr lang="en-US" dirty="0"/>
          </a:p>
        </p:txBody>
      </p:sp>
      <p:sp>
        <p:nvSpPr>
          <p:cNvPr id="45063" name="Rectangle 7"/>
          <p:cNvSpPr>
            <a:spLocks noGrp="1" noChangeArrowheads="1"/>
          </p:cNvSpPr>
          <p:nvPr>
            <p:ph type="sldNum" sz="quarter" idx="5"/>
          </p:nvPr>
        </p:nvSpPr>
        <p:spPr bwMode="auto">
          <a:xfrm>
            <a:off x="3963988" y="8818563"/>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4" rIns="93029" bIns="46514" numCol="1" anchor="b" anchorCtr="0" compatLnSpc="1">
            <a:prstTxWarp prst="textNoShape">
              <a:avLst/>
            </a:prstTxWarp>
          </a:bodyPr>
          <a:lstStyle>
            <a:lvl1pPr algn="r" defTabSz="930275" eaLnBrk="1" hangingPunct="1">
              <a:defRPr sz="1200"/>
            </a:lvl1pPr>
          </a:lstStyle>
          <a:p>
            <a:r>
              <a:rPr lang="en-US" dirty="0"/>
              <a:t>Page </a:t>
            </a:r>
            <a:fld id="{C6D3DD33-1C77-4963-91F2-833B8478F489}" type="slidenum">
              <a:rPr lang="en-US" smtClean="0"/>
              <a:pPr/>
              <a:t>‹N°›</a:t>
            </a:fld>
            <a:endParaRPr lang="en-US" dirty="0"/>
          </a:p>
        </p:txBody>
      </p:sp>
    </p:spTree>
    <p:extLst>
      <p:ext uri="{BB962C8B-B14F-4D97-AF65-F5344CB8AC3E}">
        <p14:creationId xmlns:p14="http://schemas.microsoft.com/office/powerpoint/2010/main" val="125225410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861D7-B888-4E58-9449-0462FF56318C}" type="slidenum">
              <a:rPr lang="en-US"/>
              <a:pPr/>
              <a:t>1</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r>
              <a:rPr lang="en-US"/>
              <a:t>Click to add notes</a:t>
            </a:r>
          </a:p>
        </p:txBody>
      </p:sp>
    </p:spTree>
    <p:extLst>
      <p:ext uri="{BB962C8B-B14F-4D97-AF65-F5344CB8AC3E}">
        <p14:creationId xmlns:p14="http://schemas.microsoft.com/office/powerpoint/2010/main" val="20296737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E0AEB6-1D15-4738-BF8C-1B9116A29AE2}" type="slidenum">
              <a:rPr lang="en-US"/>
              <a:pPr/>
              <a:t>18</a:t>
            </a:fld>
            <a:endParaRPr lang="en-U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pPr lvl="1">
              <a:buFontTx/>
              <a:buNone/>
            </a:pPr>
            <a:endParaRPr lang="en-US" dirty="0"/>
          </a:p>
        </p:txBody>
      </p:sp>
    </p:spTree>
    <p:extLst>
      <p:ext uri="{BB962C8B-B14F-4D97-AF65-F5344CB8AC3E}">
        <p14:creationId xmlns:p14="http://schemas.microsoft.com/office/powerpoint/2010/main" val="1046553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E0AEB6-1D15-4738-BF8C-1B9116A29AE2}" type="slidenum">
              <a:rPr lang="en-US"/>
              <a:pPr/>
              <a:t>2</a:t>
            </a:fld>
            <a:endParaRPr lang="en-U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pPr lvl="1">
              <a:buFontTx/>
              <a:buNone/>
            </a:pPr>
            <a:endParaRPr lang="en-US" dirty="0"/>
          </a:p>
        </p:txBody>
      </p:sp>
    </p:spTree>
    <p:extLst>
      <p:ext uri="{BB962C8B-B14F-4D97-AF65-F5344CB8AC3E}">
        <p14:creationId xmlns:p14="http://schemas.microsoft.com/office/powerpoint/2010/main" val="10465534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E0AEB6-1D15-4738-BF8C-1B9116A29AE2}" type="slidenum">
              <a:rPr lang="en-US"/>
              <a:pPr/>
              <a:t>3</a:t>
            </a:fld>
            <a:endParaRPr lang="en-U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pPr lvl="1">
              <a:buFontTx/>
              <a:buNone/>
            </a:pPr>
            <a:endParaRPr lang="en-US" dirty="0"/>
          </a:p>
        </p:txBody>
      </p:sp>
    </p:spTree>
    <p:extLst>
      <p:ext uri="{BB962C8B-B14F-4D97-AF65-F5344CB8AC3E}">
        <p14:creationId xmlns:p14="http://schemas.microsoft.com/office/powerpoint/2010/main" val="1046553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r>
              <a:rPr lang="en-US"/>
              <a:t>Page </a:t>
            </a:r>
            <a:fld id="{C6D3DD33-1C77-4963-91F2-833B8478F489}" type="slidenum">
              <a:rPr lang="en-US" smtClean="0"/>
              <a:pPr/>
              <a:t>4</a:t>
            </a:fld>
            <a:endParaRPr lang="en-US" dirty="0"/>
          </a:p>
        </p:txBody>
      </p:sp>
    </p:spTree>
    <p:extLst>
      <p:ext uri="{BB962C8B-B14F-4D97-AF65-F5344CB8AC3E}">
        <p14:creationId xmlns:p14="http://schemas.microsoft.com/office/powerpoint/2010/main" val="10258370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F" dirty="0"/>
          </a:p>
        </p:txBody>
      </p:sp>
      <p:sp>
        <p:nvSpPr>
          <p:cNvPr id="4" name="Espace réservé du numéro de diapositive 3"/>
          <p:cNvSpPr>
            <a:spLocks noGrp="1"/>
          </p:cNvSpPr>
          <p:nvPr>
            <p:ph type="sldNum" sz="quarter" idx="5"/>
          </p:nvPr>
        </p:nvSpPr>
        <p:spPr/>
        <p:txBody>
          <a:bodyPr/>
          <a:lstStyle/>
          <a:p>
            <a:r>
              <a:rPr lang="en-US"/>
              <a:t>Page </a:t>
            </a:r>
            <a:fld id="{C6D3DD33-1C77-4963-91F2-833B8478F489}" type="slidenum">
              <a:rPr lang="en-US" smtClean="0"/>
              <a:pPr/>
              <a:t>11</a:t>
            </a:fld>
            <a:endParaRPr lang="en-US" dirty="0"/>
          </a:p>
        </p:txBody>
      </p:sp>
    </p:spTree>
    <p:extLst>
      <p:ext uri="{BB962C8B-B14F-4D97-AF65-F5344CB8AC3E}">
        <p14:creationId xmlns:p14="http://schemas.microsoft.com/office/powerpoint/2010/main" val="34506367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r>
              <a:rPr lang="en-US"/>
              <a:t>Page </a:t>
            </a:r>
            <a:fld id="{C6D3DD33-1C77-4963-91F2-833B8478F489}" type="slidenum">
              <a:rPr lang="en-US" smtClean="0"/>
              <a:pPr/>
              <a:t>14</a:t>
            </a:fld>
            <a:endParaRPr lang="en-US" dirty="0"/>
          </a:p>
        </p:txBody>
      </p:sp>
    </p:spTree>
    <p:extLst>
      <p:ext uri="{BB962C8B-B14F-4D97-AF65-F5344CB8AC3E}">
        <p14:creationId xmlns:p14="http://schemas.microsoft.com/office/powerpoint/2010/main" val="3930877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r>
              <a:rPr lang="en-US"/>
              <a:t>Page </a:t>
            </a:r>
            <a:fld id="{C6D3DD33-1C77-4963-91F2-833B8478F489}" type="slidenum">
              <a:rPr lang="en-US" smtClean="0"/>
              <a:pPr/>
              <a:t>15</a:t>
            </a:fld>
            <a:endParaRPr lang="en-US" dirty="0"/>
          </a:p>
        </p:txBody>
      </p:sp>
    </p:spTree>
    <p:extLst>
      <p:ext uri="{BB962C8B-B14F-4D97-AF65-F5344CB8AC3E}">
        <p14:creationId xmlns:p14="http://schemas.microsoft.com/office/powerpoint/2010/main" val="26237237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E0AEB6-1D15-4738-BF8C-1B9116A29AE2}" type="slidenum">
              <a:rPr lang="en-US"/>
              <a:pPr/>
              <a:t>16</a:t>
            </a:fld>
            <a:endParaRPr lang="en-U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pPr lvl="1">
              <a:buFontTx/>
              <a:buChar char="•"/>
            </a:pPr>
            <a:endParaRPr lang="en-US" dirty="0"/>
          </a:p>
        </p:txBody>
      </p:sp>
    </p:spTree>
    <p:extLst>
      <p:ext uri="{BB962C8B-B14F-4D97-AF65-F5344CB8AC3E}">
        <p14:creationId xmlns:p14="http://schemas.microsoft.com/office/powerpoint/2010/main" val="10465534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E0AEB6-1D15-4738-BF8C-1B9116A29AE2}" type="slidenum">
              <a:rPr lang="en-US"/>
              <a:pPr/>
              <a:t>17</a:t>
            </a:fld>
            <a:endParaRPr lang="en-U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pPr lvl="1">
              <a:buFontTx/>
              <a:buChar char="•"/>
            </a:pPr>
            <a:endParaRPr lang="en-US" dirty="0"/>
          </a:p>
        </p:txBody>
      </p:sp>
    </p:spTree>
    <p:extLst>
      <p:ext uri="{BB962C8B-B14F-4D97-AF65-F5344CB8AC3E}">
        <p14:creationId xmlns:p14="http://schemas.microsoft.com/office/powerpoint/2010/main" val="576871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381000" y="4853411"/>
            <a:ext cx="8458200" cy="1222375"/>
          </a:xfrm>
        </p:spPr>
        <p:txBody>
          <a:bodyPr anchor="t"/>
          <a:lstStyle/>
          <a:p>
            <a:r>
              <a:rPr kumimoji="0" lang="fr-FR"/>
              <a:t>Modifiez le style du titre</a:t>
            </a:r>
            <a:endParaRPr kumimoji="0"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Modifiez le style des sous-titres du masque</a:t>
            </a:r>
            <a:endParaRPr kumimoji="0" lang="en-US"/>
          </a:p>
        </p:txBody>
      </p:sp>
      <p:sp>
        <p:nvSpPr>
          <p:cNvPr id="16" name="Espace réservé de la date 15"/>
          <p:cNvSpPr>
            <a:spLocks noGrp="1"/>
          </p:cNvSpPr>
          <p:nvPr>
            <p:ph type="dt" sz="half" idx="10"/>
          </p:nvPr>
        </p:nvSpPr>
        <p:spPr/>
        <p:txBody>
          <a:bodyPr/>
          <a:lstStyle/>
          <a:p>
            <a:pPr eaLnBrk="1" latinLnBrk="0" hangingPunct="1"/>
            <a:fld id="{53C9C3A5-5D1B-45E3-A4B1-52D2211D0388}" type="datetime1">
              <a:rPr lang="fr-FR" smtClean="0"/>
              <a:pPr eaLnBrk="1" latinLnBrk="0" hangingPunct="1"/>
              <a:t>07/10/2019</a:t>
            </a:fld>
            <a:endParaRPr lang="en-US"/>
          </a:p>
        </p:txBody>
      </p:sp>
      <p:sp>
        <p:nvSpPr>
          <p:cNvPr id="2" name="Espace réservé du pied de page 1"/>
          <p:cNvSpPr>
            <a:spLocks noGrp="1"/>
          </p:cNvSpPr>
          <p:nvPr>
            <p:ph type="ftr" sz="quarter" idx="11"/>
          </p:nvPr>
        </p:nvSpPr>
        <p:spPr/>
        <p:txBody>
          <a:bodyPr/>
          <a:lstStyle/>
          <a:p>
            <a:r>
              <a:rPr lang="fr-FR" altLang="en-US"/>
              <a:t>PRESENTATION DE LA MCS &amp; DU MEGC DU MALI</a:t>
            </a:r>
            <a:endParaRPr lang="en-US" altLang="en-US" dirty="0"/>
          </a:p>
        </p:txBody>
      </p:sp>
      <p:sp>
        <p:nvSpPr>
          <p:cNvPr id="15" name="Espace réservé du numéro de diapositive 14"/>
          <p:cNvSpPr>
            <a:spLocks noGrp="1"/>
          </p:cNvSpPr>
          <p:nvPr>
            <p:ph type="sldNum" sz="quarter" idx="12"/>
          </p:nvPr>
        </p:nvSpPr>
        <p:spPr>
          <a:xfrm>
            <a:off x="8229600" y="6473952"/>
            <a:ext cx="758952" cy="246888"/>
          </a:xfrm>
        </p:spPr>
        <p:txBody>
          <a:bodyPr/>
          <a:lstStyle/>
          <a:p>
            <a:r>
              <a:rPr lang="en-US" altLang="en-US"/>
              <a:t>Page </a:t>
            </a:r>
            <a:fld id="{1AA4FAC1-E5EA-4F37-AC9C-EC20A35775CF}" type="slidenum">
              <a:rPr lang="en-US" altLang="en-US" smtClean="0"/>
              <a:pPr/>
              <a:t>‹N°›</a:t>
            </a:fld>
            <a:r>
              <a:rPr lang="en-US" altLang="en-US"/>
              <a:t> / </a:t>
            </a:r>
            <a:endParaRPr lang="en-US"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eaLnBrk="1" latinLnBrk="0" hangingPunct="1"/>
            <a:fld id="{51B90279-FA72-485B-B701-4FE9CE5C8DAF}" type="datetime1">
              <a:rPr lang="fr-FR" smtClean="0"/>
              <a:pPr eaLnBrk="1" latinLnBrk="0" hangingPunct="1"/>
              <a:t>07/10/2019</a:t>
            </a:fld>
            <a:endParaRPr lang="en-US"/>
          </a:p>
        </p:txBody>
      </p:sp>
      <p:sp>
        <p:nvSpPr>
          <p:cNvPr id="5" name="Espace réservé du pied de page 4"/>
          <p:cNvSpPr>
            <a:spLocks noGrp="1"/>
          </p:cNvSpPr>
          <p:nvPr>
            <p:ph type="ftr" sz="quarter" idx="11"/>
          </p:nvPr>
        </p:nvSpPr>
        <p:spPr/>
        <p:txBody>
          <a:bodyPr/>
          <a:lstStyle/>
          <a:p>
            <a:r>
              <a:rPr lang="fr-FR" altLang="en-US"/>
              <a:t>PRESENTATION DE LA MCS &amp; DU MEGC DU MALI</a:t>
            </a:r>
            <a:endParaRPr lang="en-US" altLang="en-US" dirty="0"/>
          </a:p>
        </p:txBody>
      </p:sp>
      <p:sp>
        <p:nvSpPr>
          <p:cNvPr id="6" name="Espace réservé du numéro de diapositive 5"/>
          <p:cNvSpPr>
            <a:spLocks noGrp="1"/>
          </p:cNvSpPr>
          <p:nvPr>
            <p:ph type="sldNum" sz="quarter" idx="12"/>
          </p:nvPr>
        </p:nvSpPr>
        <p:spPr/>
        <p:txBody>
          <a:bodyPr/>
          <a:lstStyle/>
          <a:p>
            <a:r>
              <a:rPr lang="en-US" altLang="en-US"/>
              <a:t>Page </a:t>
            </a:r>
            <a:fld id="{1AA4FAC1-E5EA-4F37-AC9C-EC20A35775CF}" type="slidenum">
              <a:rPr lang="en-US" altLang="en-US" smtClean="0"/>
              <a:pPr/>
              <a:t>‹N°›</a:t>
            </a:fld>
            <a:r>
              <a:rPr lang="en-US" altLang="en-US"/>
              <a:t> / </a:t>
            </a:r>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6"/>
            <a:ext cx="1828800" cy="5851525"/>
          </a:xfrm>
        </p:spPr>
        <p:txBody>
          <a:bodyPr vert="eaVert"/>
          <a:lstStyle/>
          <a:p>
            <a:r>
              <a:rPr kumimoji="0" lang="fr-FR"/>
              <a:t>Modifiez le style du titre</a:t>
            </a:r>
            <a:endParaRPr kumimoji="0" lang="en-US"/>
          </a:p>
        </p:txBody>
      </p:sp>
      <p:sp>
        <p:nvSpPr>
          <p:cNvPr id="3" name="Espace réservé du texte vertical 2"/>
          <p:cNvSpPr>
            <a:spLocks noGrp="1"/>
          </p:cNvSpPr>
          <p:nvPr>
            <p:ph type="body" orient="vert" idx="1"/>
          </p:nvPr>
        </p:nvSpPr>
        <p:spPr>
          <a:xfrm>
            <a:off x="457200" y="549276"/>
            <a:ext cx="6248400" cy="5851525"/>
          </a:xfrm>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eaLnBrk="1" latinLnBrk="0" hangingPunct="1"/>
            <a:fld id="{8E73F3B5-DDDA-4F1F-BD0E-71A6F51B36C3}" type="datetime1">
              <a:rPr lang="fr-FR" smtClean="0"/>
              <a:pPr eaLnBrk="1" latinLnBrk="0" hangingPunct="1"/>
              <a:t>07/10/2019</a:t>
            </a:fld>
            <a:endParaRPr lang="en-US"/>
          </a:p>
        </p:txBody>
      </p:sp>
      <p:sp>
        <p:nvSpPr>
          <p:cNvPr id="5" name="Espace réservé du pied de page 4"/>
          <p:cNvSpPr>
            <a:spLocks noGrp="1"/>
          </p:cNvSpPr>
          <p:nvPr>
            <p:ph type="ftr" sz="quarter" idx="11"/>
          </p:nvPr>
        </p:nvSpPr>
        <p:spPr/>
        <p:txBody>
          <a:bodyPr/>
          <a:lstStyle/>
          <a:p>
            <a:r>
              <a:rPr lang="fr-FR" altLang="en-US"/>
              <a:t>PRESENTATION DE LA MCS &amp; DU MEGC DU MALI</a:t>
            </a:r>
            <a:endParaRPr lang="en-US" altLang="en-US" dirty="0"/>
          </a:p>
        </p:txBody>
      </p:sp>
      <p:sp>
        <p:nvSpPr>
          <p:cNvPr id="6" name="Espace réservé du numéro de diapositive 5"/>
          <p:cNvSpPr>
            <a:spLocks noGrp="1"/>
          </p:cNvSpPr>
          <p:nvPr>
            <p:ph type="sldNum" sz="quarter" idx="12"/>
          </p:nvPr>
        </p:nvSpPr>
        <p:spPr/>
        <p:txBody>
          <a:bodyPr/>
          <a:lstStyle/>
          <a:p>
            <a:r>
              <a:rPr lang="en-US" altLang="en-US"/>
              <a:t>Page </a:t>
            </a:r>
            <a:fld id="{1AA4FAC1-E5EA-4F37-AC9C-EC20A35775CF}" type="slidenum">
              <a:rPr lang="en-US" altLang="en-US" smtClean="0"/>
              <a:pPr/>
              <a:t>‹N°›</a:t>
            </a:fld>
            <a:r>
              <a:rPr lang="en-US" altLang="en-US"/>
              <a:t> / </a:t>
            </a:r>
            <a:endParaRPr lang="en-US"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le Slide">
    <p:spTree>
      <p:nvGrpSpPr>
        <p:cNvPr id="1" name=""/>
        <p:cNvGrpSpPr/>
        <p:nvPr/>
      </p:nvGrpSpPr>
      <p:grpSpPr>
        <a:xfrm>
          <a:off x="0" y="0"/>
          <a:ext cx="0" cy="0"/>
          <a:chOff x="0" y="0"/>
          <a:chExt cx="0" cy="0"/>
        </a:xfrm>
      </p:grpSpPr>
      <p:sp>
        <p:nvSpPr>
          <p:cNvPr id="66566" name="Rectangle 6"/>
          <p:cNvSpPr>
            <a:spLocks noGrp="1" noChangeArrowheads="1"/>
          </p:cNvSpPr>
          <p:nvPr>
            <p:ph type="ftr" sz="quarter" idx="3"/>
          </p:nvPr>
        </p:nvSpPr>
        <p:spPr>
          <a:xfrm>
            <a:off x="-1" y="6553200"/>
            <a:ext cx="7803669" cy="304800"/>
          </a:xfrm>
          <a:blipFill>
            <a:blip r:embed="rId2" cstate="print"/>
            <a:tile tx="0" ty="0" sx="100000" sy="100000" flip="none" algn="tl"/>
          </a:blipFill>
        </p:spPr>
        <p:txBody>
          <a:bodyPr/>
          <a:lstStyle>
            <a:lvl1pPr algn="l">
              <a:defRPr sz="1400">
                <a:solidFill>
                  <a:srgbClr val="002060"/>
                </a:solidFill>
                <a:latin typeface="Comic Sans MS" pitchFamily="66" charset="0"/>
              </a:defRPr>
            </a:lvl1pPr>
          </a:lstStyle>
          <a:p>
            <a:r>
              <a:rPr lang="fr-FR"/>
              <a:t>PRESENTATION DE LA MCS &amp; DU MEGC DU MALI</a:t>
            </a:r>
            <a:endParaRPr lang="en-US" altLang="en-US" sz="1600" dirty="0"/>
          </a:p>
        </p:txBody>
      </p:sp>
      <p:sp>
        <p:nvSpPr>
          <p:cNvPr id="66567" name="Rectangle 7"/>
          <p:cNvSpPr>
            <a:spLocks noGrp="1" noChangeArrowheads="1"/>
          </p:cNvSpPr>
          <p:nvPr>
            <p:ph type="sldNum" sz="quarter" idx="4"/>
          </p:nvPr>
        </p:nvSpPr>
        <p:spPr>
          <a:xfrm>
            <a:off x="7809394" y="6553200"/>
            <a:ext cx="1264131" cy="315686"/>
          </a:xfrm>
        </p:spPr>
        <p:style>
          <a:lnRef idx="1">
            <a:schemeClr val="accent4"/>
          </a:lnRef>
          <a:fillRef idx="3">
            <a:schemeClr val="accent4"/>
          </a:fillRef>
          <a:effectRef idx="2">
            <a:schemeClr val="accent4"/>
          </a:effectRef>
          <a:fontRef idx="none"/>
        </p:style>
        <p:txBody>
          <a:bodyPr/>
          <a:lstStyle>
            <a:lvl1pPr>
              <a:defRPr b="1">
                <a:solidFill>
                  <a:schemeClr val="bg1"/>
                </a:solidFill>
                <a:latin typeface="Comic Sans MS" pitchFamily="66" charset="0"/>
              </a:defRPr>
            </a:lvl1pPr>
          </a:lstStyle>
          <a:p>
            <a:r>
              <a:rPr lang="en-US" altLang="en-US" dirty="0"/>
              <a:t>Page </a:t>
            </a:r>
            <a:fld id="{F364148E-0E63-42EB-BE18-2F6E6BBA5E1C}" type="slidenum">
              <a:rPr lang="en-US" altLang="en-US" smtClean="0"/>
              <a:pPr/>
              <a:t>‹N°›</a:t>
            </a:fld>
            <a:r>
              <a:rPr lang="en-US" altLang="en-US" dirty="0"/>
              <a:t> /</a:t>
            </a:r>
          </a:p>
        </p:txBody>
      </p:sp>
      <p:sp>
        <p:nvSpPr>
          <p:cNvPr id="73" name="Line 2"/>
          <p:cNvSpPr>
            <a:spLocks noChangeShapeType="1"/>
          </p:cNvSpPr>
          <p:nvPr userDrawn="1"/>
        </p:nvSpPr>
        <p:spPr bwMode="auto">
          <a:xfrm>
            <a:off x="8001000" y="259645"/>
            <a:ext cx="0" cy="1111955"/>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74" name="Group 8" descr="decorative graphic made up of dots"/>
          <p:cNvGrpSpPr>
            <a:grpSpLocks/>
          </p:cNvGrpSpPr>
          <p:nvPr userDrawn="1"/>
        </p:nvGrpSpPr>
        <p:grpSpPr bwMode="auto">
          <a:xfrm>
            <a:off x="8153400" y="395112"/>
            <a:ext cx="792163" cy="900288"/>
            <a:chOff x="5136" y="960"/>
            <a:chExt cx="528" cy="864"/>
          </a:xfrm>
        </p:grpSpPr>
        <p:sp>
          <p:nvSpPr>
            <p:cNvPr id="75"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8"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8"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5"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1"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06" name="Line 40"/>
          <p:cNvSpPr>
            <a:spLocks noChangeShapeType="1"/>
          </p:cNvSpPr>
          <p:nvPr userDrawn="1"/>
        </p:nvSpPr>
        <p:spPr bwMode="auto">
          <a:xfrm>
            <a:off x="152400" y="1371600"/>
            <a:ext cx="7848600" cy="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Titre 1"/>
          <p:cNvSpPr>
            <a:spLocks noGrp="1"/>
          </p:cNvSpPr>
          <p:nvPr>
            <p:ph type="title"/>
          </p:nvPr>
        </p:nvSpPr>
        <p:spPr/>
        <p:txBody>
          <a:bodyPr/>
          <a:lstStyle/>
          <a:p>
            <a:r>
              <a:rPr lang="fr-FR"/>
              <a:t>Modifiez le style du titre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a:t>Modifiez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5" name="Espace réservé de la date 24"/>
          <p:cNvSpPr>
            <a:spLocks noGrp="1"/>
          </p:cNvSpPr>
          <p:nvPr>
            <p:ph type="dt" sz="half" idx="10"/>
          </p:nvPr>
        </p:nvSpPr>
        <p:spPr/>
        <p:txBody>
          <a:bodyPr/>
          <a:lstStyle/>
          <a:p>
            <a:pPr eaLnBrk="1" latinLnBrk="0" hangingPunct="1"/>
            <a:fld id="{3538D6AB-B8DB-46CD-8DD6-176E2D8CE9A8}" type="datetime1">
              <a:rPr lang="fr-FR" smtClean="0"/>
              <a:pPr eaLnBrk="1" latinLnBrk="0" hangingPunct="1"/>
              <a:t>07/10/2019</a:t>
            </a:fld>
            <a:endParaRPr lang="en-US"/>
          </a:p>
        </p:txBody>
      </p:sp>
      <p:sp>
        <p:nvSpPr>
          <p:cNvPr id="19" name="Espace réservé du pied de page 18"/>
          <p:cNvSpPr>
            <a:spLocks noGrp="1"/>
          </p:cNvSpPr>
          <p:nvPr>
            <p:ph type="ftr" sz="quarter" idx="11"/>
          </p:nvPr>
        </p:nvSpPr>
        <p:spPr>
          <a:xfrm>
            <a:off x="3581400" y="76200"/>
            <a:ext cx="2895600" cy="288925"/>
          </a:xfrm>
        </p:spPr>
        <p:txBody>
          <a:bodyPr/>
          <a:lstStyle/>
          <a:p>
            <a:r>
              <a:rPr lang="fr-FR" altLang="en-US"/>
              <a:t>PRESENTATION DE LA MCS &amp; DU MEGC DU MALI</a:t>
            </a:r>
            <a:endParaRPr lang="en-US" altLang="en-US" dirty="0"/>
          </a:p>
        </p:txBody>
      </p:sp>
      <p:sp>
        <p:nvSpPr>
          <p:cNvPr id="16" name="Espace réservé du numéro de diapositive 15"/>
          <p:cNvSpPr>
            <a:spLocks noGrp="1"/>
          </p:cNvSpPr>
          <p:nvPr>
            <p:ph type="sldNum" sz="quarter" idx="12"/>
          </p:nvPr>
        </p:nvSpPr>
        <p:spPr>
          <a:xfrm>
            <a:off x="8229600" y="6473952"/>
            <a:ext cx="758952" cy="246888"/>
          </a:xfrm>
        </p:spPr>
        <p:txBody>
          <a:bodyPr/>
          <a:lstStyle/>
          <a:p>
            <a:r>
              <a:rPr lang="en-US" altLang="en-US"/>
              <a:t>Page </a:t>
            </a:r>
            <a:fld id="{1AA4FAC1-E5EA-4F37-AC9C-EC20A35775CF}" type="slidenum">
              <a:rPr lang="en-US" altLang="en-US" smtClean="0"/>
              <a:pPr/>
              <a:t>‹N°›</a:t>
            </a:fld>
            <a:r>
              <a:rPr lang="en-US" altLang="en-US"/>
              <a:t> / </a:t>
            </a:r>
            <a:endParaRPr lang="en-US"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Modifiez les styles du texte du masque</a:t>
            </a:r>
          </a:p>
        </p:txBody>
      </p:sp>
      <p:sp>
        <p:nvSpPr>
          <p:cNvPr id="19" name="Espace réservé de la date 18"/>
          <p:cNvSpPr>
            <a:spLocks noGrp="1"/>
          </p:cNvSpPr>
          <p:nvPr>
            <p:ph type="dt" sz="half" idx="10"/>
          </p:nvPr>
        </p:nvSpPr>
        <p:spPr/>
        <p:txBody>
          <a:bodyPr/>
          <a:lstStyle/>
          <a:p>
            <a:pPr eaLnBrk="1" latinLnBrk="0" hangingPunct="1"/>
            <a:fld id="{01201B71-2228-4F5F-8C7C-BF4B85A05B63}" type="datetime1">
              <a:rPr lang="fr-FR" smtClean="0"/>
              <a:pPr eaLnBrk="1" latinLnBrk="0" hangingPunct="1"/>
              <a:t>07/10/2019</a:t>
            </a:fld>
            <a:endParaRPr lang="en-US"/>
          </a:p>
        </p:txBody>
      </p:sp>
      <p:sp>
        <p:nvSpPr>
          <p:cNvPr id="11" name="Espace réservé du pied de page 10"/>
          <p:cNvSpPr>
            <a:spLocks noGrp="1"/>
          </p:cNvSpPr>
          <p:nvPr>
            <p:ph type="ftr" sz="quarter" idx="11"/>
          </p:nvPr>
        </p:nvSpPr>
        <p:spPr/>
        <p:txBody>
          <a:bodyPr/>
          <a:lstStyle/>
          <a:p>
            <a:r>
              <a:rPr lang="fr-FR" altLang="en-US"/>
              <a:t>PRESENTATION DE LA MCS &amp; DU MEGC DU MALI</a:t>
            </a:r>
            <a:endParaRPr lang="en-US" altLang="en-US" dirty="0"/>
          </a:p>
        </p:txBody>
      </p:sp>
      <p:sp>
        <p:nvSpPr>
          <p:cNvPr id="16" name="Espace réservé du numéro de diapositive 15"/>
          <p:cNvSpPr>
            <a:spLocks noGrp="1"/>
          </p:cNvSpPr>
          <p:nvPr>
            <p:ph type="sldNum" sz="quarter" idx="12"/>
          </p:nvPr>
        </p:nvSpPr>
        <p:spPr/>
        <p:txBody>
          <a:bodyPr/>
          <a:lstStyle/>
          <a:p>
            <a:r>
              <a:rPr lang="en-US" altLang="en-US"/>
              <a:t>Page </a:t>
            </a:r>
            <a:fld id="{1AA4FAC1-E5EA-4F37-AC9C-EC20A35775CF}" type="slidenum">
              <a:rPr lang="en-US" altLang="en-US" smtClean="0"/>
              <a:pPr/>
              <a:t>‹N°›</a:t>
            </a:fld>
            <a:r>
              <a:rPr lang="en-US" altLang="en-US"/>
              <a:t> / </a:t>
            </a:r>
            <a:endParaRPr lang="en-US" altLang="en-US" dirty="0"/>
          </a:p>
        </p:txBody>
      </p:sp>
      <p:sp>
        <p:nvSpPr>
          <p:cNvPr id="8" name="Titre 7"/>
          <p:cNvSpPr>
            <a:spLocks noGrp="1"/>
          </p:cNvSpPr>
          <p:nvPr>
            <p:ph type="title"/>
          </p:nvPr>
        </p:nvSpPr>
        <p:spPr>
          <a:xfrm>
            <a:off x="180475" y="2947085"/>
            <a:ext cx="8686800" cy="1184825"/>
          </a:xfrm>
        </p:spPr>
        <p:txBody>
          <a:bodyPr rtlCol="0" anchor="t"/>
          <a:lstStyle>
            <a:lvl1pPr algn="r">
              <a:defRPr/>
            </a:lvl1pPr>
          </a:lstStyle>
          <a:p>
            <a:r>
              <a:rPr kumimoji="0" lang="fr-FR"/>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kumimoji="0" lang="fr-FR"/>
              <a:t>Modifiez le style du titre</a:t>
            </a:r>
            <a:endParaRPr kumimoji="0"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1" name="Espace réservé de la date 20"/>
          <p:cNvSpPr>
            <a:spLocks noGrp="1"/>
          </p:cNvSpPr>
          <p:nvPr>
            <p:ph type="dt" sz="half" idx="10"/>
          </p:nvPr>
        </p:nvSpPr>
        <p:spPr/>
        <p:txBody>
          <a:bodyPr/>
          <a:lstStyle/>
          <a:p>
            <a:pPr eaLnBrk="1" latinLnBrk="0" hangingPunct="1"/>
            <a:fld id="{6157578A-7AD1-4076-AB7E-ABB5BADD37D8}" type="datetime1">
              <a:rPr lang="fr-FR" smtClean="0"/>
              <a:pPr eaLnBrk="1" latinLnBrk="0" hangingPunct="1"/>
              <a:t>07/10/2019</a:t>
            </a:fld>
            <a:endParaRPr lang="en-US"/>
          </a:p>
        </p:txBody>
      </p:sp>
      <p:sp>
        <p:nvSpPr>
          <p:cNvPr id="10" name="Espace réservé du pied de page 9"/>
          <p:cNvSpPr>
            <a:spLocks noGrp="1"/>
          </p:cNvSpPr>
          <p:nvPr>
            <p:ph type="ftr" sz="quarter" idx="11"/>
          </p:nvPr>
        </p:nvSpPr>
        <p:spPr/>
        <p:txBody>
          <a:bodyPr/>
          <a:lstStyle/>
          <a:p>
            <a:r>
              <a:rPr lang="fr-FR" altLang="en-US"/>
              <a:t>PRESENTATION DE LA MCS &amp; DU MEGC DU MALI</a:t>
            </a:r>
            <a:endParaRPr lang="en-US" altLang="en-US" dirty="0"/>
          </a:p>
        </p:txBody>
      </p:sp>
      <p:sp>
        <p:nvSpPr>
          <p:cNvPr id="31" name="Espace réservé du numéro de diapositive 30"/>
          <p:cNvSpPr>
            <a:spLocks noGrp="1"/>
          </p:cNvSpPr>
          <p:nvPr>
            <p:ph type="sldNum" sz="quarter" idx="12"/>
          </p:nvPr>
        </p:nvSpPr>
        <p:spPr/>
        <p:txBody>
          <a:bodyPr/>
          <a:lstStyle/>
          <a:p>
            <a:r>
              <a:rPr lang="en-US" altLang="en-US"/>
              <a:t>Page </a:t>
            </a:r>
            <a:fld id="{1AA4FAC1-E5EA-4F37-AC9C-EC20A35775CF}" type="slidenum">
              <a:rPr lang="en-US" altLang="en-US" smtClean="0"/>
              <a:pPr/>
              <a:t>‹N°›</a:t>
            </a:fld>
            <a:r>
              <a:rPr lang="en-US" altLang="en-US"/>
              <a:t> / </a:t>
            </a:r>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04800" y="5410200"/>
            <a:ext cx="8610600" cy="882650"/>
          </a:xfrm>
        </p:spPr>
        <p:txBody>
          <a:bodyPr anchor="ctr"/>
          <a:lstStyle>
            <a:lvl1pPr>
              <a:defRPr/>
            </a:lvl1pPr>
          </a:lstStyle>
          <a:p>
            <a:r>
              <a:rPr kumimoji="0" lang="fr-FR"/>
              <a:t>Modifiez le style du titre</a:t>
            </a:r>
            <a:endParaRPr kumimoji="0" lang="en-US"/>
          </a:p>
        </p:txBody>
      </p:sp>
      <p:sp>
        <p:nvSpPr>
          <p:cNvPr id="13" name="Espace réservé du text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Modifiez les styles du texte du masque</a:t>
            </a:r>
          </a:p>
        </p:txBody>
      </p:sp>
      <p:sp>
        <p:nvSpPr>
          <p:cNvPr id="25" name="Espace réservé du text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Modifiez les styles du texte du masque</a:t>
            </a:r>
          </a:p>
        </p:txBody>
      </p:sp>
      <p:sp>
        <p:nvSpPr>
          <p:cNvPr id="4" name="Espace réservé du conten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8" name="Espace réservé du conten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0" name="Espace réservé de la date 9"/>
          <p:cNvSpPr>
            <a:spLocks noGrp="1"/>
          </p:cNvSpPr>
          <p:nvPr>
            <p:ph type="dt" sz="half" idx="10"/>
          </p:nvPr>
        </p:nvSpPr>
        <p:spPr/>
        <p:txBody>
          <a:bodyPr/>
          <a:lstStyle/>
          <a:p>
            <a:pPr eaLnBrk="1" latinLnBrk="0" hangingPunct="1"/>
            <a:fld id="{15BC8572-6A0D-4AB0-8D54-487DA20430AB}" type="datetime1">
              <a:rPr lang="fr-FR" smtClean="0"/>
              <a:pPr eaLnBrk="1" latinLnBrk="0" hangingPunct="1"/>
              <a:t>07/10/2019</a:t>
            </a:fld>
            <a:endParaRPr lang="en-US"/>
          </a:p>
        </p:txBody>
      </p:sp>
      <p:sp>
        <p:nvSpPr>
          <p:cNvPr id="6" name="Espace réservé du pied de page 5"/>
          <p:cNvSpPr>
            <a:spLocks noGrp="1"/>
          </p:cNvSpPr>
          <p:nvPr>
            <p:ph type="ftr" sz="quarter" idx="11"/>
          </p:nvPr>
        </p:nvSpPr>
        <p:spPr/>
        <p:txBody>
          <a:bodyPr/>
          <a:lstStyle/>
          <a:p>
            <a:r>
              <a:rPr lang="fr-FR" altLang="en-US"/>
              <a:t>PRESENTATION DE LA MCS &amp; DU MEGC DU MALI</a:t>
            </a:r>
            <a:endParaRPr lang="en-US" altLang="en-US" dirty="0"/>
          </a:p>
        </p:txBody>
      </p:sp>
      <p:sp>
        <p:nvSpPr>
          <p:cNvPr id="7" name="Espace réservé du numéro de diapositive 6"/>
          <p:cNvSpPr>
            <a:spLocks noGrp="1"/>
          </p:cNvSpPr>
          <p:nvPr>
            <p:ph type="sldNum" sz="quarter" idx="12"/>
          </p:nvPr>
        </p:nvSpPr>
        <p:spPr>
          <a:xfrm>
            <a:off x="8229600" y="6477000"/>
            <a:ext cx="762000" cy="246888"/>
          </a:xfrm>
        </p:spPr>
        <p:txBody>
          <a:bodyPr/>
          <a:lstStyle/>
          <a:p>
            <a:r>
              <a:rPr lang="en-US" altLang="en-US"/>
              <a:t>Page </a:t>
            </a:r>
            <a:fld id="{1AA4FAC1-E5EA-4F37-AC9C-EC20A35775CF}" type="slidenum">
              <a:rPr lang="en-US" altLang="en-US" smtClean="0"/>
              <a:pPr/>
              <a:t>‹N°›</a:t>
            </a:fld>
            <a:r>
              <a:rPr lang="en-US" altLang="en-US"/>
              <a:t> / </a:t>
            </a:r>
            <a:endParaRPr lang="en-US" altLang="en-US" dirty="0"/>
          </a:p>
        </p:txBody>
      </p:sp>
      <p:sp>
        <p:nvSpPr>
          <p:cNvPr id="11" name="Connecteur droit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kumimoji="0" lang="fr-FR"/>
              <a:t>Modifiez le style du titre</a:t>
            </a:r>
            <a:endParaRPr kumimoji="0" lang="en-US"/>
          </a:p>
        </p:txBody>
      </p:sp>
      <p:sp>
        <p:nvSpPr>
          <p:cNvPr id="12" name="Espace réservé de la date 11"/>
          <p:cNvSpPr>
            <a:spLocks noGrp="1"/>
          </p:cNvSpPr>
          <p:nvPr>
            <p:ph type="dt" sz="half" idx="10"/>
          </p:nvPr>
        </p:nvSpPr>
        <p:spPr/>
        <p:txBody>
          <a:bodyPr/>
          <a:lstStyle/>
          <a:p>
            <a:pPr eaLnBrk="1" latinLnBrk="0" hangingPunct="1"/>
            <a:fld id="{6C1A9A56-1805-4F62-B6CB-5CA599A258C0}" type="datetime1">
              <a:rPr lang="fr-FR" smtClean="0"/>
              <a:pPr eaLnBrk="1" latinLnBrk="0" hangingPunct="1"/>
              <a:t>07/10/2019</a:t>
            </a:fld>
            <a:endParaRPr lang="en-US"/>
          </a:p>
        </p:txBody>
      </p:sp>
      <p:sp>
        <p:nvSpPr>
          <p:cNvPr id="21" name="Espace réservé du pied de page 20"/>
          <p:cNvSpPr>
            <a:spLocks noGrp="1"/>
          </p:cNvSpPr>
          <p:nvPr>
            <p:ph type="ftr" sz="quarter" idx="11"/>
          </p:nvPr>
        </p:nvSpPr>
        <p:spPr/>
        <p:txBody>
          <a:bodyPr/>
          <a:lstStyle/>
          <a:p>
            <a:r>
              <a:rPr lang="fr-FR" altLang="en-US"/>
              <a:t>PRESENTATION DE LA MCS &amp; DU MEGC DU MALI</a:t>
            </a:r>
            <a:endParaRPr lang="en-US" altLang="en-US" dirty="0"/>
          </a:p>
        </p:txBody>
      </p:sp>
      <p:sp>
        <p:nvSpPr>
          <p:cNvPr id="6" name="Espace réservé du numéro de diapositive 5"/>
          <p:cNvSpPr>
            <a:spLocks noGrp="1"/>
          </p:cNvSpPr>
          <p:nvPr>
            <p:ph type="sldNum" sz="quarter" idx="12"/>
          </p:nvPr>
        </p:nvSpPr>
        <p:spPr/>
        <p:txBody>
          <a:bodyPr/>
          <a:lstStyle/>
          <a:p>
            <a:r>
              <a:rPr lang="en-US" altLang="en-US"/>
              <a:t>Page </a:t>
            </a:r>
            <a:fld id="{1AA4FAC1-E5EA-4F37-AC9C-EC20A35775CF}" type="slidenum">
              <a:rPr lang="en-US" altLang="en-US" smtClean="0"/>
              <a:pPr/>
              <a:t>‹N°›</a:t>
            </a:fld>
            <a:r>
              <a:rPr lang="en-US" altLang="en-US"/>
              <a:t> / </a:t>
            </a:r>
            <a:endParaRPr lang="en-US"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pPr eaLnBrk="1" latinLnBrk="0" hangingPunct="1"/>
            <a:fld id="{06272DA5-7C2B-4000-97BB-D1352179371E}" type="datetime1">
              <a:rPr lang="fr-FR" smtClean="0"/>
              <a:pPr eaLnBrk="1" latinLnBrk="0" hangingPunct="1"/>
              <a:t>07/10/2019</a:t>
            </a:fld>
            <a:endParaRPr lang="en-US"/>
          </a:p>
        </p:txBody>
      </p:sp>
      <p:sp>
        <p:nvSpPr>
          <p:cNvPr id="24" name="Espace réservé du pied de page 23"/>
          <p:cNvSpPr>
            <a:spLocks noGrp="1"/>
          </p:cNvSpPr>
          <p:nvPr>
            <p:ph type="ftr" sz="quarter" idx="11"/>
          </p:nvPr>
        </p:nvSpPr>
        <p:spPr/>
        <p:txBody>
          <a:bodyPr/>
          <a:lstStyle/>
          <a:p>
            <a:r>
              <a:rPr lang="fr-FR" altLang="en-US"/>
              <a:t>PRESENTATION DE LA MCS &amp; DU MEGC DU MALI</a:t>
            </a:r>
            <a:endParaRPr lang="en-US" altLang="en-US" dirty="0"/>
          </a:p>
        </p:txBody>
      </p:sp>
      <p:sp>
        <p:nvSpPr>
          <p:cNvPr id="7" name="Espace réservé du numéro de diapositive 6"/>
          <p:cNvSpPr>
            <a:spLocks noGrp="1"/>
          </p:cNvSpPr>
          <p:nvPr>
            <p:ph type="sldNum" sz="quarter" idx="12"/>
          </p:nvPr>
        </p:nvSpPr>
        <p:spPr/>
        <p:txBody>
          <a:bodyPr/>
          <a:lstStyle/>
          <a:p>
            <a:r>
              <a:rPr lang="en-US" altLang="en-US"/>
              <a:t>Page </a:t>
            </a:r>
            <a:fld id="{1AA4FAC1-E5EA-4F37-AC9C-EC20A35775CF}" type="slidenum">
              <a:rPr lang="en-US" altLang="en-US" smtClean="0"/>
              <a:pPr/>
              <a:t>‹N°›</a:t>
            </a:fld>
            <a:r>
              <a:rPr lang="en-US" altLang="en-US"/>
              <a:t> / </a:t>
            </a:r>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457200" y="5486400"/>
            <a:ext cx="8458200" cy="520700"/>
          </a:xfrm>
        </p:spPr>
        <p:txBody>
          <a:bodyPr anchor="ctr"/>
          <a:lstStyle>
            <a:lvl1pPr algn="l">
              <a:buNone/>
              <a:defRPr sz="2000" b="1"/>
            </a:lvl1pPr>
          </a:lstStyle>
          <a:p>
            <a:r>
              <a:rPr kumimoji="0" lang="fr-FR"/>
              <a:t>Modifiez le style du titre</a:t>
            </a:r>
            <a:endParaRPr kumimoji="0" lang="en-US"/>
          </a:p>
        </p:txBody>
      </p:sp>
      <p:sp>
        <p:nvSpPr>
          <p:cNvPr id="26" name="Espace réservé du text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a:t>Modifiez les styles du texte du masque</a:t>
            </a:r>
          </a:p>
        </p:txBody>
      </p:sp>
      <p:sp>
        <p:nvSpPr>
          <p:cNvPr id="14" name="Espace réservé du conten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5" name="Espace réservé de la date 24"/>
          <p:cNvSpPr>
            <a:spLocks noGrp="1"/>
          </p:cNvSpPr>
          <p:nvPr>
            <p:ph type="dt" sz="half" idx="10"/>
          </p:nvPr>
        </p:nvSpPr>
        <p:spPr/>
        <p:txBody>
          <a:bodyPr/>
          <a:lstStyle/>
          <a:p>
            <a:pPr eaLnBrk="1" latinLnBrk="0" hangingPunct="1"/>
            <a:fld id="{168D29D8-18D4-4E33-BC68-E0A9DF4182CD}" type="datetime1">
              <a:rPr lang="fr-FR" smtClean="0"/>
              <a:pPr eaLnBrk="1" latinLnBrk="0" hangingPunct="1"/>
              <a:t>07/10/2019</a:t>
            </a:fld>
            <a:endParaRPr lang="en-US"/>
          </a:p>
        </p:txBody>
      </p:sp>
      <p:sp>
        <p:nvSpPr>
          <p:cNvPr id="29" name="Espace réservé du pied de page 28"/>
          <p:cNvSpPr>
            <a:spLocks noGrp="1"/>
          </p:cNvSpPr>
          <p:nvPr>
            <p:ph type="ftr" sz="quarter" idx="11"/>
          </p:nvPr>
        </p:nvSpPr>
        <p:spPr/>
        <p:txBody>
          <a:bodyPr/>
          <a:lstStyle/>
          <a:p>
            <a:r>
              <a:rPr lang="fr-FR" altLang="en-US"/>
              <a:t>PRESENTATION DE LA MCS &amp; DU MEGC DU MALI</a:t>
            </a:r>
            <a:endParaRPr lang="en-US" altLang="en-US" dirty="0"/>
          </a:p>
        </p:txBody>
      </p:sp>
      <p:sp>
        <p:nvSpPr>
          <p:cNvPr id="7" name="Espace réservé du numéro de diapositive 6"/>
          <p:cNvSpPr>
            <a:spLocks noGrp="1"/>
          </p:cNvSpPr>
          <p:nvPr>
            <p:ph type="sldNum" sz="quarter" idx="12"/>
          </p:nvPr>
        </p:nvSpPr>
        <p:spPr/>
        <p:txBody>
          <a:bodyPr/>
          <a:lstStyle/>
          <a:p>
            <a:r>
              <a:rPr lang="en-US" altLang="en-US"/>
              <a:t>Page </a:t>
            </a:r>
            <a:fld id="{1AA4FAC1-E5EA-4F37-AC9C-EC20A35775CF}" type="slidenum">
              <a:rPr lang="en-US" altLang="en-US" smtClean="0"/>
              <a:pPr/>
              <a:t>‹N°›</a:t>
            </a:fld>
            <a:r>
              <a:rPr lang="en-US" altLang="en-US"/>
              <a:t> / </a:t>
            </a:r>
            <a:endParaRPr lang="en-US"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a:t>Cliquez sur l'icône pour ajouter une image</a:t>
            </a:r>
            <a:endParaRPr kumimoji="0" lang="en-US" dirty="0"/>
          </a:p>
        </p:txBody>
      </p:sp>
      <p:sp>
        <p:nvSpPr>
          <p:cNvPr id="7" name="Espace réservé de la date 6"/>
          <p:cNvSpPr>
            <a:spLocks noGrp="1"/>
          </p:cNvSpPr>
          <p:nvPr>
            <p:ph type="dt" sz="half" idx="10"/>
          </p:nvPr>
        </p:nvSpPr>
        <p:spPr/>
        <p:txBody>
          <a:bodyPr/>
          <a:lstStyle/>
          <a:p>
            <a:pPr eaLnBrk="1" latinLnBrk="0" hangingPunct="1"/>
            <a:fld id="{E1BA023E-95AA-48BA-8D86-6164C7529EAD}" type="datetime1">
              <a:rPr lang="fr-FR" smtClean="0"/>
              <a:pPr eaLnBrk="1" latinLnBrk="0" hangingPunct="1"/>
              <a:t>07/10/2019</a:t>
            </a:fld>
            <a:endParaRPr lang="en-US"/>
          </a:p>
        </p:txBody>
      </p:sp>
      <p:sp>
        <p:nvSpPr>
          <p:cNvPr id="5" name="Espace réservé du pied de page 4"/>
          <p:cNvSpPr>
            <a:spLocks noGrp="1"/>
          </p:cNvSpPr>
          <p:nvPr>
            <p:ph type="ftr" sz="quarter" idx="11"/>
          </p:nvPr>
        </p:nvSpPr>
        <p:spPr/>
        <p:txBody>
          <a:bodyPr/>
          <a:lstStyle/>
          <a:p>
            <a:r>
              <a:rPr lang="fr-FR" altLang="en-US"/>
              <a:t>PRESENTATION DE LA MCS &amp; DU MEGC DU MALI</a:t>
            </a:r>
            <a:endParaRPr lang="en-US" altLang="en-US" dirty="0"/>
          </a:p>
        </p:txBody>
      </p:sp>
      <p:sp>
        <p:nvSpPr>
          <p:cNvPr id="31" name="Espace réservé du numéro de diapositive 30"/>
          <p:cNvSpPr>
            <a:spLocks noGrp="1"/>
          </p:cNvSpPr>
          <p:nvPr>
            <p:ph type="sldNum" sz="quarter" idx="12"/>
          </p:nvPr>
        </p:nvSpPr>
        <p:spPr/>
        <p:txBody>
          <a:bodyPr/>
          <a:lstStyle/>
          <a:p>
            <a:r>
              <a:rPr lang="en-US" altLang="en-US"/>
              <a:t>Page </a:t>
            </a:r>
            <a:fld id="{1AA4FAC1-E5EA-4F37-AC9C-EC20A35775CF}" type="slidenum">
              <a:rPr lang="en-US" altLang="en-US" smtClean="0"/>
              <a:pPr/>
              <a:t>‹N°›</a:t>
            </a:fld>
            <a:r>
              <a:rPr lang="en-US" altLang="en-US"/>
              <a:t> / </a:t>
            </a:r>
            <a:endParaRPr lang="en-US" altLang="en-US" dirty="0"/>
          </a:p>
        </p:txBody>
      </p:sp>
      <p:sp>
        <p:nvSpPr>
          <p:cNvPr id="17" name="Titre 16"/>
          <p:cNvSpPr>
            <a:spLocks noGrp="1"/>
          </p:cNvSpPr>
          <p:nvPr>
            <p:ph type="title"/>
          </p:nvPr>
        </p:nvSpPr>
        <p:spPr>
          <a:xfrm>
            <a:off x="381000" y="4993760"/>
            <a:ext cx="5867400" cy="522288"/>
          </a:xfrm>
        </p:spPr>
        <p:txBody>
          <a:bodyPr anchor="ctr"/>
          <a:lstStyle>
            <a:lvl1pPr algn="l">
              <a:buNone/>
              <a:defRPr sz="2000" b="1"/>
            </a:lvl1pPr>
          </a:lstStyle>
          <a:p>
            <a:r>
              <a:rPr kumimoji="0" lang="fr-FR"/>
              <a:t>Modifiez le style du titre</a:t>
            </a:r>
            <a:endParaRPr kumimoji="0" lang="en-US"/>
          </a:p>
        </p:txBody>
      </p:sp>
      <p:sp>
        <p:nvSpPr>
          <p:cNvPr id="26" name="Espace réservé du text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a:t>Modifiez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fr-FR"/>
              <a:t>Modifiez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1" name="Espace réservé de la date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eaLnBrk="1" latinLnBrk="0" hangingPunct="1"/>
            <a:fld id="{7FEB5E93-53CF-458B-BAEF-4CFEC4E4EC2C}" type="datetime1">
              <a:rPr lang="fr-FR" smtClean="0">
                <a:solidFill>
                  <a:schemeClr val="tx1">
                    <a:shade val="50000"/>
                  </a:schemeClr>
                </a:solidFill>
              </a:rPr>
              <a:pPr eaLnBrk="1" latinLnBrk="0" hangingPunct="1"/>
              <a:t>07/10/2019</a:t>
            </a:fld>
            <a:endParaRPr lang="en-US">
              <a:solidFill>
                <a:schemeClr val="tx1">
                  <a:shade val="50000"/>
                </a:schemeClr>
              </a:solidFill>
            </a:endParaRPr>
          </a:p>
        </p:txBody>
      </p:sp>
      <p:sp>
        <p:nvSpPr>
          <p:cNvPr id="28" name="Espace réservé du pied de page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r>
              <a:rPr lang="fr-FR" altLang="en-US"/>
              <a:t>PRESENTATION DE LA MCS &amp; DU MEGC DU MALI</a:t>
            </a:r>
            <a:endParaRPr lang="en-US" altLang="en-US" dirty="0"/>
          </a:p>
        </p:txBody>
      </p:sp>
      <p:sp>
        <p:nvSpPr>
          <p:cNvPr id="5" name="Espace réservé du numéro de diapositiv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r>
              <a:rPr lang="en-US" altLang="en-US"/>
              <a:t>Page </a:t>
            </a:r>
            <a:fld id="{1AA4FAC1-E5EA-4F37-AC9C-EC20A35775CF}" type="slidenum">
              <a:rPr lang="en-US" altLang="en-US" smtClean="0"/>
              <a:pPr/>
              <a:t>‹N°›</a:t>
            </a:fld>
            <a:r>
              <a:rPr lang="en-US" altLang="en-US"/>
              <a:t> / </a:t>
            </a:r>
            <a:endParaRPr lang="en-US" altLang="en-US" dirty="0"/>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kumimoji="0" lang="fr-FR"/>
              <a:t>Modifiez le style du titre</a:t>
            </a:r>
            <a:endParaRPr kumimoji="0" lang="en-US"/>
          </a:p>
        </p:txBody>
      </p:sp>
      <p:sp>
        <p:nvSpPr>
          <p:cNvPr id="9" name="Connecteur droit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Rectangle 12"/>
          <p:cNvSpPr/>
          <p:nvPr userDrawn="1"/>
        </p:nvSpPr>
        <p:spPr>
          <a:xfrm>
            <a:off x="0" y="0"/>
            <a:ext cx="9144000" cy="307777"/>
          </a:xfrm>
          <a:prstGeom prst="rect">
            <a:avLst/>
          </a:prstGeom>
        </p:spPr>
        <p:txBody>
          <a:bodyPr wrap="square">
            <a:spAutoFit/>
          </a:bodyPr>
          <a:lstStyle/>
          <a:p>
            <a:pPr lvl="0" algn="ctr" fontAlgn="base">
              <a:spcBef>
                <a:spcPct val="0"/>
              </a:spcBef>
              <a:spcAft>
                <a:spcPct val="0"/>
              </a:spcAft>
            </a:pPr>
            <a:r>
              <a:rPr lang="fr-FR" sz="1400" b="1" dirty="0">
                <a:solidFill>
                  <a:srgbClr val="002060"/>
                </a:solidFill>
                <a:latin typeface="Calibri" pitchFamily="34" charset="0"/>
                <a:ea typeface="MS Mincho" pitchFamily="49" charset="-128"/>
                <a:cs typeface="Times New Roman" pitchFamily="18" charset="0"/>
              </a:rPr>
              <a:t>Atelier régional de formation en simulation d'impact avec les modèles EGC</a:t>
            </a:r>
            <a:endParaRPr kumimoji="0" lang="fr-FR" sz="1400" b="0" i="0" u="none" strike="noStrike" cap="none" normalizeH="0" baseline="0" dirty="0">
              <a:ln>
                <a:noFill/>
              </a:ln>
              <a:solidFill>
                <a:srgbClr val="002060"/>
              </a:solidFill>
              <a:effectLst/>
              <a:latin typeface="Arial" pitchFamily="34" charset="0"/>
              <a:cs typeface="Arial" pitchFamily="34" charset="0"/>
            </a:endParaRPr>
          </a:p>
        </p:txBody>
      </p:sp>
    </p:spTree>
  </p:cSld>
  <p:clrMap bg1="lt1" tx1="dk1" bg2="lt2" tx2="dk2" accent1="accent1" accent2="accent2" accent3="accent3" accent4="accent4" accent5="accent5" accent6="accent6" hlink="hlink" folHlink="folHlink"/>
  <p:sldLayoutIdLst>
    <p:sldLayoutId id="2147484483" r:id="rId1"/>
    <p:sldLayoutId id="2147484484" r:id="rId2"/>
    <p:sldLayoutId id="2147484485" r:id="rId3"/>
    <p:sldLayoutId id="2147484486" r:id="rId4"/>
    <p:sldLayoutId id="2147484487" r:id="rId5"/>
    <p:sldLayoutId id="2147484488" r:id="rId6"/>
    <p:sldLayoutId id="2147484489" r:id="rId7"/>
    <p:sldLayoutId id="2147484490" r:id="rId8"/>
    <p:sldLayoutId id="2147484491" r:id="rId9"/>
    <p:sldLayoutId id="2147484492" r:id="rId10"/>
    <p:sldLayoutId id="2147484493" r:id="rId11"/>
    <p:sldLayoutId id="2147484494" r:id="rId12"/>
  </p:sldLayoutIdLst>
  <p:hf hdr="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CS%202013_d&#233;sagr&#233;g&#233;_VProv_26092019_Kana%20(1).xls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1"/>
          <p:cNvSpPr txBox="1">
            <a:spLocks/>
          </p:cNvSpPr>
          <p:nvPr/>
        </p:nvSpPr>
        <p:spPr>
          <a:xfrm>
            <a:off x="0" y="141016"/>
            <a:ext cx="7162800" cy="12954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br>
              <a:rPr kumimoji="0" lang="fr-FR" sz="2000" b="1" i="0" u="none" strike="noStrike" kern="1200" cap="none" spc="0" normalizeH="0" baseline="0" noProof="0" dirty="0">
                <a:ln>
                  <a:noFill/>
                </a:ln>
                <a:solidFill>
                  <a:sysClr val="windowText" lastClr="000000"/>
                </a:solidFill>
                <a:effectLst/>
                <a:uLnTx/>
                <a:uFillTx/>
                <a:latin typeface="Calibri"/>
                <a:ea typeface="+mj-ea"/>
                <a:cs typeface="+mj-cs"/>
              </a:rPr>
            </a:br>
            <a:br>
              <a:rPr kumimoji="0" lang="fr-FR" sz="2000" b="1" i="0" u="none" strike="noStrike" kern="1200" cap="none" spc="0" normalizeH="0" baseline="0" noProof="0" dirty="0">
                <a:ln>
                  <a:noFill/>
                </a:ln>
                <a:solidFill>
                  <a:sysClr val="windowText" lastClr="000000"/>
                </a:solidFill>
                <a:effectLst/>
                <a:uLnTx/>
                <a:uFillTx/>
                <a:latin typeface="Calibri"/>
                <a:ea typeface="+mj-ea"/>
                <a:cs typeface="+mj-cs"/>
              </a:rPr>
            </a:br>
            <a:br>
              <a:rPr kumimoji="0" lang="fr-FR" sz="2000" b="1" i="0" u="none" strike="noStrike" kern="1200" cap="none" spc="0" normalizeH="0" baseline="0" noProof="0" dirty="0">
                <a:ln>
                  <a:noFill/>
                </a:ln>
                <a:solidFill>
                  <a:sysClr val="windowText" lastClr="000000"/>
                </a:solidFill>
                <a:effectLst/>
                <a:uLnTx/>
                <a:uFillTx/>
                <a:latin typeface="Calibri"/>
                <a:ea typeface="+mj-ea"/>
                <a:cs typeface="+mj-cs"/>
              </a:rPr>
            </a:br>
            <a:br>
              <a:rPr kumimoji="0" lang="fr-FR" sz="2000" b="1" i="0" u="none" strike="noStrike" kern="1200" cap="none" spc="0" normalizeH="0" baseline="0" noProof="0" dirty="0">
                <a:ln>
                  <a:noFill/>
                </a:ln>
                <a:solidFill>
                  <a:sysClr val="windowText" lastClr="000000"/>
                </a:solidFill>
                <a:effectLst/>
                <a:uLnTx/>
                <a:uFillTx/>
                <a:latin typeface="Calibri"/>
                <a:ea typeface="+mj-ea"/>
                <a:cs typeface="+mj-cs"/>
              </a:rPr>
            </a:br>
            <a:r>
              <a:rPr kumimoji="0" lang="fr-FR" sz="4400" b="1" i="0" u="none" strike="noStrike" kern="1200" cap="none" spc="0" normalizeH="0" baseline="0" noProof="0" dirty="0">
                <a:ln>
                  <a:noFill/>
                </a:ln>
                <a:solidFill>
                  <a:sysClr val="windowText" lastClr="000000"/>
                </a:solidFill>
                <a:effectLst/>
                <a:uLnTx/>
                <a:uFillTx/>
                <a:latin typeface="Calibri"/>
                <a:ea typeface="+mj-ea"/>
                <a:cs typeface="+mj-cs"/>
              </a:rPr>
              <a:t> </a:t>
            </a:r>
            <a:br>
              <a:rPr kumimoji="0" lang="fr-FR" sz="4400" b="1" i="0" u="none" strike="noStrike" kern="1200" cap="none" spc="0" normalizeH="0" baseline="0" noProof="0" dirty="0">
                <a:ln>
                  <a:noFill/>
                </a:ln>
                <a:solidFill>
                  <a:sysClr val="windowText" lastClr="000000"/>
                </a:solidFill>
                <a:effectLst/>
                <a:uLnTx/>
                <a:uFillTx/>
                <a:latin typeface="Calibri"/>
                <a:ea typeface="+mj-ea"/>
                <a:cs typeface="+mj-cs"/>
              </a:rPr>
            </a:br>
            <a:endParaRPr kumimoji="0" lang="fr-FR" sz="4400" b="1" i="0" u="none" strike="noStrike" kern="1200" cap="none" spc="0" normalizeH="0" baseline="0" noProof="0" dirty="0">
              <a:ln>
                <a:noFill/>
              </a:ln>
              <a:solidFill>
                <a:sysClr val="windowText" lastClr="000000"/>
              </a:solidFill>
              <a:effectLst/>
              <a:uLnTx/>
              <a:uFillTx/>
              <a:latin typeface="Calibri"/>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fr-FR" sz="8000" b="1" i="0" u="none" strike="noStrike" kern="1200" cap="none" spc="0" normalizeH="0" baseline="0" noProof="0" dirty="0">
              <a:ln>
                <a:noFill/>
              </a:ln>
              <a:solidFill>
                <a:sysClr val="windowText" lastClr="000000"/>
              </a:solidFill>
              <a:effectLst/>
              <a:uLnTx/>
              <a:uFillTx/>
              <a:latin typeface="Book Antiqua" pitchFamily="18" charset="0"/>
            </a:endParaRPr>
          </a:p>
          <a:p>
            <a:pPr lvl="0" algn="l" fontAlgn="auto">
              <a:spcAft>
                <a:spcPts val="0"/>
              </a:spcAft>
              <a:defRPr/>
            </a:pPr>
            <a:r>
              <a:rPr lang="fr-FR" sz="8000" dirty="0">
                <a:solidFill>
                  <a:sysClr val="windowText" lastClr="000000"/>
                </a:solidFill>
                <a:latin typeface="Book Antiqua" pitchFamily="18" charset="0"/>
              </a:rPr>
              <a:t>                                                    </a:t>
            </a:r>
          </a:p>
          <a:p>
            <a:pPr lvl="0" algn="l" fontAlgn="auto">
              <a:spcAft>
                <a:spcPts val="0"/>
              </a:spcAft>
              <a:defRPr/>
            </a:pPr>
            <a:r>
              <a:rPr lang="fr-FR" sz="8000" dirty="0">
                <a:solidFill>
                  <a:sysClr val="windowText" lastClr="000000"/>
                </a:solidFill>
                <a:latin typeface="Book Antiqua" pitchFamily="18" charset="0"/>
              </a:rPr>
              <a:t>     REPUBLIQUE DU MALI            </a:t>
            </a:r>
          </a:p>
          <a:p>
            <a:pPr lvl="0" algn="l" fontAlgn="auto">
              <a:spcAft>
                <a:spcPts val="0"/>
              </a:spcAft>
              <a:defRPr/>
            </a:pPr>
            <a:r>
              <a:rPr lang="fr-FR" sz="8000" dirty="0">
                <a:solidFill>
                  <a:sysClr val="windowText" lastClr="000000"/>
                </a:solidFill>
                <a:latin typeface="Book Antiqua" pitchFamily="18" charset="0"/>
              </a:rPr>
              <a:t>    Un peuple-Un but-Une foi</a:t>
            </a:r>
          </a:p>
          <a:p>
            <a:pPr lvl="0" algn="l" fontAlgn="auto">
              <a:spcAft>
                <a:spcPts val="0"/>
              </a:spcAft>
              <a:defRPr/>
            </a:pPr>
            <a:r>
              <a:rPr lang="fr-FR" sz="8000" dirty="0">
                <a:solidFill>
                  <a:sysClr val="windowText" lastClr="000000"/>
                </a:solidFill>
                <a:latin typeface="Book Antiqua" pitchFamily="18" charset="0"/>
              </a:rPr>
              <a:t>                ------------</a:t>
            </a:r>
            <a:endParaRPr lang="fr-FR" sz="8000" b="1" dirty="0">
              <a:solidFill>
                <a:sysClr val="windowText" lastClr="000000"/>
              </a:solidFill>
              <a:latin typeface="Book Antiqua" pitchFamily="18" charset="0"/>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8000" b="1" i="0" u="none" strike="noStrike" kern="1200" cap="none" spc="0" normalizeH="0" baseline="0" noProof="0" dirty="0">
                <a:ln>
                  <a:noFill/>
                </a:ln>
                <a:solidFill>
                  <a:sysClr val="windowText" lastClr="000000"/>
                </a:solidFill>
                <a:effectLst/>
                <a:uLnTx/>
                <a:uFillTx/>
                <a:latin typeface="Book Antiqua" pitchFamily="18" charset="0"/>
              </a:rPr>
              <a:t>INSTITUT NATIONAL DE LA </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8000" b="1" i="0" u="none" strike="noStrike" kern="1200" cap="none" spc="0" normalizeH="0" baseline="0" noProof="0" dirty="0">
                <a:ln>
                  <a:noFill/>
                </a:ln>
                <a:solidFill>
                  <a:sysClr val="windowText" lastClr="000000"/>
                </a:solidFill>
                <a:effectLst/>
                <a:uLnTx/>
                <a:uFillTx/>
                <a:latin typeface="Book Antiqua" pitchFamily="18" charset="0"/>
              </a:rPr>
              <a:t>STATISTIQUE</a:t>
            </a:r>
            <a:r>
              <a:rPr kumimoji="0" lang="fr-FR" sz="8000" b="1" i="0" u="none" strike="noStrike" kern="1200" cap="none" spc="0" normalizeH="0" noProof="0" dirty="0">
                <a:ln>
                  <a:noFill/>
                </a:ln>
                <a:solidFill>
                  <a:sysClr val="windowText" lastClr="000000"/>
                </a:solidFill>
                <a:effectLst/>
                <a:uLnTx/>
                <a:uFillTx/>
                <a:latin typeface="Book Antiqua" pitchFamily="18" charset="0"/>
              </a:rPr>
              <a:t> (INSTAT)</a:t>
            </a:r>
            <a:br>
              <a:rPr kumimoji="0" lang="fr-FR" sz="8000" b="0" i="0" u="none" strike="noStrike" kern="1200" cap="none" spc="0" normalizeH="0" baseline="0" noProof="0" dirty="0">
                <a:ln>
                  <a:noFill/>
                </a:ln>
                <a:solidFill>
                  <a:sysClr val="windowText" lastClr="000000"/>
                </a:solidFill>
                <a:effectLst/>
                <a:uLnTx/>
                <a:uFillTx/>
                <a:latin typeface="Book Antiqua" pitchFamily="18" charset="0"/>
              </a:rPr>
            </a:br>
            <a:r>
              <a:rPr kumimoji="0" lang="fr-FR" sz="8000" b="0" i="0" u="none" strike="noStrike" kern="1200" cap="none" spc="0" normalizeH="0" baseline="0" noProof="0" dirty="0">
                <a:ln>
                  <a:noFill/>
                </a:ln>
                <a:solidFill>
                  <a:sysClr val="windowText" lastClr="000000"/>
                </a:solidFill>
                <a:effectLst/>
                <a:uLnTx/>
                <a:uFillTx/>
                <a:latin typeface="Book Antiqua" pitchFamily="18" charset="0"/>
              </a:rPr>
              <a:t>                                                 ------------</a:t>
            </a:r>
            <a:br>
              <a:rPr kumimoji="0" lang="fr-FR" sz="8000" b="0" i="0" u="none" strike="noStrike" kern="1200" cap="none" spc="0" normalizeH="0" baseline="0" noProof="0" dirty="0">
                <a:ln>
                  <a:noFill/>
                </a:ln>
                <a:solidFill>
                  <a:sysClr val="windowText" lastClr="000000"/>
                </a:solidFill>
                <a:effectLst/>
                <a:uLnTx/>
                <a:uFillTx/>
                <a:latin typeface="Book Antiqua" pitchFamily="18" charset="0"/>
              </a:rPr>
            </a:br>
            <a:r>
              <a:rPr kumimoji="0" lang="fr-FR" sz="8000" b="0" i="0" u="none" strike="noStrike" kern="1200" cap="none" spc="0" normalizeH="0" baseline="0" dirty="0">
                <a:ln>
                  <a:noFill/>
                </a:ln>
                <a:solidFill>
                  <a:sysClr val="windowText" lastClr="000000"/>
                </a:solidFill>
                <a:effectLst/>
                <a:uLnTx/>
                <a:uFillTx/>
                <a:latin typeface="Book Antiqua" pitchFamily="18" charset="0"/>
              </a:rPr>
              <a:t>            </a:t>
            </a:r>
            <a:br>
              <a:rPr kumimoji="0" lang="fr-FR" sz="4400" b="0" i="0" u="none" strike="noStrike" kern="1200" cap="none" spc="0" normalizeH="0" baseline="0" noProof="0" dirty="0">
                <a:ln>
                  <a:noFill/>
                </a:ln>
                <a:solidFill>
                  <a:sysClr val="windowText" lastClr="000000"/>
                </a:solidFill>
                <a:effectLst/>
                <a:uLnTx/>
                <a:uFillTx/>
                <a:latin typeface="Calibri"/>
                <a:ea typeface="+mj-ea"/>
                <a:cs typeface="+mj-cs"/>
              </a:rPr>
            </a:br>
            <a:endParaRPr kumimoji="0" lang="fr-FR" sz="4400" b="0" i="0" u="none" strike="noStrike" kern="1200" cap="none" spc="0" normalizeH="0" baseline="0" noProof="0" dirty="0">
              <a:ln>
                <a:noFill/>
              </a:ln>
              <a:solidFill>
                <a:sysClr val="windowText" lastClr="000000"/>
              </a:solidFill>
              <a:effectLst/>
              <a:uLnTx/>
              <a:uFillTx/>
              <a:latin typeface="Calibri"/>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fr-FR" dirty="0">
              <a:solidFill>
                <a:sysClr val="windowText" lastClr="000000"/>
              </a:solidFill>
              <a:latin typeface="Calibri"/>
            </a:endParaRPr>
          </a:p>
          <a:p>
            <a:pPr marL="0" marR="0" lvl="0" indent="0" algn="l" defTabSz="914400" rtl="0" eaLnBrk="1" fontAlgn="auto" latinLnBrk="0" hangingPunct="1">
              <a:lnSpc>
                <a:spcPct val="100000"/>
              </a:lnSpc>
              <a:spcBef>
                <a:spcPct val="0"/>
              </a:spcBef>
              <a:spcAft>
                <a:spcPts val="0"/>
              </a:spcAft>
              <a:buClrTx/>
              <a:buSzTx/>
              <a:buFontTx/>
              <a:buNone/>
              <a:tabLst/>
              <a:defRPr/>
            </a:pPr>
            <a:br>
              <a:rPr kumimoji="0" lang="fr-FR" sz="4400" b="0" i="0" u="none" strike="noStrike" kern="1200" cap="none" spc="0" normalizeH="0" baseline="0" noProof="0" dirty="0">
                <a:ln>
                  <a:noFill/>
                </a:ln>
                <a:solidFill>
                  <a:sysClr val="windowText" lastClr="000000"/>
                </a:solidFill>
                <a:effectLst/>
                <a:uLnTx/>
                <a:uFillTx/>
                <a:latin typeface="Calibri"/>
                <a:ea typeface="+mj-ea"/>
                <a:cs typeface="+mj-cs"/>
              </a:rPr>
            </a:br>
            <a:br>
              <a:rPr kumimoji="0" lang="fr-FR" sz="4400" b="0" i="0" u="none" strike="noStrike" kern="1200" cap="none" spc="0" normalizeH="0" baseline="0" noProof="0" dirty="0">
                <a:ln>
                  <a:noFill/>
                </a:ln>
                <a:solidFill>
                  <a:sysClr val="windowText" lastClr="000000"/>
                </a:solidFill>
                <a:effectLst/>
                <a:uLnTx/>
                <a:uFillTx/>
                <a:latin typeface="Calibri"/>
                <a:ea typeface="+mj-ea"/>
                <a:cs typeface="+mj-cs"/>
              </a:rPr>
            </a:br>
            <a:endParaRPr kumimoji="0" lang="fr-FR" sz="4400" b="0"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12" name="Sous-titre 2"/>
          <p:cNvSpPr txBox="1">
            <a:spLocks/>
          </p:cNvSpPr>
          <p:nvPr/>
        </p:nvSpPr>
        <p:spPr>
          <a:xfrm>
            <a:off x="107504" y="1844824"/>
            <a:ext cx="8928992" cy="439248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2400" b="1" cap="all" noProof="0" dirty="0">
                <a:ln>
                  <a:solidFill>
                    <a:srgbClr val="7030A0"/>
                  </a:solidFill>
                </a:ln>
                <a:solidFill>
                  <a:schemeClr val="tx1"/>
                </a:solidFill>
                <a:latin typeface="Centaur" pitchFamily="18" charset="0"/>
              </a:rPr>
              <a:t>ATELIER </a:t>
            </a:r>
            <a:r>
              <a:rPr lang="fr-FR" sz="2400" b="1" cap="all" noProof="0" dirty="0" err="1">
                <a:ln>
                  <a:solidFill>
                    <a:srgbClr val="7030A0"/>
                  </a:solidFill>
                </a:ln>
                <a:solidFill>
                  <a:schemeClr val="tx1"/>
                </a:solidFill>
                <a:latin typeface="Centaur" pitchFamily="18" charset="0"/>
              </a:rPr>
              <a:t>Regional</a:t>
            </a:r>
            <a:r>
              <a:rPr lang="fr-FR" sz="2400" b="1" cap="all" noProof="0" dirty="0">
                <a:ln>
                  <a:solidFill>
                    <a:srgbClr val="7030A0"/>
                  </a:solidFill>
                </a:ln>
                <a:solidFill>
                  <a:schemeClr val="tx1"/>
                </a:solidFill>
                <a:latin typeface="Centaur" pitchFamily="18" charset="0"/>
              </a:rPr>
              <a:t> PSR/</a:t>
            </a:r>
            <a:r>
              <a:rPr lang="fr-FR" sz="2400" b="1" cap="all" noProof="0" dirty="0" err="1">
                <a:ln>
                  <a:solidFill>
                    <a:srgbClr val="7030A0"/>
                  </a:solidFill>
                </a:ln>
                <a:solidFill>
                  <a:schemeClr val="tx1"/>
                </a:solidFill>
                <a:latin typeface="Centaur" pitchFamily="18" charset="0"/>
              </a:rPr>
              <a:t>Afristat</a:t>
            </a:r>
            <a:endParaRPr lang="fr-FR" sz="2400" b="1" cap="all" noProof="0" dirty="0">
              <a:ln>
                <a:solidFill>
                  <a:srgbClr val="7030A0"/>
                </a:solidFill>
              </a:ln>
              <a:solidFill>
                <a:schemeClr val="tx1"/>
              </a:solidFill>
              <a:latin typeface="Centaur" pitchFamily="18"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2400" b="0" i="0" u="none" strike="noStrike" kern="1200" cap="none" spc="0" normalizeH="0" baseline="0" noProof="0" dirty="0">
                <a:ln>
                  <a:solidFill>
                    <a:srgbClr val="7030A0"/>
                  </a:solidFill>
                </a:ln>
                <a:noFill/>
                <a:uLnTx/>
                <a:uFillTx/>
                <a:latin typeface="Calibri"/>
                <a:ea typeface="+mn-ea"/>
                <a:cs typeface="+mn-cs"/>
              </a:rPr>
              <a:t>-----------------</a:t>
            </a:r>
            <a:br>
              <a:rPr kumimoji="0" lang="fr-FR" sz="2400" b="0" i="0" u="none" strike="noStrike" kern="1200" cap="none" spc="0" normalizeH="0" baseline="0" noProof="0" dirty="0">
                <a:ln>
                  <a:solidFill>
                    <a:srgbClr val="7030A0"/>
                  </a:solidFill>
                </a:ln>
                <a:noFill/>
                <a:uLnTx/>
                <a:uFillTx/>
                <a:latin typeface="Calibri"/>
                <a:ea typeface="+mn-ea"/>
                <a:cs typeface="+mn-cs"/>
              </a:rPr>
            </a:br>
            <a:endParaRPr kumimoji="0" lang="fr-FR" sz="2400" b="0" i="0" u="none" strike="noStrike" kern="1200" cap="none" spc="0" normalizeH="0" baseline="0" noProof="0" dirty="0">
              <a:ln>
                <a:solidFill>
                  <a:srgbClr val="7030A0"/>
                </a:solidFill>
              </a:ln>
              <a:noFill/>
              <a:uLnTx/>
              <a:uFillTx/>
              <a:latin typeface="Calibri"/>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2400" b="1" i="0" u="none" strike="noStrike" kern="1200" cap="none" spc="0" normalizeH="0" baseline="0" noProof="0" dirty="0">
              <a:ln>
                <a:noFill/>
              </a:ln>
              <a:solidFill>
                <a:sysClr val="windowText" lastClr="000000">
                  <a:tint val="75000"/>
                </a:sysClr>
              </a:solidFill>
              <a:effectLst/>
              <a:uLnTx/>
              <a:uFillTx/>
              <a:latin typeface="Calibri"/>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2400" b="1" i="0" u="none" strike="noStrike" kern="1200" cap="none" spc="0" normalizeH="0" baseline="0" noProof="0" dirty="0">
              <a:ln>
                <a:noFill/>
              </a:ln>
              <a:solidFill>
                <a:sysClr val="windowText" lastClr="000000">
                  <a:tint val="75000"/>
                </a:sysClr>
              </a:solidFill>
              <a:effectLst/>
              <a:uLnTx/>
              <a:uFillTx/>
              <a:latin typeface="Calibri"/>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lang="fr-FR" sz="2400" dirty="0">
              <a:solidFill>
                <a:sysClr val="windowText" lastClr="000000"/>
              </a:solidFill>
              <a:latin typeface="Berlin Sans FB" pitchFamily="34"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lang="fr-FR" sz="2400" dirty="0">
              <a:solidFill>
                <a:sysClr val="windowText" lastClr="000000"/>
              </a:solidFill>
              <a:latin typeface="Berlin Sans FB" pitchFamily="34"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2400" i="1" dirty="0">
                <a:solidFill>
                  <a:sysClr val="windowText" lastClr="000000"/>
                </a:solidFill>
                <a:latin typeface="Berlin Sans FB" pitchFamily="34" charset="0"/>
              </a:rPr>
              <a:t>Présenté par :</a:t>
            </a:r>
            <a:r>
              <a:rPr lang="fr-FR" sz="2300" b="1" i="1" dirty="0">
                <a:solidFill>
                  <a:srgbClr val="002060"/>
                </a:solidFill>
                <a:latin typeface="Centaur" pitchFamily="18" charset="0"/>
              </a:rPr>
              <a:t> Madame  Fatou DIA </a:t>
            </a:r>
            <a:endParaRPr lang="fr-FR" sz="2400" dirty="0">
              <a:solidFill>
                <a:sysClr val="windowText" lastClr="000000">
                  <a:tint val="75000"/>
                </a:sysClr>
              </a:solidFill>
              <a:latin typeface="Calibri"/>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2400" b="1" i="1" dirty="0">
                <a:solidFill>
                  <a:sysClr val="windowText" lastClr="000000">
                    <a:tint val="75000"/>
                  </a:sysClr>
                </a:solidFill>
                <a:latin typeface="Calibri"/>
              </a:rPr>
              <a:t>Octobre 2019</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lang="fr-FR" sz="2300" b="1" i="1" dirty="0">
              <a:solidFill>
                <a:srgbClr val="002060"/>
              </a:solidFill>
              <a:latin typeface="Centaur" pitchFamily="18" charset="0"/>
            </a:endParaRPr>
          </a:p>
        </p:txBody>
      </p:sp>
      <p:sp>
        <p:nvSpPr>
          <p:cNvPr id="6" name="Parchemin horizontal 5"/>
          <p:cNvSpPr/>
          <p:nvPr/>
        </p:nvSpPr>
        <p:spPr bwMode="auto">
          <a:xfrm>
            <a:off x="539552" y="3068960"/>
            <a:ext cx="8064896" cy="1152128"/>
          </a:xfrm>
          <a:prstGeom prst="horizontalScroll">
            <a:avLst/>
          </a:prstGeom>
          <a:ln>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algn="ctr"/>
            <a:r>
              <a:rPr lang="fr-FR" sz="2800" dirty="0">
                <a:ln>
                  <a:solidFill>
                    <a:srgbClr val="002060"/>
                  </a:solidFill>
                </a:ln>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3500000" scaled="1"/>
                  <a:tileRect/>
                </a:gradFill>
                <a:latin typeface="Algerian" pitchFamily="82" charset="0"/>
              </a:rPr>
              <a:t>PRESENTATION DE LA MCS du mali</a:t>
            </a:r>
          </a:p>
          <a:p>
            <a:pPr algn="ctr"/>
            <a:endParaRPr lang="fr-FR" sz="2800" dirty="0">
              <a:solidFill>
                <a:srgbClr val="00B0F0"/>
              </a:solidFill>
              <a:latin typeface="Algerian" pitchFamily="82" charset="0"/>
            </a:endParaRPr>
          </a:p>
        </p:txBody>
      </p:sp>
      <p:sp>
        <p:nvSpPr>
          <p:cNvPr id="2" name="Espace réservé du pied de page 1"/>
          <p:cNvSpPr>
            <a:spLocks noGrp="1"/>
          </p:cNvSpPr>
          <p:nvPr>
            <p:ph type="ftr" sz="quarter" idx="3"/>
          </p:nvPr>
        </p:nvSpPr>
        <p:spPr/>
        <p:txBody>
          <a:bodyPr/>
          <a:lstStyle/>
          <a:p>
            <a:r>
              <a:rPr lang="fr-FR" dirty="0"/>
              <a:t>PRESENTATION DE LA MCS</a:t>
            </a:r>
            <a:endParaRPr lang="en-US" altLang="en-US" sz="1600" dirty="0"/>
          </a:p>
        </p:txBody>
      </p:sp>
      <p:sp>
        <p:nvSpPr>
          <p:cNvPr id="5" name="Espace réservé du numéro de diapositive 4"/>
          <p:cNvSpPr>
            <a:spLocks noGrp="1"/>
          </p:cNvSpPr>
          <p:nvPr>
            <p:ph type="sldNum" sz="quarter" idx="4"/>
          </p:nvPr>
        </p:nvSpPr>
        <p:spPr/>
        <p:txBody>
          <a:bodyPr/>
          <a:lstStyle/>
          <a:p>
            <a:r>
              <a:rPr lang="en-US" altLang="en-US"/>
              <a:t>Page </a:t>
            </a:r>
            <a:fld id="{F364148E-0E63-42EB-BE18-2F6E6BBA5E1C}" type="slidenum">
              <a:rPr lang="en-US" altLang="en-US" smtClean="0"/>
              <a:pPr/>
              <a:t>1</a:t>
            </a:fld>
            <a:r>
              <a:rPr lang="en-US" altLang="en-US"/>
              <a:t> /</a:t>
            </a:r>
            <a:endParaRPr lang="en-US" altLang="en-US" dirty="0"/>
          </a:p>
        </p:txBody>
      </p:sp>
      <p:pic>
        <p:nvPicPr>
          <p:cNvPr id="8" name="Image 7" descr="Logo INSTAT FINAL.JPG"/>
          <p:cNvPicPr/>
          <p:nvPr/>
        </p:nvPicPr>
        <p:blipFill>
          <a:blip r:embed="rId3" cstate="print"/>
          <a:srcRect/>
          <a:stretch>
            <a:fillRect/>
          </a:stretch>
        </p:blipFill>
        <p:spPr bwMode="auto">
          <a:xfrm>
            <a:off x="524081" y="1450832"/>
            <a:ext cx="1200150" cy="1200150"/>
          </a:xfrm>
          <a:prstGeom prst="rect">
            <a:avLst/>
          </a:prstGeom>
          <a:noFill/>
          <a:ln w="9525">
            <a:noFill/>
            <a:miter lim="800000"/>
            <a:headEnd/>
            <a:tailEnd/>
          </a:ln>
        </p:spPr>
      </p:pic>
      <p:sp>
        <p:nvSpPr>
          <p:cNvPr id="3" name="Organigramme : Alternative 2"/>
          <p:cNvSpPr/>
          <p:nvPr/>
        </p:nvSpPr>
        <p:spPr>
          <a:xfrm>
            <a:off x="552252" y="3324600"/>
            <a:ext cx="8064896" cy="896488"/>
          </a:xfrm>
          <a:prstGeom prst="flowChartAlternateProcess">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3200" b="1" dirty="0"/>
              <a:t>PRESENTATION DE LA MCS MALI</a:t>
            </a:r>
          </a:p>
        </p:txBody>
      </p:sp>
    </p:spTree>
    <p:extLst>
      <p:ext uri="{BB962C8B-B14F-4D97-AF65-F5344CB8AC3E}">
        <p14:creationId xmlns:p14="http://schemas.microsoft.com/office/powerpoint/2010/main" val="4003699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eaLnBrk="1" latinLnBrk="0" hangingPunct="1"/>
            <a:fld id="{3538D6AB-B8DB-46CD-8DD6-176E2D8CE9A8}" type="datetime1">
              <a:rPr lang="fr-FR" smtClean="0"/>
              <a:pPr eaLnBrk="1" latinLnBrk="0" hangingPunct="1"/>
              <a:t>07/10/2019</a:t>
            </a:fld>
            <a:endParaRPr lang="en-US"/>
          </a:p>
        </p:txBody>
      </p:sp>
      <p:sp>
        <p:nvSpPr>
          <p:cNvPr id="5" name="Espace réservé du pied de page 4"/>
          <p:cNvSpPr>
            <a:spLocks noGrp="1"/>
          </p:cNvSpPr>
          <p:nvPr>
            <p:ph type="ftr" sz="quarter" idx="11"/>
          </p:nvPr>
        </p:nvSpPr>
        <p:spPr/>
        <p:txBody>
          <a:bodyPr/>
          <a:lstStyle/>
          <a:p>
            <a:r>
              <a:rPr lang="fr-FR" altLang="en-US" dirty="0"/>
              <a:t>PRESENTATION DE LA MCS &amp; DU MEGC DU MALI</a:t>
            </a:r>
            <a:endParaRPr lang="en-US" altLang="en-US" dirty="0"/>
          </a:p>
        </p:txBody>
      </p:sp>
      <p:sp>
        <p:nvSpPr>
          <p:cNvPr id="6" name="Espace réservé du numéro de diapositive 5"/>
          <p:cNvSpPr>
            <a:spLocks noGrp="1"/>
          </p:cNvSpPr>
          <p:nvPr>
            <p:ph type="sldNum" sz="quarter" idx="12"/>
          </p:nvPr>
        </p:nvSpPr>
        <p:spPr/>
        <p:txBody>
          <a:bodyPr/>
          <a:lstStyle/>
          <a:p>
            <a:r>
              <a:rPr lang="en-US" altLang="en-US"/>
              <a:t>Page </a:t>
            </a:r>
            <a:fld id="{1AA4FAC1-E5EA-4F37-AC9C-EC20A35775CF}" type="slidenum">
              <a:rPr lang="en-US" altLang="en-US" smtClean="0"/>
              <a:pPr/>
              <a:t>10</a:t>
            </a:fld>
            <a:r>
              <a:rPr lang="en-US" altLang="en-US"/>
              <a:t> / </a:t>
            </a:r>
            <a:endParaRPr lang="en-US" altLang="en-US" dirty="0"/>
          </a:p>
        </p:txBody>
      </p:sp>
      <p:sp>
        <p:nvSpPr>
          <p:cNvPr id="3" name="Espace réservé du contenu 2"/>
          <p:cNvSpPr>
            <a:spLocks noGrp="1"/>
          </p:cNvSpPr>
          <p:nvPr>
            <p:ph idx="4294967295"/>
          </p:nvPr>
        </p:nvSpPr>
        <p:spPr>
          <a:xfrm>
            <a:off x="457200" y="1814512"/>
            <a:ext cx="8686800" cy="4525962"/>
          </a:xfrm>
        </p:spPr>
        <p:txBody>
          <a:bodyPr>
            <a:normAutofit fontScale="62500" lnSpcReduction="20000"/>
          </a:bodyPr>
          <a:lstStyle/>
          <a:p>
            <a:pPr marL="0" indent="0">
              <a:buNone/>
            </a:pPr>
            <a:r>
              <a:rPr lang="fr-FR" dirty="0"/>
              <a:t>Quelques exemples d’équilibrages:</a:t>
            </a:r>
          </a:p>
          <a:p>
            <a:pPr marL="0" indent="0">
              <a:buNone/>
            </a:pPr>
            <a:r>
              <a:rPr lang="fr-FR" dirty="0"/>
              <a:t>Au niveau des ménages</a:t>
            </a:r>
          </a:p>
          <a:p>
            <a:pPr lvl="0"/>
            <a:r>
              <a:rPr lang="fr-FR" b="1" dirty="0"/>
              <a:t>Sous-matrice Consommation finale des ménages</a:t>
            </a:r>
            <a:endParaRPr lang="fr-BF" b="1" dirty="0"/>
          </a:p>
          <a:p>
            <a:pPr marL="0" indent="0" algn="just">
              <a:buNone/>
            </a:pPr>
            <a:r>
              <a:rPr lang="fr-FR" dirty="0"/>
              <a:t>C’est la colonne production des branches du TRE qui a été repartie selon la catégorie socioprofessionnelle des ménages. Cette répartition est faite à l’aide de clé obtenue de l’enquête modulaire et permanente auprès des ménages (EMOP) de 2013.</a:t>
            </a:r>
            <a:endParaRPr lang="fr-BF" dirty="0"/>
          </a:p>
          <a:p>
            <a:pPr lvl="0"/>
            <a:r>
              <a:rPr lang="fr-FR" b="1" dirty="0"/>
              <a:t>Sous-matrice administrations publiques – ménages</a:t>
            </a:r>
            <a:endParaRPr lang="fr-BF" b="1" dirty="0"/>
          </a:p>
          <a:p>
            <a:pPr marL="0" indent="0" algn="just">
              <a:buNone/>
            </a:pPr>
            <a:r>
              <a:rPr lang="fr-FR" dirty="0"/>
              <a:t>C’est l’impôt sur le revenu et le capital tiré des comptes nationaux qui est réparti entre salarié du public et ceux du privé avec des parts respectives de 14% et 86%. En effet, selon l’EMOP-2013, ce sont ces deux catégories de ménage qui se partagent les services financiers dans la proportion indiquée.</a:t>
            </a:r>
            <a:endParaRPr lang="fr-BF" dirty="0"/>
          </a:p>
          <a:p>
            <a:pPr lvl="0"/>
            <a:r>
              <a:rPr lang="fr-FR" b="1" dirty="0"/>
              <a:t>Sous-matrice ménages - ménages</a:t>
            </a:r>
            <a:endParaRPr lang="fr-BF" b="1" dirty="0"/>
          </a:p>
          <a:p>
            <a:pPr marL="0" indent="0" algn="just">
              <a:buNone/>
            </a:pPr>
            <a:r>
              <a:rPr lang="fr-FR" dirty="0"/>
              <a:t>Le montant des transactions entre ménages est réparti selon les catégories socioprofessionnelles des ménages. Cette répartition a été également faite à l’aide d’une clé obtenue de l’EMOP. </a:t>
            </a:r>
          </a:p>
          <a:p>
            <a:pPr marL="0" indent="0">
              <a:buNone/>
            </a:pPr>
            <a:endParaRPr lang="fr-FR" dirty="0"/>
          </a:p>
          <a:p>
            <a:pPr marL="0" indent="0">
              <a:buNone/>
            </a:pPr>
            <a:endParaRPr lang="fr-FR" dirty="0"/>
          </a:p>
          <a:p>
            <a:pPr marL="0" indent="0">
              <a:buNone/>
            </a:pPr>
            <a:endParaRPr lang="fr-FR" dirty="0"/>
          </a:p>
        </p:txBody>
      </p:sp>
      <p:sp>
        <p:nvSpPr>
          <p:cNvPr id="8" name="Titre 1"/>
          <p:cNvSpPr>
            <a:spLocks noGrp="1"/>
          </p:cNvSpPr>
          <p:nvPr>
            <p:ph type="title" idx="4294967295"/>
          </p:nvPr>
        </p:nvSpPr>
        <p:spPr>
          <a:xfrm>
            <a:off x="276944" y="517526"/>
            <a:ext cx="8867056" cy="838200"/>
          </a:xfrm>
        </p:spPr>
        <p:style>
          <a:lnRef idx="3">
            <a:schemeClr val="lt1"/>
          </a:lnRef>
          <a:fillRef idx="1">
            <a:schemeClr val="accent3"/>
          </a:fillRef>
          <a:effectRef idx="1">
            <a:schemeClr val="accent3"/>
          </a:effectRef>
          <a:fontRef idx="minor">
            <a:schemeClr val="lt1"/>
          </a:fontRef>
        </p:style>
        <p:txBody>
          <a:bodyPr vert="horz" rtlCol="0" anchor="ctr">
            <a:normAutofit/>
          </a:bodyPr>
          <a:lstStyle/>
          <a:p>
            <a:pPr algn="ctr" eaLnBrk="0" fontAlgn="base" hangingPunct="0">
              <a:spcAft>
                <a:spcPct val="0"/>
              </a:spcAft>
            </a:pPr>
            <a:r>
              <a:rPr lang="fr-FR" sz="3200" b="1" dirty="0">
                <a:solidFill>
                  <a:schemeClr val="lt1"/>
                </a:solidFill>
              </a:rPr>
              <a:t>Les techniques </a:t>
            </a:r>
            <a:r>
              <a:rPr lang="fr-FR" sz="3200" b="1" dirty="0"/>
              <a:t>de Désagrégation</a:t>
            </a:r>
          </a:p>
        </p:txBody>
      </p:sp>
    </p:spTree>
    <p:extLst>
      <p:ext uri="{BB962C8B-B14F-4D97-AF65-F5344CB8AC3E}">
        <p14:creationId xmlns:p14="http://schemas.microsoft.com/office/powerpoint/2010/main" val="928849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eaLnBrk="1" latinLnBrk="0" hangingPunct="1"/>
            <a:fld id="{3538D6AB-B8DB-46CD-8DD6-176E2D8CE9A8}" type="datetime1">
              <a:rPr lang="fr-FR" smtClean="0"/>
              <a:pPr eaLnBrk="1" latinLnBrk="0" hangingPunct="1"/>
              <a:t>07/10/2019</a:t>
            </a:fld>
            <a:endParaRPr lang="en-US"/>
          </a:p>
        </p:txBody>
      </p:sp>
      <p:sp>
        <p:nvSpPr>
          <p:cNvPr id="5" name="Espace réservé du pied de page 4"/>
          <p:cNvSpPr>
            <a:spLocks noGrp="1"/>
          </p:cNvSpPr>
          <p:nvPr>
            <p:ph type="ftr" sz="quarter" idx="11"/>
          </p:nvPr>
        </p:nvSpPr>
        <p:spPr/>
        <p:txBody>
          <a:bodyPr/>
          <a:lstStyle/>
          <a:p>
            <a:r>
              <a:rPr lang="fr-FR" altLang="en-US"/>
              <a:t>PRESENTATION DE LA MCS &amp; DU MEGC DU MALI</a:t>
            </a:r>
            <a:endParaRPr lang="en-US" altLang="en-US" dirty="0"/>
          </a:p>
        </p:txBody>
      </p:sp>
      <p:sp>
        <p:nvSpPr>
          <p:cNvPr id="6" name="Espace réservé du numéro de diapositive 5"/>
          <p:cNvSpPr>
            <a:spLocks noGrp="1"/>
          </p:cNvSpPr>
          <p:nvPr>
            <p:ph type="sldNum" sz="quarter" idx="12"/>
          </p:nvPr>
        </p:nvSpPr>
        <p:spPr/>
        <p:txBody>
          <a:bodyPr/>
          <a:lstStyle/>
          <a:p>
            <a:r>
              <a:rPr lang="en-US" altLang="en-US"/>
              <a:t>Page </a:t>
            </a:r>
            <a:fld id="{1AA4FAC1-E5EA-4F37-AC9C-EC20A35775CF}" type="slidenum">
              <a:rPr lang="en-US" altLang="en-US" smtClean="0"/>
              <a:pPr/>
              <a:t>11</a:t>
            </a:fld>
            <a:r>
              <a:rPr lang="en-US" altLang="en-US"/>
              <a:t> / </a:t>
            </a:r>
            <a:endParaRPr lang="en-US" altLang="en-US" dirty="0"/>
          </a:p>
        </p:txBody>
      </p:sp>
      <p:sp>
        <p:nvSpPr>
          <p:cNvPr id="3" name="Espace réservé du contenu 2"/>
          <p:cNvSpPr>
            <a:spLocks noGrp="1"/>
          </p:cNvSpPr>
          <p:nvPr>
            <p:ph idx="4294967295"/>
          </p:nvPr>
        </p:nvSpPr>
        <p:spPr>
          <a:xfrm>
            <a:off x="457200" y="1554163"/>
            <a:ext cx="8686800" cy="4525962"/>
          </a:xfrm>
        </p:spPr>
        <p:txBody>
          <a:bodyPr>
            <a:normAutofit fontScale="77500" lnSpcReduction="20000"/>
          </a:bodyPr>
          <a:lstStyle/>
          <a:p>
            <a:pPr lvl="0"/>
            <a:r>
              <a:rPr lang="fr-FR" sz="2600" b="1" dirty="0"/>
              <a:t>Sous-matrices ménages – sociétés non financières - sociétés financières</a:t>
            </a:r>
            <a:endParaRPr lang="fr-BF" sz="2600" b="1" dirty="0"/>
          </a:p>
          <a:p>
            <a:pPr marL="0" indent="0" algn="just">
              <a:buNone/>
            </a:pPr>
            <a:r>
              <a:rPr lang="fr-FR" sz="2900" dirty="0"/>
              <a:t>Ces deux sous- matrices sont élaborées en répartissant les montants à l’aide d’une clé de répartition élaborée sur la base de certaines informations  sur les transferts des SNF et SF vers les ménages.</a:t>
            </a:r>
            <a:endParaRPr lang="fr-BF" sz="2900" dirty="0"/>
          </a:p>
          <a:p>
            <a:pPr lvl="0"/>
            <a:r>
              <a:rPr lang="fr-FR" b="1" dirty="0"/>
              <a:t> </a:t>
            </a:r>
            <a:r>
              <a:rPr lang="fr-FR" sz="2600" b="1" dirty="0"/>
              <a:t>Sous-matrice Ménage-EBE</a:t>
            </a:r>
            <a:endParaRPr lang="fr-BF" sz="2600" b="1" dirty="0"/>
          </a:p>
          <a:p>
            <a:pPr marL="0" indent="0" algn="just">
              <a:buNone/>
            </a:pPr>
            <a:r>
              <a:rPr lang="fr-FR" sz="2900" dirty="0"/>
              <a:t>Les proportions ayant servies de clé de répartition ont été estimées sur la base des connaissances sur la part de l’excédent brut d’exploitation revenant aux ménages et sa répartition par catégorie socioprofessionnelle.</a:t>
            </a:r>
            <a:endParaRPr lang="fr-BF" sz="2900" dirty="0"/>
          </a:p>
          <a:p>
            <a:pPr lvl="0"/>
            <a:r>
              <a:rPr lang="fr-FR" sz="2600" b="1" dirty="0"/>
              <a:t>Sous-matrice ménage-APU</a:t>
            </a:r>
            <a:endParaRPr lang="fr-BF" sz="2600" b="1" dirty="0"/>
          </a:p>
          <a:p>
            <a:pPr marL="0" indent="0" algn="just">
              <a:buNone/>
            </a:pPr>
            <a:r>
              <a:rPr lang="fr-FR" sz="2800" dirty="0"/>
              <a:t>Cette sous-matrice représente la ventilation des subventions du gouvernement octroyées aux différentes catégories socioprofessionnelles des ménages,</a:t>
            </a:r>
          </a:p>
        </p:txBody>
      </p:sp>
      <p:sp>
        <p:nvSpPr>
          <p:cNvPr id="7" name="Titre 1"/>
          <p:cNvSpPr>
            <a:spLocks noGrp="1"/>
          </p:cNvSpPr>
          <p:nvPr>
            <p:ph type="title" idx="4294967295"/>
          </p:nvPr>
        </p:nvSpPr>
        <p:spPr>
          <a:xfrm>
            <a:off x="486112" y="319088"/>
            <a:ext cx="8686800" cy="838200"/>
          </a:xfrm>
        </p:spPr>
        <p:style>
          <a:lnRef idx="3">
            <a:schemeClr val="lt1"/>
          </a:lnRef>
          <a:fillRef idx="1">
            <a:schemeClr val="accent3"/>
          </a:fillRef>
          <a:effectRef idx="1">
            <a:schemeClr val="accent3"/>
          </a:effectRef>
          <a:fontRef idx="minor">
            <a:schemeClr val="lt1"/>
          </a:fontRef>
        </p:style>
        <p:txBody>
          <a:bodyPr vert="horz" rtlCol="0" anchor="ctr">
            <a:normAutofit/>
          </a:bodyPr>
          <a:lstStyle/>
          <a:p>
            <a:pPr algn="ctr" eaLnBrk="0" fontAlgn="base" hangingPunct="0">
              <a:spcAft>
                <a:spcPct val="0"/>
              </a:spcAft>
            </a:pPr>
            <a:r>
              <a:rPr lang="fr-FR" sz="3200" b="1" dirty="0"/>
              <a:t>Les techniques d’</a:t>
            </a:r>
            <a:r>
              <a:rPr lang="fr-FR" sz="3200" b="1" dirty="0" err="1"/>
              <a:t>equilibrage</a:t>
            </a:r>
            <a:endParaRPr lang="fr-FR" sz="3200" b="1" dirty="0">
              <a:solidFill>
                <a:schemeClr val="lt1"/>
              </a:solidFill>
            </a:endParaRPr>
          </a:p>
        </p:txBody>
      </p:sp>
    </p:spTree>
    <p:extLst>
      <p:ext uri="{BB962C8B-B14F-4D97-AF65-F5344CB8AC3E}">
        <p14:creationId xmlns:p14="http://schemas.microsoft.com/office/powerpoint/2010/main" val="1160219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6477000" y="120650"/>
            <a:ext cx="2514600" cy="288925"/>
          </a:xfrm>
        </p:spPr>
        <p:txBody>
          <a:bodyPr/>
          <a:lstStyle/>
          <a:p>
            <a:pPr eaLnBrk="1" latinLnBrk="0" hangingPunct="1"/>
            <a:r>
              <a:rPr lang="fr-FR" dirty="0"/>
              <a:t>07 au 11 octobre 2019</a:t>
            </a:r>
            <a:endParaRPr lang="en-US" dirty="0"/>
          </a:p>
        </p:txBody>
      </p:sp>
      <p:sp>
        <p:nvSpPr>
          <p:cNvPr id="6" name="Espace réservé du numéro de diapositive 5"/>
          <p:cNvSpPr>
            <a:spLocks noGrp="1"/>
          </p:cNvSpPr>
          <p:nvPr>
            <p:ph type="sldNum" sz="quarter" idx="12"/>
          </p:nvPr>
        </p:nvSpPr>
        <p:spPr/>
        <p:txBody>
          <a:bodyPr/>
          <a:lstStyle/>
          <a:p>
            <a:r>
              <a:rPr lang="en-US" altLang="en-US"/>
              <a:t>Page </a:t>
            </a:r>
            <a:fld id="{1AA4FAC1-E5EA-4F37-AC9C-EC20A35775CF}" type="slidenum">
              <a:rPr lang="en-US" altLang="en-US" smtClean="0"/>
              <a:pPr/>
              <a:t>12</a:t>
            </a:fld>
            <a:r>
              <a:rPr lang="en-US" altLang="en-US"/>
              <a:t> / </a:t>
            </a:r>
            <a:endParaRPr lang="en-US" altLang="en-US" dirty="0"/>
          </a:p>
        </p:txBody>
      </p:sp>
      <p:sp>
        <p:nvSpPr>
          <p:cNvPr id="3" name="Espace réservé du contenu 2"/>
          <p:cNvSpPr>
            <a:spLocks noGrp="1"/>
          </p:cNvSpPr>
          <p:nvPr>
            <p:ph idx="4294967295"/>
          </p:nvPr>
        </p:nvSpPr>
        <p:spPr>
          <a:xfrm>
            <a:off x="457200" y="1554163"/>
            <a:ext cx="8686800" cy="4525962"/>
          </a:xfrm>
        </p:spPr>
        <p:txBody>
          <a:bodyPr>
            <a:normAutofit fontScale="92500"/>
          </a:bodyPr>
          <a:lstStyle/>
          <a:p>
            <a:pPr marL="0" indent="0">
              <a:buNone/>
            </a:pPr>
            <a:r>
              <a:rPr lang="fr-FR" sz="2200" b="1" dirty="0"/>
              <a:t>Sous matrice APU </a:t>
            </a:r>
            <a:r>
              <a:rPr lang="fr-FR" sz="2200" dirty="0">
                <a:solidFill>
                  <a:schemeClr val="tx1"/>
                </a:solidFill>
              </a:rPr>
              <a:t>son</a:t>
            </a:r>
            <a:r>
              <a:rPr lang="fr-FR" sz="2200" dirty="0">
                <a:solidFill>
                  <a:srgbClr val="FF0000"/>
                </a:solidFill>
              </a:rPr>
              <a:t> </a:t>
            </a:r>
            <a:r>
              <a:rPr lang="fr-FR" sz="2200" dirty="0"/>
              <a:t>équilibrage contrairement aux autres sous matrices comporte moins d’estimation</a:t>
            </a:r>
          </a:p>
          <a:p>
            <a:pPr marL="0" indent="0">
              <a:buNone/>
            </a:pPr>
            <a:endParaRPr lang="fr-FR" sz="2000" dirty="0"/>
          </a:p>
          <a:p>
            <a:pPr marL="0" indent="0" algn="just">
              <a:buNone/>
            </a:pPr>
            <a:r>
              <a:rPr lang="fr-FR" sz="2200" dirty="0"/>
              <a:t>c’est surtout les réalisations détaillées des servies d’assiettes tels que le trésor, les Impôts, la  Douanes et les domaines  qui sont utilisées en cohérence avec les données du TOFE qui ont été utilisées pour renseigner la structure par type d’impôts et taxe selon la structure retenue dans la MCS</a:t>
            </a:r>
            <a:endParaRPr lang="fr-BF" sz="2200" dirty="0"/>
          </a:p>
          <a:p>
            <a:pPr marL="0" indent="0" algn="just">
              <a:buNone/>
            </a:pPr>
            <a:endParaRPr lang="fr-FR" sz="2200" dirty="0"/>
          </a:p>
          <a:p>
            <a:pPr marL="0" indent="0" algn="just">
              <a:buNone/>
            </a:pPr>
            <a:r>
              <a:rPr lang="fr-FR" sz="2200" b="1" dirty="0"/>
              <a:t>Sous matrice RDM </a:t>
            </a:r>
            <a:r>
              <a:rPr lang="fr-FR" sz="2200" dirty="0"/>
              <a:t>selon les différents acteurs la procédure a été la suivante:</a:t>
            </a:r>
          </a:p>
          <a:p>
            <a:pPr marL="0" indent="0" algn="just">
              <a:buNone/>
            </a:pPr>
            <a:r>
              <a:rPr lang="fr-FR" sz="2200" dirty="0"/>
              <a:t>Les fichiers des importations et des exportations ne contenaient que des biens. En effet, en plus des services, l’or et le coton ne figuraient pas dans ce fichier des importations. Ainsi, les lignes de ces deux biens ont été insérées..</a:t>
            </a:r>
            <a:endParaRPr lang="fr-BF" sz="2200" dirty="0"/>
          </a:p>
          <a:p>
            <a:pPr marL="0" indent="0">
              <a:buNone/>
            </a:pPr>
            <a:endParaRPr lang="fr-FR" sz="2000" dirty="0"/>
          </a:p>
        </p:txBody>
      </p:sp>
      <p:sp>
        <p:nvSpPr>
          <p:cNvPr id="7" name="Titre 1"/>
          <p:cNvSpPr>
            <a:spLocks noGrp="1"/>
          </p:cNvSpPr>
          <p:nvPr>
            <p:ph type="title" idx="4294967295"/>
          </p:nvPr>
        </p:nvSpPr>
        <p:spPr>
          <a:xfrm>
            <a:off x="457200" y="457200"/>
            <a:ext cx="8686800" cy="838200"/>
          </a:xfrm>
        </p:spPr>
        <p:style>
          <a:lnRef idx="3">
            <a:schemeClr val="lt1"/>
          </a:lnRef>
          <a:fillRef idx="1">
            <a:schemeClr val="accent3"/>
          </a:fillRef>
          <a:effectRef idx="1">
            <a:schemeClr val="accent3"/>
          </a:effectRef>
          <a:fontRef idx="minor">
            <a:schemeClr val="lt1"/>
          </a:fontRef>
        </p:style>
        <p:txBody>
          <a:bodyPr vert="horz" rtlCol="0" anchor="ctr">
            <a:normAutofit/>
          </a:bodyPr>
          <a:lstStyle/>
          <a:p>
            <a:pPr algn="ctr" eaLnBrk="0" fontAlgn="base" hangingPunct="0">
              <a:spcAft>
                <a:spcPct val="0"/>
              </a:spcAft>
            </a:pPr>
            <a:r>
              <a:rPr lang="fr-FR" sz="3200" b="1" dirty="0"/>
              <a:t>Les techniques d’</a:t>
            </a:r>
            <a:r>
              <a:rPr lang="fr-FR" sz="3200" b="1" dirty="0" err="1"/>
              <a:t>equilibrage</a:t>
            </a:r>
            <a:endParaRPr lang="fr-FR" sz="3200" b="1" dirty="0">
              <a:solidFill>
                <a:schemeClr val="lt1"/>
              </a:solidFill>
            </a:endParaRPr>
          </a:p>
        </p:txBody>
      </p:sp>
    </p:spTree>
    <p:extLst>
      <p:ext uri="{BB962C8B-B14F-4D97-AF65-F5344CB8AC3E}">
        <p14:creationId xmlns:p14="http://schemas.microsoft.com/office/powerpoint/2010/main" val="2740914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eaLnBrk="1" latinLnBrk="0" hangingPunct="1"/>
            <a:r>
              <a:rPr lang="fr-FR" dirty="0"/>
              <a:t>07 au 11 octobre 2019</a:t>
            </a:r>
            <a:endParaRPr lang="en-US" dirty="0"/>
          </a:p>
        </p:txBody>
      </p:sp>
      <p:sp>
        <p:nvSpPr>
          <p:cNvPr id="6" name="Espace réservé du numéro de diapositive 5"/>
          <p:cNvSpPr>
            <a:spLocks noGrp="1"/>
          </p:cNvSpPr>
          <p:nvPr>
            <p:ph type="sldNum" sz="quarter" idx="12"/>
          </p:nvPr>
        </p:nvSpPr>
        <p:spPr/>
        <p:txBody>
          <a:bodyPr/>
          <a:lstStyle/>
          <a:p>
            <a:r>
              <a:rPr lang="en-US" altLang="en-US"/>
              <a:t>Page </a:t>
            </a:r>
            <a:fld id="{1AA4FAC1-E5EA-4F37-AC9C-EC20A35775CF}" type="slidenum">
              <a:rPr lang="en-US" altLang="en-US" smtClean="0"/>
              <a:pPr/>
              <a:t>13</a:t>
            </a:fld>
            <a:r>
              <a:rPr lang="en-US" altLang="en-US"/>
              <a:t> / </a:t>
            </a:r>
            <a:endParaRPr lang="en-US" altLang="en-US" dirty="0"/>
          </a:p>
        </p:txBody>
      </p:sp>
      <p:sp>
        <p:nvSpPr>
          <p:cNvPr id="3" name="Espace réservé du contenu 2"/>
          <p:cNvSpPr>
            <a:spLocks noGrp="1"/>
          </p:cNvSpPr>
          <p:nvPr>
            <p:ph idx="4294967295"/>
          </p:nvPr>
        </p:nvSpPr>
        <p:spPr>
          <a:xfrm>
            <a:off x="457200" y="1554163"/>
            <a:ext cx="8686800" cy="4525962"/>
          </a:xfrm>
        </p:spPr>
        <p:txBody>
          <a:bodyPr>
            <a:normAutofit fontScale="40000" lnSpcReduction="20000"/>
          </a:bodyPr>
          <a:lstStyle/>
          <a:p>
            <a:pPr marL="0" indent="0" algn="just">
              <a:lnSpc>
                <a:spcPct val="110000"/>
              </a:lnSpc>
              <a:buNone/>
            </a:pPr>
            <a:r>
              <a:rPr lang="fr-FR" sz="5000" dirty="0"/>
              <a:t>Pour les autres biens, la clé de répartition fut appliquée aux valeurs de la MCS_standard pour avoir la sous matrice importation des biens équilibrés,</a:t>
            </a:r>
          </a:p>
          <a:p>
            <a:pPr marL="0" indent="0" algn="just">
              <a:lnSpc>
                <a:spcPct val="110000"/>
              </a:lnSpc>
              <a:buNone/>
            </a:pPr>
            <a:endParaRPr lang="fr-FR" sz="5000" dirty="0"/>
          </a:p>
          <a:p>
            <a:pPr marL="0" indent="0" algn="just">
              <a:lnSpc>
                <a:spcPct val="110000"/>
              </a:lnSpc>
              <a:buNone/>
            </a:pPr>
            <a:r>
              <a:rPr lang="fr-FR" sz="5000" dirty="0"/>
              <a:t>Concernant les services pour dégager la valeur en import et export, la clé de répartition des autres produits de la branche des autres activités industrielles a été appliqué à tous ces services dans les domaines où le Mali effectue des échanges avec les partenaires identifiés,</a:t>
            </a:r>
          </a:p>
          <a:p>
            <a:pPr marL="0" indent="0" algn="just">
              <a:lnSpc>
                <a:spcPct val="110000"/>
              </a:lnSpc>
              <a:buNone/>
            </a:pPr>
            <a:endParaRPr lang="fr-FR" sz="5000" dirty="0"/>
          </a:p>
          <a:p>
            <a:pPr marL="0" indent="0" algn="just">
              <a:lnSpc>
                <a:spcPct val="110000"/>
              </a:lnSpc>
              <a:buNone/>
            </a:pPr>
            <a:r>
              <a:rPr lang="fr-FR" sz="5000" dirty="0"/>
              <a:t>Rémunération des salaires (RS) vers le reste du monde (RDM) : La Direction du budget produit la répartition des transferts au profit des missions diplomatiques et consulaires par pays et par poste de dépenses dont les transferts alloués à la rémunération des salaires (Charge du personnel).</a:t>
            </a:r>
            <a:endParaRPr lang="fr-BF" sz="5000" dirty="0"/>
          </a:p>
          <a:p>
            <a:pPr marL="0" indent="0">
              <a:buNone/>
            </a:pPr>
            <a:endParaRPr lang="fr-FR" sz="2000" dirty="0"/>
          </a:p>
          <a:p>
            <a:pPr marL="0" indent="0" algn="just">
              <a:lnSpc>
                <a:spcPct val="110000"/>
              </a:lnSpc>
              <a:buNone/>
            </a:pPr>
            <a:r>
              <a:rPr lang="fr-FR" dirty="0"/>
              <a:t>.</a:t>
            </a:r>
            <a:r>
              <a:rPr lang="fr-FR" sz="5000" dirty="0"/>
              <a:t>La part par pays a été calculée et utilisée comme clé pour repartir les transferts de rémunération des salaires vers le reste du monde.</a:t>
            </a:r>
            <a:endParaRPr lang="fr-BF" sz="5000" dirty="0"/>
          </a:p>
          <a:p>
            <a:pPr marL="0" indent="0" algn="just">
              <a:lnSpc>
                <a:spcPct val="110000"/>
              </a:lnSpc>
              <a:buNone/>
            </a:pPr>
            <a:endParaRPr lang="fr-BF" sz="5000" dirty="0"/>
          </a:p>
          <a:p>
            <a:pPr marL="0" indent="0">
              <a:buNone/>
            </a:pPr>
            <a:endParaRPr lang="fr-FR" sz="2000" dirty="0"/>
          </a:p>
        </p:txBody>
      </p:sp>
      <p:sp>
        <p:nvSpPr>
          <p:cNvPr id="7" name="Titre 1"/>
          <p:cNvSpPr>
            <a:spLocks noGrp="1"/>
          </p:cNvSpPr>
          <p:nvPr>
            <p:ph type="title" idx="4294967295"/>
          </p:nvPr>
        </p:nvSpPr>
        <p:spPr>
          <a:xfrm>
            <a:off x="457200" y="457200"/>
            <a:ext cx="8686800" cy="838200"/>
          </a:xfrm>
        </p:spPr>
        <p:style>
          <a:lnRef idx="3">
            <a:schemeClr val="lt1"/>
          </a:lnRef>
          <a:fillRef idx="1">
            <a:schemeClr val="accent3"/>
          </a:fillRef>
          <a:effectRef idx="1">
            <a:schemeClr val="accent3"/>
          </a:effectRef>
          <a:fontRef idx="minor">
            <a:schemeClr val="lt1"/>
          </a:fontRef>
        </p:style>
        <p:txBody>
          <a:bodyPr vert="horz" rtlCol="0" anchor="ctr">
            <a:normAutofit/>
          </a:bodyPr>
          <a:lstStyle/>
          <a:p>
            <a:pPr algn="ctr" eaLnBrk="0" fontAlgn="base" hangingPunct="0">
              <a:spcAft>
                <a:spcPct val="0"/>
              </a:spcAft>
            </a:pPr>
            <a:r>
              <a:rPr lang="fr-FR" sz="3200" b="1" dirty="0"/>
              <a:t>Les techniques d’</a:t>
            </a:r>
            <a:r>
              <a:rPr lang="fr-FR" sz="3200" b="1" dirty="0" err="1"/>
              <a:t>equilibrage</a:t>
            </a:r>
            <a:endParaRPr lang="fr-FR" sz="3200" b="1" dirty="0">
              <a:solidFill>
                <a:schemeClr val="lt1"/>
              </a:solidFill>
            </a:endParaRPr>
          </a:p>
        </p:txBody>
      </p:sp>
    </p:spTree>
    <p:extLst>
      <p:ext uri="{BB962C8B-B14F-4D97-AF65-F5344CB8AC3E}">
        <p14:creationId xmlns:p14="http://schemas.microsoft.com/office/powerpoint/2010/main" val="31071745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ltLang="en-US" dirty="0"/>
              <a:t>07 au 11 October 2019</a:t>
            </a:r>
          </a:p>
        </p:txBody>
      </p:sp>
      <p:sp>
        <p:nvSpPr>
          <p:cNvPr id="6" name="Espace réservé du numéro de diapositive 5"/>
          <p:cNvSpPr>
            <a:spLocks noGrp="1"/>
          </p:cNvSpPr>
          <p:nvPr>
            <p:ph type="sldNum" sz="quarter" idx="12"/>
          </p:nvPr>
        </p:nvSpPr>
        <p:spPr/>
        <p:txBody>
          <a:bodyPr/>
          <a:lstStyle/>
          <a:p>
            <a:r>
              <a:rPr lang="en-US" altLang="en-US"/>
              <a:t>Page </a:t>
            </a:r>
            <a:fld id="{1AA4FAC1-E5EA-4F37-AC9C-EC20A35775CF}" type="slidenum">
              <a:rPr lang="en-US" altLang="en-US" smtClean="0"/>
              <a:pPr/>
              <a:t>14</a:t>
            </a:fld>
            <a:r>
              <a:rPr lang="en-US" altLang="en-US"/>
              <a:t> / </a:t>
            </a:r>
            <a:endParaRPr lang="en-US" altLang="en-US" dirty="0"/>
          </a:p>
        </p:txBody>
      </p:sp>
      <p:sp>
        <p:nvSpPr>
          <p:cNvPr id="2" name="Titre 1"/>
          <p:cNvSpPr>
            <a:spLocks noGrp="1"/>
          </p:cNvSpPr>
          <p:nvPr>
            <p:ph type="title" idx="4294967295"/>
          </p:nvPr>
        </p:nvSpPr>
        <p:spPr>
          <a:xfrm>
            <a:off x="457200" y="457200"/>
            <a:ext cx="8686800" cy="838200"/>
          </a:xfrm>
        </p:spPr>
        <p:style>
          <a:lnRef idx="3">
            <a:schemeClr val="lt1"/>
          </a:lnRef>
          <a:fillRef idx="1">
            <a:schemeClr val="accent3"/>
          </a:fillRef>
          <a:effectRef idx="1">
            <a:schemeClr val="accent3"/>
          </a:effectRef>
          <a:fontRef idx="minor">
            <a:schemeClr val="lt1"/>
          </a:fontRef>
        </p:style>
        <p:txBody>
          <a:bodyPr vert="horz" rtlCol="0" anchor="ctr">
            <a:normAutofit/>
          </a:bodyPr>
          <a:lstStyle/>
          <a:p>
            <a:pPr algn="ctr" eaLnBrk="0" fontAlgn="base" hangingPunct="0">
              <a:spcAft>
                <a:spcPct val="0"/>
              </a:spcAft>
            </a:pPr>
            <a:r>
              <a:rPr lang="fr-FR" sz="3200" b="1" dirty="0"/>
              <a:t>Les techniques de désagrégation</a:t>
            </a:r>
          </a:p>
        </p:txBody>
      </p:sp>
      <p:sp>
        <p:nvSpPr>
          <p:cNvPr id="3" name="Espace réservé du contenu 2"/>
          <p:cNvSpPr>
            <a:spLocks noGrp="1"/>
          </p:cNvSpPr>
          <p:nvPr>
            <p:ph idx="4294967295"/>
          </p:nvPr>
        </p:nvSpPr>
        <p:spPr>
          <a:xfrm>
            <a:off x="457200" y="1554163"/>
            <a:ext cx="8686800" cy="4525962"/>
          </a:xfrm>
        </p:spPr>
        <p:txBody>
          <a:bodyPr>
            <a:normAutofit/>
          </a:bodyPr>
          <a:lstStyle/>
          <a:p>
            <a:pPr marL="0" indent="0" algn="just">
              <a:buNone/>
            </a:pPr>
            <a:endParaRPr lang="fr-FR" sz="2000" dirty="0"/>
          </a:p>
          <a:p>
            <a:pPr marL="0" indent="0" algn="just">
              <a:buNone/>
            </a:pPr>
            <a:endParaRPr lang="fr-FR" sz="2000" dirty="0"/>
          </a:p>
          <a:p>
            <a:pPr marL="0" indent="0" algn="just">
              <a:buNone/>
            </a:pPr>
            <a:endParaRPr lang="fr-FR" sz="2000" dirty="0"/>
          </a:p>
          <a:p>
            <a:pPr marL="0" indent="0" algn="just">
              <a:buNone/>
            </a:pPr>
            <a:endParaRPr lang="fr-FR" sz="2000" dirty="0"/>
          </a:p>
          <a:p>
            <a:pPr marL="0" indent="0" algn="just">
              <a:buNone/>
            </a:pPr>
            <a:endParaRPr lang="fr-FR" sz="2000" dirty="0"/>
          </a:p>
        </p:txBody>
      </p:sp>
      <p:sp>
        <p:nvSpPr>
          <p:cNvPr id="7" name="Rectangle 6">
            <a:extLst>
              <a:ext uri="{FF2B5EF4-FFF2-40B4-BE49-F238E27FC236}">
                <a16:creationId xmlns:a16="http://schemas.microsoft.com/office/drawing/2014/main" id="{91A120F9-7EC1-4B93-B9A3-ACF57895F2B0}"/>
              </a:ext>
            </a:extLst>
          </p:cNvPr>
          <p:cNvSpPr/>
          <p:nvPr/>
        </p:nvSpPr>
        <p:spPr>
          <a:xfrm>
            <a:off x="457200" y="1916832"/>
            <a:ext cx="8363272" cy="4859022"/>
          </a:xfrm>
          <a:prstGeom prst="rect">
            <a:avLst/>
          </a:prstGeom>
        </p:spPr>
        <p:txBody>
          <a:bodyPr wrap="square">
            <a:spAutoFit/>
          </a:bodyPr>
          <a:lstStyle/>
          <a:p>
            <a:pPr algn="just" eaLnBrk="1" hangingPunct="1">
              <a:lnSpc>
                <a:spcPct val="90000"/>
              </a:lnSpc>
              <a:spcBef>
                <a:spcPct val="20000"/>
              </a:spcBef>
              <a:spcAft>
                <a:spcPts val="800"/>
              </a:spcAft>
              <a:buClr>
                <a:schemeClr val="accent1"/>
              </a:buClr>
              <a:buSzPct val="70000"/>
            </a:pPr>
            <a:r>
              <a:rPr lang="fr-FR" sz="2000" dirty="0">
                <a:solidFill>
                  <a:schemeClr val="tx2"/>
                </a:solidFill>
                <a:latin typeface="+mn-lt"/>
              </a:rPr>
              <a:t>S’agissant des autres transferts, la BCEAO fournit les transferts entrants et sortant globaux des migrants par pays ou groupe de pays. Cette structure a servi de clé pour éclater les transferts versés au RDM suivant les modalités des pays et selon les entités bénéficiaires (SNF et SN).</a:t>
            </a:r>
          </a:p>
          <a:p>
            <a:r>
              <a:rPr lang="fr-FR" dirty="0"/>
              <a:t>Pour ce qui est des transferts du reste du monde avec les types de ménages, ou encore pour les transferts entre le reste du monde et les administrations publiques (types d’impôts, subventions etc.)  les données sur les transferts des migrants fournis par la BCEAO ont permis de  dégager une clé de répartition. </a:t>
            </a:r>
            <a:endParaRPr lang="fr-FR" sz="1600"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FR" sz="1600" dirty="0">
              <a:solidFill>
                <a:srgbClr val="222222"/>
              </a:solidFill>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FR" sz="1600"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FR" sz="1600" dirty="0">
              <a:solidFill>
                <a:srgbClr val="222222"/>
              </a:solidFill>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FR" sz="1600"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FR" sz="1600" dirty="0">
              <a:solidFill>
                <a:srgbClr val="222222"/>
              </a:solidFill>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FR" sz="1600"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BF"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79568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ltLang="en-US" dirty="0"/>
              <a:t>07 au 11 October 2019</a:t>
            </a:r>
          </a:p>
        </p:txBody>
      </p:sp>
      <p:sp>
        <p:nvSpPr>
          <p:cNvPr id="6" name="Espace réservé du numéro de diapositive 5"/>
          <p:cNvSpPr>
            <a:spLocks noGrp="1"/>
          </p:cNvSpPr>
          <p:nvPr>
            <p:ph type="sldNum" sz="quarter" idx="12"/>
          </p:nvPr>
        </p:nvSpPr>
        <p:spPr/>
        <p:txBody>
          <a:bodyPr/>
          <a:lstStyle/>
          <a:p>
            <a:r>
              <a:rPr lang="en-US" altLang="en-US"/>
              <a:t>Page </a:t>
            </a:r>
            <a:fld id="{1AA4FAC1-E5EA-4F37-AC9C-EC20A35775CF}" type="slidenum">
              <a:rPr lang="en-US" altLang="en-US" smtClean="0"/>
              <a:pPr/>
              <a:t>15</a:t>
            </a:fld>
            <a:r>
              <a:rPr lang="en-US" altLang="en-US"/>
              <a:t> / </a:t>
            </a:r>
            <a:endParaRPr lang="en-US" altLang="en-US" dirty="0"/>
          </a:p>
        </p:txBody>
      </p:sp>
      <p:sp>
        <p:nvSpPr>
          <p:cNvPr id="2" name="Titre 1"/>
          <p:cNvSpPr>
            <a:spLocks noGrp="1"/>
          </p:cNvSpPr>
          <p:nvPr>
            <p:ph type="title" idx="4294967295"/>
          </p:nvPr>
        </p:nvSpPr>
        <p:spPr>
          <a:xfrm>
            <a:off x="457200" y="457200"/>
            <a:ext cx="8686800" cy="838200"/>
          </a:xfrm>
        </p:spPr>
        <p:style>
          <a:lnRef idx="3">
            <a:schemeClr val="lt1"/>
          </a:lnRef>
          <a:fillRef idx="1">
            <a:schemeClr val="accent3"/>
          </a:fillRef>
          <a:effectRef idx="1">
            <a:schemeClr val="accent3"/>
          </a:effectRef>
          <a:fontRef idx="minor">
            <a:schemeClr val="lt1"/>
          </a:fontRef>
        </p:style>
        <p:txBody>
          <a:bodyPr vert="horz" rtlCol="0" anchor="ctr">
            <a:normAutofit/>
          </a:bodyPr>
          <a:lstStyle/>
          <a:p>
            <a:pPr algn="ctr" eaLnBrk="0" fontAlgn="base" hangingPunct="0">
              <a:spcAft>
                <a:spcPct val="0"/>
              </a:spcAft>
            </a:pPr>
            <a:r>
              <a:rPr lang="fr-FR" sz="3200" b="1" dirty="0"/>
              <a:t>Les techniques d’</a:t>
            </a:r>
            <a:r>
              <a:rPr lang="fr-FR" sz="3200" b="1" dirty="0" err="1"/>
              <a:t>equilibrage</a:t>
            </a:r>
            <a:endParaRPr lang="fr-FR" sz="3200" b="1" dirty="0">
              <a:solidFill>
                <a:schemeClr val="lt1"/>
              </a:solidFill>
            </a:endParaRPr>
          </a:p>
        </p:txBody>
      </p:sp>
      <p:sp>
        <p:nvSpPr>
          <p:cNvPr id="3" name="Espace réservé du contenu 2"/>
          <p:cNvSpPr>
            <a:spLocks noGrp="1"/>
          </p:cNvSpPr>
          <p:nvPr>
            <p:ph idx="4294967295"/>
          </p:nvPr>
        </p:nvSpPr>
        <p:spPr>
          <a:xfrm>
            <a:off x="457200" y="1554163"/>
            <a:ext cx="8686800" cy="4525962"/>
          </a:xfrm>
        </p:spPr>
        <p:txBody>
          <a:bodyPr>
            <a:normAutofit/>
          </a:bodyPr>
          <a:lstStyle/>
          <a:p>
            <a:pPr marL="0" indent="0" algn="just">
              <a:buNone/>
            </a:pPr>
            <a:endParaRPr lang="fr-FR" sz="2000" dirty="0"/>
          </a:p>
          <a:p>
            <a:pPr marL="0" indent="0" algn="just">
              <a:buNone/>
            </a:pPr>
            <a:endParaRPr lang="fr-FR" sz="2000" dirty="0"/>
          </a:p>
          <a:p>
            <a:pPr marL="0" indent="0" algn="just">
              <a:buNone/>
            </a:pPr>
            <a:endParaRPr lang="fr-FR" sz="2000" dirty="0"/>
          </a:p>
          <a:p>
            <a:pPr marL="0" indent="0" algn="just">
              <a:buNone/>
            </a:pPr>
            <a:endParaRPr lang="fr-FR" sz="2000" dirty="0"/>
          </a:p>
          <a:p>
            <a:pPr marL="0" indent="0" algn="just">
              <a:buNone/>
            </a:pPr>
            <a:endParaRPr lang="fr-FR" sz="2000" dirty="0"/>
          </a:p>
        </p:txBody>
      </p:sp>
      <p:sp>
        <p:nvSpPr>
          <p:cNvPr id="7" name="Rectangle 6">
            <a:extLst>
              <a:ext uri="{FF2B5EF4-FFF2-40B4-BE49-F238E27FC236}">
                <a16:creationId xmlns:a16="http://schemas.microsoft.com/office/drawing/2014/main" id="{91A120F9-7EC1-4B93-B9A3-ACF57895F2B0}"/>
              </a:ext>
            </a:extLst>
          </p:cNvPr>
          <p:cNvSpPr/>
          <p:nvPr/>
        </p:nvSpPr>
        <p:spPr>
          <a:xfrm>
            <a:off x="457200" y="1916832"/>
            <a:ext cx="8363272" cy="5593006"/>
          </a:xfrm>
          <a:prstGeom prst="rect">
            <a:avLst/>
          </a:prstGeom>
        </p:spPr>
        <p:txBody>
          <a:bodyPr wrap="square">
            <a:spAutoFit/>
          </a:bodyPr>
          <a:lstStyle/>
          <a:p>
            <a:pPr algn="just">
              <a:lnSpc>
                <a:spcPct val="107000"/>
              </a:lnSpc>
              <a:spcAft>
                <a:spcPts val="800"/>
              </a:spcAft>
            </a:pPr>
            <a:r>
              <a:rPr lang="fr-FR" dirty="0">
                <a:latin typeface="Arial" panose="020B0604020202020204" pitchFamily="34" charset="0"/>
                <a:ea typeface="Calibri" panose="020F0502020204030204" pitchFamily="34" charset="0"/>
                <a:cs typeface="Times New Roman" panose="02020603050405020304" pitchFamily="18" charset="0"/>
              </a:rPr>
              <a:t>Après avoir inséré la formule de vérification globale, nous introduit des formules de vérification au niveau des APU, des ménages, du capital et du reste du monde pour non seulement vérifier la cohérence mais également l’exhaustivité des  informations de la macro MCS.</a:t>
            </a:r>
            <a:endParaRPr lang="fr-FR"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FR" sz="16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dirty="0">
                <a:latin typeface="Arial" panose="020B0604020202020204" pitchFamily="34" charset="0"/>
                <a:ea typeface="Calibri" panose="020F0502020204030204" pitchFamily="34" charset="0"/>
                <a:cs typeface="Times New Roman" panose="02020603050405020304" pitchFamily="18" charset="0"/>
              </a:rPr>
              <a:t>Ensuite en fonction des écarts qui se dégagent, nous avons vérifié la ventilation des information et corrigé pour les montant qui n’étaient pas encore repartis. Cette technique a permis corriger d’écarts.</a:t>
            </a:r>
          </a:p>
          <a:p>
            <a:pPr algn="just">
              <a:lnSpc>
                <a:spcPct val="107000"/>
              </a:lnSpc>
              <a:spcAft>
                <a:spcPts val="800"/>
              </a:spcAft>
            </a:pPr>
            <a:endParaRPr lang="fr-FR" dirty="0">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dirty="0">
                <a:latin typeface="Arial" panose="020B0604020202020204" pitchFamily="34" charset="0"/>
                <a:ea typeface="Calibri" panose="020F0502020204030204" pitchFamily="34" charset="0"/>
                <a:cs typeface="Times New Roman" panose="02020603050405020304" pitchFamily="18" charset="0"/>
              </a:rPr>
              <a:t>Aussi, un ajustement interne a été effectué au sein de certains blocs pour établir l’équilibre tout en gardant inchangé le montant globale de la sous matrice</a:t>
            </a:r>
            <a:r>
              <a:rPr lang="fr-FR" dirty="0">
                <a:solidFill>
                  <a:srgbClr val="FF0000"/>
                </a:solidFill>
                <a:latin typeface="Arial" panose="020B0604020202020204" pitchFamily="34" charset="0"/>
                <a:ea typeface="Calibri" panose="020F0502020204030204" pitchFamily="34" charset="0"/>
                <a:cs typeface="Times New Roman" panose="02020603050405020304" pitchFamily="18" charset="0"/>
              </a:rPr>
              <a:t>.</a:t>
            </a:r>
          </a:p>
          <a:p>
            <a:pPr algn="just">
              <a:lnSpc>
                <a:spcPct val="107000"/>
              </a:lnSpc>
              <a:spcAft>
                <a:spcPts val="800"/>
              </a:spcAft>
            </a:pPr>
            <a:endParaRPr lang="fr-FR" dirty="0">
              <a:solidFill>
                <a:srgbClr val="FF0000"/>
              </a:solidFill>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FR" sz="1600"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FR" sz="1600" dirty="0">
              <a:solidFill>
                <a:srgbClr val="222222"/>
              </a:solidFill>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FR" sz="1600"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BF"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313114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23900" y="551309"/>
            <a:ext cx="7848600" cy="949642"/>
          </a:xfrm>
        </p:spPr>
        <p:style>
          <a:lnRef idx="3">
            <a:schemeClr val="lt1"/>
          </a:lnRef>
          <a:fillRef idx="1">
            <a:schemeClr val="accent3"/>
          </a:fillRef>
          <a:effectRef idx="1">
            <a:schemeClr val="accent3"/>
          </a:effectRef>
          <a:fontRef idx="minor">
            <a:schemeClr val="lt1"/>
          </a:fontRef>
        </p:style>
        <p:txBody>
          <a:bodyPr vert="horz" rtlCol="0" anchor="ctr">
            <a:normAutofit/>
          </a:bodyPr>
          <a:lstStyle/>
          <a:p>
            <a:pPr algn="ctr" eaLnBrk="0" fontAlgn="base" hangingPunct="0">
              <a:spcAft>
                <a:spcPct val="0"/>
              </a:spcAft>
            </a:pPr>
            <a:r>
              <a:rPr lang="en-US" sz="3200" b="1" dirty="0" err="1">
                <a:solidFill>
                  <a:schemeClr val="lt1"/>
                </a:solidFill>
              </a:rPr>
              <a:t>Difficultes</a:t>
            </a:r>
            <a:r>
              <a:rPr lang="en-US" sz="3200" b="1" dirty="0">
                <a:solidFill>
                  <a:schemeClr val="lt1"/>
                </a:solidFill>
              </a:rPr>
              <a:t> </a:t>
            </a:r>
          </a:p>
        </p:txBody>
      </p:sp>
      <p:sp>
        <p:nvSpPr>
          <p:cNvPr id="9" name="Espace réservé de la date 8"/>
          <p:cNvSpPr>
            <a:spLocks noGrp="1"/>
          </p:cNvSpPr>
          <p:nvPr>
            <p:ph type="dt" sz="half" idx="10"/>
          </p:nvPr>
        </p:nvSpPr>
        <p:spPr/>
        <p:txBody>
          <a:bodyPr/>
          <a:lstStyle/>
          <a:p>
            <a:pPr eaLnBrk="1" latinLnBrk="0" hangingPunct="1"/>
            <a:r>
              <a:rPr lang="fr-FR" dirty="0"/>
              <a:t>07 au 11 octobre 2019</a:t>
            </a:r>
            <a:endParaRPr lang="en-US" dirty="0"/>
          </a:p>
        </p:txBody>
      </p:sp>
      <p:sp>
        <p:nvSpPr>
          <p:cNvPr id="10" name="Espace réservé du numéro de diapositive 9"/>
          <p:cNvSpPr>
            <a:spLocks noGrp="1"/>
          </p:cNvSpPr>
          <p:nvPr>
            <p:ph type="sldNum" sz="quarter" idx="12"/>
          </p:nvPr>
        </p:nvSpPr>
        <p:spPr/>
        <p:txBody>
          <a:bodyPr>
            <a:normAutofit fontScale="85000" lnSpcReduction="10000"/>
          </a:bodyPr>
          <a:lstStyle/>
          <a:p>
            <a:r>
              <a:rPr lang="en-US" altLang="en-US"/>
              <a:t>Page </a:t>
            </a:r>
            <a:fld id="{1AA4FAC1-E5EA-4F37-AC9C-EC20A35775CF}" type="slidenum">
              <a:rPr lang="en-US" altLang="en-US" smtClean="0"/>
              <a:pPr/>
              <a:t>16</a:t>
            </a:fld>
            <a:r>
              <a:rPr lang="en-US" altLang="en-US"/>
              <a:t> / </a:t>
            </a:r>
            <a:endParaRPr lang="en-US" altLang="en-US" dirty="0"/>
          </a:p>
        </p:txBody>
      </p:sp>
      <p:sp>
        <p:nvSpPr>
          <p:cNvPr id="7" name="Rectangle 6"/>
          <p:cNvSpPr/>
          <p:nvPr/>
        </p:nvSpPr>
        <p:spPr>
          <a:xfrm>
            <a:off x="685800" y="2438400"/>
            <a:ext cx="7543800" cy="523220"/>
          </a:xfrm>
          <a:prstGeom prst="rect">
            <a:avLst/>
          </a:prstGeom>
        </p:spPr>
        <p:txBody>
          <a:bodyPr wrap="square">
            <a:spAutoFit/>
          </a:bodyPr>
          <a:lstStyle/>
          <a:p>
            <a:pPr marL="347472" indent="-347472" algn="just" defTabSz="457200">
              <a:spcAft>
                <a:spcPts val="0"/>
              </a:spcAft>
              <a:buClr>
                <a:srgbClr val="404040"/>
              </a:buClr>
              <a:buFont typeface="Arial"/>
              <a:buChar char="•"/>
            </a:pPr>
            <a:endParaRPr lang="fr-FR" sz="2800" dirty="0">
              <a:solidFill>
                <a:srgbClr val="000000"/>
              </a:solidFill>
              <a:latin typeface="Trebuchet MS" pitchFamily="34" charset="0"/>
            </a:endParaRPr>
          </a:p>
        </p:txBody>
      </p:sp>
      <p:sp>
        <p:nvSpPr>
          <p:cNvPr id="2" name="Rectangle 1"/>
          <p:cNvSpPr>
            <a:spLocks noChangeArrowheads="1"/>
          </p:cNvSpPr>
          <p:nvPr/>
        </p:nvSpPr>
        <p:spPr bwMode="auto">
          <a:xfrm>
            <a:off x="381000" y="1984058"/>
            <a:ext cx="8382000"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buFontTx/>
              <a:buNone/>
              <a:tabLst>
                <a:tab pos="457200" algn="l"/>
              </a:tabLst>
            </a:pPr>
            <a:endParaRPr lang="fr-FR" sz="2000" dirty="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p:txBody>
      </p:sp>
      <p:sp>
        <p:nvSpPr>
          <p:cNvPr id="8" name="Rectangle 7"/>
          <p:cNvSpPr/>
          <p:nvPr/>
        </p:nvSpPr>
        <p:spPr>
          <a:xfrm>
            <a:off x="304800" y="1676400"/>
            <a:ext cx="8686800" cy="5478423"/>
          </a:xfrm>
          <a:prstGeom prst="rect">
            <a:avLst/>
          </a:prstGeom>
        </p:spPr>
        <p:txBody>
          <a:bodyPr wrap="square">
            <a:spAutoFit/>
          </a:bodyPr>
          <a:lstStyle/>
          <a:p>
            <a:pPr lvl="0" algn="just" eaLnBrk="1" hangingPunct="1">
              <a:spcBef>
                <a:spcPct val="20000"/>
              </a:spcBef>
              <a:buClr>
                <a:schemeClr val="accent1"/>
              </a:buClr>
              <a:buSzPct val="70000"/>
              <a:tabLst>
                <a:tab pos="457200" algn="l"/>
              </a:tabLst>
            </a:pPr>
            <a:r>
              <a:rPr lang="fr-FR" sz="2000" dirty="0">
                <a:solidFill>
                  <a:schemeClr val="tx2"/>
                </a:solidFill>
                <a:latin typeface="+mn-lt"/>
              </a:rPr>
              <a:t>La difficulté majeure est la disponibilité des informations sous le format adapté pour les besoins de la matrice,</a:t>
            </a:r>
          </a:p>
          <a:p>
            <a:pPr lvl="0" algn="just" eaLnBrk="1" hangingPunct="1">
              <a:spcBef>
                <a:spcPct val="20000"/>
              </a:spcBef>
              <a:buClr>
                <a:schemeClr val="accent1"/>
              </a:buClr>
              <a:buSzPct val="70000"/>
              <a:tabLst>
                <a:tab pos="457200" algn="l"/>
              </a:tabLst>
            </a:pPr>
            <a:endParaRPr lang="fr-FR" sz="2000" dirty="0">
              <a:solidFill>
                <a:schemeClr val="tx2"/>
              </a:solidFill>
              <a:latin typeface="+mn-lt"/>
            </a:endParaRPr>
          </a:p>
          <a:p>
            <a:pPr lvl="0" algn="just" eaLnBrk="1" hangingPunct="1">
              <a:spcBef>
                <a:spcPct val="20000"/>
              </a:spcBef>
              <a:buClr>
                <a:schemeClr val="accent1"/>
              </a:buClr>
              <a:buSzPct val="70000"/>
              <a:tabLst>
                <a:tab pos="457200" algn="l"/>
              </a:tabLst>
            </a:pPr>
            <a:r>
              <a:rPr lang="fr-FR" sz="2000" dirty="0">
                <a:latin typeface="+mn-lt"/>
              </a:rPr>
              <a:t>L’existence</a:t>
            </a:r>
            <a:r>
              <a:rPr lang="fr-FR" sz="2000" dirty="0">
                <a:solidFill>
                  <a:schemeClr val="tx2"/>
                </a:solidFill>
                <a:latin typeface="+mn-lt"/>
              </a:rPr>
              <a:t> d’une grande disparité entre les données collectées à travers les enquêtes ménages et les besoins d’élaboration de la matrice de comptabilité sociale,</a:t>
            </a:r>
          </a:p>
          <a:p>
            <a:pPr lvl="0" algn="just" eaLnBrk="1" hangingPunct="1">
              <a:spcBef>
                <a:spcPct val="20000"/>
              </a:spcBef>
              <a:buClr>
                <a:schemeClr val="accent1"/>
              </a:buClr>
              <a:buSzPct val="70000"/>
              <a:tabLst>
                <a:tab pos="457200" algn="l"/>
              </a:tabLst>
            </a:pPr>
            <a:r>
              <a:rPr lang="fr-FR" sz="2000" dirty="0">
                <a:solidFill>
                  <a:schemeClr val="tx2"/>
                </a:solidFill>
                <a:latin typeface="+mn-lt"/>
              </a:rPr>
              <a:t>Pour corriger cela il ressort impérieux d’établir une collaboration entre les statisticiens d’enquête et les acteurs chargés de l’ élaboration de la MCS pour une adaptation de la collecte au besoin des utilisateurs,</a:t>
            </a:r>
          </a:p>
          <a:p>
            <a:pPr lvl="0" algn="just" eaLnBrk="1" hangingPunct="1">
              <a:spcBef>
                <a:spcPct val="20000"/>
              </a:spcBef>
              <a:buClr>
                <a:schemeClr val="accent1"/>
              </a:buClr>
              <a:buSzPct val="70000"/>
              <a:tabLst>
                <a:tab pos="457200" algn="l"/>
              </a:tabLst>
            </a:pPr>
            <a:endParaRPr lang="fr-FR" sz="2000" dirty="0">
              <a:solidFill>
                <a:schemeClr val="tx2"/>
              </a:solidFill>
              <a:latin typeface="+mn-lt"/>
            </a:endParaRPr>
          </a:p>
          <a:p>
            <a:pPr lvl="0" algn="just" eaLnBrk="1" hangingPunct="1">
              <a:spcBef>
                <a:spcPct val="20000"/>
              </a:spcBef>
              <a:buClr>
                <a:schemeClr val="accent1"/>
              </a:buClr>
              <a:buSzPct val="70000"/>
              <a:tabLst>
                <a:tab pos="457200" algn="l"/>
              </a:tabLst>
            </a:pPr>
            <a:r>
              <a:rPr lang="fr-FR" sz="2000" dirty="0">
                <a:solidFill>
                  <a:schemeClr val="tx2"/>
                </a:solidFill>
                <a:latin typeface="+mn-lt"/>
              </a:rPr>
              <a:t>Recouper plusieurs informations pour faire des arbitrages</a:t>
            </a:r>
          </a:p>
          <a:p>
            <a:pPr lvl="0" algn="just" eaLnBrk="1" hangingPunct="1">
              <a:spcBef>
                <a:spcPct val="20000"/>
              </a:spcBef>
              <a:buClr>
                <a:schemeClr val="accent1"/>
              </a:buClr>
              <a:buSzPct val="70000"/>
              <a:tabLst>
                <a:tab pos="457200" algn="l"/>
              </a:tabLst>
            </a:pPr>
            <a:r>
              <a:rPr lang="fr-FR" sz="2000" dirty="0">
                <a:solidFill>
                  <a:schemeClr val="tx2"/>
                </a:solidFill>
                <a:latin typeface="+mn-lt"/>
              </a:rPr>
              <a:t>Mettre à profit l’expérience des autres pays par l’appui des experts chargé d’appui technique,</a:t>
            </a:r>
          </a:p>
          <a:p>
            <a:pPr lvl="0" algn="just" eaLnBrk="1" hangingPunct="1">
              <a:spcBef>
                <a:spcPct val="20000"/>
              </a:spcBef>
              <a:buClr>
                <a:schemeClr val="accent1"/>
              </a:buClr>
              <a:buSzPct val="70000"/>
              <a:tabLst>
                <a:tab pos="457200" algn="l"/>
              </a:tabLst>
            </a:pPr>
            <a:endParaRPr lang="fr-FR" sz="2000" dirty="0">
              <a:solidFill>
                <a:schemeClr val="tx2"/>
              </a:solidFill>
              <a:latin typeface="+mn-lt"/>
            </a:endParaRPr>
          </a:p>
          <a:p>
            <a:pPr lvl="0" algn="just" eaLnBrk="1" hangingPunct="1">
              <a:spcBef>
                <a:spcPct val="20000"/>
              </a:spcBef>
              <a:buClr>
                <a:schemeClr val="accent1"/>
              </a:buClr>
              <a:buSzPct val="70000"/>
              <a:tabLst>
                <a:tab pos="457200" algn="l"/>
              </a:tabLst>
            </a:pPr>
            <a:endParaRPr lang="fr-FR" sz="2000" dirty="0">
              <a:solidFill>
                <a:schemeClr val="tx2"/>
              </a:solidFill>
              <a:latin typeface="+mn-lt"/>
            </a:endParaRPr>
          </a:p>
          <a:p>
            <a:pPr lvl="0" algn="just">
              <a:buFont typeface="Wingdings" pitchFamily="2" charset="2"/>
              <a:buChar char="v"/>
              <a:tabLst>
                <a:tab pos="457200" algn="l"/>
              </a:tabLst>
            </a:pPr>
            <a:endParaRPr lang="fr-FR" dirty="0"/>
          </a:p>
        </p:txBody>
      </p:sp>
    </p:spTree>
    <p:extLst>
      <p:ext uri="{BB962C8B-B14F-4D97-AF65-F5344CB8AC3E}">
        <p14:creationId xmlns:p14="http://schemas.microsoft.com/office/powerpoint/2010/main" val="1766951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10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7">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7">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23900" y="551309"/>
            <a:ext cx="7848600" cy="949642"/>
          </a:xfrm>
        </p:spPr>
        <p:style>
          <a:lnRef idx="3">
            <a:schemeClr val="lt1"/>
          </a:lnRef>
          <a:fillRef idx="1">
            <a:schemeClr val="accent3"/>
          </a:fillRef>
          <a:effectRef idx="1">
            <a:schemeClr val="accent3"/>
          </a:effectRef>
          <a:fontRef idx="minor">
            <a:schemeClr val="lt1"/>
          </a:fontRef>
        </p:style>
        <p:txBody>
          <a:bodyPr vert="horz" rtlCol="0" anchor="ctr">
            <a:normAutofit/>
          </a:bodyPr>
          <a:lstStyle/>
          <a:p>
            <a:pPr algn="ctr" eaLnBrk="0" fontAlgn="base" hangingPunct="0">
              <a:spcAft>
                <a:spcPct val="0"/>
              </a:spcAft>
            </a:pPr>
            <a:r>
              <a:rPr lang="en-US" sz="3200" b="1" dirty="0">
                <a:solidFill>
                  <a:schemeClr val="lt1"/>
                </a:solidFill>
              </a:rPr>
              <a:t>perspectives </a:t>
            </a:r>
          </a:p>
        </p:txBody>
      </p:sp>
      <p:sp>
        <p:nvSpPr>
          <p:cNvPr id="9" name="Espace réservé de la date 8"/>
          <p:cNvSpPr>
            <a:spLocks noGrp="1"/>
          </p:cNvSpPr>
          <p:nvPr>
            <p:ph type="dt" sz="half" idx="10"/>
          </p:nvPr>
        </p:nvSpPr>
        <p:spPr/>
        <p:txBody>
          <a:bodyPr/>
          <a:lstStyle/>
          <a:p>
            <a:pPr eaLnBrk="1" latinLnBrk="0" hangingPunct="1"/>
            <a:r>
              <a:rPr lang="fr-FR" dirty="0"/>
              <a:t>07 au 11 octobre 2019</a:t>
            </a:r>
            <a:endParaRPr lang="en-US" dirty="0"/>
          </a:p>
        </p:txBody>
      </p:sp>
      <p:sp>
        <p:nvSpPr>
          <p:cNvPr id="10" name="Espace réservé du numéro de diapositive 9"/>
          <p:cNvSpPr>
            <a:spLocks noGrp="1"/>
          </p:cNvSpPr>
          <p:nvPr>
            <p:ph type="sldNum" sz="quarter" idx="12"/>
          </p:nvPr>
        </p:nvSpPr>
        <p:spPr/>
        <p:txBody>
          <a:bodyPr>
            <a:normAutofit fontScale="85000" lnSpcReduction="10000"/>
          </a:bodyPr>
          <a:lstStyle/>
          <a:p>
            <a:r>
              <a:rPr lang="en-US" altLang="en-US"/>
              <a:t>Page </a:t>
            </a:r>
            <a:fld id="{1AA4FAC1-E5EA-4F37-AC9C-EC20A35775CF}" type="slidenum">
              <a:rPr lang="en-US" altLang="en-US" smtClean="0"/>
              <a:pPr/>
              <a:t>17</a:t>
            </a:fld>
            <a:r>
              <a:rPr lang="en-US" altLang="en-US"/>
              <a:t> / </a:t>
            </a:r>
            <a:endParaRPr lang="en-US" altLang="en-US" dirty="0"/>
          </a:p>
        </p:txBody>
      </p:sp>
      <p:sp>
        <p:nvSpPr>
          <p:cNvPr id="7" name="Rectangle 6"/>
          <p:cNvSpPr/>
          <p:nvPr/>
        </p:nvSpPr>
        <p:spPr>
          <a:xfrm>
            <a:off x="685800" y="2438400"/>
            <a:ext cx="7543800" cy="523220"/>
          </a:xfrm>
          <a:prstGeom prst="rect">
            <a:avLst/>
          </a:prstGeom>
        </p:spPr>
        <p:txBody>
          <a:bodyPr wrap="square">
            <a:spAutoFit/>
          </a:bodyPr>
          <a:lstStyle/>
          <a:p>
            <a:pPr marL="347472" indent="-347472" algn="just" defTabSz="457200">
              <a:spcAft>
                <a:spcPts val="0"/>
              </a:spcAft>
              <a:buClr>
                <a:srgbClr val="404040"/>
              </a:buClr>
              <a:buFont typeface="Arial"/>
              <a:buChar char="•"/>
            </a:pPr>
            <a:endParaRPr lang="fr-FR" sz="2800" dirty="0">
              <a:solidFill>
                <a:srgbClr val="000000"/>
              </a:solidFill>
              <a:latin typeface="Trebuchet MS" pitchFamily="34" charset="0"/>
            </a:endParaRPr>
          </a:p>
        </p:txBody>
      </p:sp>
      <p:sp>
        <p:nvSpPr>
          <p:cNvPr id="2" name="Rectangle 1"/>
          <p:cNvSpPr>
            <a:spLocks noChangeArrowheads="1"/>
          </p:cNvSpPr>
          <p:nvPr/>
        </p:nvSpPr>
        <p:spPr bwMode="auto">
          <a:xfrm>
            <a:off x="381000" y="1984058"/>
            <a:ext cx="8382000"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buFontTx/>
              <a:buNone/>
              <a:tabLst>
                <a:tab pos="457200" algn="l"/>
              </a:tabLst>
            </a:pPr>
            <a:endParaRPr lang="fr-FR" sz="2000" dirty="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a:p>
            <a:pPr lvl="0">
              <a:buFontTx/>
              <a:buNone/>
              <a:tabLst>
                <a:tab pos="457200" algn="l"/>
              </a:tabLst>
            </a:pPr>
            <a:endParaRPr lang="fr-FR" sz="2000" dirty="0">
              <a:solidFill>
                <a:srgbClr val="FF0000"/>
              </a:solidFill>
              <a:latin typeface="Trebuchet MS" pitchFamily="34" charset="0"/>
            </a:endParaRPr>
          </a:p>
        </p:txBody>
      </p:sp>
      <p:sp>
        <p:nvSpPr>
          <p:cNvPr id="8" name="Rectangle 7"/>
          <p:cNvSpPr/>
          <p:nvPr/>
        </p:nvSpPr>
        <p:spPr>
          <a:xfrm>
            <a:off x="304800" y="1676400"/>
            <a:ext cx="8686800" cy="3447098"/>
          </a:xfrm>
          <a:prstGeom prst="rect">
            <a:avLst/>
          </a:prstGeom>
        </p:spPr>
        <p:txBody>
          <a:bodyPr wrap="square">
            <a:spAutoFit/>
          </a:bodyPr>
          <a:lstStyle/>
          <a:p>
            <a:pPr lvl="0" algn="just" eaLnBrk="1" hangingPunct="1">
              <a:spcBef>
                <a:spcPct val="20000"/>
              </a:spcBef>
              <a:buClr>
                <a:schemeClr val="accent1"/>
              </a:buClr>
              <a:buSzPct val="70000"/>
              <a:tabLst>
                <a:tab pos="457200" algn="l"/>
              </a:tabLst>
            </a:pPr>
            <a:r>
              <a:rPr lang="fr-FR" sz="2000" dirty="0">
                <a:solidFill>
                  <a:schemeClr val="tx2"/>
                </a:solidFill>
                <a:latin typeface="+mn-lt"/>
              </a:rPr>
              <a:t>En terme de perspectives </a:t>
            </a:r>
            <a:r>
              <a:rPr lang="fr-FR" sz="2000">
                <a:solidFill>
                  <a:schemeClr val="tx2"/>
                </a:solidFill>
                <a:latin typeface="+mn-lt"/>
              </a:rPr>
              <a:t>nous devons </a:t>
            </a:r>
            <a:r>
              <a:rPr lang="fr-FR" sz="2000" dirty="0">
                <a:solidFill>
                  <a:schemeClr val="tx2"/>
                </a:solidFill>
                <a:latin typeface="+mn-lt"/>
              </a:rPr>
              <a:t>valider au niveau national la MCS et le guide méthodologique</a:t>
            </a:r>
          </a:p>
          <a:p>
            <a:pPr lvl="0" algn="just" eaLnBrk="1" hangingPunct="1">
              <a:spcBef>
                <a:spcPct val="20000"/>
              </a:spcBef>
              <a:buClr>
                <a:schemeClr val="accent1"/>
              </a:buClr>
              <a:buSzPct val="70000"/>
              <a:tabLst>
                <a:tab pos="457200" algn="l"/>
              </a:tabLst>
            </a:pPr>
            <a:endParaRPr lang="fr-FR" sz="2000" dirty="0">
              <a:solidFill>
                <a:schemeClr val="tx2"/>
              </a:solidFill>
              <a:latin typeface="+mn-lt"/>
            </a:endParaRPr>
          </a:p>
          <a:p>
            <a:pPr lvl="0" algn="just" eaLnBrk="1" hangingPunct="1">
              <a:spcBef>
                <a:spcPct val="20000"/>
              </a:spcBef>
              <a:buClr>
                <a:schemeClr val="accent1"/>
              </a:buClr>
              <a:buSzPct val="70000"/>
              <a:tabLst>
                <a:tab pos="457200" algn="l"/>
              </a:tabLst>
            </a:pPr>
            <a:r>
              <a:rPr lang="fr-FR" sz="2000" dirty="0">
                <a:solidFill>
                  <a:schemeClr val="tx2"/>
                </a:solidFill>
                <a:latin typeface="+mn-lt"/>
              </a:rPr>
              <a:t>Il y a déjà la MCS  2014 disponible en Macro et Micro désagrégée tenant compte de certains produits phares du Mali comme le coton, l’or et le fer,</a:t>
            </a:r>
          </a:p>
          <a:p>
            <a:pPr lvl="0" algn="just" eaLnBrk="1" hangingPunct="1">
              <a:spcBef>
                <a:spcPct val="20000"/>
              </a:spcBef>
              <a:buClr>
                <a:schemeClr val="accent1"/>
              </a:buClr>
              <a:buSzPct val="70000"/>
              <a:tabLst>
                <a:tab pos="457200" algn="l"/>
              </a:tabLst>
            </a:pPr>
            <a:endParaRPr lang="fr-FR" sz="2000" dirty="0">
              <a:solidFill>
                <a:schemeClr val="tx2"/>
              </a:solidFill>
              <a:latin typeface="+mn-lt"/>
            </a:endParaRPr>
          </a:p>
          <a:p>
            <a:pPr lvl="0" algn="just" eaLnBrk="1" hangingPunct="1">
              <a:spcBef>
                <a:spcPct val="20000"/>
              </a:spcBef>
              <a:buClr>
                <a:schemeClr val="accent1"/>
              </a:buClr>
              <a:buSzPct val="70000"/>
              <a:tabLst>
                <a:tab pos="457200" algn="l"/>
              </a:tabLst>
            </a:pPr>
            <a:r>
              <a:rPr lang="fr-FR" sz="2000" dirty="0">
                <a:solidFill>
                  <a:schemeClr val="tx2"/>
                </a:solidFill>
                <a:latin typeface="+mn-lt"/>
              </a:rPr>
              <a:t>Nous comptons renforcer la capacité de l’équipe technique en suivant des cours plus détaillés avec les spéciales de MCS,</a:t>
            </a:r>
          </a:p>
          <a:p>
            <a:pPr lvl="0" algn="just" eaLnBrk="1" hangingPunct="1">
              <a:spcBef>
                <a:spcPct val="20000"/>
              </a:spcBef>
              <a:buClr>
                <a:schemeClr val="accent1"/>
              </a:buClr>
              <a:buSzPct val="70000"/>
              <a:tabLst>
                <a:tab pos="457200" algn="l"/>
              </a:tabLst>
            </a:pPr>
            <a:endParaRPr lang="fr-FR" sz="2000" dirty="0">
              <a:solidFill>
                <a:schemeClr val="tx2"/>
              </a:solidFill>
              <a:latin typeface="+mn-lt"/>
            </a:endParaRPr>
          </a:p>
          <a:p>
            <a:pPr lvl="0" algn="just">
              <a:buFont typeface="Wingdings" pitchFamily="2" charset="2"/>
              <a:buChar char="v"/>
              <a:tabLst>
                <a:tab pos="457200" algn="l"/>
              </a:tabLst>
            </a:pPr>
            <a:endParaRPr lang="fr-FR" dirty="0"/>
          </a:p>
        </p:txBody>
      </p:sp>
    </p:spTree>
    <p:extLst>
      <p:ext uri="{BB962C8B-B14F-4D97-AF65-F5344CB8AC3E}">
        <p14:creationId xmlns:p14="http://schemas.microsoft.com/office/powerpoint/2010/main" val="3483324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10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7">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7">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e la date 6"/>
          <p:cNvSpPr>
            <a:spLocks noGrp="1"/>
          </p:cNvSpPr>
          <p:nvPr>
            <p:ph type="dt" sz="half" idx="10"/>
          </p:nvPr>
        </p:nvSpPr>
        <p:spPr/>
        <p:txBody>
          <a:bodyPr/>
          <a:lstStyle/>
          <a:p>
            <a:pPr eaLnBrk="1" latinLnBrk="0" hangingPunct="1"/>
            <a:endParaRPr lang="en-US" dirty="0"/>
          </a:p>
        </p:txBody>
      </p:sp>
      <p:sp>
        <p:nvSpPr>
          <p:cNvPr id="4" name="Espace réservé du pied de page 3"/>
          <p:cNvSpPr>
            <a:spLocks noGrp="1"/>
          </p:cNvSpPr>
          <p:nvPr>
            <p:ph type="ftr" sz="quarter" idx="11"/>
          </p:nvPr>
        </p:nvSpPr>
        <p:spPr/>
        <p:txBody>
          <a:bodyPr/>
          <a:lstStyle/>
          <a:p>
            <a:r>
              <a:rPr lang="fr-FR" dirty="0"/>
              <a:t>PRESGC DU MALI</a:t>
            </a:r>
            <a:endParaRPr lang="en-US" altLang="en-US" dirty="0"/>
          </a:p>
        </p:txBody>
      </p:sp>
      <p:sp>
        <p:nvSpPr>
          <p:cNvPr id="8" name="Espace réservé du numéro de diapositive 7"/>
          <p:cNvSpPr>
            <a:spLocks noGrp="1"/>
          </p:cNvSpPr>
          <p:nvPr>
            <p:ph type="sldNum" sz="quarter" idx="12"/>
          </p:nvPr>
        </p:nvSpPr>
        <p:spPr/>
        <p:txBody>
          <a:bodyPr>
            <a:normAutofit fontScale="85000" lnSpcReduction="10000"/>
          </a:bodyPr>
          <a:lstStyle/>
          <a:p>
            <a:r>
              <a:rPr lang="en-US" altLang="en-US"/>
              <a:t>Page </a:t>
            </a:r>
            <a:fld id="{1AA4FAC1-E5EA-4F37-AC9C-EC20A35775CF}" type="slidenum">
              <a:rPr lang="en-US" altLang="en-US" smtClean="0"/>
              <a:pPr/>
              <a:t>18</a:t>
            </a:fld>
            <a:r>
              <a:rPr lang="en-US" altLang="en-US"/>
              <a:t> / </a:t>
            </a:r>
            <a:endParaRPr lang="en-US" altLang="en-US" dirty="0"/>
          </a:p>
        </p:txBody>
      </p:sp>
      <p:sp>
        <p:nvSpPr>
          <p:cNvPr id="3" name="Espace réservé du contenu 2"/>
          <p:cNvSpPr>
            <a:spLocks noGrp="1"/>
          </p:cNvSpPr>
          <p:nvPr>
            <p:ph idx="4294967295"/>
          </p:nvPr>
        </p:nvSpPr>
        <p:spPr>
          <a:xfrm>
            <a:off x="457200" y="1554163"/>
            <a:ext cx="8686800" cy="4525962"/>
          </a:xfrm>
        </p:spPr>
        <p:txBody>
          <a:bodyPr/>
          <a:lstStyle/>
          <a:p>
            <a:endParaRPr lang="fr-FR" dirty="0"/>
          </a:p>
          <a:p>
            <a:endParaRPr lang="fr-FR" dirty="0"/>
          </a:p>
          <a:p>
            <a:pPr marL="0" indent="0">
              <a:buNone/>
            </a:pPr>
            <a:r>
              <a:rPr lang="fr-FR" sz="3600" dirty="0">
                <a:latin typeface="Algerian" pitchFamily="82" charset="0"/>
              </a:rPr>
              <a:t>Merci de votre aimable attention</a:t>
            </a:r>
          </a:p>
        </p:txBody>
      </p:sp>
    </p:spTree>
    <p:extLst>
      <p:ext uri="{BB962C8B-B14F-4D97-AF65-F5344CB8AC3E}">
        <p14:creationId xmlns:p14="http://schemas.microsoft.com/office/powerpoint/2010/main" val="993793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Ref idx="1003">
        <a:schemeClr val="bg2"/>
      </p:bgRef>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397405"/>
            <a:ext cx="7543800" cy="821795"/>
          </a:xfrm>
        </p:spPr>
        <p:style>
          <a:lnRef idx="3">
            <a:schemeClr val="lt1"/>
          </a:lnRef>
          <a:fillRef idx="1">
            <a:schemeClr val="accent3"/>
          </a:fillRef>
          <a:effectRef idx="1">
            <a:schemeClr val="accent3"/>
          </a:effectRef>
          <a:fontRef idx="minor">
            <a:schemeClr val="lt1"/>
          </a:fontRef>
        </p:style>
        <p:txBody>
          <a:bodyPr vert="horz" rtlCol="0" anchor="ctr">
            <a:normAutofit/>
          </a:bodyPr>
          <a:lstStyle/>
          <a:p>
            <a:pPr algn="ctr" eaLnBrk="0" fontAlgn="base" hangingPunct="0">
              <a:spcAft>
                <a:spcPct val="0"/>
              </a:spcAft>
            </a:pPr>
            <a:r>
              <a:rPr lang="en-US" sz="3200" b="1" dirty="0">
                <a:solidFill>
                  <a:schemeClr val="lt1"/>
                </a:solidFill>
              </a:rPr>
              <a:t>Plan</a:t>
            </a:r>
          </a:p>
        </p:txBody>
      </p:sp>
      <p:sp>
        <p:nvSpPr>
          <p:cNvPr id="6147" name="Rectangle 3"/>
          <p:cNvSpPr>
            <a:spLocks noGrp="1" noChangeArrowheads="1"/>
          </p:cNvSpPr>
          <p:nvPr>
            <p:ph idx="1"/>
          </p:nvPr>
        </p:nvSpPr>
        <p:spPr>
          <a:xfrm>
            <a:off x="381000" y="1524000"/>
            <a:ext cx="8229600" cy="4724400"/>
          </a:xfrm>
        </p:spPr>
        <p:txBody>
          <a:bodyPr>
            <a:normAutofit fontScale="25000" lnSpcReduction="20000"/>
          </a:bodyPr>
          <a:lstStyle/>
          <a:p>
            <a:pPr defTabSz="457200">
              <a:lnSpc>
                <a:spcPct val="200000"/>
              </a:lnSpc>
              <a:spcAft>
                <a:spcPts val="0"/>
              </a:spcAft>
              <a:buClr>
                <a:srgbClr val="404040"/>
              </a:buClr>
              <a:buFont typeface="Wingdings" pitchFamily="2" charset="2"/>
              <a:buChar char="Ø"/>
            </a:pPr>
            <a:r>
              <a:rPr lang="en-US" sz="8000" dirty="0">
                <a:solidFill>
                  <a:srgbClr val="000000"/>
                </a:solidFill>
              </a:rPr>
              <a:t>CONTEXTE ET JUSTIFICATION</a:t>
            </a:r>
          </a:p>
          <a:p>
            <a:pPr defTabSz="457200">
              <a:lnSpc>
                <a:spcPct val="200000"/>
              </a:lnSpc>
              <a:spcAft>
                <a:spcPts val="0"/>
              </a:spcAft>
              <a:buClr>
                <a:srgbClr val="404040"/>
              </a:buClr>
              <a:buFont typeface="Wingdings" pitchFamily="2" charset="2"/>
              <a:buChar char="Ø"/>
            </a:pPr>
            <a:r>
              <a:rPr lang="en-US" sz="8000" dirty="0">
                <a:solidFill>
                  <a:srgbClr val="000000"/>
                </a:solidFill>
              </a:rPr>
              <a:t>PROCESSUS DE MISE EN PLACE</a:t>
            </a:r>
          </a:p>
          <a:p>
            <a:pPr defTabSz="457200">
              <a:lnSpc>
                <a:spcPct val="200000"/>
              </a:lnSpc>
              <a:spcAft>
                <a:spcPts val="0"/>
              </a:spcAft>
              <a:buClr>
                <a:srgbClr val="404040"/>
              </a:buClr>
              <a:buFont typeface="Wingdings" pitchFamily="2" charset="2"/>
              <a:buChar char="Ø"/>
            </a:pPr>
            <a:r>
              <a:rPr lang="en-US" sz="8000" dirty="0">
                <a:solidFill>
                  <a:srgbClr val="000000"/>
                </a:solidFill>
              </a:rPr>
              <a:t>LES DONNEES SOURCES UTILISEES POUR L’ALIMENTATION DE LA MATRICE  ET LES HYPOTHESES</a:t>
            </a:r>
          </a:p>
          <a:p>
            <a:pPr defTabSz="457200">
              <a:lnSpc>
                <a:spcPct val="200000"/>
              </a:lnSpc>
              <a:spcAft>
                <a:spcPts val="0"/>
              </a:spcAft>
              <a:buClr>
                <a:srgbClr val="404040"/>
              </a:buClr>
              <a:buFont typeface="Wingdings" pitchFamily="2" charset="2"/>
              <a:buChar char="Ø"/>
            </a:pPr>
            <a:r>
              <a:rPr lang="en-US" sz="8000" dirty="0">
                <a:solidFill>
                  <a:srgbClr val="000000"/>
                </a:solidFill>
              </a:rPr>
              <a:t>LES DIFFERENTES SOUS MATRICES</a:t>
            </a:r>
          </a:p>
          <a:p>
            <a:pPr defTabSz="457200">
              <a:lnSpc>
                <a:spcPct val="200000"/>
              </a:lnSpc>
              <a:spcAft>
                <a:spcPts val="0"/>
              </a:spcAft>
              <a:buClr>
                <a:srgbClr val="404040"/>
              </a:buClr>
              <a:buFont typeface="Wingdings" pitchFamily="2" charset="2"/>
              <a:buChar char="Ø"/>
            </a:pPr>
            <a:r>
              <a:rPr lang="en-US" sz="8000" dirty="0">
                <a:solidFill>
                  <a:srgbClr val="000000"/>
                </a:solidFill>
              </a:rPr>
              <a:t>LES TECHNIQUES D’EQUILIBRAGE</a:t>
            </a:r>
          </a:p>
          <a:p>
            <a:pPr defTabSz="457200">
              <a:lnSpc>
                <a:spcPct val="200000"/>
              </a:lnSpc>
              <a:spcAft>
                <a:spcPts val="0"/>
              </a:spcAft>
              <a:buClr>
                <a:srgbClr val="404040"/>
              </a:buClr>
              <a:buFont typeface="Wingdings" pitchFamily="2" charset="2"/>
              <a:buChar char="Ø"/>
            </a:pPr>
            <a:r>
              <a:rPr lang="en-US" sz="8000" dirty="0">
                <a:solidFill>
                  <a:srgbClr val="000000"/>
                </a:solidFill>
              </a:rPr>
              <a:t>LES DIFFICULTES</a:t>
            </a:r>
          </a:p>
          <a:p>
            <a:pPr marL="0" indent="0">
              <a:lnSpc>
                <a:spcPct val="200000"/>
              </a:lnSpc>
              <a:buNone/>
            </a:pPr>
            <a:endParaRPr lang="en-US" dirty="0">
              <a:latin typeface="Trebuchet MS" pitchFamily="34" charset="0"/>
            </a:endParaRPr>
          </a:p>
        </p:txBody>
      </p:sp>
      <p:sp>
        <p:nvSpPr>
          <p:cNvPr id="3" name="Espace réservé de la date 2"/>
          <p:cNvSpPr>
            <a:spLocks noGrp="1"/>
          </p:cNvSpPr>
          <p:nvPr>
            <p:ph type="dt" sz="half" idx="10"/>
          </p:nvPr>
        </p:nvSpPr>
        <p:spPr/>
        <p:txBody>
          <a:bodyPr/>
          <a:lstStyle/>
          <a:p>
            <a:pPr eaLnBrk="1" latinLnBrk="0" hangingPunct="1"/>
            <a:r>
              <a:rPr lang="en-US" dirty="0"/>
              <a:t>07 au 11 </a:t>
            </a:r>
            <a:r>
              <a:rPr lang="en-US" dirty="0" err="1"/>
              <a:t>octobre</a:t>
            </a:r>
            <a:r>
              <a:rPr lang="en-US" dirty="0"/>
              <a:t> 2019</a:t>
            </a:r>
          </a:p>
        </p:txBody>
      </p:sp>
      <p:sp>
        <p:nvSpPr>
          <p:cNvPr id="4" name="Espace réservé du pied de page 3"/>
          <p:cNvSpPr>
            <a:spLocks noGrp="1"/>
          </p:cNvSpPr>
          <p:nvPr>
            <p:ph type="ftr" sz="quarter" idx="11"/>
          </p:nvPr>
        </p:nvSpPr>
        <p:spPr>
          <a:xfrm>
            <a:off x="3581400" y="76200"/>
            <a:ext cx="2057400" cy="304800"/>
          </a:xfrm>
        </p:spPr>
        <p:txBody>
          <a:bodyPr/>
          <a:lstStyle/>
          <a:p>
            <a:r>
              <a:rPr lang="fr-FR" dirty="0"/>
              <a:t>PRESENTATION DE LA MCS</a:t>
            </a:r>
            <a:endParaRPr lang="en-US" altLang="en-US" dirty="0"/>
          </a:p>
        </p:txBody>
      </p:sp>
      <p:sp>
        <p:nvSpPr>
          <p:cNvPr id="6" name="Espace réservé du numéro de diapositive 5"/>
          <p:cNvSpPr>
            <a:spLocks noGrp="1"/>
          </p:cNvSpPr>
          <p:nvPr>
            <p:ph type="sldNum" sz="quarter" idx="12"/>
          </p:nvPr>
        </p:nvSpPr>
        <p:spPr/>
        <p:txBody>
          <a:bodyPr/>
          <a:lstStyle/>
          <a:p>
            <a:r>
              <a:rPr lang="en-US" altLang="en-US"/>
              <a:t>Page </a:t>
            </a:r>
            <a:fld id="{1AA4FAC1-E5EA-4F37-AC9C-EC20A35775CF}" type="slidenum">
              <a:rPr lang="en-US" altLang="en-US" smtClean="0"/>
              <a:pPr/>
              <a:t>2</a:t>
            </a:fld>
            <a:r>
              <a:rPr lang="en-US" altLang="en-US"/>
              <a:t> / </a:t>
            </a:r>
            <a:endParaRPr lang="en-US" alt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500"/>
                                        <p:tgtEl>
                                          <p:spTgt spid="6146"/>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 calcmode="lin" valueType="num">
                                      <p:cBhvr>
                                        <p:cTn id="12" dur="500" fill="hold"/>
                                        <p:tgtEl>
                                          <p:spTgt spid="6147">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6147">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6147">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6147">
                                            <p:txEl>
                                              <p:pRg st="0" end="0"/>
                                            </p:txEl>
                                          </p:spTgt>
                                        </p:tgtEl>
                                        <p:attrNameLst>
                                          <p:attrName>style.visibility</p:attrName>
                                        </p:attrNameLst>
                                      </p:cBhvr>
                                      <p:to>
                                        <p:strVal val="visible"/>
                                      </p:to>
                                    </p:set>
                                    <p:anim calcmode="lin" valueType="num">
                                      <p:cBhvr>
                                        <p:cTn id="19" dur="500" fill="hold"/>
                                        <p:tgtEl>
                                          <p:spTgt spid="6147">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6147">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6147">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6147">
                                            <p:txEl>
                                              <p:pRg st="2" end="2"/>
                                            </p:txEl>
                                          </p:spTgt>
                                        </p:tgtEl>
                                        <p:attrNameLst>
                                          <p:attrName>style.visibility</p:attrName>
                                        </p:attrNameLst>
                                      </p:cBhvr>
                                      <p:to>
                                        <p:strVal val="visible"/>
                                      </p:to>
                                    </p:set>
                                    <p:anim calcmode="lin" valueType="num">
                                      <p:cBhvr>
                                        <p:cTn id="26" dur="500" fill="hold"/>
                                        <p:tgtEl>
                                          <p:spTgt spid="6147">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6147">
                                            <p:txEl>
                                              <p:pRg st="2" end="2"/>
                                            </p:txEl>
                                          </p:spTgt>
                                        </p:tgtEl>
                                        <p:attrNameLst>
                                          <p:attrName>ppt_h</p:attrName>
                                        </p:attrNameLst>
                                      </p:cBhvr>
                                      <p:tavLst>
                                        <p:tav tm="0">
                                          <p:val>
                                            <p:fltVal val="0"/>
                                          </p:val>
                                        </p:tav>
                                        <p:tav tm="100000">
                                          <p:val>
                                            <p:strVal val="#ppt_h"/>
                                          </p:val>
                                        </p:tav>
                                      </p:tavLst>
                                    </p:anim>
                                    <p:animEffect transition="in" filter="fade">
                                      <p:cBhvr>
                                        <p:cTn id="28" dur="500"/>
                                        <p:tgtEl>
                                          <p:spTgt spid="6147">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nodeType="clickEffect">
                                  <p:stCondLst>
                                    <p:cond delay="0"/>
                                  </p:stCondLst>
                                  <p:childTnLst>
                                    <p:set>
                                      <p:cBhvr>
                                        <p:cTn id="32" dur="1" fill="hold">
                                          <p:stCondLst>
                                            <p:cond delay="0"/>
                                          </p:stCondLst>
                                        </p:cTn>
                                        <p:tgtEl>
                                          <p:spTgt spid="6147">
                                            <p:txEl>
                                              <p:pRg st="3" end="3"/>
                                            </p:txEl>
                                          </p:spTgt>
                                        </p:tgtEl>
                                        <p:attrNameLst>
                                          <p:attrName>style.visibility</p:attrName>
                                        </p:attrNameLst>
                                      </p:cBhvr>
                                      <p:to>
                                        <p:strVal val="visible"/>
                                      </p:to>
                                    </p:set>
                                    <p:anim calcmode="lin" valueType="num">
                                      <p:cBhvr>
                                        <p:cTn id="33" dur="500" fill="hold"/>
                                        <p:tgtEl>
                                          <p:spTgt spid="6147">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6147">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6147">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nodeType="clickEffect">
                                  <p:stCondLst>
                                    <p:cond delay="0"/>
                                  </p:stCondLst>
                                  <p:childTnLst>
                                    <p:set>
                                      <p:cBhvr>
                                        <p:cTn id="39" dur="1" fill="hold">
                                          <p:stCondLst>
                                            <p:cond delay="0"/>
                                          </p:stCondLst>
                                        </p:cTn>
                                        <p:tgtEl>
                                          <p:spTgt spid="6147">
                                            <p:txEl>
                                              <p:pRg st="4" end="4"/>
                                            </p:txEl>
                                          </p:spTgt>
                                        </p:tgtEl>
                                        <p:attrNameLst>
                                          <p:attrName>style.visibility</p:attrName>
                                        </p:attrNameLst>
                                      </p:cBhvr>
                                      <p:to>
                                        <p:strVal val="visible"/>
                                      </p:to>
                                    </p:set>
                                    <p:anim calcmode="lin" valueType="num">
                                      <p:cBhvr>
                                        <p:cTn id="40" dur="500" fill="hold"/>
                                        <p:tgtEl>
                                          <p:spTgt spid="6147">
                                            <p:txEl>
                                              <p:pRg st="4" end="4"/>
                                            </p:txEl>
                                          </p:spTgt>
                                        </p:tgtEl>
                                        <p:attrNameLst>
                                          <p:attrName>ppt_w</p:attrName>
                                        </p:attrNameLst>
                                      </p:cBhvr>
                                      <p:tavLst>
                                        <p:tav tm="0">
                                          <p:val>
                                            <p:fltVal val="0"/>
                                          </p:val>
                                        </p:tav>
                                        <p:tav tm="100000">
                                          <p:val>
                                            <p:strVal val="#ppt_w"/>
                                          </p:val>
                                        </p:tav>
                                      </p:tavLst>
                                    </p:anim>
                                    <p:anim calcmode="lin" valueType="num">
                                      <p:cBhvr>
                                        <p:cTn id="41" dur="500" fill="hold"/>
                                        <p:tgtEl>
                                          <p:spTgt spid="6147">
                                            <p:txEl>
                                              <p:pRg st="4" end="4"/>
                                            </p:txEl>
                                          </p:spTgt>
                                        </p:tgtEl>
                                        <p:attrNameLst>
                                          <p:attrName>ppt_h</p:attrName>
                                        </p:attrNameLst>
                                      </p:cBhvr>
                                      <p:tavLst>
                                        <p:tav tm="0">
                                          <p:val>
                                            <p:fltVal val="0"/>
                                          </p:val>
                                        </p:tav>
                                        <p:tav tm="100000">
                                          <p:val>
                                            <p:strVal val="#ppt_h"/>
                                          </p:val>
                                        </p:tav>
                                      </p:tavLst>
                                    </p:anim>
                                    <p:animEffect transition="in" filter="fade">
                                      <p:cBhvr>
                                        <p:cTn id="42" dur="500"/>
                                        <p:tgtEl>
                                          <p:spTgt spid="6147">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nodeType="clickEffect">
                                  <p:stCondLst>
                                    <p:cond delay="0"/>
                                  </p:stCondLst>
                                  <p:childTnLst>
                                    <p:set>
                                      <p:cBhvr>
                                        <p:cTn id="46" dur="1" fill="hold">
                                          <p:stCondLst>
                                            <p:cond delay="0"/>
                                          </p:stCondLst>
                                        </p:cTn>
                                        <p:tgtEl>
                                          <p:spTgt spid="6147">
                                            <p:txEl>
                                              <p:pRg st="5" end="5"/>
                                            </p:txEl>
                                          </p:spTgt>
                                        </p:tgtEl>
                                        <p:attrNameLst>
                                          <p:attrName>style.visibility</p:attrName>
                                        </p:attrNameLst>
                                      </p:cBhvr>
                                      <p:to>
                                        <p:strVal val="visible"/>
                                      </p:to>
                                    </p:set>
                                    <p:anim calcmode="lin" valueType="num">
                                      <p:cBhvr>
                                        <p:cTn id="47" dur="500" fill="hold"/>
                                        <p:tgtEl>
                                          <p:spTgt spid="6147">
                                            <p:txEl>
                                              <p:pRg st="5" end="5"/>
                                            </p:txEl>
                                          </p:spTgt>
                                        </p:tgtEl>
                                        <p:attrNameLst>
                                          <p:attrName>ppt_w</p:attrName>
                                        </p:attrNameLst>
                                      </p:cBhvr>
                                      <p:tavLst>
                                        <p:tav tm="0">
                                          <p:val>
                                            <p:fltVal val="0"/>
                                          </p:val>
                                        </p:tav>
                                        <p:tav tm="100000">
                                          <p:val>
                                            <p:strVal val="#ppt_w"/>
                                          </p:val>
                                        </p:tav>
                                      </p:tavLst>
                                    </p:anim>
                                    <p:anim calcmode="lin" valueType="num">
                                      <p:cBhvr>
                                        <p:cTn id="48" dur="500" fill="hold"/>
                                        <p:tgtEl>
                                          <p:spTgt spid="6147">
                                            <p:txEl>
                                              <p:pRg st="5" end="5"/>
                                            </p:txEl>
                                          </p:spTgt>
                                        </p:tgtEl>
                                        <p:attrNameLst>
                                          <p:attrName>ppt_h</p:attrName>
                                        </p:attrNameLst>
                                      </p:cBhvr>
                                      <p:tavLst>
                                        <p:tav tm="0">
                                          <p:val>
                                            <p:fltVal val="0"/>
                                          </p:val>
                                        </p:tav>
                                        <p:tav tm="100000">
                                          <p:val>
                                            <p:strVal val="#ppt_h"/>
                                          </p:val>
                                        </p:tav>
                                      </p:tavLst>
                                    </p:anim>
                                    <p:animEffect transition="in" filter="fade">
                                      <p:cBhvr>
                                        <p:cTn id="49" dur="500"/>
                                        <p:tgtEl>
                                          <p:spTgt spid="61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style>
          <a:lnRef idx="3">
            <a:schemeClr val="lt1"/>
          </a:lnRef>
          <a:fillRef idx="1">
            <a:schemeClr val="accent3"/>
          </a:fillRef>
          <a:effectRef idx="1">
            <a:schemeClr val="accent3"/>
          </a:effectRef>
          <a:fontRef idx="minor">
            <a:schemeClr val="lt1"/>
          </a:fontRef>
        </p:style>
        <p:txBody>
          <a:bodyPr vert="horz" rtlCol="0" anchor="ctr">
            <a:normAutofit/>
          </a:bodyPr>
          <a:lstStyle/>
          <a:p>
            <a:pPr algn="ctr" eaLnBrk="0" fontAlgn="base" hangingPunct="0">
              <a:spcAft>
                <a:spcPct val="0"/>
              </a:spcAft>
            </a:pPr>
            <a:r>
              <a:rPr lang="en-US" sz="3200" b="1" dirty="0">
                <a:solidFill>
                  <a:schemeClr val="lt1"/>
                </a:solidFill>
              </a:rPr>
              <a:t>CONTEXTE ET JUSTIFICATION</a:t>
            </a:r>
          </a:p>
        </p:txBody>
      </p:sp>
      <p:sp>
        <p:nvSpPr>
          <p:cNvPr id="6147" name="Rectangle 3"/>
          <p:cNvSpPr>
            <a:spLocks noGrp="1" noChangeArrowheads="1"/>
          </p:cNvSpPr>
          <p:nvPr>
            <p:ph idx="1"/>
          </p:nvPr>
        </p:nvSpPr>
        <p:spPr>
          <a:xfrm>
            <a:off x="457200" y="1600200"/>
            <a:ext cx="8229600" cy="4648200"/>
          </a:xfrm>
        </p:spPr>
        <p:txBody>
          <a:bodyPr>
            <a:noAutofit/>
          </a:bodyPr>
          <a:lstStyle/>
          <a:p>
            <a:pPr marL="0" indent="0" algn="just" defTabSz="457200">
              <a:lnSpc>
                <a:spcPct val="90000"/>
              </a:lnSpc>
              <a:buNone/>
            </a:pPr>
            <a:r>
              <a:rPr lang="fr-FR" sz="2000" dirty="0"/>
              <a:t>Au lancement du programme PRS 2015-2020 le Mali à travers le CNPE était déjà avancé dans le processus d’élaboration des Matrices de comptabilités sociales avec l’appui technique d’AFRISTAT,</a:t>
            </a:r>
          </a:p>
          <a:p>
            <a:pPr marL="0" indent="0" algn="just" defTabSz="457200">
              <a:lnSpc>
                <a:spcPct val="90000"/>
              </a:lnSpc>
              <a:buNone/>
            </a:pPr>
            <a:r>
              <a:rPr lang="fr-FR" sz="2000" dirty="0"/>
              <a:t>L’UEMOA avait initié le processus notamment avec la mise en place des  modèles EGC dans les états membres, l’UEMOA avait déjà initié le processus,</a:t>
            </a:r>
          </a:p>
          <a:p>
            <a:pPr marL="0" indent="0" algn="just" defTabSz="457200">
              <a:lnSpc>
                <a:spcPct val="90000"/>
              </a:lnSpc>
              <a:buNone/>
            </a:pPr>
            <a:endParaRPr lang="fr-FR" sz="2000" dirty="0"/>
          </a:p>
          <a:p>
            <a:pPr marL="0" indent="0" algn="just" defTabSz="457200">
              <a:lnSpc>
                <a:spcPct val="90000"/>
              </a:lnSpc>
              <a:buNone/>
            </a:pPr>
            <a:r>
              <a:rPr lang="fr-FR" sz="2000" dirty="0"/>
              <a:t>Le CNPE Mali avait a son actif la MCS 2010 et 2011 mais qui sont très limitées dans l’utilisation compte tenu des problèmes de cohérence périodique des sources de données utilisées pour son élaboration,</a:t>
            </a:r>
          </a:p>
          <a:p>
            <a:pPr marL="0" indent="0" algn="just" defTabSz="457200">
              <a:lnSpc>
                <a:spcPct val="90000"/>
              </a:lnSpc>
              <a:buNone/>
            </a:pPr>
            <a:endParaRPr lang="fr-FR" sz="2000" dirty="0"/>
          </a:p>
          <a:p>
            <a:pPr marL="0" indent="0" algn="just" defTabSz="457200">
              <a:lnSpc>
                <a:spcPct val="90000"/>
              </a:lnSpc>
              <a:buNone/>
            </a:pPr>
            <a:r>
              <a:rPr lang="fr-FR" sz="2000" dirty="0"/>
              <a:t>Les TRE et le TCEI utilisés n’étaient pas de la même année ce qui donnait lieu a beaucoup d’estimation qui par la suite peuvent fausser les appréciations de politiques,</a:t>
            </a:r>
          </a:p>
          <a:p>
            <a:pPr marL="0" indent="0" algn="just" defTabSz="457200">
              <a:lnSpc>
                <a:spcPct val="90000"/>
              </a:lnSpc>
              <a:buNone/>
            </a:pPr>
            <a:r>
              <a:rPr lang="fr-FR" sz="2000" dirty="0"/>
              <a:t>La MCS 2013 qui était en cours d’élaboration avait des problèmes de cohérence qu’il fallait corrigé avec les comptes nationaux,</a:t>
            </a:r>
          </a:p>
          <a:p>
            <a:pPr marL="0" indent="0" algn="just" defTabSz="457200">
              <a:lnSpc>
                <a:spcPct val="90000"/>
              </a:lnSpc>
              <a:buNone/>
            </a:pPr>
            <a:endParaRPr lang="fr-FR" sz="2000" dirty="0"/>
          </a:p>
          <a:p>
            <a:pPr marL="0" indent="0" algn="just" defTabSz="457200">
              <a:lnSpc>
                <a:spcPct val="90000"/>
              </a:lnSpc>
              <a:buNone/>
            </a:pPr>
            <a:endParaRPr lang="fr-FR" sz="2000" dirty="0">
              <a:solidFill>
                <a:srgbClr val="000000"/>
              </a:solidFill>
              <a:latin typeface="+mj-lt"/>
            </a:endParaRPr>
          </a:p>
          <a:p>
            <a:pPr marL="0" indent="0" algn="just" defTabSz="457200">
              <a:lnSpc>
                <a:spcPct val="90000"/>
              </a:lnSpc>
              <a:buNone/>
            </a:pPr>
            <a:endParaRPr lang="fr-FR" sz="2000" dirty="0">
              <a:solidFill>
                <a:srgbClr val="000000"/>
              </a:solidFill>
              <a:latin typeface="+mj-lt"/>
            </a:endParaRPr>
          </a:p>
          <a:p>
            <a:pPr marL="0" indent="0" algn="just" defTabSz="457200">
              <a:lnSpc>
                <a:spcPct val="90000"/>
              </a:lnSpc>
              <a:buNone/>
            </a:pPr>
            <a:endParaRPr lang="fr-FR" sz="2400" dirty="0">
              <a:solidFill>
                <a:srgbClr val="000000"/>
              </a:solidFill>
              <a:latin typeface="+mj-lt"/>
            </a:endParaRPr>
          </a:p>
          <a:p>
            <a:pPr algn="just" defTabSz="457200">
              <a:lnSpc>
                <a:spcPct val="110000"/>
              </a:lnSpc>
              <a:spcBef>
                <a:spcPts val="0"/>
              </a:spcBef>
              <a:buClr>
                <a:srgbClr val="404040"/>
              </a:buClr>
              <a:buFont typeface="Wingdings" pitchFamily="2" charset="2"/>
              <a:buChar char="v"/>
            </a:pPr>
            <a:endParaRPr lang="fr-FR" sz="1400" dirty="0">
              <a:solidFill>
                <a:srgbClr val="000000"/>
              </a:solidFill>
              <a:latin typeface="Trebuchet MS" pitchFamily="34" charset="0"/>
            </a:endParaRPr>
          </a:p>
          <a:p>
            <a:pPr defTabSz="457200">
              <a:lnSpc>
                <a:spcPct val="110000"/>
              </a:lnSpc>
              <a:spcBef>
                <a:spcPts val="0"/>
              </a:spcBef>
              <a:buClr>
                <a:srgbClr val="404040"/>
              </a:buClr>
              <a:buFont typeface="Wingdings" pitchFamily="2" charset="2"/>
              <a:buChar char="v"/>
            </a:pPr>
            <a:endParaRPr lang="fr-FR" sz="1400" dirty="0">
              <a:solidFill>
                <a:srgbClr val="000000"/>
              </a:solidFill>
              <a:latin typeface="Trebuchet MS" pitchFamily="34" charset="0"/>
            </a:endParaRPr>
          </a:p>
          <a:p>
            <a:pPr defTabSz="457200">
              <a:lnSpc>
                <a:spcPct val="110000"/>
              </a:lnSpc>
              <a:spcBef>
                <a:spcPts val="0"/>
              </a:spcBef>
              <a:buClr>
                <a:srgbClr val="404040"/>
              </a:buClr>
              <a:buFont typeface="Wingdings" pitchFamily="2" charset="2"/>
              <a:buChar char="v"/>
            </a:pPr>
            <a:endParaRPr lang="fr-FR" sz="1400" dirty="0">
              <a:solidFill>
                <a:srgbClr val="000000"/>
              </a:solidFill>
              <a:latin typeface="Trebuchet MS" pitchFamily="34" charset="0"/>
            </a:endParaRPr>
          </a:p>
        </p:txBody>
      </p:sp>
      <p:sp>
        <p:nvSpPr>
          <p:cNvPr id="3" name="Espace réservé de la date 2"/>
          <p:cNvSpPr>
            <a:spLocks noGrp="1"/>
          </p:cNvSpPr>
          <p:nvPr>
            <p:ph type="dt" sz="half" idx="10"/>
          </p:nvPr>
        </p:nvSpPr>
        <p:spPr>
          <a:xfrm>
            <a:off x="3657600" y="0"/>
            <a:ext cx="5334000" cy="441325"/>
          </a:xfrm>
        </p:spPr>
        <p:txBody>
          <a:bodyPr/>
          <a:lstStyle/>
          <a:p>
            <a:r>
              <a:rPr lang="fr-FR" dirty="0"/>
              <a:t>Du 07 au 11 octobre 2019</a:t>
            </a:r>
            <a:endParaRPr lang="en-US" dirty="0"/>
          </a:p>
          <a:p>
            <a:endParaRPr lang="en-US" dirty="0"/>
          </a:p>
        </p:txBody>
      </p:sp>
      <p:sp>
        <p:nvSpPr>
          <p:cNvPr id="4" name="Espace réservé du pied de page 3"/>
          <p:cNvSpPr>
            <a:spLocks noGrp="1"/>
          </p:cNvSpPr>
          <p:nvPr>
            <p:ph type="ftr" sz="quarter" idx="11"/>
          </p:nvPr>
        </p:nvSpPr>
        <p:spPr>
          <a:xfrm>
            <a:off x="3581400" y="231648"/>
            <a:ext cx="3200400" cy="301752"/>
          </a:xfrm>
        </p:spPr>
        <p:txBody>
          <a:bodyPr/>
          <a:lstStyle/>
          <a:p>
            <a:r>
              <a:rPr lang="fr-FR" dirty="0"/>
              <a:t>PRESENTATION DE LA  MCS </a:t>
            </a:r>
            <a:endParaRPr lang="en-US" altLang="en-US" dirty="0"/>
          </a:p>
        </p:txBody>
      </p:sp>
      <p:sp>
        <p:nvSpPr>
          <p:cNvPr id="6" name="Espace réservé du numéro de diapositive 5"/>
          <p:cNvSpPr>
            <a:spLocks noGrp="1"/>
          </p:cNvSpPr>
          <p:nvPr>
            <p:ph type="sldNum" sz="quarter" idx="12"/>
          </p:nvPr>
        </p:nvSpPr>
        <p:spPr/>
        <p:txBody>
          <a:bodyPr>
            <a:normAutofit fontScale="92500" lnSpcReduction="10000"/>
          </a:bodyPr>
          <a:lstStyle/>
          <a:p>
            <a:r>
              <a:rPr lang="en-US" altLang="en-US"/>
              <a:t>Page </a:t>
            </a:r>
            <a:fld id="{1AA4FAC1-E5EA-4F37-AC9C-EC20A35775CF}" type="slidenum">
              <a:rPr lang="en-US" altLang="en-US" smtClean="0"/>
              <a:pPr/>
              <a:t>3</a:t>
            </a:fld>
            <a:r>
              <a:rPr lang="en-US" altLang="en-US"/>
              <a:t> / </a:t>
            </a:r>
            <a:endParaRPr lang="en-US" altLang="en-US" dirty="0"/>
          </a:p>
        </p:txBody>
      </p:sp>
    </p:spTree>
    <p:extLst>
      <p:ext uri="{BB962C8B-B14F-4D97-AF65-F5344CB8AC3E}">
        <p14:creationId xmlns:p14="http://schemas.microsoft.com/office/powerpoint/2010/main" val="332134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p:cTn id="7" dur="1000" fill="hold"/>
                                        <p:tgtEl>
                                          <p:spTgt spid="6146"/>
                                        </p:tgtEl>
                                        <p:attrNameLst>
                                          <p:attrName>ppt_w</p:attrName>
                                        </p:attrNameLst>
                                      </p:cBhvr>
                                      <p:tavLst>
                                        <p:tav tm="0">
                                          <p:val>
                                            <p:fltVal val="0"/>
                                          </p:val>
                                        </p:tav>
                                        <p:tav tm="100000">
                                          <p:val>
                                            <p:strVal val="#ppt_w"/>
                                          </p:val>
                                        </p:tav>
                                      </p:tavLst>
                                    </p:anim>
                                    <p:anim calcmode="lin" valueType="num">
                                      <p:cBhvr>
                                        <p:cTn id="8" dur="1000" fill="hold"/>
                                        <p:tgtEl>
                                          <p:spTgt spid="6146"/>
                                        </p:tgtEl>
                                        <p:attrNameLst>
                                          <p:attrName>ppt_h</p:attrName>
                                        </p:attrNameLst>
                                      </p:cBhvr>
                                      <p:tavLst>
                                        <p:tav tm="0">
                                          <p:val>
                                            <p:fltVal val="0"/>
                                          </p:val>
                                        </p:tav>
                                        <p:tav tm="100000">
                                          <p:val>
                                            <p:strVal val="#ppt_h"/>
                                          </p:val>
                                        </p:tav>
                                      </p:tavLst>
                                    </p:anim>
                                    <p:anim calcmode="lin" valueType="num">
                                      <p:cBhvr>
                                        <p:cTn id="9" dur="1000" fill="hold"/>
                                        <p:tgtEl>
                                          <p:spTgt spid="6146"/>
                                        </p:tgtEl>
                                        <p:attrNameLst>
                                          <p:attrName>style.rotation</p:attrName>
                                        </p:attrNameLst>
                                      </p:cBhvr>
                                      <p:tavLst>
                                        <p:tav tm="0">
                                          <p:val>
                                            <p:fltVal val="90"/>
                                          </p:val>
                                        </p:tav>
                                        <p:tav tm="100000">
                                          <p:val>
                                            <p:fltVal val="0"/>
                                          </p:val>
                                        </p:tav>
                                      </p:tavLst>
                                    </p:anim>
                                    <p:animEffect transition="in" filter="fade">
                                      <p:cBhvr>
                                        <p:cTn id="10" dur="10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eaLnBrk="1" latinLnBrk="0" hangingPunct="1"/>
            <a:r>
              <a:rPr lang="fr-FR" dirty="0"/>
              <a:t>Du 07 au 11 octobre 2019</a:t>
            </a:r>
            <a:endParaRPr lang="en-US" dirty="0"/>
          </a:p>
        </p:txBody>
      </p:sp>
      <p:sp>
        <p:nvSpPr>
          <p:cNvPr id="5" name="Espace réservé du pied de page 4"/>
          <p:cNvSpPr>
            <a:spLocks noGrp="1"/>
          </p:cNvSpPr>
          <p:nvPr>
            <p:ph type="ftr" sz="quarter" idx="11"/>
          </p:nvPr>
        </p:nvSpPr>
        <p:spPr/>
        <p:txBody>
          <a:bodyPr/>
          <a:lstStyle/>
          <a:p>
            <a:endParaRPr lang="en-US" altLang="en-US" dirty="0"/>
          </a:p>
        </p:txBody>
      </p:sp>
      <p:sp>
        <p:nvSpPr>
          <p:cNvPr id="6" name="Espace réservé du numéro de diapositive 5"/>
          <p:cNvSpPr>
            <a:spLocks noGrp="1"/>
          </p:cNvSpPr>
          <p:nvPr>
            <p:ph type="sldNum" sz="quarter" idx="12"/>
          </p:nvPr>
        </p:nvSpPr>
        <p:spPr/>
        <p:txBody>
          <a:bodyPr>
            <a:normAutofit fontScale="92500" lnSpcReduction="10000"/>
          </a:bodyPr>
          <a:lstStyle/>
          <a:p>
            <a:r>
              <a:rPr lang="en-US" altLang="en-US"/>
              <a:t>Page </a:t>
            </a:r>
            <a:fld id="{1AA4FAC1-E5EA-4F37-AC9C-EC20A35775CF}" type="slidenum">
              <a:rPr lang="en-US" altLang="en-US" smtClean="0"/>
              <a:pPr/>
              <a:t>4</a:t>
            </a:fld>
            <a:r>
              <a:rPr lang="en-US" altLang="en-US"/>
              <a:t> / </a:t>
            </a:r>
            <a:endParaRPr lang="en-US" altLang="en-US" dirty="0"/>
          </a:p>
        </p:txBody>
      </p:sp>
      <p:sp>
        <p:nvSpPr>
          <p:cNvPr id="2" name="Titre 1"/>
          <p:cNvSpPr>
            <a:spLocks noGrp="1"/>
          </p:cNvSpPr>
          <p:nvPr>
            <p:ph type="title" idx="4294967295"/>
          </p:nvPr>
        </p:nvSpPr>
        <p:spPr>
          <a:xfrm>
            <a:off x="683568" y="332656"/>
            <a:ext cx="7467600" cy="792163"/>
          </a:xfrm>
        </p:spPr>
        <p:style>
          <a:lnRef idx="3">
            <a:schemeClr val="lt1"/>
          </a:lnRef>
          <a:fillRef idx="1">
            <a:schemeClr val="accent3"/>
          </a:fillRef>
          <a:effectRef idx="1">
            <a:schemeClr val="accent3"/>
          </a:effectRef>
          <a:fontRef idx="minor">
            <a:schemeClr val="lt1"/>
          </a:fontRef>
        </p:style>
        <p:txBody>
          <a:bodyPr rtlCol="0" anchor="ctr">
            <a:normAutofit fontScale="90000"/>
          </a:bodyPr>
          <a:lstStyle/>
          <a:p>
            <a:pPr algn="ctr" eaLnBrk="0" fontAlgn="base" hangingPunct="0">
              <a:spcAft>
                <a:spcPct val="0"/>
              </a:spcAft>
            </a:pPr>
            <a:r>
              <a:rPr lang="fr-FR" sz="3200" b="1" dirty="0">
                <a:solidFill>
                  <a:schemeClr val="lt1"/>
                </a:solidFill>
              </a:rPr>
              <a:t>Processus de mise en place de la MCS</a:t>
            </a:r>
          </a:p>
        </p:txBody>
      </p:sp>
      <p:sp>
        <p:nvSpPr>
          <p:cNvPr id="7" name="Rectangle 6"/>
          <p:cNvSpPr/>
          <p:nvPr/>
        </p:nvSpPr>
        <p:spPr>
          <a:xfrm>
            <a:off x="467544" y="1441132"/>
            <a:ext cx="8305800" cy="5693866"/>
          </a:xfrm>
          <a:prstGeom prst="rect">
            <a:avLst/>
          </a:prstGeom>
        </p:spPr>
        <p:txBody>
          <a:bodyPr wrap="square">
            <a:spAutoFit/>
          </a:bodyPr>
          <a:lstStyle/>
          <a:p>
            <a:pPr algn="just" defTabSz="457200" eaLnBrk="1" hangingPunct="1">
              <a:lnSpc>
                <a:spcPct val="90000"/>
              </a:lnSpc>
              <a:spcBef>
                <a:spcPct val="20000"/>
              </a:spcBef>
              <a:buClr>
                <a:schemeClr val="accent1"/>
              </a:buClr>
              <a:buSzPct val="70000"/>
            </a:pPr>
            <a:r>
              <a:rPr lang="fr-FR" sz="2000" dirty="0">
                <a:solidFill>
                  <a:schemeClr val="tx2"/>
                </a:solidFill>
                <a:latin typeface="+mn-lt"/>
              </a:rPr>
              <a:t>Pour l’élaboration de la MCS l’organisation qui était en place, notamment le noyau dur composé d’un comptable national, des acteurs de la recherche, de la société civile,  des Finances publiques et  du CNPE a été élargie en terme de représentativité à d’autres compétences.</a:t>
            </a:r>
          </a:p>
          <a:p>
            <a:pPr algn="just" defTabSz="457200" eaLnBrk="1" hangingPunct="1">
              <a:lnSpc>
                <a:spcPct val="90000"/>
              </a:lnSpc>
              <a:spcBef>
                <a:spcPct val="20000"/>
              </a:spcBef>
              <a:buClr>
                <a:schemeClr val="accent1"/>
              </a:buClr>
              <a:buSzPct val="70000"/>
            </a:pPr>
            <a:endParaRPr lang="fr-FR" sz="2000" dirty="0">
              <a:solidFill>
                <a:schemeClr val="tx2"/>
              </a:solidFill>
              <a:latin typeface="+mn-lt"/>
            </a:endParaRPr>
          </a:p>
          <a:p>
            <a:pPr algn="just" defTabSz="457200" eaLnBrk="1" hangingPunct="1">
              <a:lnSpc>
                <a:spcPct val="90000"/>
              </a:lnSpc>
              <a:spcBef>
                <a:spcPct val="20000"/>
              </a:spcBef>
              <a:buClr>
                <a:schemeClr val="accent1"/>
              </a:buClr>
              <a:buSzPct val="70000"/>
            </a:pPr>
            <a:r>
              <a:rPr lang="fr-FR" sz="2000" dirty="0">
                <a:solidFill>
                  <a:schemeClr val="tx2"/>
                </a:solidFill>
                <a:latin typeface="+mn-lt"/>
              </a:rPr>
              <a:t>Ainsi, le nombre de comptable national a été revu à la hausse, la participation des finances publiques ont été élargi aux Directions  Budget et Impôts,</a:t>
            </a:r>
          </a:p>
          <a:p>
            <a:pPr algn="just" defTabSz="457200" eaLnBrk="1" hangingPunct="1">
              <a:lnSpc>
                <a:spcPct val="90000"/>
              </a:lnSpc>
              <a:spcBef>
                <a:spcPct val="20000"/>
              </a:spcBef>
              <a:buClr>
                <a:schemeClr val="accent1"/>
              </a:buClr>
              <a:buSzPct val="70000"/>
            </a:pPr>
            <a:endParaRPr lang="fr-FR" sz="2000" dirty="0">
              <a:solidFill>
                <a:schemeClr val="tx2"/>
              </a:solidFill>
              <a:latin typeface="+mn-lt"/>
            </a:endParaRPr>
          </a:p>
          <a:p>
            <a:pPr algn="just" defTabSz="457200" eaLnBrk="1" hangingPunct="1">
              <a:lnSpc>
                <a:spcPct val="90000"/>
              </a:lnSpc>
              <a:spcBef>
                <a:spcPct val="20000"/>
              </a:spcBef>
              <a:buClr>
                <a:schemeClr val="accent1"/>
              </a:buClr>
              <a:buSzPct val="70000"/>
            </a:pPr>
            <a:r>
              <a:rPr lang="fr-FR" sz="2000" dirty="0">
                <a:solidFill>
                  <a:schemeClr val="tx2"/>
                </a:solidFill>
                <a:latin typeface="+mn-lt"/>
              </a:rPr>
              <a:t>Ces Groupes de compétences se retrouvent périodiquement pour les travaux sur la Matrice</a:t>
            </a:r>
          </a:p>
          <a:p>
            <a:pPr algn="just" defTabSz="457200" eaLnBrk="1" hangingPunct="1">
              <a:lnSpc>
                <a:spcPct val="90000"/>
              </a:lnSpc>
              <a:spcBef>
                <a:spcPct val="20000"/>
              </a:spcBef>
              <a:buClr>
                <a:schemeClr val="accent1"/>
              </a:buClr>
              <a:buSzPct val="70000"/>
            </a:pPr>
            <a:endParaRPr lang="fr-FR" sz="2000" dirty="0">
              <a:solidFill>
                <a:schemeClr val="tx2"/>
              </a:solidFill>
              <a:latin typeface="+mn-lt"/>
            </a:endParaRPr>
          </a:p>
          <a:p>
            <a:pPr algn="just" defTabSz="457200" eaLnBrk="1" hangingPunct="1">
              <a:lnSpc>
                <a:spcPct val="90000"/>
              </a:lnSpc>
              <a:spcBef>
                <a:spcPct val="20000"/>
              </a:spcBef>
              <a:buClr>
                <a:schemeClr val="accent1"/>
              </a:buClr>
              <a:buSzPct val="70000"/>
            </a:pPr>
            <a:r>
              <a:rPr lang="fr-FR" sz="2000" dirty="0">
                <a:solidFill>
                  <a:schemeClr val="tx2"/>
                </a:solidFill>
                <a:latin typeface="+mn-lt"/>
              </a:rPr>
              <a:t>Chaque groupe avait en charge une série de sous matrices</a:t>
            </a:r>
          </a:p>
          <a:p>
            <a:pPr algn="just" defTabSz="457200" eaLnBrk="1" hangingPunct="1">
              <a:lnSpc>
                <a:spcPct val="90000"/>
              </a:lnSpc>
              <a:spcBef>
                <a:spcPct val="20000"/>
              </a:spcBef>
              <a:buClr>
                <a:schemeClr val="accent1"/>
              </a:buClr>
              <a:buSzPct val="70000"/>
            </a:pPr>
            <a:endParaRPr lang="fr-FR" sz="2000" dirty="0">
              <a:solidFill>
                <a:schemeClr val="tx2"/>
              </a:solidFill>
              <a:latin typeface="+mn-lt"/>
            </a:endParaRPr>
          </a:p>
          <a:p>
            <a:pPr algn="just" defTabSz="457200" eaLnBrk="1" hangingPunct="1">
              <a:lnSpc>
                <a:spcPct val="90000"/>
              </a:lnSpc>
              <a:spcBef>
                <a:spcPct val="20000"/>
              </a:spcBef>
              <a:buClr>
                <a:schemeClr val="accent1"/>
              </a:buClr>
              <a:buSzPct val="70000"/>
            </a:pPr>
            <a:r>
              <a:rPr lang="fr-FR" sz="2000" dirty="0">
                <a:solidFill>
                  <a:schemeClr val="tx2"/>
                </a:solidFill>
                <a:latin typeface="+mn-lt"/>
              </a:rPr>
              <a:t>Pour les travaux sur la MCS 2013, l’équipe a d’abord élaboré la Macro MCS 2013 équilibrée,</a:t>
            </a:r>
          </a:p>
          <a:p>
            <a:pPr algn="just" defTabSz="457200" eaLnBrk="1" hangingPunct="1">
              <a:lnSpc>
                <a:spcPct val="90000"/>
              </a:lnSpc>
              <a:spcBef>
                <a:spcPct val="20000"/>
              </a:spcBef>
              <a:buClr>
                <a:schemeClr val="accent1"/>
              </a:buClr>
              <a:buSzPct val="70000"/>
            </a:pPr>
            <a:endParaRPr lang="fr-FR" sz="2000" dirty="0">
              <a:solidFill>
                <a:schemeClr val="tx2"/>
              </a:solidFill>
              <a:latin typeface="+mn-lt"/>
            </a:endParaRPr>
          </a:p>
          <a:p>
            <a:pPr algn="just" defTabSz="457200" eaLnBrk="1" hangingPunct="1">
              <a:lnSpc>
                <a:spcPct val="90000"/>
              </a:lnSpc>
              <a:spcBef>
                <a:spcPct val="20000"/>
              </a:spcBef>
              <a:buClr>
                <a:schemeClr val="accent1"/>
              </a:buClr>
              <a:buSzPct val="70000"/>
            </a:pPr>
            <a:endParaRPr lang="fr-FR" sz="2000" dirty="0">
              <a:solidFill>
                <a:schemeClr val="tx2"/>
              </a:solidFill>
              <a:latin typeface="+mn-lt"/>
            </a:endParaRPr>
          </a:p>
        </p:txBody>
      </p:sp>
    </p:spTree>
    <p:extLst>
      <p:ext uri="{BB962C8B-B14F-4D97-AF65-F5344CB8AC3E}">
        <p14:creationId xmlns:p14="http://schemas.microsoft.com/office/powerpoint/2010/main" val="642721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dirty="0"/>
              <a:t>Du 07 au 11 octobre 2019</a:t>
            </a:r>
            <a:endParaRPr lang="en-US" dirty="0"/>
          </a:p>
        </p:txBody>
      </p:sp>
      <p:sp>
        <p:nvSpPr>
          <p:cNvPr id="6" name="Espace réservé du pied de page 5"/>
          <p:cNvSpPr>
            <a:spLocks noGrp="1"/>
          </p:cNvSpPr>
          <p:nvPr>
            <p:ph type="ftr" sz="quarter" idx="11"/>
          </p:nvPr>
        </p:nvSpPr>
        <p:spPr/>
        <p:txBody>
          <a:bodyPr/>
          <a:lstStyle/>
          <a:p>
            <a:r>
              <a:rPr lang="fr-FR" altLang="en-US" dirty="0"/>
              <a:t>PRESENTATION DE LA MCS </a:t>
            </a:r>
            <a:endParaRPr lang="en-US" altLang="en-US" dirty="0"/>
          </a:p>
        </p:txBody>
      </p:sp>
      <p:sp>
        <p:nvSpPr>
          <p:cNvPr id="5" name="Espace réservé du numéro de diapositive 4"/>
          <p:cNvSpPr>
            <a:spLocks noGrp="1"/>
          </p:cNvSpPr>
          <p:nvPr>
            <p:ph type="sldNum" sz="quarter" idx="12"/>
          </p:nvPr>
        </p:nvSpPr>
        <p:spPr/>
        <p:txBody>
          <a:bodyPr/>
          <a:lstStyle/>
          <a:p>
            <a:r>
              <a:rPr lang="en-US" altLang="en-US"/>
              <a:t>Page </a:t>
            </a:r>
            <a:fld id="{1AA4FAC1-E5EA-4F37-AC9C-EC20A35775CF}" type="slidenum">
              <a:rPr lang="en-US" altLang="en-US" smtClean="0"/>
              <a:pPr/>
              <a:t>5</a:t>
            </a:fld>
            <a:r>
              <a:rPr lang="en-US" altLang="en-US"/>
              <a:t> / </a:t>
            </a:r>
            <a:endParaRPr lang="en-US" altLang="en-US" dirty="0"/>
          </a:p>
        </p:txBody>
      </p:sp>
      <p:sp>
        <p:nvSpPr>
          <p:cNvPr id="2" name="Titre 1"/>
          <p:cNvSpPr>
            <a:spLocks noGrp="1"/>
          </p:cNvSpPr>
          <p:nvPr>
            <p:ph type="title" idx="4294967295"/>
          </p:nvPr>
        </p:nvSpPr>
        <p:spPr>
          <a:xfrm>
            <a:off x="457200" y="457200"/>
            <a:ext cx="8686800" cy="838200"/>
          </a:xfrm>
        </p:spPr>
        <p:style>
          <a:lnRef idx="3">
            <a:schemeClr val="lt1"/>
          </a:lnRef>
          <a:fillRef idx="1">
            <a:schemeClr val="accent3"/>
          </a:fillRef>
          <a:effectRef idx="1">
            <a:schemeClr val="accent3"/>
          </a:effectRef>
          <a:fontRef idx="minor">
            <a:schemeClr val="lt1"/>
          </a:fontRef>
        </p:style>
        <p:txBody>
          <a:bodyPr vert="horz" rtlCol="0" anchor="ctr">
            <a:normAutofit fontScale="90000"/>
          </a:bodyPr>
          <a:lstStyle/>
          <a:p>
            <a:pPr algn="ctr" eaLnBrk="0" fontAlgn="base" hangingPunct="0">
              <a:spcAft>
                <a:spcPct val="0"/>
              </a:spcAft>
            </a:pPr>
            <a:r>
              <a:rPr lang="fr-FR" sz="3200" b="1" dirty="0">
                <a:solidFill>
                  <a:schemeClr val="lt1"/>
                </a:solidFill>
              </a:rPr>
              <a:t>Processus de mise en place de la MCS (suite)</a:t>
            </a:r>
          </a:p>
        </p:txBody>
      </p:sp>
      <p:sp>
        <p:nvSpPr>
          <p:cNvPr id="3" name="Espace réservé du contenu 2"/>
          <p:cNvSpPr>
            <a:spLocks noGrp="1"/>
          </p:cNvSpPr>
          <p:nvPr>
            <p:ph idx="4294967295"/>
          </p:nvPr>
        </p:nvSpPr>
        <p:spPr>
          <a:xfrm>
            <a:off x="457200" y="1554163"/>
            <a:ext cx="8686800" cy="4525962"/>
          </a:xfrm>
        </p:spPr>
        <p:txBody>
          <a:bodyPr>
            <a:normAutofit lnSpcReduction="10000"/>
          </a:bodyPr>
          <a:lstStyle/>
          <a:p>
            <a:pPr marL="0" indent="0" algn="just">
              <a:buNone/>
            </a:pPr>
            <a:r>
              <a:rPr lang="fr-FR" sz="2000" dirty="0">
                <a:solidFill>
                  <a:schemeClr val="tx1"/>
                </a:solidFill>
              </a:rPr>
              <a:t>De cette Macro a été ensuite élaboré la Micro MCS Standard puis la Micro MCS désagrégée,</a:t>
            </a:r>
          </a:p>
          <a:p>
            <a:pPr marL="0" indent="0" algn="just">
              <a:buNone/>
            </a:pPr>
            <a:endParaRPr lang="fr-FR" sz="2000" dirty="0">
              <a:solidFill>
                <a:schemeClr val="tx1"/>
              </a:solidFill>
            </a:endParaRPr>
          </a:p>
          <a:p>
            <a:pPr marL="0" indent="0" algn="just">
              <a:buNone/>
            </a:pPr>
            <a:r>
              <a:rPr lang="fr-FR" sz="2000" dirty="0">
                <a:solidFill>
                  <a:schemeClr val="tx1"/>
                </a:solidFill>
              </a:rPr>
              <a:t>Les travaux sur la Micro MCS désagrégée se sont déroulés en isolant les sous matrices et après les données ont été ramenées dans la grande matrice</a:t>
            </a:r>
            <a:r>
              <a:rPr lang="fr-FR" sz="2000" dirty="0">
                <a:solidFill>
                  <a:srgbClr val="FF0000"/>
                </a:solidFill>
              </a:rPr>
              <a:t>,</a:t>
            </a:r>
          </a:p>
          <a:p>
            <a:pPr marL="0" indent="0" algn="just">
              <a:buNone/>
            </a:pPr>
            <a:endParaRPr lang="fr-FR" sz="2000" dirty="0"/>
          </a:p>
          <a:p>
            <a:pPr marL="0" indent="0" algn="just">
              <a:buNone/>
            </a:pPr>
            <a:r>
              <a:rPr lang="fr-FR" sz="2000" dirty="0"/>
              <a:t>La Micro MCS Mali est décomposée en six blocs;</a:t>
            </a:r>
          </a:p>
          <a:p>
            <a:pPr algn="just">
              <a:buFontTx/>
              <a:buChar char="-"/>
            </a:pPr>
            <a:r>
              <a:rPr lang="fr-FR" sz="2000" dirty="0"/>
              <a:t>Les activités,</a:t>
            </a:r>
          </a:p>
          <a:p>
            <a:pPr algn="just">
              <a:buFontTx/>
              <a:buChar char="-"/>
            </a:pPr>
            <a:r>
              <a:rPr lang="fr-FR" sz="2000" dirty="0"/>
              <a:t>Les produits,</a:t>
            </a:r>
          </a:p>
          <a:p>
            <a:pPr algn="just">
              <a:buFontTx/>
              <a:buChar char="-"/>
            </a:pPr>
            <a:r>
              <a:rPr lang="fr-FR" sz="2000" dirty="0"/>
              <a:t>Les Facteurs (</a:t>
            </a:r>
            <a:r>
              <a:rPr lang="fr-FR" sz="2000" dirty="0" err="1"/>
              <a:t>Rev</a:t>
            </a:r>
            <a:r>
              <a:rPr lang="fr-FR" sz="2000" dirty="0"/>
              <a:t> EBE)</a:t>
            </a:r>
          </a:p>
          <a:p>
            <a:pPr algn="just">
              <a:buFontTx/>
              <a:buChar char="-"/>
            </a:pPr>
            <a:r>
              <a:rPr lang="fr-FR" sz="2000" dirty="0"/>
              <a:t>Les Institutions</a:t>
            </a:r>
          </a:p>
          <a:p>
            <a:pPr algn="just">
              <a:buFontTx/>
              <a:buChar char="-"/>
            </a:pPr>
            <a:r>
              <a:rPr lang="fr-FR" sz="2000" dirty="0"/>
              <a:t>Le capital </a:t>
            </a:r>
          </a:p>
          <a:p>
            <a:pPr algn="just">
              <a:buFontTx/>
              <a:buChar char="-"/>
            </a:pPr>
            <a:r>
              <a:rPr lang="fr-FR" sz="2000" dirty="0"/>
              <a:t>Reste du Monde</a:t>
            </a:r>
          </a:p>
          <a:p>
            <a:pPr algn="just">
              <a:buFontTx/>
              <a:buChar char="-"/>
            </a:pPr>
            <a:endParaRPr lang="fr-FR" sz="2000" dirty="0"/>
          </a:p>
          <a:p>
            <a:pPr marL="0" indent="0" algn="just">
              <a:buNone/>
            </a:pPr>
            <a:endParaRPr lang="fr-FR" sz="2000" dirty="0"/>
          </a:p>
          <a:p>
            <a:pPr marL="0" indent="0" algn="just">
              <a:buNone/>
            </a:pPr>
            <a:endParaRPr lang="fr-FR" sz="2000" dirty="0"/>
          </a:p>
          <a:p>
            <a:pPr marL="0" indent="0" algn="just">
              <a:buNone/>
            </a:pPr>
            <a:endParaRPr lang="fr-FR" sz="2000" dirty="0"/>
          </a:p>
          <a:p>
            <a:pPr marL="0" indent="0" algn="just">
              <a:buNone/>
            </a:pPr>
            <a:endParaRPr lang="fr-FR" sz="2000" dirty="0"/>
          </a:p>
          <a:p>
            <a:pPr marL="0" indent="0" algn="just">
              <a:buNone/>
            </a:pPr>
            <a:endParaRPr lang="fr-FR" sz="2000" dirty="0"/>
          </a:p>
        </p:txBody>
      </p:sp>
    </p:spTree>
    <p:extLst>
      <p:ext uri="{BB962C8B-B14F-4D97-AF65-F5344CB8AC3E}">
        <p14:creationId xmlns:p14="http://schemas.microsoft.com/office/powerpoint/2010/main" val="1763246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eaLnBrk="1" latinLnBrk="0" hangingPunct="1"/>
            <a:r>
              <a:rPr lang="fr-FR" dirty="0"/>
              <a:t>07 au 11 octobre 2019</a:t>
            </a:r>
            <a:endParaRPr lang="en-US" dirty="0"/>
          </a:p>
        </p:txBody>
      </p:sp>
      <p:sp>
        <p:nvSpPr>
          <p:cNvPr id="5" name="Espace réservé du pied de page 4"/>
          <p:cNvSpPr>
            <a:spLocks noGrp="1"/>
          </p:cNvSpPr>
          <p:nvPr>
            <p:ph type="ftr" sz="quarter" idx="11"/>
          </p:nvPr>
        </p:nvSpPr>
        <p:spPr/>
        <p:txBody>
          <a:bodyPr/>
          <a:lstStyle/>
          <a:p>
            <a:r>
              <a:rPr lang="fr-FR" altLang="en-US" dirty="0"/>
              <a:t>PRESENTATION DE LA MCS &amp; DU MEGC DU MALI</a:t>
            </a:r>
            <a:endParaRPr lang="en-US" altLang="en-US" dirty="0"/>
          </a:p>
        </p:txBody>
      </p:sp>
      <p:sp>
        <p:nvSpPr>
          <p:cNvPr id="6" name="Espace réservé du numéro de diapositive 5"/>
          <p:cNvSpPr>
            <a:spLocks noGrp="1"/>
          </p:cNvSpPr>
          <p:nvPr>
            <p:ph type="sldNum" sz="quarter" idx="12"/>
          </p:nvPr>
        </p:nvSpPr>
        <p:spPr/>
        <p:txBody>
          <a:bodyPr/>
          <a:lstStyle/>
          <a:p>
            <a:r>
              <a:rPr lang="en-US" altLang="en-US"/>
              <a:t>Page </a:t>
            </a:r>
            <a:fld id="{1AA4FAC1-E5EA-4F37-AC9C-EC20A35775CF}" type="slidenum">
              <a:rPr lang="en-US" altLang="en-US" smtClean="0"/>
              <a:pPr/>
              <a:t>6</a:t>
            </a:fld>
            <a:r>
              <a:rPr lang="en-US" altLang="en-US"/>
              <a:t> / </a:t>
            </a:r>
            <a:endParaRPr lang="en-US" altLang="en-US" dirty="0"/>
          </a:p>
        </p:txBody>
      </p:sp>
      <p:sp>
        <p:nvSpPr>
          <p:cNvPr id="2" name="Titre 1"/>
          <p:cNvSpPr>
            <a:spLocks noGrp="1"/>
          </p:cNvSpPr>
          <p:nvPr>
            <p:ph type="title" idx="4294967295"/>
          </p:nvPr>
        </p:nvSpPr>
        <p:spPr>
          <a:xfrm>
            <a:off x="611560" y="540544"/>
            <a:ext cx="8686800" cy="838200"/>
          </a:xfrm>
        </p:spPr>
        <p:style>
          <a:lnRef idx="3">
            <a:schemeClr val="lt1"/>
          </a:lnRef>
          <a:fillRef idx="1">
            <a:schemeClr val="accent3"/>
          </a:fillRef>
          <a:effectRef idx="1">
            <a:schemeClr val="accent3"/>
          </a:effectRef>
          <a:fontRef idx="minor">
            <a:schemeClr val="lt1"/>
          </a:fontRef>
        </p:style>
        <p:txBody>
          <a:bodyPr vert="horz" rtlCol="0" anchor="ctr">
            <a:normAutofit/>
          </a:bodyPr>
          <a:lstStyle/>
          <a:p>
            <a:pPr algn="ctr" eaLnBrk="0" fontAlgn="base" hangingPunct="0">
              <a:spcAft>
                <a:spcPct val="0"/>
              </a:spcAft>
            </a:pPr>
            <a:r>
              <a:rPr lang="fr-FR" sz="3200" b="1" dirty="0"/>
              <a:t>Données sources utilisées</a:t>
            </a:r>
            <a:endParaRPr lang="fr-FR" sz="3200" b="1" dirty="0">
              <a:solidFill>
                <a:schemeClr val="lt1"/>
              </a:solidFill>
            </a:endParaRPr>
          </a:p>
        </p:txBody>
      </p:sp>
      <p:sp>
        <p:nvSpPr>
          <p:cNvPr id="3" name="Espace réservé du contenu 2"/>
          <p:cNvSpPr>
            <a:spLocks noGrp="1"/>
          </p:cNvSpPr>
          <p:nvPr>
            <p:ph idx="4294967295"/>
          </p:nvPr>
        </p:nvSpPr>
        <p:spPr>
          <a:xfrm>
            <a:off x="457200" y="1554163"/>
            <a:ext cx="8686800" cy="4525962"/>
          </a:xfrm>
        </p:spPr>
        <p:txBody>
          <a:bodyPr>
            <a:normAutofit/>
          </a:bodyPr>
          <a:lstStyle/>
          <a:p>
            <a:pPr marL="0" indent="0" algn="just">
              <a:buNone/>
            </a:pPr>
            <a:r>
              <a:rPr lang="fr-FR" sz="2000" dirty="0"/>
              <a:t>Pour l’Elaboration de la Matrice MCS 2013 l’équipe a utilisé:</a:t>
            </a:r>
          </a:p>
          <a:p>
            <a:pPr algn="just">
              <a:buFontTx/>
              <a:buChar char="-"/>
            </a:pPr>
            <a:r>
              <a:rPr lang="fr-FR" sz="2000" dirty="0"/>
              <a:t>Le TRE 2013</a:t>
            </a:r>
          </a:p>
          <a:p>
            <a:pPr algn="just">
              <a:buFontTx/>
              <a:buChar char="-"/>
            </a:pPr>
            <a:r>
              <a:rPr lang="fr-FR" sz="2000" dirty="0"/>
              <a:t>Le TCEI 2013</a:t>
            </a:r>
          </a:p>
          <a:p>
            <a:pPr algn="just">
              <a:buFontTx/>
              <a:buChar char="-"/>
            </a:pPr>
            <a:r>
              <a:rPr lang="fr-FR" sz="2000" dirty="0"/>
              <a:t>Le TOFE 2013</a:t>
            </a:r>
          </a:p>
          <a:p>
            <a:pPr algn="just">
              <a:buFontTx/>
              <a:buChar char="-"/>
            </a:pPr>
            <a:r>
              <a:rPr lang="fr-FR" sz="2000" dirty="0"/>
              <a:t>Les données de la Balance des paiements </a:t>
            </a:r>
          </a:p>
          <a:p>
            <a:pPr algn="just">
              <a:buFontTx/>
              <a:buChar char="-"/>
            </a:pPr>
            <a:r>
              <a:rPr lang="fr-FR" sz="2000" dirty="0"/>
              <a:t>Les données de la dette publique</a:t>
            </a:r>
          </a:p>
          <a:p>
            <a:pPr algn="just">
              <a:buFontTx/>
              <a:buChar char="-"/>
            </a:pPr>
            <a:r>
              <a:rPr lang="fr-FR" sz="2000" dirty="0"/>
              <a:t>Les données détaillées des services d’assiettes pour avoir les détails des impôts directs et indirects</a:t>
            </a:r>
          </a:p>
          <a:p>
            <a:pPr algn="just">
              <a:buFontTx/>
              <a:buChar char="-"/>
            </a:pPr>
            <a:r>
              <a:rPr lang="fr-FR" sz="2000" dirty="0"/>
              <a:t>Les informations sur les enquêtes ménages, L’Enquête Modulaire Permanent auprès des Manages</a:t>
            </a:r>
          </a:p>
          <a:p>
            <a:pPr algn="just">
              <a:buFontTx/>
              <a:buChar char="-"/>
            </a:pPr>
            <a:r>
              <a:rPr lang="fr-FR" sz="2000" dirty="0"/>
              <a:t>Les transferts entre les états notamment les ambassades, </a:t>
            </a:r>
          </a:p>
          <a:p>
            <a:pPr marL="0" indent="0" algn="just">
              <a:buNone/>
            </a:pPr>
            <a:endParaRPr lang="fr-FR" sz="2000" dirty="0"/>
          </a:p>
          <a:p>
            <a:endParaRPr lang="fr-FR" dirty="0"/>
          </a:p>
        </p:txBody>
      </p:sp>
    </p:spTree>
    <p:extLst>
      <p:ext uri="{BB962C8B-B14F-4D97-AF65-F5344CB8AC3E}">
        <p14:creationId xmlns:p14="http://schemas.microsoft.com/office/powerpoint/2010/main" val="2572986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304800" y="279350"/>
            <a:ext cx="8751168" cy="914400"/>
          </a:xfrm>
        </p:spPr>
        <p:style>
          <a:lnRef idx="3">
            <a:schemeClr val="lt1"/>
          </a:lnRef>
          <a:fillRef idx="1">
            <a:schemeClr val="accent3"/>
          </a:fillRef>
          <a:effectRef idx="1">
            <a:schemeClr val="accent3"/>
          </a:effectRef>
          <a:fontRef idx="minor">
            <a:schemeClr val="lt1"/>
          </a:fontRef>
        </p:style>
        <p:txBody>
          <a:bodyPr vert="horz" rtlCol="0" anchor="ctr">
            <a:normAutofit/>
          </a:bodyPr>
          <a:lstStyle/>
          <a:p>
            <a:pPr algn="ctr" eaLnBrk="0" fontAlgn="base" hangingPunct="0">
              <a:spcAft>
                <a:spcPct val="0"/>
              </a:spcAft>
            </a:pPr>
            <a:r>
              <a:rPr lang="en-US" sz="3200" b="1" dirty="0">
                <a:solidFill>
                  <a:schemeClr val="lt1"/>
                </a:solidFill>
              </a:rPr>
              <a:t>               Les Hypotheses</a:t>
            </a:r>
          </a:p>
        </p:txBody>
      </p:sp>
      <p:sp>
        <p:nvSpPr>
          <p:cNvPr id="3" name="Espace réservé du contenu 2"/>
          <p:cNvSpPr>
            <a:spLocks noGrp="1"/>
          </p:cNvSpPr>
          <p:nvPr>
            <p:ph idx="1"/>
          </p:nvPr>
        </p:nvSpPr>
        <p:spPr/>
        <p:txBody>
          <a:bodyPr>
            <a:normAutofit lnSpcReduction="10000"/>
          </a:bodyPr>
          <a:lstStyle/>
          <a:p>
            <a:pPr marL="0" indent="0" algn="just" defTabSz="457200">
              <a:lnSpc>
                <a:spcPct val="110000"/>
              </a:lnSpc>
              <a:spcBef>
                <a:spcPts val="0"/>
              </a:spcBef>
              <a:buClr>
                <a:srgbClr val="404040"/>
              </a:buClr>
              <a:buNone/>
            </a:pPr>
            <a:r>
              <a:rPr lang="fr-FR" sz="2000" dirty="0"/>
              <a:t>Quelques hypothèses retenues pour l’élaboration de la Matrice 2013:</a:t>
            </a:r>
          </a:p>
          <a:p>
            <a:pPr marL="0" indent="0" algn="just" defTabSz="457200">
              <a:lnSpc>
                <a:spcPct val="110000"/>
              </a:lnSpc>
              <a:spcBef>
                <a:spcPts val="0"/>
              </a:spcBef>
              <a:buClr>
                <a:srgbClr val="404040"/>
              </a:buClr>
              <a:buNone/>
            </a:pPr>
            <a:endParaRPr lang="fr-FR" sz="2000" dirty="0"/>
          </a:p>
          <a:p>
            <a:pPr marL="0" indent="0" algn="just" defTabSz="457200">
              <a:lnSpc>
                <a:spcPct val="110000"/>
              </a:lnSpc>
              <a:spcBef>
                <a:spcPts val="0"/>
              </a:spcBef>
              <a:buClr>
                <a:srgbClr val="404040"/>
              </a:buClr>
              <a:buNone/>
            </a:pPr>
            <a:r>
              <a:rPr lang="fr-FR" sz="2000" dirty="0"/>
              <a:t>Une Economie ouverte avec une décomposition du RDM en 14 partenaires d’échanges  (les pays de l’UEMOA, Nigeria , Ghana, autres CEDEAO, UE, Chine, USA et Autres RDM),</a:t>
            </a:r>
          </a:p>
          <a:p>
            <a:pPr marL="0" indent="0" algn="just" defTabSz="457200">
              <a:lnSpc>
                <a:spcPct val="110000"/>
              </a:lnSpc>
              <a:spcBef>
                <a:spcPts val="0"/>
              </a:spcBef>
              <a:buClr>
                <a:srgbClr val="404040"/>
              </a:buClr>
              <a:buNone/>
            </a:pPr>
            <a:endParaRPr lang="fr-FR" sz="2000" dirty="0"/>
          </a:p>
          <a:p>
            <a:pPr marL="0" indent="0" algn="just" defTabSz="457200">
              <a:lnSpc>
                <a:spcPct val="110000"/>
              </a:lnSpc>
              <a:spcBef>
                <a:spcPts val="0"/>
              </a:spcBef>
              <a:buClr>
                <a:srgbClr val="404040"/>
              </a:buClr>
              <a:buNone/>
            </a:pPr>
            <a:r>
              <a:rPr lang="fr-FR" sz="2000" dirty="0"/>
              <a:t>Une décomposition des ménages en 7 catégories socio professionnelles suite aux résultats de l’EMOP et l’exemple d’un pays voisin (</a:t>
            </a:r>
            <a:r>
              <a:rPr lang="fr-ML" sz="2100" dirty="0"/>
              <a:t>Salarié du Public Salarié du Privé formel Salarié du Privé informel Travailleurs Agricoles (agriculture, élevage et pêche) Indépendant et employeurs non agricoles Autres (inactifs) ISBL , Même si pour le moment l’ ISBL </a:t>
            </a:r>
            <a:r>
              <a:rPr lang="fr-FR" sz="2100" dirty="0"/>
              <a:t>reste non renseigné,</a:t>
            </a:r>
          </a:p>
          <a:p>
            <a:pPr marL="0" indent="0" algn="just" defTabSz="457200">
              <a:lnSpc>
                <a:spcPct val="110000"/>
              </a:lnSpc>
              <a:spcBef>
                <a:spcPts val="0"/>
              </a:spcBef>
              <a:buClr>
                <a:srgbClr val="404040"/>
              </a:buClr>
              <a:buNone/>
            </a:pPr>
            <a:endParaRPr lang="fr-FR" sz="2100" dirty="0"/>
          </a:p>
          <a:p>
            <a:pPr marL="0" indent="0" algn="just" defTabSz="457200">
              <a:lnSpc>
                <a:spcPct val="110000"/>
              </a:lnSpc>
              <a:spcBef>
                <a:spcPts val="0"/>
              </a:spcBef>
              <a:buClr>
                <a:srgbClr val="404040"/>
              </a:buClr>
              <a:buNone/>
            </a:pPr>
            <a:r>
              <a:rPr lang="fr-FR" sz="2000" dirty="0"/>
              <a:t>La structuration des Facteurs en revenu et EBE et,</a:t>
            </a:r>
          </a:p>
          <a:p>
            <a:pPr marL="0" indent="0" algn="just" defTabSz="457200">
              <a:lnSpc>
                <a:spcPct val="110000"/>
              </a:lnSpc>
              <a:spcBef>
                <a:spcPts val="0"/>
              </a:spcBef>
              <a:buClr>
                <a:srgbClr val="404040"/>
              </a:buClr>
              <a:buNone/>
            </a:pPr>
            <a:r>
              <a:rPr lang="fr-FR" sz="2000" dirty="0"/>
              <a:t>Les Institutions en (SF, SNF, APU Gouvernement et Ménages),</a:t>
            </a:r>
          </a:p>
          <a:p>
            <a:endParaRPr lang="fr-FR" dirty="0"/>
          </a:p>
        </p:txBody>
      </p:sp>
      <p:sp>
        <p:nvSpPr>
          <p:cNvPr id="4" name="Espace réservé de la date 3"/>
          <p:cNvSpPr>
            <a:spLocks noGrp="1"/>
          </p:cNvSpPr>
          <p:nvPr>
            <p:ph type="dt" sz="half" idx="10"/>
          </p:nvPr>
        </p:nvSpPr>
        <p:spPr/>
        <p:txBody>
          <a:bodyPr/>
          <a:lstStyle/>
          <a:p>
            <a:pPr eaLnBrk="1" latinLnBrk="0" hangingPunct="1"/>
            <a:r>
              <a:rPr lang="fr-FR" dirty="0"/>
              <a:t>07 au 11 octobre 019</a:t>
            </a:r>
            <a:endParaRPr lang="en-US" dirty="0"/>
          </a:p>
        </p:txBody>
      </p:sp>
      <p:sp>
        <p:nvSpPr>
          <p:cNvPr id="6" name="Espace réservé du numéro de diapositive 5"/>
          <p:cNvSpPr>
            <a:spLocks noGrp="1"/>
          </p:cNvSpPr>
          <p:nvPr>
            <p:ph type="sldNum" sz="quarter" idx="12"/>
          </p:nvPr>
        </p:nvSpPr>
        <p:spPr/>
        <p:txBody>
          <a:bodyPr>
            <a:normAutofit fontScale="92500" lnSpcReduction="10000"/>
          </a:bodyPr>
          <a:lstStyle/>
          <a:p>
            <a:r>
              <a:rPr lang="en-US" altLang="en-US" dirty="0"/>
              <a:t>Page </a:t>
            </a:r>
            <a:fld id="{1AA4FAC1-E5EA-4F37-AC9C-EC20A35775CF}" type="slidenum">
              <a:rPr lang="en-US" altLang="en-US" smtClean="0"/>
              <a:pPr/>
              <a:t>7</a:t>
            </a:fld>
            <a:r>
              <a:rPr lang="en-US" altLang="en-US" dirty="0"/>
              <a:t> /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p:style>
          <a:lnRef idx="3">
            <a:schemeClr val="lt1"/>
          </a:lnRef>
          <a:fillRef idx="1">
            <a:schemeClr val="accent3"/>
          </a:fillRef>
          <a:effectRef idx="1">
            <a:schemeClr val="accent3"/>
          </a:effectRef>
          <a:fontRef idx="minor">
            <a:schemeClr val="lt1"/>
          </a:fontRef>
        </p:style>
        <p:txBody>
          <a:bodyPr vert="horz" rtlCol="0" anchor="ctr">
            <a:normAutofit/>
          </a:bodyPr>
          <a:lstStyle/>
          <a:p>
            <a:pPr algn="ctr" eaLnBrk="0" fontAlgn="base" hangingPunct="0">
              <a:spcAft>
                <a:spcPct val="0"/>
              </a:spcAft>
            </a:pPr>
            <a:r>
              <a:rPr lang="en-US" sz="3200" b="1" dirty="0">
                <a:solidFill>
                  <a:schemeClr val="lt1"/>
                </a:solidFill>
              </a:rPr>
              <a:t>Les Sous Matrices </a:t>
            </a:r>
          </a:p>
        </p:txBody>
      </p:sp>
      <p:sp>
        <p:nvSpPr>
          <p:cNvPr id="3" name="Espace réservé du contenu 2"/>
          <p:cNvSpPr>
            <a:spLocks noGrp="1"/>
          </p:cNvSpPr>
          <p:nvPr>
            <p:ph idx="1"/>
          </p:nvPr>
        </p:nvSpPr>
        <p:spPr>
          <a:xfrm>
            <a:off x="304800" y="1554162"/>
            <a:ext cx="8731696" cy="5115198"/>
          </a:xfrm>
        </p:spPr>
        <p:txBody>
          <a:bodyPr>
            <a:normAutofit fontScale="25000" lnSpcReduction="20000"/>
          </a:bodyPr>
          <a:lstStyle/>
          <a:p>
            <a:pPr marL="0" indent="0" algn="just" defTabSz="457200">
              <a:lnSpc>
                <a:spcPct val="130000"/>
              </a:lnSpc>
              <a:spcBef>
                <a:spcPts val="0"/>
              </a:spcBef>
              <a:buClr>
                <a:srgbClr val="404040"/>
              </a:buClr>
              <a:buNone/>
            </a:pPr>
            <a:r>
              <a:rPr lang="fr-FR" sz="8000" dirty="0"/>
              <a:t>On a différents sous matrice,</a:t>
            </a:r>
          </a:p>
          <a:p>
            <a:pPr marL="0" indent="0" algn="just" defTabSz="457200">
              <a:lnSpc>
                <a:spcPct val="130000"/>
              </a:lnSpc>
              <a:spcBef>
                <a:spcPts val="0"/>
              </a:spcBef>
              <a:buClr>
                <a:srgbClr val="404040"/>
              </a:buClr>
              <a:buNone/>
            </a:pPr>
            <a:r>
              <a:rPr lang="fr-FR" sz="8000" dirty="0"/>
              <a:t> 1, Au niveau des ménages nous avons comme sous matrices</a:t>
            </a:r>
          </a:p>
          <a:p>
            <a:pPr marL="0" indent="0" algn="just" defTabSz="457200">
              <a:lnSpc>
                <a:spcPct val="130000"/>
              </a:lnSpc>
              <a:spcBef>
                <a:spcPts val="0"/>
              </a:spcBef>
              <a:buClr>
                <a:srgbClr val="404040"/>
              </a:buClr>
              <a:buNone/>
            </a:pPr>
            <a:r>
              <a:rPr lang="fr-FR" sz="8000" dirty="0"/>
              <a:t>  - produits- Ménages (Pour la Consommation finale des Ménages )</a:t>
            </a:r>
            <a:r>
              <a:rPr lang="fr-FR" sz="8000" dirty="0">
                <a:hlinkClick r:id="rId2" action="ppaction://hlinkfile">
                  <a:extLst>
                    <a:ext uri="{A12FA001-AC4F-418D-AE19-62706E023703}">
                      <ahyp:hlinkClr xmlns:ahyp="http://schemas.microsoft.com/office/drawing/2018/hyperlinkcolor" val="tx"/>
                    </a:ext>
                  </a:extLst>
                </a:hlinkClick>
              </a:rPr>
              <a:t>MCS 2013_désagrégé_VProv_26092019_Kana (1).xlsx</a:t>
            </a:r>
            <a:r>
              <a:rPr lang="fr-FR" sz="8000" dirty="0"/>
              <a:t>,</a:t>
            </a:r>
          </a:p>
          <a:p>
            <a:pPr marL="0" indent="0" algn="just" defTabSz="457200">
              <a:lnSpc>
                <a:spcPct val="130000"/>
              </a:lnSpc>
              <a:spcBef>
                <a:spcPts val="0"/>
              </a:spcBef>
              <a:buClr>
                <a:srgbClr val="404040"/>
              </a:buClr>
              <a:buNone/>
            </a:pPr>
            <a:r>
              <a:rPr lang="fr-FR" sz="8000" dirty="0"/>
              <a:t>- Apu-Menages (les transferts entre l’Etat et les ménages)</a:t>
            </a:r>
            <a:r>
              <a:rPr lang="fr-FR" sz="8000" dirty="0">
                <a:hlinkClick r:id="rId2" action="ppaction://hlinkfile">
                  <a:extLst>
                    <a:ext uri="{A12FA001-AC4F-418D-AE19-62706E023703}">
                      <ahyp:hlinkClr xmlns:ahyp="http://schemas.microsoft.com/office/drawing/2018/hyperlinkcolor" val="tx"/>
                    </a:ext>
                  </a:extLst>
                </a:hlinkClick>
              </a:rPr>
              <a:t>MCS 2013_désagrégé_VProv_26092019_Kana (1).xlsx</a:t>
            </a:r>
            <a:r>
              <a:rPr lang="fr-FR" sz="8000" dirty="0"/>
              <a:t>,</a:t>
            </a:r>
          </a:p>
          <a:p>
            <a:pPr marL="0" indent="0" algn="just" defTabSz="457200">
              <a:lnSpc>
                <a:spcPct val="130000"/>
              </a:lnSpc>
              <a:spcBef>
                <a:spcPts val="0"/>
              </a:spcBef>
              <a:buClr>
                <a:srgbClr val="404040"/>
              </a:buClr>
              <a:buNone/>
            </a:pPr>
            <a:r>
              <a:rPr lang="fr-FR" sz="8000" dirty="0"/>
              <a:t>Ménages –Ménages (les transferts entre les ménages</a:t>
            </a:r>
          </a:p>
          <a:p>
            <a:pPr marL="0" indent="0" algn="just" defTabSz="457200">
              <a:lnSpc>
                <a:spcPct val="130000"/>
              </a:lnSpc>
              <a:spcBef>
                <a:spcPts val="0"/>
              </a:spcBef>
              <a:buClr>
                <a:srgbClr val="404040"/>
              </a:buClr>
              <a:buNone/>
            </a:pPr>
            <a:r>
              <a:rPr lang="fr-FR" sz="8000" dirty="0"/>
              <a:t>Ménages et les Sociétés (SNF et SF)</a:t>
            </a:r>
          </a:p>
          <a:p>
            <a:pPr marL="0" indent="0" algn="just" defTabSz="457200">
              <a:lnSpc>
                <a:spcPct val="130000"/>
              </a:lnSpc>
              <a:spcBef>
                <a:spcPts val="0"/>
              </a:spcBef>
              <a:buClr>
                <a:srgbClr val="404040"/>
              </a:buClr>
              <a:buNone/>
            </a:pPr>
            <a:r>
              <a:rPr lang="fr-FR" sz="8000" dirty="0"/>
              <a:t>Ménages -RDM</a:t>
            </a:r>
          </a:p>
          <a:p>
            <a:pPr marL="0" indent="0" algn="just" defTabSz="457200">
              <a:lnSpc>
                <a:spcPct val="130000"/>
              </a:lnSpc>
              <a:spcBef>
                <a:spcPts val="0"/>
              </a:spcBef>
              <a:buClr>
                <a:srgbClr val="404040"/>
              </a:buClr>
              <a:buNone/>
            </a:pPr>
            <a:r>
              <a:rPr lang="fr-FR" sz="8000" dirty="0"/>
              <a:t>2, Au niveau des APU nous avons</a:t>
            </a:r>
          </a:p>
          <a:p>
            <a:pPr marL="0" indent="0" algn="just" defTabSz="457200">
              <a:lnSpc>
                <a:spcPct val="130000"/>
              </a:lnSpc>
              <a:spcBef>
                <a:spcPts val="0"/>
              </a:spcBef>
              <a:buClr>
                <a:srgbClr val="404040"/>
              </a:buClr>
              <a:buNone/>
            </a:pPr>
            <a:r>
              <a:rPr lang="fr-FR" sz="8000" dirty="0" err="1"/>
              <a:t>Apu-Apu</a:t>
            </a:r>
            <a:r>
              <a:rPr lang="fr-FR" sz="8000" dirty="0"/>
              <a:t> (les revenus de l’Etat provenant des différentes sources de l’</a:t>
            </a:r>
            <a:r>
              <a:rPr lang="fr-FR" sz="8000" dirty="0" err="1"/>
              <a:t>admi</a:t>
            </a:r>
            <a:r>
              <a:rPr lang="fr-FR" sz="8000" dirty="0"/>
              <a:t>)</a:t>
            </a:r>
          </a:p>
          <a:p>
            <a:pPr marL="0" indent="0" algn="just" defTabSz="457200">
              <a:lnSpc>
                <a:spcPct val="130000"/>
              </a:lnSpc>
              <a:spcBef>
                <a:spcPts val="0"/>
              </a:spcBef>
              <a:buClr>
                <a:srgbClr val="404040"/>
              </a:buClr>
              <a:buNone/>
            </a:pPr>
            <a:endParaRPr lang="fr-FR" sz="8000" dirty="0"/>
          </a:p>
          <a:p>
            <a:pPr marL="0" indent="0" algn="just" defTabSz="457200">
              <a:lnSpc>
                <a:spcPct val="130000"/>
              </a:lnSpc>
              <a:spcBef>
                <a:spcPts val="0"/>
              </a:spcBef>
              <a:buClr>
                <a:srgbClr val="404040"/>
              </a:buClr>
              <a:buNone/>
            </a:pPr>
            <a:r>
              <a:rPr lang="fr-FR" sz="8000" dirty="0" err="1"/>
              <a:t>Apu-Activ</a:t>
            </a:r>
            <a:r>
              <a:rPr lang="fr-FR" sz="8000" dirty="0"/>
              <a:t> (Les transferts provenant des différentes activités par types d’impôts)</a:t>
            </a:r>
          </a:p>
          <a:p>
            <a:pPr marL="0" indent="0" algn="just" defTabSz="457200">
              <a:lnSpc>
                <a:spcPct val="130000"/>
              </a:lnSpc>
              <a:spcBef>
                <a:spcPts val="0"/>
              </a:spcBef>
              <a:buClr>
                <a:srgbClr val="404040"/>
              </a:buClr>
              <a:buNone/>
            </a:pPr>
            <a:endParaRPr lang="fr-FR" sz="8000" dirty="0"/>
          </a:p>
          <a:p>
            <a:pPr marL="0" indent="0" algn="just" defTabSz="457200">
              <a:lnSpc>
                <a:spcPct val="130000"/>
              </a:lnSpc>
              <a:spcBef>
                <a:spcPts val="0"/>
              </a:spcBef>
              <a:buClr>
                <a:srgbClr val="404040"/>
              </a:buClr>
              <a:buNone/>
            </a:pPr>
            <a:r>
              <a:rPr lang="fr-FR" sz="8000" dirty="0" err="1"/>
              <a:t>Apu</a:t>
            </a:r>
            <a:r>
              <a:rPr lang="fr-FR" sz="8000" dirty="0"/>
              <a:t>-Produits (les impôts sur les produits perçus par l’Etat)</a:t>
            </a:r>
          </a:p>
          <a:p>
            <a:pPr marL="0" indent="0" algn="just">
              <a:lnSpc>
                <a:spcPct val="120000"/>
              </a:lnSpc>
              <a:buNone/>
            </a:pPr>
            <a:endParaRPr lang="fr-FR" sz="8000" dirty="0"/>
          </a:p>
          <a:p>
            <a:pPr marL="0" indent="0" algn="just">
              <a:buNone/>
            </a:pPr>
            <a:endParaRPr lang="fr-FR" sz="2200" dirty="0"/>
          </a:p>
          <a:p>
            <a:pPr marL="0" indent="0" algn="just">
              <a:buNone/>
            </a:pPr>
            <a:r>
              <a:rPr lang="fr-FR" sz="2800" dirty="0"/>
              <a:t>3, </a:t>
            </a:r>
          </a:p>
          <a:p>
            <a:pPr marL="0" indent="0" defTabSz="457200">
              <a:lnSpc>
                <a:spcPct val="120000"/>
              </a:lnSpc>
              <a:buNone/>
            </a:pPr>
            <a:endParaRPr lang="fr-FR" sz="2600" dirty="0"/>
          </a:p>
          <a:p>
            <a:pPr algn="just" defTabSz="457200">
              <a:lnSpc>
                <a:spcPct val="120000"/>
              </a:lnSpc>
              <a:spcBef>
                <a:spcPts val="0"/>
              </a:spcBef>
              <a:buClr>
                <a:srgbClr val="404040"/>
              </a:buClr>
              <a:buFont typeface="Wingdings" pitchFamily="2" charset="2"/>
              <a:buChar char="v"/>
            </a:pPr>
            <a:endParaRPr lang="fr-FR" sz="3100" dirty="0"/>
          </a:p>
          <a:p>
            <a:pPr marL="0" indent="0">
              <a:buNone/>
            </a:pPr>
            <a:r>
              <a:rPr lang="fr-FR" sz="3000" dirty="0">
                <a:latin typeface="+mj-lt"/>
              </a:rPr>
              <a:t> </a:t>
            </a:r>
          </a:p>
        </p:txBody>
      </p:sp>
      <p:sp>
        <p:nvSpPr>
          <p:cNvPr id="4" name="Espace réservé de la date 3"/>
          <p:cNvSpPr>
            <a:spLocks noGrp="1"/>
          </p:cNvSpPr>
          <p:nvPr>
            <p:ph type="dt" sz="half" idx="10"/>
          </p:nvPr>
        </p:nvSpPr>
        <p:spPr/>
        <p:txBody>
          <a:bodyPr/>
          <a:lstStyle/>
          <a:p>
            <a:pPr eaLnBrk="1" latinLnBrk="0" hangingPunct="1"/>
            <a:r>
              <a:rPr lang="fr-FR" dirty="0"/>
              <a:t>07 au 11 octobre 2019</a:t>
            </a:r>
            <a:endParaRPr lang="en-US" dirty="0"/>
          </a:p>
        </p:txBody>
      </p:sp>
      <p:sp>
        <p:nvSpPr>
          <p:cNvPr id="6" name="Espace réservé du numéro de diapositive 5"/>
          <p:cNvSpPr>
            <a:spLocks noGrp="1"/>
          </p:cNvSpPr>
          <p:nvPr>
            <p:ph type="sldNum" sz="quarter" idx="12"/>
          </p:nvPr>
        </p:nvSpPr>
        <p:spPr/>
        <p:txBody>
          <a:bodyPr>
            <a:normAutofit fontScale="92500" lnSpcReduction="10000"/>
          </a:bodyPr>
          <a:lstStyle/>
          <a:p>
            <a:r>
              <a:rPr lang="en-US" altLang="en-US"/>
              <a:t>Page </a:t>
            </a:r>
            <a:fld id="{1AA4FAC1-E5EA-4F37-AC9C-EC20A35775CF}" type="slidenum">
              <a:rPr lang="en-US" altLang="en-US" smtClean="0"/>
              <a:pPr/>
              <a:t>8</a:t>
            </a:fld>
            <a:r>
              <a:rPr lang="en-US" altLang="en-US"/>
              <a:t> / </a:t>
            </a:r>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eaLnBrk="1" latinLnBrk="0" hangingPunct="1"/>
            <a:fld id="{3538D6AB-B8DB-46CD-8DD6-176E2D8CE9A8}" type="datetime1">
              <a:rPr lang="fr-FR" smtClean="0"/>
              <a:pPr eaLnBrk="1" latinLnBrk="0" hangingPunct="1"/>
              <a:t>07/10/2019</a:t>
            </a:fld>
            <a:endParaRPr lang="en-US"/>
          </a:p>
        </p:txBody>
      </p:sp>
      <p:sp>
        <p:nvSpPr>
          <p:cNvPr id="5" name="Espace réservé du pied de page 4"/>
          <p:cNvSpPr>
            <a:spLocks noGrp="1"/>
          </p:cNvSpPr>
          <p:nvPr>
            <p:ph type="ftr" sz="quarter" idx="11"/>
          </p:nvPr>
        </p:nvSpPr>
        <p:spPr>
          <a:xfrm>
            <a:off x="5868144" y="0"/>
            <a:ext cx="3352800" cy="288925"/>
          </a:xfrm>
        </p:spPr>
        <p:txBody>
          <a:bodyPr/>
          <a:lstStyle/>
          <a:p>
            <a:r>
              <a:rPr lang="fr-FR" altLang="en-US" dirty="0"/>
              <a:t>07-11 OCTBRE 2019</a:t>
            </a:r>
            <a:endParaRPr lang="en-US" altLang="en-US" dirty="0"/>
          </a:p>
        </p:txBody>
      </p:sp>
      <p:sp>
        <p:nvSpPr>
          <p:cNvPr id="6" name="Espace réservé du numéro de diapositive 5"/>
          <p:cNvSpPr>
            <a:spLocks noGrp="1"/>
          </p:cNvSpPr>
          <p:nvPr>
            <p:ph type="sldNum" sz="quarter" idx="12"/>
          </p:nvPr>
        </p:nvSpPr>
        <p:spPr/>
        <p:txBody>
          <a:bodyPr/>
          <a:lstStyle/>
          <a:p>
            <a:r>
              <a:rPr lang="en-US" altLang="en-US"/>
              <a:t>Page </a:t>
            </a:r>
            <a:fld id="{1AA4FAC1-E5EA-4F37-AC9C-EC20A35775CF}" type="slidenum">
              <a:rPr lang="en-US" altLang="en-US" smtClean="0"/>
              <a:pPr/>
              <a:t>9</a:t>
            </a:fld>
            <a:r>
              <a:rPr lang="en-US" altLang="en-US"/>
              <a:t> / </a:t>
            </a:r>
            <a:endParaRPr lang="en-US" altLang="en-US" dirty="0"/>
          </a:p>
        </p:txBody>
      </p:sp>
      <p:sp>
        <p:nvSpPr>
          <p:cNvPr id="2" name="Titre 1"/>
          <p:cNvSpPr>
            <a:spLocks noGrp="1"/>
          </p:cNvSpPr>
          <p:nvPr>
            <p:ph type="title" idx="4294967295"/>
          </p:nvPr>
        </p:nvSpPr>
        <p:spPr>
          <a:xfrm>
            <a:off x="457200" y="457200"/>
            <a:ext cx="8686800" cy="838200"/>
          </a:xfrm>
        </p:spPr>
        <p:style>
          <a:lnRef idx="3">
            <a:schemeClr val="lt1"/>
          </a:lnRef>
          <a:fillRef idx="1">
            <a:schemeClr val="accent3"/>
          </a:fillRef>
          <a:effectRef idx="1">
            <a:schemeClr val="accent3"/>
          </a:effectRef>
          <a:fontRef idx="minor">
            <a:schemeClr val="lt1"/>
          </a:fontRef>
        </p:style>
        <p:txBody>
          <a:bodyPr vert="horz" rtlCol="0" anchor="ctr">
            <a:normAutofit/>
          </a:bodyPr>
          <a:lstStyle/>
          <a:p>
            <a:pPr algn="ctr" eaLnBrk="0" fontAlgn="base" hangingPunct="0">
              <a:spcAft>
                <a:spcPct val="0"/>
              </a:spcAft>
            </a:pPr>
            <a:r>
              <a:rPr lang="en-US" sz="3200" b="1" dirty="0"/>
              <a:t>Les Sous Matrices </a:t>
            </a:r>
            <a:endParaRPr lang="fr-FR" sz="3200" b="1" dirty="0">
              <a:solidFill>
                <a:schemeClr val="lt1"/>
              </a:solidFill>
            </a:endParaRPr>
          </a:p>
        </p:txBody>
      </p:sp>
      <p:sp>
        <p:nvSpPr>
          <p:cNvPr id="3" name="Espace réservé du contenu 2"/>
          <p:cNvSpPr>
            <a:spLocks noGrp="1"/>
          </p:cNvSpPr>
          <p:nvPr>
            <p:ph idx="4294967295"/>
          </p:nvPr>
        </p:nvSpPr>
        <p:spPr>
          <a:xfrm>
            <a:off x="457200" y="1554163"/>
            <a:ext cx="8686800" cy="4525962"/>
          </a:xfrm>
        </p:spPr>
        <p:txBody>
          <a:bodyPr>
            <a:normAutofit/>
          </a:bodyPr>
          <a:lstStyle/>
          <a:p>
            <a:pPr marL="0" indent="0">
              <a:buNone/>
            </a:pPr>
            <a:r>
              <a:rPr lang="fr-FR" sz="2000" dirty="0"/>
              <a:t>3, RDM </a:t>
            </a:r>
          </a:p>
          <a:p>
            <a:pPr marL="0" indent="0">
              <a:buNone/>
            </a:pPr>
            <a:r>
              <a:rPr lang="fr-FR" sz="2000" dirty="0"/>
              <a:t>Au niveau du reste du Monde nous avons retenu des sous matrices relançant entre autre:</a:t>
            </a:r>
          </a:p>
          <a:p>
            <a:pPr marL="0" indent="0">
              <a:buNone/>
            </a:pPr>
            <a:r>
              <a:rPr lang="fr-FR" sz="2000" dirty="0"/>
              <a:t>Le transfert entre le reste du monde et les ménages, </a:t>
            </a:r>
          </a:p>
          <a:p>
            <a:pPr marL="0" indent="0">
              <a:buNone/>
            </a:pPr>
            <a:r>
              <a:rPr lang="fr-FR" sz="2000" dirty="0"/>
              <a:t>les administrations, </a:t>
            </a:r>
          </a:p>
          <a:p>
            <a:pPr marL="0" indent="0">
              <a:buNone/>
            </a:pPr>
            <a:r>
              <a:rPr lang="fr-FR" sz="2000" dirty="0"/>
              <a:t>les sociétés, </a:t>
            </a:r>
          </a:p>
          <a:p>
            <a:pPr marL="0" indent="0">
              <a:buNone/>
            </a:pPr>
            <a:r>
              <a:rPr lang="fr-FR" sz="2000" dirty="0" err="1"/>
              <a:t>etc</a:t>
            </a:r>
            <a:endParaRPr lang="fr-FR" sz="2000" dirty="0"/>
          </a:p>
        </p:txBody>
      </p:sp>
    </p:spTree>
    <p:extLst>
      <p:ext uri="{BB962C8B-B14F-4D97-AF65-F5344CB8AC3E}">
        <p14:creationId xmlns:p14="http://schemas.microsoft.com/office/powerpoint/2010/main" val="160666997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6291BE7-26FF-4D3F-8918-EB7A1615814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2271</TotalTime>
  <Words>1723</Words>
  <Application>Microsoft Office PowerPoint</Application>
  <PresentationFormat>Affichage à l'écran (4:3)</PresentationFormat>
  <Paragraphs>269</Paragraphs>
  <Slides>18</Slides>
  <Notes>10</Notes>
  <HiddenSlides>0</HiddenSlides>
  <MMClips>0</MMClips>
  <ScaleCrop>false</ScaleCrop>
  <HeadingPairs>
    <vt:vector size="6" baseType="variant">
      <vt:variant>
        <vt:lpstr>Polices utilisées</vt:lpstr>
      </vt:variant>
      <vt:variant>
        <vt:i4>14</vt:i4>
      </vt:variant>
      <vt:variant>
        <vt:lpstr>Thème</vt:lpstr>
      </vt:variant>
      <vt:variant>
        <vt:i4>1</vt:i4>
      </vt:variant>
      <vt:variant>
        <vt:lpstr>Titres des diapositives</vt:lpstr>
      </vt:variant>
      <vt:variant>
        <vt:i4>18</vt:i4>
      </vt:variant>
    </vt:vector>
  </HeadingPairs>
  <TitlesOfParts>
    <vt:vector size="33" baseType="lpstr">
      <vt:lpstr>MS Mincho</vt:lpstr>
      <vt:lpstr>Algerian</vt:lpstr>
      <vt:lpstr>Arial</vt:lpstr>
      <vt:lpstr>Berlin Sans FB</vt:lpstr>
      <vt:lpstr>Book Antiqua</vt:lpstr>
      <vt:lpstr>Calibri</vt:lpstr>
      <vt:lpstr>Centaur</vt:lpstr>
      <vt:lpstr>Comic Sans MS</vt:lpstr>
      <vt:lpstr>Franklin Gothic Book</vt:lpstr>
      <vt:lpstr>Franklin Gothic Medium</vt:lpstr>
      <vt:lpstr>Times New Roman</vt:lpstr>
      <vt:lpstr>Trebuchet MS</vt:lpstr>
      <vt:lpstr>Wingdings</vt:lpstr>
      <vt:lpstr>Wingdings 2</vt:lpstr>
      <vt:lpstr>Promenade</vt:lpstr>
      <vt:lpstr>Présentation PowerPoint</vt:lpstr>
      <vt:lpstr>Plan</vt:lpstr>
      <vt:lpstr>CONTEXTE ET JUSTIFICATION</vt:lpstr>
      <vt:lpstr>Processus de mise en place de la MCS</vt:lpstr>
      <vt:lpstr>Processus de mise en place de la MCS (suite)</vt:lpstr>
      <vt:lpstr>Données sources utilisées</vt:lpstr>
      <vt:lpstr>               Les Hypotheses</vt:lpstr>
      <vt:lpstr>Les Sous Matrices </vt:lpstr>
      <vt:lpstr>Les Sous Matrices </vt:lpstr>
      <vt:lpstr>Les techniques de Désagrégation</vt:lpstr>
      <vt:lpstr>Les techniques d’equilibrage</vt:lpstr>
      <vt:lpstr>Les techniques d’equilibrage</vt:lpstr>
      <vt:lpstr>Les techniques d’equilibrage</vt:lpstr>
      <vt:lpstr>Les techniques de désagrégation</vt:lpstr>
      <vt:lpstr>Les techniques d’equilibrage</vt:lpstr>
      <vt:lpstr>Difficultes </vt:lpstr>
      <vt:lpstr>perspectives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MCS MALI</dc:title>
  <dc:creator>Gabou DIOP</dc:creator>
  <cp:lastModifiedBy>My Pc</cp:lastModifiedBy>
  <cp:revision>282</cp:revision>
  <dcterms:created xsi:type="dcterms:W3CDTF">2014-04-25T09:09:19Z</dcterms:created>
  <dcterms:modified xsi:type="dcterms:W3CDTF">2019-10-07T15:07:23Z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TC060888081033</vt:lpwstr>
  </property>
</Properties>
</file>