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0" r:id="rId3"/>
    <p:sldId id="261" r:id="rId4"/>
    <p:sldId id="282" r:id="rId5"/>
    <p:sldId id="283" r:id="rId6"/>
    <p:sldId id="318" r:id="rId7"/>
    <p:sldId id="319" r:id="rId8"/>
    <p:sldId id="320" r:id="rId9"/>
    <p:sldId id="284" r:id="rId10"/>
    <p:sldId id="285" r:id="rId11"/>
    <p:sldId id="321" r:id="rId12"/>
    <p:sldId id="286" r:id="rId13"/>
    <p:sldId id="324" r:id="rId14"/>
    <p:sldId id="325" r:id="rId15"/>
    <p:sldId id="326" r:id="rId16"/>
    <p:sldId id="323" r:id="rId17"/>
    <p:sldId id="327" r:id="rId18"/>
    <p:sldId id="328" r:id="rId19"/>
    <p:sldId id="322" r:id="rId20"/>
    <p:sldId id="262" r:id="rId21"/>
    <p:sldId id="329" r:id="rId22"/>
    <p:sldId id="330" r:id="rId23"/>
    <p:sldId id="331" r:id="rId24"/>
    <p:sldId id="332" r:id="rId25"/>
    <p:sldId id="317" r:id="rId2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99"/>
    <a:srgbClr val="FF9933"/>
    <a:srgbClr val="6631FD"/>
    <a:srgbClr val="8A1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F14E53-95DE-429D-976D-B582FE4B4C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21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D38FEF-975B-4713-9B34-8A9ED50FD0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7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17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19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25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F12A78D7-AF82-49F1-BB4A-0A37566573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D20F0-A1E0-4877-8D46-171463D22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209DD-B507-4819-8C31-20E6A3052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40386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CE6A480-4F82-46DD-BBE2-4E92B66AD1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CCB001D4-927E-4960-A66B-CA511371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FBE77-18A7-4EC6-A2DA-51BE9479C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5C90C-2ED0-458C-A73F-1562FF0FC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6762-4060-4898-A770-B52928FCA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676F3-294E-44A6-A7FC-8DCBD2045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E01F9-2B5F-46BF-AC91-C2D9E9E6A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E20D8-22F1-4795-B485-C49D84ACC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830EE-FC2F-46E7-B278-2655D9661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5F299-9970-4FE6-A3AE-DC4048218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fr-FR" smtClean="0"/>
              <a:t>Atelier Groupe ERETES Pays pilotes</a:t>
            </a: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A3ACCF0-6515-4B02-AA70-311150B7E6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file:///C:\Users\Bourgmaj\JB\ERETES-PCI\Module\Francais\bin\Aid\principe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ERETES-PCI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Installer et découvrir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Les 3 étapes du traitement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28800"/>
            <a:ext cx="7010400" cy="43910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Eclatement des produits et des branches qui ne sont pas assez détaillées dans la base ERETES </a:t>
            </a:r>
            <a:endParaRPr lang="fr-FR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-&gt;</a:t>
            </a:r>
            <a:r>
              <a:rPr lang="fr-FR" sz="1400" b="1" dirty="0" smtClean="0"/>
              <a:t>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Outil de conversion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Contrôle de la base ERETES-PCI (base ERETES dans laquelle les produits et branches sont détaillés au niveau utile pour le PCI)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-&gt;</a:t>
            </a:r>
            <a:r>
              <a:rPr lang="fr-FR" sz="1400" b="1" dirty="0" smtClean="0"/>
              <a:t>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Outil ERETES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Edition du "MORES" </a:t>
            </a:r>
            <a:endParaRPr lang="fr-FR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-&gt; Outil d'édition.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0" indent="0">
              <a:buNone/>
            </a:pP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L'interface ERETES-PCI est donc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 module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conversion et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 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module d'édition.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4687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ERETES-PCI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module de conversion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9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Les bases de données utilisées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489" y="1412776"/>
            <a:ext cx="7712911" cy="4607024"/>
          </a:xfrm>
        </p:spPr>
        <p:txBody>
          <a:bodyPr/>
          <a:lstStyle/>
          <a:p>
            <a:pPr marL="0" indent="0">
              <a:buNone/>
            </a:pP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 module utilise trois bases de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 :</a:t>
            </a:r>
            <a:endParaRPr lang="en-GB" dirty="0"/>
          </a:p>
          <a:p>
            <a:pPr lvl="0"/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de données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ERETES contient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comptes nationaux faits avec ERETES pour la période demandée par le PCI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0"/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de données de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conversion contient 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nouvelles branches et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produits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qui résultent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d’un éclatement 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tables de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passage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pour les éclatements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la table de correspondance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entre produits/branche ERETES-PCI et chaque PE</a:t>
            </a:r>
            <a:r>
              <a:rPr lang="fr-FR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de données ERETES-PCI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elle sera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créée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par le module</a:t>
            </a:r>
          </a:p>
          <a:p>
            <a:pPr lvl="1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8436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696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Les tables de la base de conversion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489" y="1340768"/>
            <a:ext cx="7712911" cy="4679031"/>
          </a:xfrm>
        </p:spPr>
        <p:txBody>
          <a:bodyPr/>
          <a:lstStyle/>
          <a:p>
            <a:pPr marL="0" indent="0">
              <a:buNone/>
            </a:pPr>
            <a:endParaRPr lang="fr-FR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produits et branches qui résultent de l’éclatement</a:t>
            </a:r>
            <a:endParaRPr lang="en-GB" dirty="0"/>
          </a:p>
          <a:p>
            <a:pPr lvl="0"/>
            <a:endParaRPr lang="fr-FR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endParaRPr lang="fr-F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tables ont la même structure que celles d’ERETES </a:t>
            </a:r>
          </a:p>
          <a:p>
            <a:pPr lvl="0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nouveaux produits /branches conservent les règles d’ERETES en matière de hiérarchisation </a:t>
            </a:r>
          </a:p>
          <a:p>
            <a:pPr lvl="1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il s’agira toujours du niveau le plus détaillé </a:t>
            </a:r>
          </a:p>
          <a:p>
            <a:pPr lvl="1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premiers digits correspondront au niveau supérieur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348880"/>
            <a:ext cx="3172197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3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395985"/>
            <a:ext cx="7010400" cy="1078260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Les tables de la base de conversion</a:t>
            </a:r>
            <a:endParaRPr lang="fr-FR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"/>
          </p:nvPr>
        </p:nvSpPr>
        <p:spPr>
          <a:xfrm>
            <a:off x="539552" y="1905000"/>
            <a:ext cx="4413448" cy="4114800"/>
          </a:xfrm>
        </p:spPr>
        <p:txBody>
          <a:bodyPr/>
          <a:lstStyle/>
          <a:p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tables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  <a:endParaRPr lang="es-PE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3756248"/>
          </a:xfrm>
        </p:spPr>
        <p:txBody>
          <a:bodyPr/>
          <a:lstStyle/>
          <a:p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passage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40352" y="6286751"/>
            <a:ext cx="12954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14</a:t>
            </a:fld>
            <a:endParaRPr lang="fr-F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36912"/>
            <a:ext cx="306705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892" y="2492896"/>
            <a:ext cx="24288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922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395985"/>
            <a:ext cx="7010400" cy="1078260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Les tables de la base de conversion</a:t>
            </a:r>
            <a:endParaRPr lang="fr-FR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"/>
          </p:nvPr>
        </p:nvSpPr>
        <p:spPr>
          <a:xfrm>
            <a:off x="539552" y="1905000"/>
            <a:ext cx="4413448" cy="4114800"/>
          </a:xfrm>
        </p:spPr>
        <p:txBody>
          <a:bodyPr/>
          <a:lstStyle/>
          <a:p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s-PE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autres</a:t>
            </a:r>
            <a:r>
              <a:rPr lang="es-P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tables</a:t>
            </a:r>
            <a:r>
              <a:rPr lang="es-P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s-PE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40352" y="6286751"/>
            <a:ext cx="12954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0325"/>
            <a:ext cx="18002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992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conversion</a:t>
            </a:r>
            <a:endParaRPr lang="fr-FR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08766"/>
            <a:ext cx="4998264" cy="47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5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ERETES-PCI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Contrôle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1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contrôle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489" y="1844824"/>
            <a:ext cx="7712911" cy="4174976"/>
          </a:xfrm>
        </p:spPr>
        <p:txBody>
          <a:bodyPr/>
          <a:lstStyle/>
          <a:p>
            <a:pPr lvl="0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Lancement d’ERETES sur la base ERETES-PCI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Contrôle global du TRE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Autres contrôles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0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cas de problème :</a:t>
            </a:r>
            <a:endParaRPr lang="fr-FR" dirty="0" smtClean="0"/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Recherche des causes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Recherche de solutions :</a:t>
            </a:r>
          </a:p>
          <a:p>
            <a:pPr lvl="2"/>
            <a:r>
              <a:rPr lang="fr-FR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Ajustement des tables de conversion</a:t>
            </a:r>
          </a:p>
          <a:p>
            <a:pPr lvl="2"/>
            <a:r>
              <a:rPr lang="fr-FR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Ajustement direct dans la base ERETES-PCI</a:t>
            </a:r>
          </a:p>
          <a:p>
            <a:pPr lvl="2"/>
            <a:endParaRPr lang="fr-F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</p:spTree>
    <p:extLst>
      <p:ext uri="{BB962C8B-B14F-4D97-AF65-F5344CB8AC3E}">
        <p14:creationId xmlns:p14="http://schemas.microsoft.com/office/powerpoint/2010/main" val="36915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ERETES-PCI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module d’édition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6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ERETES-PCI_FR.exe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Choisir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d’installation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Choisir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Progress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Installation de l’outil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4221088"/>
            <a:ext cx="7010400" cy="1798712"/>
          </a:xfrm>
        </p:spPr>
        <p:txBody>
          <a:bodyPr/>
          <a:lstStyle/>
          <a:p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utilise :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La base ERETES-PCI </a:t>
            </a: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La base de conversion (table PCI-ERETES-PCI)</a:t>
            </a:r>
            <a:endParaRPr lang="fr-F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Les bases de données utilisées</a:t>
            </a:r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556792"/>
            <a:ext cx="33528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5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28800"/>
            <a:ext cx="7010400" cy="4391000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Ils sont stockés dans le fichier </a:t>
            </a:r>
          </a:p>
          <a:p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ERETES-PCI\bin\</a:t>
            </a:r>
            <a:r>
              <a:rPr lang="fr-FR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sys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\ParamEdition.txt</a:t>
            </a:r>
          </a:p>
          <a:p>
            <a:endParaRPr lang="fr-F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Les paramètres utilisés par la procédure</a:t>
            </a:r>
            <a:endParaRPr lang="fr-FR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497719"/>
              </p:ext>
            </p:extLst>
          </p:nvPr>
        </p:nvGraphicFramePr>
        <p:xfrm>
          <a:off x="1428696" y="2564904"/>
          <a:ext cx="7010402" cy="3702645"/>
        </p:xfrm>
        <a:graphic>
          <a:graphicData uri="http://schemas.openxmlformats.org/drawingml/2006/table">
            <a:tbl>
              <a:tblPr/>
              <a:tblGrid>
                <a:gridCol w="494852"/>
                <a:gridCol w="494852"/>
                <a:gridCol w="494852"/>
                <a:gridCol w="1123726"/>
                <a:gridCol w="608255"/>
                <a:gridCol w="680421"/>
                <a:gridCol w="639184"/>
                <a:gridCol w="494852"/>
                <a:gridCol w="494852"/>
                <a:gridCol w="494852"/>
                <a:gridCol w="494852"/>
                <a:gridCol w="494852"/>
              </a:tblGrid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Code_PCI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Formule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Libellés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Operation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Secteur_Deb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SecteurCred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Mode_val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Produit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Branche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Cellule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Riz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0S1004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Riz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27990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 céréales et farines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0S1004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27990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 céréales et farines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Pain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0S1004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Pain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27990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  produits de la boulangerie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0S1004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27990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  produits de la boulangerie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110111.5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Pâtes alimentaires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0S1004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D15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110111.5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Pâtes alimentaires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D15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110112.1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Viande bovine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0S1004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110112.1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Viande bovine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110112.2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Viande de porc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0S1004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D18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110112.2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Viande de porc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D18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27990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110112.3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Viande d'agneau, mouton et chèvre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0S1004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D19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27990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110112.3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Viande d'agneau, mouton et chèvre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D19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110112.4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Volaille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0S1004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154641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732" marR="7732" marT="77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110112.4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Volaille 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0P3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D20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87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28800"/>
            <a:ext cx="7010400" cy="4391000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Elle réalise les tâches suivantes :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Demande le type, le nom et l'emplacement du fichier d'édition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Contrôle la cohérence entre la table pci_eretes_pci, la base ERETES-PCI et les paramètres </a:t>
            </a:r>
            <a:endParaRPr lang="fr-FR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Construit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requête pour extraire les données concernant chaque position élémentaire, exécute cette requête et calcule la somme des valeurs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Crée un fichier Excel sous le nom et à l'emplacement choisi, à partir du modèle de "MORES" stocké dans le sous-répertoire "</a:t>
            </a:r>
            <a:r>
              <a:rPr lang="fr-FR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sys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"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sz="1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Edition du MORES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3853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28800"/>
            <a:ext cx="7010400" cy="4391000"/>
          </a:xfrm>
        </p:spPr>
        <p:txBody>
          <a:bodyPr/>
          <a:lstStyle/>
          <a:p>
            <a:pPr lvl="0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Reporte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valeur de chaque position élémentaire dans la cellule correspondante et sauvegarde le nouveau tableau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Donne le détail des éléments qui ont servi au calcul de chaque position élémentaire.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résultats calculés apparaissent à l'écran au fur et à mesure qu'ils sont calculés.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sz="1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Edition du MORES (suite)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8808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MORES</a:t>
            </a:r>
            <a:endParaRPr lang="fr-FR" sz="28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8711034" cy="4052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301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ERETES-PCI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lire : les conseils des experts dans l’aide et le support de ce cours... 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44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bases B2005.bkp, B2011.bkp et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conversion,bkp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Préparation du matériel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653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Objectif de l’outil :</a:t>
            </a:r>
          </a:p>
          <a:p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de données d’une campagne de comptes nationaux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avec ERETES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contient toutes les informations requises pour la décomposition du PIB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PCI.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travail demandé par la Banque Mondiale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sera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donc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grandement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allégé pour les utilisateurs d'ERETES. Il faut cependant ajuster le format des données dans la base ERETES à celui du PCI.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Introduction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696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« position élémentaire » PCI correspond au résultat d’une requête sur la base ERETES qui associe </a:t>
            </a:r>
            <a:r>
              <a:rPr lang="fr-FR" dirty="0"/>
              <a:t>:</a:t>
            </a:r>
            <a:endParaRPr lang="en-GB" dirty="0"/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opération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produit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mode de valorisation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attribut méthodologique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branche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secteur débité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secteur crédité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Problématique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1280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produit et la branche de la nomenclature ERETES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sont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définis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localement :</a:t>
            </a:r>
          </a:p>
          <a:p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chaque pays doit définir un lien entre les produits et branches PCI et les mêmes produits et branches de ses propres nomenclatures. 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Problématique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5239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905000"/>
            <a:ext cx="7202760" cy="4114800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mettant en relation chaque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«PE» avec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produits ou branches ERETES, 3 cas peuvent se présenter :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produit ou une branche ERETES correspond exactement à la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PE;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faut plusieurs produits ou branches pour une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PE;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faut seulement une part d’une branche ou d’un produit pour la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PE.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Problématique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7829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905000"/>
            <a:ext cx="7202760" cy="4114800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 1 et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: 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Une </a:t>
            </a:r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fois définie la correspondance entre chaque position élémentaire et les attributs ERETES, une procédure informatique peut facilement extraire les données du PCI.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0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 :</a:t>
            </a:r>
          </a:p>
          <a:p>
            <a:pPr lvl="1"/>
            <a:r>
              <a:rPr lang="fr-FR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doit être </a:t>
            </a:r>
            <a:r>
              <a:rPr lang="fr-FR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règlé</a:t>
            </a:r>
            <a:r>
              <a:rPr lang="fr-FR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1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 éclatement des données d'ERETES concernées, en données au niveau de détail requis par le PCI</a:t>
            </a:r>
            <a:r>
              <a:rPr lang="fr-FR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Ces données sont ensuite traitées par la procédure informatique évoquée plus haut,</a:t>
            </a:r>
            <a:endParaRPr lang="en-GB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Problématique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4249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Solution mise en œuvre</a:t>
            </a:r>
            <a:endParaRPr lang="fr-FR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pic>
        <p:nvPicPr>
          <p:cNvPr id="14" name="Content Placeholder 13" descr="Solution"/>
          <p:cNvPicPr>
            <a:picLocks noGrp="1"/>
          </p:cNvPicPr>
          <p:nvPr>
            <p:ph idx="1"/>
          </p:nvPr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6408711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324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2237</TotalTime>
  <Words>1062</Words>
  <Application>Microsoft Office PowerPoint</Application>
  <PresentationFormat>On-screen Show (4:3)</PresentationFormat>
  <Paragraphs>387</Paragraphs>
  <Slides>25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template</vt:lpstr>
      <vt:lpstr>Outil ERETES-PCI</vt:lpstr>
      <vt:lpstr>Installation de l’outil</vt:lpstr>
      <vt:lpstr>Préparation du matériel</vt:lpstr>
      <vt:lpstr>Introduction</vt:lpstr>
      <vt:lpstr>Problématique</vt:lpstr>
      <vt:lpstr>Problématique</vt:lpstr>
      <vt:lpstr>Problématique</vt:lpstr>
      <vt:lpstr>Problématique</vt:lpstr>
      <vt:lpstr>Solution mise en œuvre</vt:lpstr>
      <vt:lpstr>Les 3 étapes du traitement</vt:lpstr>
      <vt:lpstr>Outil ERETES-PCI</vt:lpstr>
      <vt:lpstr>Les bases de données utilisées</vt:lpstr>
      <vt:lpstr>Les tables de la base de conversion</vt:lpstr>
      <vt:lpstr>Les tables de la base de conversion</vt:lpstr>
      <vt:lpstr>Les tables de la base de conversion</vt:lpstr>
      <vt:lpstr>La conversion</vt:lpstr>
      <vt:lpstr>Outil ERETES-PCI</vt:lpstr>
      <vt:lpstr>Le contrôle</vt:lpstr>
      <vt:lpstr>Outil ERETES-PCI</vt:lpstr>
      <vt:lpstr>Les bases de données utilisées</vt:lpstr>
      <vt:lpstr>Les paramètres utilisés par la procédure</vt:lpstr>
      <vt:lpstr>Edition du MORES</vt:lpstr>
      <vt:lpstr>Edition du MORES (suite)</vt:lpstr>
      <vt:lpstr>Le MORES</vt:lpstr>
      <vt:lpstr>ERETES-PCI</vt:lpstr>
    </vt:vector>
  </TitlesOfParts>
  <Company>Trasys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 de séries</dc:title>
  <dc:creator>bourgmaj</dc:creator>
  <cp:lastModifiedBy>bourgmaj</cp:lastModifiedBy>
  <cp:revision>63</cp:revision>
  <dcterms:created xsi:type="dcterms:W3CDTF">2011-11-14T13:24:01Z</dcterms:created>
  <dcterms:modified xsi:type="dcterms:W3CDTF">2013-07-10T15:02:08Z</dcterms:modified>
</cp:coreProperties>
</file>