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notesSlides/notesSlide4.xml" ContentType="application/vnd.openxmlformats-officedocument.presentationml.notesSlide+xml"/>
  <Override PartName="/ppt/theme/themeOverride8.xml" ContentType="application/vnd.openxmlformats-officedocument.themeOverride+xml"/>
  <Override PartName="/ppt/theme/themeOverride9.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notesSlides/notesSlide7.xml" ContentType="application/vnd.openxmlformats-officedocument.presentationml.notesSlide+xml"/>
  <Override PartName="/ppt/theme/themeOverride13.xml" ContentType="application/vnd.openxmlformats-officedocument.themeOverride+xml"/>
  <Override PartName="/ppt/notesSlides/notesSlide8.xml" ContentType="application/vnd.openxmlformats-officedocument.presentationml.notesSlide+xml"/>
  <Override PartName="/ppt/theme/themeOverride14.xml" ContentType="application/vnd.openxmlformats-officedocument.themeOverride+xml"/>
  <Override PartName="/ppt/notesSlides/notesSlide9.xml" ContentType="application/vnd.openxmlformats-officedocument.presentationml.notesSlide+xml"/>
  <Override PartName="/ppt/theme/themeOverride15.xml" ContentType="application/vnd.openxmlformats-officedocument.themeOverride+xml"/>
  <Override PartName="/ppt/theme/themeOverride16.xml" ContentType="application/vnd.openxmlformats-officedocument.themeOverride+xml"/>
  <Override PartName="/ppt/notesSlides/notesSlide10.xml" ContentType="application/vnd.openxmlformats-officedocument.presentationml.notesSlide+xml"/>
  <Override PartName="/ppt/theme/themeOverride1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257" r:id="rId3"/>
    <p:sldId id="258" r:id="rId4"/>
    <p:sldId id="288" r:id="rId5"/>
    <p:sldId id="273" r:id="rId6"/>
    <p:sldId id="274" r:id="rId7"/>
    <p:sldId id="275" r:id="rId8"/>
    <p:sldId id="272" r:id="rId9"/>
    <p:sldId id="277" r:id="rId10"/>
    <p:sldId id="278" r:id="rId11"/>
    <p:sldId id="265" r:id="rId12"/>
    <p:sldId id="289" r:id="rId13"/>
    <p:sldId id="280" r:id="rId14"/>
    <p:sldId id="281" r:id="rId15"/>
    <p:sldId id="283" r:id="rId16"/>
    <p:sldId id="284" r:id="rId17"/>
    <p:sldId id="285" r:id="rId18"/>
    <p:sldId id="286" r:id="rId19"/>
    <p:sldId id="287" r:id="rId20"/>
    <p:sldId id="271"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2708" autoAdjust="0"/>
  </p:normalViewPr>
  <p:slideViewPr>
    <p:cSldViewPr snapToGrid="0">
      <p:cViewPr varScale="1">
        <p:scale>
          <a:sx n="97" d="100"/>
          <a:sy n="97" d="100"/>
        </p:scale>
        <p:origin x="10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B76A96-1F14-4AF7-BDEA-559B789DBD87}" type="datetimeFigureOut">
              <a:rPr lang="fr-FR" smtClean="0"/>
              <a:t>03/09/2019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450AE2-60E4-4730-8727-100210AA234C}" type="slidenum">
              <a:rPr lang="fr-FR" smtClean="0"/>
              <a:t>‹N°›</a:t>
            </a:fld>
            <a:endParaRPr lang="fr-FR"/>
          </a:p>
        </p:txBody>
      </p:sp>
    </p:spTree>
    <p:extLst>
      <p:ext uri="{BB962C8B-B14F-4D97-AF65-F5344CB8AC3E}">
        <p14:creationId xmlns:p14="http://schemas.microsoft.com/office/powerpoint/2010/main" val="1547506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a:t>
            </a:fld>
            <a:endParaRPr lang="fr-FR"/>
          </a:p>
        </p:txBody>
      </p:sp>
    </p:spTree>
    <p:extLst>
      <p:ext uri="{BB962C8B-B14F-4D97-AF65-F5344CB8AC3E}">
        <p14:creationId xmlns:p14="http://schemas.microsoft.com/office/powerpoint/2010/main" val="1259331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ENSO(utilisation</a:t>
            </a:r>
            <a:r>
              <a:rPr lang="fr-FR" baseline="0" dirty="0" smtClean="0"/>
              <a:t> des structure pour  estimer les comptes de l’extraction en 2015)</a:t>
            </a:r>
          </a:p>
          <a:p>
            <a:r>
              <a:rPr lang="fr-FR" baseline="0" dirty="0" smtClean="0"/>
              <a:t>RGA</a:t>
            </a:r>
            <a:r>
              <a:rPr lang="fr-FR" baseline="0" dirty="0" smtClean="0">
                <a:sym typeface="Wingdings" panose="05000000000000000000" pitchFamily="2" charset="2"/>
              </a:rPr>
              <a:t> arboriculture</a:t>
            </a:r>
          </a:p>
          <a:p>
            <a:r>
              <a:rPr lang="fr-FR" baseline="0" dirty="0" smtClean="0">
                <a:sym typeface="Wingdings" panose="05000000000000000000" pitchFamily="2" charset="2"/>
              </a:rPr>
              <a:t>INF sylviculture</a:t>
            </a:r>
          </a:p>
          <a:p>
            <a:r>
              <a:rPr lang="fr-FR" baseline="0" dirty="0" smtClean="0">
                <a:sym typeface="Wingdings" panose="05000000000000000000" pitchFamily="2" charset="2"/>
              </a:rPr>
              <a:t>EMC EICVM consommation</a:t>
            </a:r>
            <a:endParaRPr lang="fr-FR" dirty="0"/>
          </a:p>
        </p:txBody>
      </p:sp>
      <p:sp>
        <p:nvSpPr>
          <p:cNvPr id="4" name="Espace réservé du numéro de diapositive 3"/>
          <p:cNvSpPr>
            <a:spLocks noGrp="1"/>
          </p:cNvSpPr>
          <p:nvPr>
            <p:ph type="sldNum" sz="quarter" idx="10"/>
          </p:nvPr>
        </p:nvSpPr>
        <p:spPr/>
        <p:txBody>
          <a:bodyPr/>
          <a:lstStyle/>
          <a:p>
            <a:fld id="{C5450AE2-60E4-4730-8727-100210AA234C}" type="slidenum">
              <a:rPr lang="fr-FR" smtClean="0"/>
              <a:t>18</a:t>
            </a:fld>
            <a:endParaRPr lang="fr-FR"/>
          </a:p>
        </p:txBody>
      </p:sp>
    </p:spTree>
    <p:extLst>
      <p:ext uri="{BB962C8B-B14F-4D97-AF65-F5344CB8AC3E}">
        <p14:creationId xmlns:p14="http://schemas.microsoft.com/office/powerpoint/2010/main" val="1506723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smtClean="0"/>
              <a:t>Les types</a:t>
            </a:r>
            <a:r>
              <a:rPr lang="fr-FR" sz="1200" i="1" baseline="0" dirty="0" smtClean="0"/>
              <a:t> de données déterminent la méthodologie d’intégration des données dans les CN,</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smtClean="0"/>
              <a:t>Les principaux problèmes dans des enquêtes directes sont les coûts impliqués ; et la qualité des données recueillies, dû au fait que ces entreprises ne tiennent pas de comptabilité et généralement elles ne font pas de séparation avec le ménage.</a:t>
            </a:r>
          </a:p>
          <a:p>
            <a:endParaRPr lang="fr-FR" dirty="0"/>
          </a:p>
        </p:txBody>
      </p:sp>
      <p:sp>
        <p:nvSpPr>
          <p:cNvPr id="4" name="Espace réservé du numéro de diapositive 3"/>
          <p:cNvSpPr>
            <a:spLocks noGrp="1"/>
          </p:cNvSpPr>
          <p:nvPr>
            <p:ph type="sldNum" sz="quarter" idx="10"/>
          </p:nvPr>
        </p:nvSpPr>
        <p:spPr/>
        <p:txBody>
          <a:bodyPr/>
          <a:lstStyle/>
          <a:p>
            <a:fld id="{C5450AE2-60E4-4730-8727-100210AA234C}" type="slidenum">
              <a:rPr lang="fr-FR" smtClean="0"/>
              <a:t>4</a:t>
            </a:fld>
            <a:endParaRPr lang="fr-FR"/>
          </a:p>
        </p:txBody>
      </p:sp>
    </p:spTree>
    <p:extLst>
      <p:ext uri="{BB962C8B-B14F-4D97-AF65-F5344CB8AC3E}">
        <p14:creationId xmlns:p14="http://schemas.microsoft.com/office/powerpoint/2010/main" val="380653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5450AE2-60E4-4730-8727-100210AA234C}" type="slidenum">
              <a:rPr lang="fr-FR" smtClean="0"/>
              <a:t>5</a:t>
            </a:fld>
            <a:endParaRPr lang="fr-FR"/>
          </a:p>
        </p:txBody>
      </p:sp>
    </p:spTree>
    <p:extLst>
      <p:ext uri="{BB962C8B-B14F-4D97-AF65-F5344CB8AC3E}">
        <p14:creationId xmlns:p14="http://schemas.microsoft.com/office/powerpoint/2010/main" val="867837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Commerce:  mise en cohérence entre les produits vendus et ceux achetées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smtClean="0"/>
              <a:t>L’apurement des produits de la branche commerce a été spécifiquement complété.  </a:t>
            </a:r>
          </a:p>
          <a:p>
            <a:endParaRPr lang="fr-FR" dirty="0"/>
          </a:p>
        </p:txBody>
      </p:sp>
      <p:sp>
        <p:nvSpPr>
          <p:cNvPr id="4" name="Espace réservé du numéro de diapositive 3"/>
          <p:cNvSpPr>
            <a:spLocks noGrp="1"/>
          </p:cNvSpPr>
          <p:nvPr>
            <p:ph type="sldNum" sz="quarter" idx="10"/>
          </p:nvPr>
        </p:nvSpPr>
        <p:spPr/>
        <p:txBody>
          <a:bodyPr/>
          <a:lstStyle/>
          <a:p>
            <a:fld id="{C5450AE2-60E4-4730-8727-100210AA234C}" type="slidenum">
              <a:rPr lang="fr-FR" smtClean="0"/>
              <a:t>8</a:t>
            </a:fld>
            <a:endParaRPr lang="fr-FR"/>
          </a:p>
        </p:txBody>
      </p:sp>
    </p:spTree>
    <p:extLst>
      <p:ext uri="{BB962C8B-B14F-4D97-AF65-F5344CB8AC3E}">
        <p14:creationId xmlns:p14="http://schemas.microsoft.com/office/powerpoint/2010/main" val="967055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PV 2. Produits vendus après transformation </a:t>
            </a:r>
          </a:p>
          <a:p>
            <a:r>
              <a:rPr lang="fr-FR" dirty="0" smtClean="0"/>
              <a:t>PV 3. Produits vendus sans transformation </a:t>
            </a:r>
          </a:p>
          <a:p>
            <a:r>
              <a:rPr lang="fr-FR" dirty="0" smtClean="0"/>
              <a:t>PV 4. Services fournis </a:t>
            </a:r>
          </a:p>
          <a:p>
            <a:r>
              <a:rPr lang="fr-FR" dirty="0" smtClean="0"/>
              <a:t>DC 1a.   Pour les produits vendus après transformation et les services fournis au cours de votre dernier mois d’activité, combien </a:t>
            </a:r>
          </a:p>
          <a:p>
            <a:r>
              <a:rPr lang="fr-FR" dirty="0" smtClean="0"/>
              <a:t>avez-vous dépensé en matières premières ? </a:t>
            </a:r>
          </a:p>
          <a:p>
            <a:r>
              <a:rPr lang="fr-FR" dirty="0" smtClean="0"/>
              <a:t>DC 1b.   Pour les produits vendus en l'état au cours du dernier mois d’activité, combien avez-vous dépensé (coût des </a:t>
            </a:r>
          </a:p>
          <a:p>
            <a:r>
              <a:rPr lang="fr-FR" dirty="0" smtClean="0"/>
              <a:t>stocks)? </a:t>
            </a:r>
          </a:p>
          <a:p>
            <a:r>
              <a:rPr lang="fr-FR" dirty="0" smtClean="0"/>
              <a:t>DC 4.   Quelles sont, au total, les charges de votre unité de production au cours de la </a:t>
            </a:r>
          </a:p>
          <a:p>
            <a:r>
              <a:rPr lang="fr-FR" dirty="0" smtClean="0"/>
              <a:t>période de référence ? </a:t>
            </a:r>
            <a:endParaRPr lang="fr-FR" dirty="0"/>
          </a:p>
        </p:txBody>
      </p:sp>
      <p:sp>
        <p:nvSpPr>
          <p:cNvPr id="4" name="Espace réservé du numéro de diapositive 3"/>
          <p:cNvSpPr>
            <a:spLocks noGrp="1"/>
          </p:cNvSpPr>
          <p:nvPr>
            <p:ph type="sldNum" sz="quarter" idx="10"/>
          </p:nvPr>
        </p:nvSpPr>
        <p:spPr/>
        <p:txBody>
          <a:bodyPr/>
          <a:lstStyle/>
          <a:p>
            <a:fld id="{C5450AE2-60E4-4730-8727-100210AA234C}" type="slidenum">
              <a:rPr lang="fr-FR" smtClean="0"/>
              <a:t>10</a:t>
            </a:fld>
            <a:endParaRPr lang="fr-FR"/>
          </a:p>
        </p:txBody>
      </p:sp>
    </p:spTree>
    <p:extLst>
      <p:ext uri="{BB962C8B-B14F-4D97-AF65-F5344CB8AC3E}">
        <p14:creationId xmlns:p14="http://schemas.microsoft.com/office/powerpoint/2010/main" val="915439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buNone/>
            </a:pPr>
            <a:r>
              <a:rPr lang="fr-FR" sz="1200" b="1" i="1" u="sng" dirty="0" smtClean="0"/>
              <a:t>La production pour usage finale propre</a:t>
            </a:r>
          </a:p>
          <a:p>
            <a:pPr marL="0" indent="0" algn="just">
              <a:buNone/>
            </a:pPr>
            <a:r>
              <a:rPr lang="fr-FR" sz="1200" dirty="0" smtClean="0"/>
              <a:t>On procède de la même façon que la production total en calculant une matrice des ratios de la production auto consommé qui va servir à éclater la production autoconsommé annuelle.</a:t>
            </a:r>
          </a:p>
          <a:p>
            <a:pPr marL="0" indent="0" algn="just">
              <a:buNone/>
            </a:pPr>
            <a:r>
              <a:rPr lang="fr-FR" sz="1200" b="1" i="1" u="sng" dirty="0" smtClean="0"/>
              <a:t>La production marchande</a:t>
            </a:r>
          </a:p>
          <a:p>
            <a:pPr algn="just"/>
            <a:r>
              <a:rPr lang="fr-FR" sz="1200" dirty="0" smtClean="0"/>
              <a:t>La production marchande est obtenue en faisant la différence entre la matrice de la production annuelle totale et de la production autoconsommée</a:t>
            </a:r>
          </a:p>
          <a:p>
            <a:endParaRPr lang="fr-FR" dirty="0"/>
          </a:p>
        </p:txBody>
      </p:sp>
      <p:sp>
        <p:nvSpPr>
          <p:cNvPr id="4" name="Espace réservé du numéro de diapositive 3"/>
          <p:cNvSpPr>
            <a:spLocks noGrp="1"/>
          </p:cNvSpPr>
          <p:nvPr>
            <p:ph type="sldNum" sz="quarter" idx="10"/>
          </p:nvPr>
        </p:nvSpPr>
        <p:spPr/>
        <p:txBody>
          <a:bodyPr/>
          <a:lstStyle/>
          <a:p>
            <a:fld id="{C5450AE2-60E4-4730-8727-100210AA234C}" type="slidenum">
              <a:rPr lang="fr-FR" smtClean="0"/>
              <a:t>11</a:t>
            </a:fld>
            <a:endParaRPr lang="fr-FR"/>
          </a:p>
        </p:txBody>
      </p:sp>
    </p:spTree>
    <p:extLst>
      <p:ext uri="{BB962C8B-B14F-4D97-AF65-F5344CB8AC3E}">
        <p14:creationId xmlns:p14="http://schemas.microsoft.com/office/powerpoint/2010/main" val="3131264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Division 2 sylviculture chasse et 3(pêche)</a:t>
            </a:r>
          </a:p>
          <a:p>
            <a:r>
              <a:rPr lang="fr-FR" dirty="0" smtClean="0"/>
              <a:t>Les branches d’</a:t>
            </a:r>
            <a:r>
              <a:rPr lang="fr-FR" dirty="0" err="1" smtClean="0"/>
              <a:t>actvités</a:t>
            </a:r>
            <a:r>
              <a:rPr lang="fr-FR" dirty="0" smtClean="0"/>
              <a:t> ayant eu des </a:t>
            </a:r>
            <a:r>
              <a:rPr lang="fr-FR" dirty="0" err="1" smtClean="0"/>
              <a:t>defat</a:t>
            </a:r>
            <a:r>
              <a:rPr lang="fr-FR" dirty="0" smtClean="0"/>
              <a:t> de couvertures ont été corrigé en utilisant d’autre sources auxiliaire(ERI ESI, RIC EMC </a:t>
            </a:r>
            <a:r>
              <a:rPr lang="fr-FR" dirty="0" err="1" smtClean="0"/>
              <a:t>etc</a:t>
            </a:r>
            <a:r>
              <a:rPr lang="fr-FR" dirty="0" smtClean="0"/>
              <a:t>)</a:t>
            </a:r>
            <a:endParaRPr lang="fr-FR" dirty="0"/>
          </a:p>
        </p:txBody>
      </p:sp>
      <p:sp>
        <p:nvSpPr>
          <p:cNvPr id="4" name="Espace réservé du numéro de diapositive 3"/>
          <p:cNvSpPr>
            <a:spLocks noGrp="1"/>
          </p:cNvSpPr>
          <p:nvPr>
            <p:ph type="sldNum" sz="quarter" idx="10"/>
          </p:nvPr>
        </p:nvSpPr>
        <p:spPr/>
        <p:txBody>
          <a:bodyPr/>
          <a:lstStyle/>
          <a:p>
            <a:fld id="{C5450AE2-60E4-4730-8727-100210AA234C}" type="slidenum">
              <a:rPr lang="fr-FR" smtClean="0"/>
              <a:t>14</a:t>
            </a:fld>
            <a:endParaRPr lang="fr-FR"/>
          </a:p>
        </p:txBody>
      </p:sp>
    </p:spTree>
    <p:extLst>
      <p:ext uri="{BB962C8B-B14F-4D97-AF65-F5344CB8AC3E}">
        <p14:creationId xmlns:p14="http://schemas.microsoft.com/office/powerpoint/2010/main" val="3149038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285750" indent="-285750">
              <a:buFont typeface="Wingdings" panose="05000000000000000000" pitchFamily="2" charset="2"/>
              <a:buChar char="Ø"/>
            </a:pPr>
            <a:r>
              <a:rPr lang="fr-FR" sz="1200" dirty="0" smtClean="0"/>
              <a:t>Ces deux matrices ne sont pas toujours cohérentes pour certaines branches d’activités,</a:t>
            </a:r>
          </a:p>
        </p:txBody>
      </p:sp>
      <p:sp>
        <p:nvSpPr>
          <p:cNvPr id="4" name="Espace réservé du numéro de diapositive 3"/>
          <p:cNvSpPr>
            <a:spLocks noGrp="1"/>
          </p:cNvSpPr>
          <p:nvPr>
            <p:ph type="sldNum" sz="quarter" idx="10"/>
          </p:nvPr>
        </p:nvSpPr>
        <p:spPr/>
        <p:txBody>
          <a:bodyPr/>
          <a:lstStyle/>
          <a:p>
            <a:fld id="{C5450AE2-60E4-4730-8727-100210AA234C}" type="slidenum">
              <a:rPr lang="fr-FR" smtClean="0"/>
              <a:t>15</a:t>
            </a:fld>
            <a:endParaRPr lang="fr-FR"/>
          </a:p>
        </p:txBody>
      </p:sp>
    </p:spTree>
    <p:extLst>
      <p:ext uri="{BB962C8B-B14F-4D97-AF65-F5344CB8AC3E}">
        <p14:creationId xmlns:p14="http://schemas.microsoft.com/office/powerpoint/2010/main" val="2464120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Sous estimation de l’informelle dans l’ancienne serie,</a:t>
            </a:r>
            <a:endParaRPr lang="fr-FR" dirty="0"/>
          </a:p>
        </p:txBody>
      </p:sp>
      <p:sp>
        <p:nvSpPr>
          <p:cNvPr id="4" name="Espace réservé du numéro de diapositive 3"/>
          <p:cNvSpPr>
            <a:spLocks noGrp="1"/>
          </p:cNvSpPr>
          <p:nvPr>
            <p:ph type="sldNum" sz="quarter" idx="10"/>
          </p:nvPr>
        </p:nvSpPr>
        <p:spPr/>
        <p:txBody>
          <a:bodyPr/>
          <a:lstStyle/>
          <a:p>
            <a:fld id="{C5450AE2-60E4-4730-8727-100210AA234C}" type="slidenum">
              <a:rPr lang="fr-FR" smtClean="0"/>
              <a:t>16</a:t>
            </a:fld>
            <a:endParaRPr lang="fr-FR"/>
          </a:p>
        </p:txBody>
      </p:sp>
    </p:spTree>
    <p:extLst>
      <p:ext uri="{BB962C8B-B14F-4D97-AF65-F5344CB8AC3E}">
        <p14:creationId xmlns:p14="http://schemas.microsoft.com/office/powerpoint/2010/main" val="1213517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625600" y="3886200"/>
            <a:ext cx="9144000" cy="990600"/>
          </a:xfrm>
        </p:spPr>
        <p:txBody>
          <a:bodyPr anchor="t" anchorCtr="0"/>
          <a:lstStyle>
            <a:lvl1pPr algn="r">
              <a:defRPr sz="3200">
                <a:solidFill>
                  <a:schemeClr val="tx1"/>
                </a:solidFill>
              </a:defRPr>
            </a:lvl1pPr>
          </a:lstStyle>
          <a:p>
            <a:r>
              <a:rPr kumimoji="0" lang="fr-FR" smtClean="0"/>
              <a:t>Modifiez le style du titre</a:t>
            </a:r>
            <a:endParaRPr kumimoji="0" lang="en-US"/>
          </a:p>
        </p:txBody>
      </p:sp>
      <p:sp>
        <p:nvSpPr>
          <p:cNvPr id="9" name="Sous-titre 8"/>
          <p:cNvSpPr>
            <a:spLocks noGrp="1"/>
          </p:cNvSpPr>
          <p:nvPr>
            <p:ph type="subTitle" idx="1"/>
          </p:nvPr>
        </p:nvSpPr>
        <p:spPr>
          <a:xfrm>
            <a:off x="1625600" y="5124450"/>
            <a:ext cx="9144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8534400" y="6355080"/>
            <a:ext cx="3048000" cy="365760"/>
          </a:xfrm>
        </p:spPr>
        <p:txBody>
          <a:bodyPr/>
          <a:lstStyle>
            <a:lvl1pPr>
              <a:defRPr sz="1400"/>
            </a:lvl1pPr>
          </a:lstStyle>
          <a:p>
            <a:fld id="{D9A10340-6AE8-413F-ACE3-9B8031579A55}" type="datetimeFigureOut">
              <a:rPr lang="fr-FR" smtClean="0"/>
              <a:t>03/09/2019</a:t>
            </a:fld>
            <a:endParaRPr lang="fr-FR"/>
          </a:p>
        </p:txBody>
      </p:sp>
      <p:sp>
        <p:nvSpPr>
          <p:cNvPr id="17" name="Espace réservé du pied de page 16"/>
          <p:cNvSpPr>
            <a:spLocks noGrp="1"/>
          </p:cNvSpPr>
          <p:nvPr>
            <p:ph type="ftr" sz="quarter" idx="11"/>
          </p:nvPr>
        </p:nvSpPr>
        <p:spPr>
          <a:xfrm>
            <a:off x="3864864" y="6355080"/>
            <a:ext cx="4632960" cy="365760"/>
          </a:xfrm>
        </p:spPr>
        <p:txBody>
          <a:bodyPr/>
          <a:lstStyle/>
          <a:p>
            <a:endParaRPr lang="fr-FR"/>
          </a:p>
        </p:txBody>
      </p:sp>
      <p:sp>
        <p:nvSpPr>
          <p:cNvPr id="29" name="Espace réservé du numéro de diapositive 28"/>
          <p:cNvSpPr>
            <a:spLocks noGrp="1"/>
          </p:cNvSpPr>
          <p:nvPr>
            <p:ph type="sldNum" sz="quarter" idx="12"/>
          </p:nvPr>
        </p:nvSpPr>
        <p:spPr>
          <a:xfrm>
            <a:off x="1621536" y="6355080"/>
            <a:ext cx="1625600" cy="365760"/>
          </a:xfrm>
        </p:spPr>
        <p:txBody>
          <a:bodyPr/>
          <a:lstStyle/>
          <a:p>
            <a:fld id="{83452933-77C2-4638-9FA7-F65ABFC2001B}" type="slidenum">
              <a:rPr lang="fr-FR" smtClean="0"/>
              <a:t>‹N°›</a:t>
            </a:fld>
            <a:endParaRPr lang="fr-FR"/>
          </a:p>
        </p:txBody>
      </p:sp>
      <p:sp>
        <p:nvSpPr>
          <p:cNvPr id="21" name="Rectangle 20"/>
          <p:cNvSpPr/>
          <p:nvPr/>
        </p:nvSpPr>
        <p:spPr>
          <a:xfrm>
            <a:off x="1206500" y="3648075"/>
            <a:ext cx="97536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3" name="Rectangle 32"/>
          <p:cNvSpPr/>
          <p:nvPr/>
        </p:nvSpPr>
        <p:spPr>
          <a:xfrm>
            <a:off x="1219200" y="5048250"/>
            <a:ext cx="97536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2" name="Rectangle 21"/>
          <p:cNvSpPr/>
          <p:nvPr/>
        </p:nvSpPr>
        <p:spPr>
          <a:xfrm>
            <a:off x="1206500" y="3648075"/>
            <a:ext cx="3048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a:off x="1219200" y="5048250"/>
            <a:ext cx="3048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6434" y="260649"/>
            <a:ext cx="3279133" cy="1296144"/>
          </a:xfrm>
          <a:prstGeom prst="rect">
            <a:avLst/>
          </a:prstGeom>
        </p:spPr>
      </p:pic>
    </p:spTree>
    <p:extLst>
      <p:ext uri="{BB962C8B-B14F-4D97-AF65-F5344CB8AC3E}">
        <p14:creationId xmlns:p14="http://schemas.microsoft.com/office/powerpoint/2010/main" val="38394326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A10340-6AE8-413F-ACE3-9B8031579A55}" type="datetimeFigureOut">
              <a:rPr lang="fr-FR" smtClean="0"/>
              <a:t>03/09/2019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52933-77C2-4638-9FA7-F65ABFC2001B}" type="slidenum">
              <a:rPr lang="fr-FR" smtClean="0"/>
              <a:t>‹N°›</a:t>
            </a:fld>
            <a:endParaRPr lang="fr-FR"/>
          </a:p>
        </p:txBody>
      </p:sp>
    </p:spTree>
    <p:extLst>
      <p:ext uri="{BB962C8B-B14F-4D97-AF65-F5344CB8AC3E}">
        <p14:creationId xmlns:p14="http://schemas.microsoft.com/office/powerpoint/2010/main" val="1766601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A10340-6AE8-413F-ACE3-9B8031579A55}" type="datetimeFigureOut">
              <a:rPr lang="fr-FR" smtClean="0"/>
              <a:t>03/09/2019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52933-77C2-4638-9FA7-F65ABFC2001B}" type="slidenum">
              <a:rPr lang="fr-FR" smtClean="0"/>
              <a:t>‹N°›</a:t>
            </a:fld>
            <a:endParaRPr lang="fr-FR"/>
          </a:p>
        </p:txBody>
      </p:sp>
      <p:sp>
        <p:nvSpPr>
          <p:cNvPr id="7" name="Connecteur droit 6"/>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8" name="Triangle isocèle 7"/>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Connecteur droit 8"/>
          <p:cNvSpPr>
            <a:spLocks noChangeShapeType="1"/>
          </p:cNvSpPr>
          <p:nvPr/>
        </p:nvSpPr>
        <p:spPr bwMode="auto">
          <a:xfrm rot="5400000">
            <a:off x="5814836"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Tree>
    <p:extLst>
      <p:ext uri="{BB962C8B-B14F-4D97-AF65-F5344CB8AC3E}">
        <p14:creationId xmlns:p14="http://schemas.microsoft.com/office/powerpoint/2010/main" val="3562272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625600" y="3886200"/>
            <a:ext cx="9144000" cy="990600"/>
          </a:xfrm>
        </p:spPr>
        <p:txBody>
          <a:bodyPr anchor="t" anchorCtr="0"/>
          <a:lstStyle>
            <a:lvl1pPr algn="r">
              <a:defRPr sz="3200">
                <a:solidFill>
                  <a:schemeClr val="tx1"/>
                </a:solidFill>
              </a:defRPr>
            </a:lvl1pPr>
          </a:lstStyle>
          <a:p>
            <a:r>
              <a:rPr kumimoji="0" lang="fr-FR" smtClean="0"/>
              <a:t>Modifiez le style du titre</a:t>
            </a:r>
            <a:endParaRPr kumimoji="0" lang="en-US"/>
          </a:p>
        </p:txBody>
      </p:sp>
      <p:sp>
        <p:nvSpPr>
          <p:cNvPr id="9" name="Sous-titre 8"/>
          <p:cNvSpPr>
            <a:spLocks noGrp="1"/>
          </p:cNvSpPr>
          <p:nvPr>
            <p:ph type="subTitle" idx="1"/>
          </p:nvPr>
        </p:nvSpPr>
        <p:spPr>
          <a:xfrm>
            <a:off x="1625600" y="5124450"/>
            <a:ext cx="9144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8534400" y="6355080"/>
            <a:ext cx="3048000" cy="365760"/>
          </a:xfrm>
        </p:spPr>
        <p:txBody>
          <a:bodyPr/>
          <a:lstStyle>
            <a:lvl1pPr>
              <a:defRPr sz="1400"/>
            </a:lvl1pPr>
          </a:lstStyle>
          <a:p>
            <a:fld id="{D9A10340-6AE8-413F-ACE3-9B8031579A55}" type="datetimeFigureOut">
              <a:rPr lang="fr-FR" smtClean="0"/>
              <a:t>03/09/2019</a:t>
            </a:fld>
            <a:endParaRPr lang="fr-FR"/>
          </a:p>
        </p:txBody>
      </p:sp>
      <p:sp>
        <p:nvSpPr>
          <p:cNvPr id="17" name="Espace réservé du pied de page 16"/>
          <p:cNvSpPr>
            <a:spLocks noGrp="1"/>
          </p:cNvSpPr>
          <p:nvPr>
            <p:ph type="ftr" sz="quarter" idx="11"/>
          </p:nvPr>
        </p:nvSpPr>
        <p:spPr>
          <a:xfrm>
            <a:off x="3864864" y="6355080"/>
            <a:ext cx="4632960" cy="365760"/>
          </a:xfrm>
        </p:spPr>
        <p:txBody>
          <a:bodyPr/>
          <a:lstStyle/>
          <a:p>
            <a:endParaRPr lang="fr-FR"/>
          </a:p>
        </p:txBody>
      </p:sp>
      <p:sp>
        <p:nvSpPr>
          <p:cNvPr id="29" name="Espace réservé du numéro de diapositive 28"/>
          <p:cNvSpPr>
            <a:spLocks noGrp="1"/>
          </p:cNvSpPr>
          <p:nvPr>
            <p:ph type="sldNum" sz="quarter" idx="12"/>
          </p:nvPr>
        </p:nvSpPr>
        <p:spPr>
          <a:xfrm>
            <a:off x="1621536" y="6355080"/>
            <a:ext cx="1625600" cy="365760"/>
          </a:xfrm>
        </p:spPr>
        <p:txBody>
          <a:bodyPr/>
          <a:lstStyle/>
          <a:p>
            <a:fld id="{83452933-77C2-4638-9FA7-F65ABFC2001B}" type="slidenum">
              <a:rPr lang="fr-FR" smtClean="0"/>
              <a:t>‹N°›</a:t>
            </a:fld>
            <a:endParaRPr lang="fr-FR"/>
          </a:p>
        </p:txBody>
      </p:sp>
      <p:sp>
        <p:nvSpPr>
          <p:cNvPr id="21" name="Rectangle 20"/>
          <p:cNvSpPr/>
          <p:nvPr/>
        </p:nvSpPr>
        <p:spPr>
          <a:xfrm>
            <a:off x="1206500" y="3648075"/>
            <a:ext cx="97536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3" name="Rectangle 32"/>
          <p:cNvSpPr/>
          <p:nvPr/>
        </p:nvSpPr>
        <p:spPr>
          <a:xfrm>
            <a:off x="1219200" y="5048250"/>
            <a:ext cx="97536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2" name="Rectangle 21"/>
          <p:cNvSpPr/>
          <p:nvPr/>
        </p:nvSpPr>
        <p:spPr>
          <a:xfrm>
            <a:off x="1206500" y="3648075"/>
            <a:ext cx="3048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a:off x="1219200" y="5048250"/>
            <a:ext cx="3048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6434" y="260649"/>
            <a:ext cx="3279133" cy="1296144"/>
          </a:xfrm>
          <a:prstGeom prst="rect">
            <a:avLst/>
          </a:prstGeom>
        </p:spPr>
      </p:pic>
    </p:spTree>
    <p:extLst>
      <p:ext uri="{BB962C8B-B14F-4D97-AF65-F5344CB8AC3E}">
        <p14:creationId xmlns:p14="http://schemas.microsoft.com/office/powerpoint/2010/main" val="4328239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D9A10340-6AE8-413F-ACE3-9B8031579A55}" type="datetimeFigureOut">
              <a:rPr lang="fr-FR" smtClean="0"/>
              <a:t>03/09/2019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52933-77C2-4638-9FA7-F65ABFC2001B}" type="slidenum">
              <a:rPr lang="fr-FR" smtClean="0"/>
              <a:t>‹N°›</a:t>
            </a:fld>
            <a:endParaRPr lang="fr-FR"/>
          </a:p>
        </p:txBody>
      </p:sp>
      <p:sp>
        <p:nvSpPr>
          <p:cNvPr id="8" name="Espace réservé du contenu 7"/>
          <p:cNvSpPr>
            <a:spLocks noGrp="1"/>
          </p:cNvSpPr>
          <p:nvPr>
            <p:ph sz="quarter" idx="1"/>
          </p:nvPr>
        </p:nvSpPr>
        <p:spPr>
          <a:xfrm>
            <a:off x="609600" y="1219200"/>
            <a:ext cx="10972800"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04512" y="6309320"/>
            <a:ext cx="1073989" cy="424516"/>
          </a:xfrm>
          <a:prstGeom prst="rect">
            <a:avLst/>
          </a:prstGeom>
        </p:spPr>
      </p:pic>
    </p:spTree>
    <p:extLst>
      <p:ext uri="{BB962C8B-B14F-4D97-AF65-F5344CB8AC3E}">
        <p14:creationId xmlns:p14="http://schemas.microsoft.com/office/powerpoint/2010/main" val="360115925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25600" y="2971800"/>
            <a:ext cx="9144000" cy="1066800"/>
          </a:xfrm>
        </p:spPr>
        <p:txBody>
          <a:bodyPr anchor="t" anchorCtr="0"/>
          <a:lstStyle>
            <a:lvl1pPr algn="r">
              <a:buNone/>
              <a:defRPr sz="3200" b="0"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727200" y="4267200"/>
            <a:ext cx="90424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a:xfrm>
            <a:off x="8534400" y="6355080"/>
            <a:ext cx="3048000" cy="365760"/>
          </a:xfrm>
        </p:spPr>
        <p:txBody>
          <a:bodyPr/>
          <a:lstStyle/>
          <a:p>
            <a:fld id="{D9A10340-6AE8-413F-ACE3-9B8031579A55}" type="datetimeFigureOut">
              <a:rPr lang="fr-FR" smtClean="0"/>
              <a:t>03/09/2019</a:t>
            </a:fld>
            <a:endParaRPr lang="fr-FR"/>
          </a:p>
        </p:txBody>
      </p:sp>
      <p:sp>
        <p:nvSpPr>
          <p:cNvPr id="5" name="Espace réservé du pied de page 4"/>
          <p:cNvSpPr>
            <a:spLocks noGrp="1"/>
          </p:cNvSpPr>
          <p:nvPr>
            <p:ph type="ftr" sz="quarter" idx="11"/>
          </p:nvPr>
        </p:nvSpPr>
        <p:spPr>
          <a:xfrm>
            <a:off x="3864864" y="6355080"/>
            <a:ext cx="4632960" cy="365760"/>
          </a:xfrm>
        </p:spPr>
        <p:txBody>
          <a:bodyPr/>
          <a:lstStyle/>
          <a:p>
            <a:endParaRPr lang="fr-FR"/>
          </a:p>
        </p:txBody>
      </p:sp>
      <p:sp>
        <p:nvSpPr>
          <p:cNvPr id="6" name="Espace réservé du numéro de diapositive 5"/>
          <p:cNvSpPr>
            <a:spLocks noGrp="1"/>
          </p:cNvSpPr>
          <p:nvPr>
            <p:ph type="sldNum" sz="quarter" idx="12"/>
          </p:nvPr>
        </p:nvSpPr>
        <p:spPr>
          <a:xfrm>
            <a:off x="1426464" y="6355080"/>
            <a:ext cx="2027936" cy="365760"/>
          </a:xfrm>
        </p:spPr>
        <p:txBody>
          <a:bodyPr/>
          <a:lstStyle/>
          <a:p>
            <a:fld id="{83452933-77C2-4638-9FA7-F65ABFC2001B}" type="slidenum">
              <a:rPr lang="fr-FR" smtClean="0"/>
              <a:t>‹N°›</a:t>
            </a:fld>
            <a:endParaRPr lang="fr-FR"/>
          </a:p>
        </p:txBody>
      </p:sp>
      <p:sp>
        <p:nvSpPr>
          <p:cNvPr id="7" name="Rectangle 6"/>
          <p:cNvSpPr/>
          <p:nvPr/>
        </p:nvSpPr>
        <p:spPr>
          <a:xfrm>
            <a:off x="1219200" y="2819400"/>
            <a:ext cx="97536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1219200" y="2819400"/>
            <a:ext cx="3048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293073495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09600" y="228600"/>
            <a:ext cx="10972800" cy="914400"/>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D9A10340-6AE8-413F-ACE3-9B8031579A55}" type="datetimeFigureOut">
              <a:rPr lang="fr-FR" smtClean="0"/>
              <a:t>03/09/2019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452933-77C2-4638-9FA7-F65ABFC2001B}" type="slidenum">
              <a:rPr lang="fr-FR" smtClean="0"/>
              <a:t>‹N°›</a:t>
            </a:fld>
            <a:endParaRPr lang="fr-FR"/>
          </a:p>
        </p:txBody>
      </p:sp>
      <p:sp>
        <p:nvSpPr>
          <p:cNvPr id="9" name="Espace réservé du contenu 8"/>
          <p:cNvSpPr>
            <a:spLocks noGrp="1"/>
          </p:cNvSpPr>
          <p:nvPr>
            <p:ph sz="quarter" idx="1"/>
          </p:nvPr>
        </p:nvSpPr>
        <p:spPr>
          <a:xfrm>
            <a:off x="609600" y="1219200"/>
            <a:ext cx="5388864"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6176264" y="1216152"/>
            <a:ext cx="5388864"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1454554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28600"/>
            <a:ext cx="10972800" cy="9144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609600" y="1285875"/>
            <a:ext cx="5386917"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6197601" y="1295400"/>
            <a:ext cx="5389033"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D9A10340-6AE8-413F-ACE3-9B8031579A55}" type="datetimeFigureOut">
              <a:rPr lang="fr-FR" smtClean="0"/>
              <a:t>03/09/2019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3452933-77C2-4638-9FA7-F65ABFC2001B}" type="slidenum">
              <a:rPr lang="fr-FR" smtClean="0"/>
              <a:t>‹N°›</a:t>
            </a:fld>
            <a:endParaRPr lang="fr-FR"/>
          </a:p>
        </p:txBody>
      </p:sp>
      <p:sp>
        <p:nvSpPr>
          <p:cNvPr id="11" name="Espace réservé du contenu 10"/>
          <p:cNvSpPr>
            <a:spLocks noGrp="1"/>
          </p:cNvSpPr>
          <p:nvPr>
            <p:ph sz="quarter" idx="2"/>
          </p:nvPr>
        </p:nvSpPr>
        <p:spPr>
          <a:xfrm>
            <a:off x="609600" y="2133600"/>
            <a:ext cx="53848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6197600" y="2133600"/>
            <a:ext cx="53848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10138560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228600"/>
            <a:ext cx="10972800" cy="914400"/>
          </a:xfrm>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D9A10340-6AE8-413F-ACE3-9B8031579A55}" type="datetimeFigureOut">
              <a:rPr lang="fr-FR" smtClean="0"/>
              <a:t>03/09/2019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3452933-77C2-4638-9FA7-F65ABFC2001B}" type="slidenum">
              <a:rPr lang="fr-FR" smtClean="0"/>
              <a:t>‹N°›</a:t>
            </a:fld>
            <a:endParaRPr lang="fr-FR"/>
          </a:p>
        </p:txBody>
      </p:sp>
      <p:sp>
        <p:nvSpPr>
          <p:cNvPr id="6" name="Triangle isocèle 5"/>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12551033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A10340-6AE8-413F-ACE3-9B8031579A55}" type="datetimeFigureOut">
              <a:rPr lang="fr-FR" smtClean="0"/>
              <a:t>03/09/2019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3452933-77C2-4638-9FA7-F65ABFC2001B}" type="slidenum">
              <a:rPr lang="fr-FR" smtClean="0"/>
              <a:t>‹N°›</a:t>
            </a:fld>
            <a:endParaRPr lang="fr-FR"/>
          </a:p>
        </p:txBody>
      </p:sp>
      <p:sp>
        <p:nvSpPr>
          <p:cNvPr id="5" name="Connecteur droit 4"/>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6" name="Triangle isocèle 5"/>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41081285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32800" y="304800"/>
            <a:ext cx="33528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8432800" y="1219201"/>
            <a:ext cx="33528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D9A10340-6AE8-413F-ACE3-9B8031579A55}" type="datetimeFigureOut">
              <a:rPr lang="fr-FR" smtClean="0"/>
              <a:t>03/09/2019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452933-77C2-4638-9FA7-F65ABFC2001B}" type="slidenum">
              <a:rPr lang="fr-FR" smtClean="0"/>
              <a:t>‹N°›</a:t>
            </a:fld>
            <a:endParaRPr lang="fr-FR"/>
          </a:p>
        </p:txBody>
      </p:sp>
      <p:sp>
        <p:nvSpPr>
          <p:cNvPr id="8" name="Connecteur droit 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Connecteur droit 9"/>
          <p:cNvSpPr>
            <a:spLocks noChangeShapeType="1"/>
          </p:cNvSpPr>
          <p:nvPr/>
        </p:nvSpPr>
        <p:spPr bwMode="auto">
          <a:xfrm rot="5400000">
            <a:off x="5220033"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Triangle isocèle 8"/>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Espace réservé du contenu 11"/>
          <p:cNvSpPr>
            <a:spLocks noGrp="1"/>
          </p:cNvSpPr>
          <p:nvPr>
            <p:ph sz="quarter" idx="1"/>
          </p:nvPr>
        </p:nvSpPr>
        <p:spPr>
          <a:xfrm>
            <a:off x="406400" y="304800"/>
            <a:ext cx="7620000" cy="5715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2514246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D9A10340-6AE8-413F-ACE3-9B8031579A55}" type="datetimeFigureOut">
              <a:rPr lang="fr-FR" smtClean="0"/>
              <a:t>03/09/2019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52933-77C2-4638-9FA7-F65ABFC2001B}" type="slidenum">
              <a:rPr lang="fr-FR" smtClean="0"/>
              <a:t>‹N°›</a:t>
            </a:fld>
            <a:endParaRPr lang="fr-FR"/>
          </a:p>
        </p:txBody>
      </p:sp>
      <p:sp>
        <p:nvSpPr>
          <p:cNvPr id="8" name="Espace réservé du contenu 7"/>
          <p:cNvSpPr>
            <a:spLocks noGrp="1"/>
          </p:cNvSpPr>
          <p:nvPr>
            <p:ph sz="quarter" idx="1"/>
          </p:nvPr>
        </p:nvSpPr>
        <p:spPr>
          <a:xfrm>
            <a:off x="609600" y="1219200"/>
            <a:ext cx="10972800"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04512" y="6309320"/>
            <a:ext cx="1073989" cy="424516"/>
          </a:xfrm>
          <a:prstGeom prst="rect">
            <a:avLst/>
          </a:prstGeom>
        </p:spPr>
      </p:pic>
    </p:spTree>
    <p:extLst>
      <p:ext uri="{BB962C8B-B14F-4D97-AF65-F5344CB8AC3E}">
        <p14:creationId xmlns:p14="http://schemas.microsoft.com/office/powerpoint/2010/main" val="235092436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600" y="500856"/>
            <a:ext cx="10972800" cy="674688"/>
          </a:xfrm>
          <a:ln>
            <a:solidFill>
              <a:schemeClr val="accent1"/>
            </a:solidFill>
          </a:ln>
        </p:spPr>
        <p:txBody>
          <a:bodyPr lIns="274320" anchor="ctr"/>
          <a:lstStyle>
            <a:lvl1pPr algn="r">
              <a:buNone/>
              <a:defRPr sz="2000" b="0">
                <a:solidFill>
                  <a:schemeClr val="tx1"/>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609600" y="1905000"/>
            <a:ext cx="109728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9600" y="1219200"/>
            <a:ext cx="109728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D9A10340-6AE8-413F-ACE3-9B8031579A55}" type="datetimeFigureOut">
              <a:rPr lang="fr-FR" smtClean="0"/>
              <a:t>03/09/2019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452933-77C2-4638-9FA7-F65ABFC2001B}" type="slidenum">
              <a:rPr lang="fr-FR" smtClean="0"/>
              <a:t>‹N°›</a:t>
            </a:fld>
            <a:endParaRPr lang="fr-FR"/>
          </a:p>
        </p:txBody>
      </p:sp>
      <p:sp>
        <p:nvSpPr>
          <p:cNvPr id="8" name="Connecteur droit 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9" name="Triangle isocèle 8"/>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609600" y="500856"/>
            <a:ext cx="24384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1704644855"/>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A10340-6AE8-413F-ACE3-9B8031579A55}" type="datetimeFigureOut">
              <a:rPr lang="fr-FR" smtClean="0"/>
              <a:t>03/09/2019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52933-77C2-4638-9FA7-F65ABFC2001B}" type="slidenum">
              <a:rPr lang="fr-FR" smtClean="0"/>
              <a:t>‹N°›</a:t>
            </a:fld>
            <a:endParaRPr lang="fr-FR"/>
          </a:p>
        </p:txBody>
      </p:sp>
    </p:spTree>
    <p:extLst>
      <p:ext uri="{BB962C8B-B14F-4D97-AF65-F5344CB8AC3E}">
        <p14:creationId xmlns:p14="http://schemas.microsoft.com/office/powerpoint/2010/main" val="4247809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A10340-6AE8-413F-ACE3-9B8031579A55}" type="datetimeFigureOut">
              <a:rPr lang="fr-FR" smtClean="0"/>
              <a:t>03/09/2019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52933-77C2-4638-9FA7-F65ABFC2001B}" type="slidenum">
              <a:rPr lang="fr-FR" smtClean="0"/>
              <a:t>‹N°›</a:t>
            </a:fld>
            <a:endParaRPr lang="fr-FR"/>
          </a:p>
        </p:txBody>
      </p:sp>
      <p:sp>
        <p:nvSpPr>
          <p:cNvPr id="7" name="Connecteur droit 6"/>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8" name="Triangle isocèle 7"/>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Connecteur droit 8"/>
          <p:cNvSpPr>
            <a:spLocks noChangeShapeType="1"/>
          </p:cNvSpPr>
          <p:nvPr/>
        </p:nvSpPr>
        <p:spPr bwMode="auto">
          <a:xfrm rot="5400000">
            <a:off x="5814836"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Tree>
    <p:extLst>
      <p:ext uri="{BB962C8B-B14F-4D97-AF65-F5344CB8AC3E}">
        <p14:creationId xmlns:p14="http://schemas.microsoft.com/office/powerpoint/2010/main" val="1647921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25600" y="2971800"/>
            <a:ext cx="9144000" cy="1066800"/>
          </a:xfrm>
        </p:spPr>
        <p:txBody>
          <a:bodyPr anchor="t" anchorCtr="0"/>
          <a:lstStyle>
            <a:lvl1pPr algn="r">
              <a:buNone/>
              <a:defRPr sz="3200" b="0"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727200" y="4267200"/>
            <a:ext cx="90424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a:xfrm>
            <a:off x="8534400" y="6355080"/>
            <a:ext cx="3048000" cy="365760"/>
          </a:xfrm>
        </p:spPr>
        <p:txBody>
          <a:bodyPr/>
          <a:lstStyle/>
          <a:p>
            <a:fld id="{D9A10340-6AE8-413F-ACE3-9B8031579A55}" type="datetimeFigureOut">
              <a:rPr lang="fr-FR" smtClean="0"/>
              <a:t>03/09/2019</a:t>
            </a:fld>
            <a:endParaRPr lang="fr-FR"/>
          </a:p>
        </p:txBody>
      </p:sp>
      <p:sp>
        <p:nvSpPr>
          <p:cNvPr id="5" name="Espace réservé du pied de page 4"/>
          <p:cNvSpPr>
            <a:spLocks noGrp="1"/>
          </p:cNvSpPr>
          <p:nvPr>
            <p:ph type="ftr" sz="quarter" idx="11"/>
          </p:nvPr>
        </p:nvSpPr>
        <p:spPr>
          <a:xfrm>
            <a:off x="3864864" y="6355080"/>
            <a:ext cx="4632960" cy="365760"/>
          </a:xfrm>
        </p:spPr>
        <p:txBody>
          <a:bodyPr/>
          <a:lstStyle/>
          <a:p>
            <a:endParaRPr lang="fr-FR"/>
          </a:p>
        </p:txBody>
      </p:sp>
      <p:sp>
        <p:nvSpPr>
          <p:cNvPr id="6" name="Espace réservé du numéro de diapositive 5"/>
          <p:cNvSpPr>
            <a:spLocks noGrp="1"/>
          </p:cNvSpPr>
          <p:nvPr>
            <p:ph type="sldNum" sz="quarter" idx="12"/>
          </p:nvPr>
        </p:nvSpPr>
        <p:spPr>
          <a:xfrm>
            <a:off x="1426464" y="6355080"/>
            <a:ext cx="2027936" cy="365760"/>
          </a:xfrm>
        </p:spPr>
        <p:txBody>
          <a:bodyPr/>
          <a:lstStyle/>
          <a:p>
            <a:fld id="{83452933-77C2-4638-9FA7-F65ABFC2001B}" type="slidenum">
              <a:rPr lang="fr-FR" smtClean="0"/>
              <a:t>‹N°›</a:t>
            </a:fld>
            <a:endParaRPr lang="fr-FR"/>
          </a:p>
        </p:txBody>
      </p:sp>
      <p:sp>
        <p:nvSpPr>
          <p:cNvPr id="7" name="Rectangle 6"/>
          <p:cNvSpPr/>
          <p:nvPr/>
        </p:nvSpPr>
        <p:spPr>
          <a:xfrm>
            <a:off x="1219200" y="2819400"/>
            <a:ext cx="97536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1219200" y="2819400"/>
            <a:ext cx="3048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27962436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09600" y="228600"/>
            <a:ext cx="10972800" cy="914400"/>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D9A10340-6AE8-413F-ACE3-9B8031579A55}" type="datetimeFigureOut">
              <a:rPr lang="fr-FR" smtClean="0"/>
              <a:t>03/09/2019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452933-77C2-4638-9FA7-F65ABFC2001B}" type="slidenum">
              <a:rPr lang="fr-FR" smtClean="0"/>
              <a:t>‹N°›</a:t>
            </a:fld>
            <a:endParaRPr lang="fr-FR"/>
          </a:p>
        </p:txBody>
      </p:sp>
      <p:sp>
        <p:nvSpPr>
          <p:cNvPr id="9" name="Espace réservé du contenu 8"/>
          <p:cNvSpPr>
            <a:spLocks noGrp="1"/>
          </p:cNvSpPr>
          <p:nvPr>
            <p:ph sz="quarter" idx="1"/>
          </p:nvPr>
        </p:nvSpPr>
        <p:spPr>
          <a:xfrm>
            <a:off x="609600" y="1219200"/>
            <a:ext cx="5388864"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6176264" y="1216152"/>
            <a:ext cx="5388864"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26655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28600"/>
            <a:ext cx="10972800" cy="9144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609600" y="1285875"/>
            <a:ext cx="5386917"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6197601" y="1295400"/>
            <a:ext cx="5389033"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D9A10340-6AE8-413F-ACE3-9B8031579A55}" type="datetimeFigureOut">
              <a:rPr lang="fr-FR" smtClean="0"/>
              <a:t>03/09/2019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3452933-77C2-4638-9FA7-F65ABFC2001B}" type="slidenum">
              <a:rPr lang="fr-FR" smtClean="0"/>
              <a:t>‹N°›</a:t>
            </a:fld>
            <a:endParaRPr lang="fr-FR"/>
          </a:p>
        </p:txBody>
      </p:sp>
      <p:sp>
        <p:nvSpPr>
          <p:cNvPr id="11" name="Espace réservé du contenu 10"/>
          <p:cNvSpPr>
            <a:spLocks noGrp="1"/>
          </p:cNvSpPr>
          <p:nvPr>
            <p:ph sz="quarter" idx="2"/>
          </p:nvPr>
        </p:nvSpPr>
        <p:spPr>
          <a:xfrm>
            <a:off x="609600" y="2133600"/>
            <a:ext cx="53848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6197600" y="2133600"/>
            <a:ext cx="53848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136080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228600"/>
            <a:ext cx="10972800" cy="914400"/>
          </a:xfrm>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D9A10340-6AE8-413F-ACE3-9B8031579A55}" type="datetimeFigureOut">
              <a:rPr lang="fr-FR" smtClean="0"/>
              <a:t>03/09/2019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3452933-77C2-4638-9FA7-F65ABFC2001B}" type="slidenum">
              <a:rPr lang="fr-FR" smtClean="0"/>
              <a:t>‹N°›</a:t>
            </a:fld>
            <a:endParaRPr lang="fr-FR"/>
          </a:p>
        </p:txBody>
      </p:sp>
      <p:sp>
        <p:nvSpPr>
          <p:cNvPr id="6" name="Triangle isocèle 5"/>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303137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A10340-6AE8-413F-ACE3-9B8031579A55}" type="datetimeFigureOut">
              <a:rPr lang="fr-FR" smtClean="0"/>
              <a:t>03/09/2019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3452933-77C2-4638-9FA7-F65ABFC2001B}" type="slidenum">
              <a:rPr lang="fr-FR" smtClean="0"/>
              <a:t>‹N°›</a:t>
            </a:fld>
            <a:endParaRPr lang="fr-FR"/>
          </a:p>
        </p:txBody>
      </p:sp>
      <p:sp>
        <p:nvSpPr>
          <p:cNvPr id="5" name="Connecteur droit 4"/>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6" name="Triangle isocèle 5"/>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102919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32800" y="304800"/>
            <a:ext cx="33528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8432800" y="1219201"/>
            <a:ext cx="33528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D9A10340-6AE8-413F-ACE3-9B8031579A55}" type="datetimeFigureOut">
              <a:rPr lang="fr-FR" smtClean="0"/>
              <a:t>03/09/2019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452933-77C2-4638-9FA7-F65ABFC2001B}" type="slidenum">
              <a:rPr lang="fr-FR" smtClean="0"/>
              <a:t>‹N°›</a:t>
            </a:fld>
            <a:endParaRPr lang="fr-FR"/>
          </a:p>
        </p:txBody>
      </p:sp>
      <p:sp>
        <p:nvSpPr>
          <p:cNvPr id="8" name="Connecteur droit 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Connecteur droit 9"/>
          <p:cNvSpPr>
            <a:spLocks noChangeShapeType="1"/>
          </p:cNvSpPr>
          <p:nvPr/>
        </p:nvSpPr>
        <p:spPr bwMode="auto">
          <a:xfrm rot="5400000">
            <a:off x="5220033"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Triangle isocèle 8"/>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Espace réservé du contenu 11"/>
          <p:cNvSpPr>
            <a:spLocks noGrp="1"/>
          </p:cNvSpPr>
          <p:nvPr>
            <p:ph sz="quarter" idx="1"/>
          </p:nvPr>
        </p:nvSpPr>
        <p:spPr>
          <a:xfrm>
            <a:off x="406400" y="304800"/>
            <a:ext cx="7620000" cy="5715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1419568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600" y="500856"/>
            <a:ext cx="10972800" cy="674688"/>
          </a:xfrm>
          <a:ln>
            <a:solidFill>
              <a:schemeClr val="accent1"/>
            </a:solidFill>
          </a:ln>
        </p:spPr>
        <p:txBody>
          <a:bodyPr lIns="274320" anchor="ctr"/>
          <a:lstStyle>
            <a:lvl1pPr algn="r">
              <a:buNone/>
              <a:defRPr sz="2000" b="0">
                <a:solidFill>
                  <a:schemeClr val="tx1"/>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609600" y="1905000"/>
            <a:ext cx="109728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9600" y="1219200"/>
            <a:ext cx="109728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D9A10340-6AE8-413F-ACE3-9B8031579A55}" type="datetimeFigureOut">
              <a:rPr lang="fr-FR" smtClean="0"/>
              <a:t>03/09/2019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452933-77C2-4638-9FA7-F65ABFC2001B}" type="slidenum">
              <a:rPr lang="fr-FR" smtClean="0"/>
              <a:t>‹N°›</a:t>
            </a:fld>
            <a:endParaRPr lang="fr-FR"/>
          </a:p>
        </p:txBody>
      </p:sp>
      <p:sp>
        <p:nvSpPr>
          <p:cNvPr id="8" name="Connecteur droit 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9" name="Triangle isocèle 8"/>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609600" y="500856"/>
            <a:ext cx="24384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204403349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152400"/>
            <a:ext cx="10972800" cy="990600"/>
          </a:xfrm>
          <a:prstGeom prst="rect">
            <a:avLst/>
          </a:prstGeom>
        </p:spPr>
        <p:txBody>
          <a:bodyPr vert="horz"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609600" y="1219200"/>
            <a:ext cx="10972800" cy="4910328"/>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8534400" y="6356350"/>
            <a:ext cx="3052064" cy="365760"/>
          </a:xfrm>
          <a:prstGeom prst="rect">
            <a:avLst/>
          </a:prstGeom>
        </p:spPr>
        <p:txBody>
          <a:bodyPr vert="horz"/>
          <a:lstStyle>
            <a:lvl1pPr algn="l" eaLnBrk="1" latinLnBrk="0" hangingPunct="1">
              <a:defRPr kumimoji="0" sz="1400">
                <a:solidFill>
                  <a:schemeClr val="tx2"/>
                </a:solidFill>
              </a:defRPr>
            </a:lvl1pPr>
          </a:lstStyle>
          <a:p>
            <a:fld id="{D9A10340-6AE8-413F-ACE3-9B8031579A55}" type="datetimeFigureOut">
              <a:rPr lang="fr-FR" smtClean="0"/>
              <a:t>03/09/2019</a:t>
            </a:fld>
            <a:endParaRPr lang="fr-FR"/>
          </a:p>
        </p:txBody>
      </p:sp>
      <p:sp>
        <p:nvSpPr>
          <p:cNvPr id="3" name="Espace réservé du pied de page 2"/>
          <p:cNvSpPr>
            <a:spLocks noGrp="1"/>
          </p:cNvSpPr>
          <p:nvPr>
            <p:ph type="ftr" sz="quarter" idx="3"/>
          </p:nvPr>
        </p:nvSpPr>
        <p:spPr>
          <a:xfrm>
            <a:off x="3864864" y="6356350"/>
            <a:ext cx="46736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816864" y="6356350"/>
            <a:ext cx="2641600" cy="365760"/>
          </a:xfrm>
          <a:prstGeom prst="rect">
            <a:avLst/>
          </a:prstGeom>
        </p:spPr>
        <p:txBody>
          <a:bodyPr vert="horz"/>
          <a:lstStyle>
            <a:lvl1pPr algn="l" eaLnBrk="1" latinLnBrk="0" hangingPunct="1">
              <a:defRPr kumimoji="0" sz="1400">
                <a:solidFill>
                  <a:schemeClr val="tx2"/>
                </a:solidFill>
              </a:defRPr>
            </a:lvl1pPr>
          </a:lstStyle>
          <a:p>
            <a:fld id="{83452933-77C2-4638-9FA7-F65ABFC2001B}" type="slidenum">
              <a:rPr lang="fr-FR" smtClean="0"/>
              <a:t>‹N°›</a:t>
            </a:fld>
            <a:endParaRPr lang="fr-FR"/>
          </a:p>
        </p:txBody>
      </p:sp>
      <p:sp>
        <p:nvSpPr>
          <p:cNvPr id="28" name="Connecteur droit 2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29" name="Connecteur droit 28"/>
          <p:cNvSpPr>
            <a:spLocks noChangeShapeType="1"/>
          </p:cNvSpPr>
          <p:nvPr/>
        </p:nvSpPr>
        <p:spPr bwMode="auto">
          <a:xfrm>
            <a:off x="609600" y="1143000"/>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Triangle isocèle 9"/>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4245723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152400"/>
            <a:ext cx="10972800" cy="990600"/>
          </a:xfrm>
          <a:prstGeom prst="rect">
            <a:avLst/>
          </a:prstGeom>
        </p:spPr>
        <p:txBody>
          <a:bodyPr vert="horz"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609600" y="1219200"/>
            <a:ext cx="10972800" cy="4910328"/>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8534400" y="6356350"/>
            <a:ext cx="3052064" cy="365760"/>
          </a:xfrm>
          <a:prstGeom prst="rect">
            <a:avLst/>
          </a:prstGeom>
        </p:spPr>
        <p:txBody>
          <a:bodyPr vert="horz"/>
          <a:lstStyle>
            <a:lvl1pPr algn="l" eaLnBrk="1" latinLnBrk="0" hangingPunct="1">
              <a:defRPr kumimoji="0" sz="1400">
                <a:solidFill>
                  <a:schemeClr val="tx2"/>
                </a:solidFill>
              </a:defRPr>
            </a:lvl1pPr>
          </a:lstStyle>
          <a:p>
            <a:fld id="{D9A10340-6AE8-413F-ACE3-9B8031579A55}" type="datetimeFigureOut">
              <a:rPr lang="fr-FR" smtClean="0"/>
              <a:t>03/09/2019</a:t>
            </a:fld>
            <a:endParaRPr lang="fr-FR"/>
          </a:p>
        </p:txBody>
      </p:sp>
      <p:sp>
        <p:nvSpPr>
          <p:cNvPr id="3" name="Espace réservé du pied de page 2"/>
          <p:cNvSpPr>
            <a:spLocks noGrp="1"/>
          </p:cNvSpPr>
          <p:nvPr>
            <p:ph type="ftr" sz="quarter" idx="3"/>
          </p:nvPr>
        </p:nvSpPr>
        <p:spPr>
          <a:xfrm>
            <a:off x="3864864" y="6356350"/>
            <a:ext cx="46736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816864" y="6356350"/>
            <a:ext cx="2641600" cy="365760"/>
          </a:xfrm>
          <a:prstGeom prst="rect">
            <a:avLst/>
          </a:prstGeom>
        </p:spPr>
        <p:txBody>
          <a:bodyPr vert="horz"/>
          <a:lstStyle>
            <a:lvl1pPr algn="l" eaLnBrk="1" latinLnBrk="0" hangingPunct="1">
              <a:defRPr kumimoji="0" sz="1400">
                <a:solidFill>
                  <a:schemeClr val="tx2"/>
                </a:solidFill>
              </a:defRPr>
            </a:lvl1pPr>
          </a:lstStyle>
          <a:p>
            <a:fld id="{83452933-77C2-4638-9FA7-F65ABFC2001B}" type="slidenum">
              <a:rPr lang="fr-FR" smtClean="0"/>
              <a:t>‹N°›</a:t>
            </a:fld>
            <a:endParaRPr lang="fr-FR"/>
          </a:p>
        </p:txBody>
      </p:sp>
      <p:sp>
        <p:nvSpPr>
          <p:cNvPr id="28" name="Connecteur droit 2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29" name="Connecteur droit 28"/>
          <p:cNvSpPr>
            <a:spLocks noChangeShapeType="1"/>
          </p:cNvSpPr>
          <p:nvPr/>
        </p:nvSpPr>
        <p:spPr bwMode="auto">
          <a:xfrm>
            <a:off x="609600" y="1143000"/>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Triangle isocèle 9"/>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24121739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3" Type="http://schemas.openxmlformats.org/officeDocument/2006/relationships/hyperlink" Target="DemoTrait_Informel.xlsm" TargetMode="External"/><Relationship Id="rId2" Type="http://schemas.openxmlformats.org/officeDocument/2006/relationships/slideLayout" Target="../slideLayouts/slideLayout13.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ctrTitle"/>
          </p:nvPr>
        </p:nvSpPr>
        <p:spPr>
          <a:xfrm>
            <a:off x="1312560" y="3741745"/>
            <a:ext cx="9689015" cy="863207"/>
          </a:xfrm>
        </p:spPr>
        <p:txBody>
          <a:bodyPr>
            <a:noAutofit/>
          </a:bodyPr>
          <a:lstStyle/>
          <a:p>
            <a:pPr algn="ctr"/>
            <a:r>
              <a:rPr lang="fr-FR" sz="2800" b="1" i="1" dirty="0" smtClean="0">
                <a:latin typeface="+mn-lt"/>
              </a:rPr>
              <a:t>Processus d’intégration de l’ENESI 2015 dans le changement de l’année de base au Burkina Faso</a:t>
            </a:r>
            <a:endParaRPr lang="fr-FR" sz="2800" b="1" i="1" dirty="0">
              <a:latin typeface="+mn-lt"/>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a:t>
            </a:fld>
            <a:endParaRPr lang="fr-BE" dirty="0"/>
          </a:p>
        </p:txBody>
      </p:sp>
      <p:sp>
        <p:nvSpPr>
          <p:cNvPr id="4" name="Sous-titre 3"/>
          <p:cNvSpPr>
            <a:spLocks noGrp="1"/>
          </p:cNvSpPr>
          <p:nvPr>
            <p:ph type="subTitle" idx="1"/>
          </p:nvPr>
        </p:nvSpPr>
        <p:spPr>
          <a:xfrm>
            <a:off x="1312560" y="5107459"/>
            <a:ext cx="9866185" cy="911224"/>
          </a:xfrm>
        </p:spPr>
        <p:txBody>
          <a:bodyPr>
            <a:noAutofit/>
          </a:bodyPr>
          <a:lstStyle/>
          <a:p>
            <a:pPr lvl="1" algn="r"/>
            <a:r>
              <a:rPr lang="fr-FR" sz="1200" dirty="0"/>
              <a:t>Par </a:t>
            </a:r>
            <a:r>
              <a:rPr lang="fr-FR" sz="1200" dirty="0" err="1"/>
              <a:t>Fati</a:t>
            </a:r>
            <a:r>
              <a:rPr lang="fr-FR" sz="1200" dirty="0"/>
              <a:t> ZOURE, INSD</a:t>
            </a:r>
          </a:p>
          <a:p>
            <a:pPr lvl="1" algn="r"/>
            <a:r>
              <a:rPr lang="fr-FR" sz="1200" dirty="0"/>
              <a:t>Hervé GUENE, INSD</a:t>
            </a:r>
          </a:p>
          <a:p>
            <a:pPr lvl="1" algn="r"/>
            <a:r>
              <a:rPr lang="fr-FR" sz="1200" dirty="0" err="1"/>
              <a:t>Babou</a:t>
            </a:r>
            <a:r>
              <a:rPr lang="fr-FR" sz="1200" dirty="0"/>
              <a:t> BAKO, INSD</a:t>
            </a:r>
            <a:br>
              <a:rPr lang="fr-FR" sz="1200" dirty="0"/>
            </a:br>
            <a:r>
              <a:rPr lang="fr-FR" sz="1200" dirty="0"/>
              <a:t>Bamako, Septembre 2019</a:t>
            </a:r>
          </a:p>
          <a:p>
            <a:endParaRPr lang="fr-FR" sz="1400" dirty="0"/>
          </a:p>
        </p:txBody>
      </p:sp>
    </p:spTree>
    <p:extLst>
      <p:ext uri="{BB962C8B-B14F-4D97-AF65-F5344CB8AC3E}">
        <p14:creationId xmlns:p14="http://schemas.microsoft.com/office/powerpoint/2010/main" val="4252856081"/>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Espace réservé du contenu 2"/>
          <p:cNvGraphicFramePr>
            <a:graphicFrameLocks noGrp="1"/>
          </p:cNvGraphicFramePr>
          <p:nvPr>
            <p:ph sz="quarter" idx="1"/>
            <p:extLst>
              <p:ext uri="{D42A27DB-BD31-4B8C-83A1-F6EECF244321}">
                <p14:modId xmlns:p14="http://schemas.microsoft.com/office/powerpoint/2010/main" val="710813879"/>
              </p:ext>
            </p:extLst>
          </p:nvPr>
        </p:nvGraphicFramePr>
        <p:xfrm>
          <a:off x="619431" y="491713"/>
          <a:ext cx="11139952" cy="5899167"/>
        </p:xfrm>
        <a:graphic>
          <a:graphicData uri="http://schemas.openxmlformats.org/drawingml/2006/table">
            <a:tbl>
              <a:tblPr firstRow="1" firstCol="1" bandRow="1">
                <a:tableStyleId>{7DF18680-E054-41AD-8BC1-D1AEF772440D}</a:tableStyleId>
              </a:tblPr>
              <a:tblGrid>
                <a:gridCol w="1608928"/>
                <a:gridCol w="1588504"/>
                <a:gridCol w="1423731"/>
                <a:gridCol w="1753277"/>
                <a:gridCol w="1588504"/>
                <a:gridCol w="1588504"/>
                <a:gridCol w="1588504"/>
              </a:tblGrid>
              <a:tr h="240377">
                <a:tc>
                  <a:txBody>
                    <a:bodyPr/>
                    <a:lstStyle/>
                    <a:p>
                      <a:pPr algn="l" rtl="0" fontAlgn="ctr"/>
                      <a:r>
                        <a:rPr lang="fr-FR" sz="1200" u="none" strike="noStrike" dirty="0">
                          <a:effectLst/>
                        </a:rPr>
                        <a:t> </a:t>
                      </a:r>
                      <a:endParaRPr lang="fr-FR" sz="1200" b="1"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ctr" rtl="0" fontAlgn="ctr"/>
                      <a:r>
                        <a:rPr lang="fr-FR" sz="1200" u="none" strike="noStrike">
                          <a:effectLst/>
                        </a:rPr>
                        <a:t>Opérations </a:t>
                      </a:r>
                      <a:endParaRPr lang="fr-FR" sz="1200" b="1" i="0" u="none" strike="noStrike">
                        <a:solidFill>
                          <a:srgbClr val="000000"/>
                        </a:solidFill>
                        <a:effectLst/>
                        <a:latin typeface="Gill Sans MT" panose="020B0502020104020203" pitchFamily="34" charset="0"/>
                      </a:endParaRPr>
                    </a:p>
                  </a:txBody>
                  <a:tcPr marL="1859" marR="1859" marT="1859" marB="0" anchor="ctr"/>
                </a:tc>
                <a:tc>
                  <a:txBody>
                    <a:bodyPr/>
                    <a:lstStyle/>
                    <a:p>
                      <a:pPr algn="ctr" rtl="0" fontAlgn="ctr"/>
                      <a:r>
                        <a:rPr lang="fr-FR" sz="1200" u="none" strike="noStrike">
                          <a:effectLst/>
                        </a:rPr>
                        <a:t>Codes</a:t>
                      </a:r>
                      <a:endParaRPr lang="fr-FR" sz="1200" b="1" i="0" u="none" strike="noStrike">
                        <a:solidFill>
                          <a:srgbClr val="000000"/>
                        </a:solidFill>
                        <a:effectLst/>
                        <a:latin typeface="Gill Sans MT" panose="020B0502020104020203" pitchFamily="34" charset="0"/>
                      </a:endParaRPr>
                    </a:p>
                  </a:txBody>
                  <a:tcPr marL="1859" marR="1859" marT="1859" marB="0" anchor="ctr"/>
                </a:tc>
                <a:tc>
                  <a:txBody>
                    <a:bodyPr/>
                    <a:lstStyle/>
                    <a:p>
                      <a:pPr algn="ctr" rtl="0" fontAlgn="ctr"/>
                      <a:r>
                        <a:rPr lang="fr-FR" sz="1200" u="none" strike="noStrike">
                          <a:effectLst/>
                        </a:rPr>
                        <a:t>Libellés</a:t>
                      </a:r>
                      <a:endParaRPr lang="fr-FR" sz="1200" b="1" i="0" u="none" strike="noStrike">
                        <a:solidFill>
                          <a:srgbClr val="000000"/>
                        </a:solidFill>
                        <a:effectLst/>
                        <a:latin typeface="Gill Sans MT" panose="020B0502020104020203" pitchFamily="34" charset="0"/>
                      </a:endParaRPr>
                    </a:p>
                  </a:txBody>
                  <a:tcPr marL="1859" marR="1859" marT="1859" marB="0" anchor="ctr"/>
                </a:tc>
                <a:tc>
                  <a:txBody>
                    <a:bodyPr/>
                    <a:lstStyle/>
                    <a:p>
                      <a:pPr algn="ctr" rtl="0" fontAlgn="ctr"/>
                      <a:r>
                        <a:rPr lang="fr-FR" sz="1200" u="none" strike="noStrike">
                          <a:effectLst/>
                        </a:rPr>
                        <a:t>Questionnaire utilisé</a:t>
                      </a:r>
                      <a:endParaRPr lang="fr-FR" sz="1200" b="1" i="0" u="none" strike="noStrike">
                        <a:solidFill>
                          <a:srgbClr val="000000"/>
                        </a:solidFill>
                        <a:effectLst/>
                        <a:latin typeface="Gill Sans MT" panose="020B0502020104020203" pitchFamily="34" charset="0"/>
                      </a:endParaRPr>
                    </a:p>
                  </a:txBody>
                  <a:tcPr marL="1859" marR="1859" marT="1859" marB="0" anchor="ctr"/>
                </a:tc>
                <a:tc>
                  <a:txBody>
                    <a:bodyPr/>
                    <a:lstStyle/>
                    <a:p>
                      <a:pPr algn="ctr" rtl="0" fontAlgn="ctr"/>
                      <a:r>
                        <a:rPr lang="fr-FR" sz="1200" u="none" strike="noStrike">
                          <a:effectLst/>
                        </a:rPr>
                        <a:t>Questions utilisées</a:t>
                      </a:r>
                      <a:endParaRPr lang="fr-FR" sz="1200" b="1" i="0" u="none" strike="noStrike">
                        <a:solidFill>
                          <a:srgbClr val="000000"/>
                        </a:solidFill>
                        <a:effectLst/>
                        <a:latin typeface="Gill Sans MT" panose="020B0502020104020203" pitchFamily="34" charset="0"/>
                      </a:endParaRPr>
                    </a:p>
                  </a:txBody>
                  <a:tcPr marL="1859" marR="1859" marT="1859" marB="0" anchor="ctr"/>
                </a:tc>
                <a:tc>
                  <a:txBody>
                    <a:bodyPr/>
                    <a:lstStyle/>
                    <a:p>
                      <a:pPr algn="ctr" rtl="0" fontAlgn="ctr"/>
                      <a:r>
                        <a:rPr lang="fr-FR" sz="1200" u="none" strike="noStrike">
                          <a:effectLst/>
                        </a:rPr>
                        <a:t>Valeurs annuelles</a:t>
                      </a:r>
                      <a:endParaRPr lang="fr-FR" sz="1200" b="1" i="0" u="none" strike="noStrike">
                        <a:solidFill>
                          <a:srgbClr val="000000"/>
                        </a:solidFill>
                        <a:effectLst/>
                        <a:latin typeface="Gill Sans MT" panose="020B0502020104020203" pitchFamily="34" charset="0"/>
                      </a:endParaRPr>
                    </a:p>
                  </a:txBody>
                  <a:tcPr marL="1859" marR="1859" marT="1859" marB="0" anchor="ctr"/>
                </a:tc>
              </a:tr>
              <a:tr h="542096">
                <a:tc rowSpan="4">
                  <a:txBody>
                    <a:bodyPr/>
                    <a:lstStyle/>
                    <a:p>
                      <a:pPr algn="l" rtl="0" fontAlgn="ctr"/>
                      <a:r>
                        <a:rPr lang="fr-FR" sz="1200" u="none" strike="noStrike" dirty="0">
                          <a:effectLst/>
                        </a:rPr>
                        <a:t>Compte de production</a:t>
                      </a:r>
                      <a:endParaRPr lang="fr-FR" sz="1200" b="1" i="0" u="none" strike="noStrike" dirty="0">
                        <a:solidFill>
                          <a:srgbClr val="000000"/>
                        </a:solidFill>
                        <a:effectLst/>
                        <a:latin typeface="Gill Sans MT" panose="020B0502020104020203" pitchFamily="34" charset="0"/>
                      </a:endParaRPr>
                    </a:p>
                  </a:txBody>
                  <a:tcPr marL="1859" marR="1859" marT="1859" marB="0" anchor="ctr"/>
                </a:tc>
                <a:tc rowSpan="3">
                  <a:txBody>
                    <a:bodyPr/>
                    <a:lstStyle/>
                    <a:p>
                      <a:pPr algn="l" rtl="0" fontAlgn="ctr"/>
                      <a:r>
                        <a:rPr lang="fr-FR" sz="1200" u="none" strike="noStrike">
                          <a:effectLst/>
                        </a:rPr>
                        <a:t>Production</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0P100A001</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Production marchande vendue</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Enquête secteur informel</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PV2, PV4, PV3 et DC1b avec </a:t>
                      </a:r>
                      <a:r>
                        <a:rPr lang="fr-FR" sz="1200" u="sng" strike="noStrike">
                          <a:effectLst/>
                        </a:rPr>
                        <a:t>Code destination &lt;&gt;8</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Annualisé les données en utilisant le rythme d’activité</a:t>
                      </a:r>
                      <a:endParaRPr lang="fr-FR" sz="1200" b="0" i="0" u="none" strike="noStrike">
                        <a:solidFill>
                          <a:srgbClr val="000000"/>
                        </a:solidFill>
                        <a:effectLst/>
                        <a:latin typeface="Gill Sans MT" panose="020B0502020104020203" pitchFamily="34" charset="0"/>
                      </a:endParaRPr>
                    </a:p>
                  </a:txBody>
                  <a:tcPr marL="1859" marR="1859" marT="1859" marB="0" anchor="ctr"/>
                </a:tc>
              </a:tr>
              <a:tr h="606509">
                <a:tc vMerge="1">
                  <a:txBody>
                    <a:bodyPr/>
                    <a:lstStyle/>
                    <a:p>
                      <a:endParaRPr lang="fr-FR"/>
                    </a:p>
                  </a:txBody>
                  <a:tcPr/>
                </a:tc>
                <a:tc vMerge="1">
                  <a:txBody>
                    <a:bodyPr/>
                    <a:lstStyle/>
                    <a:p>
                      <a:endParaRPr lang="fr-FR"/>
                    </a:p>
                  </a:txBody>
                  <a:tcPr/>
                </a:tc>
                <a:tc rowSpan="2">
                  <a:txBody>
                    <a:bodyPr/>
                    <a:lstStyle/>
                    <a:p>
                      <a:pPr algn="l" rtl="0" fontAlgn="ctr"/>
                      <a:r>
                        <a:rPr lang="fr-FR" sz="1200" u="none" strike="noStrike" dirty="0">
                          <a:effectLst/>
                        </a:rPr>
                        <a:t>0P100B001</a:t>
                      </a:r>
                      <a:endParaRPr lang="fr-FR" sz="1200" b="0" i="0" u="none" strike="noStrike" dirty="0">
                        <a:solidFill>
                          <a:srgbClr val="000000"/>
                        </a:solidFill>
                        <a:effectLst/>
                        <a:latin typeface="Gill Sans MT" panose="020B0502020104020203" pitchFamily="34" charset="0"/>
                      </a:endParaRPr>
                    </a:p>
                  </a:txBody>
                  <a:tcPr marL="1859" marR="1859" marT="1859" marB="0" anchor="ctr"/>
                </a:tc>
                <a:tc rowSpan="2">
                  <a:txBody>
                    <a:bodyPr/>
                    <a:lstStyle/>
                    <a:p>
                      <a:pPr algn="l" rtl="0" fontAlgn="ctr"/>
                      <a:r>
                        <a:rPr lang="fr-FR" sz="1200" u="none" strike="noStrike">
                          <a:effectLst/>
                        </a:rPr>
                        <a:t>Production non marchande pour emploi final propre</a:t>
                      </a:r>
                      <a:endParaRPr lang="fr-FR" sz="1200" b="0" i="0" u="none" strike="noStrike">
                        <a:solidFill>
                          <a:srgbClr val="000000"/>
                        </a:solidFill>
                        <a:effectLst/>
                        <a:latin typeface="Gill Sans MT" panose="020B0502020104020203" pitchFamily="34" charset="0"/>
                      </a:endParaRPr>
                    </a:p>
                  </a:txBody>
                  <a:tcPr marL="1859" marR="1859" marT="1859" marB="0" anchor="ctr"/>
                </a:tc>
                <a:tc rowSpan="2">
                  <a:txBody>
                    <a:bodyPr/>
                    <a:lstStyle/>
                    <a:p>
                      <a:pPr algn="l" rtl="0" fontAlgn="ctr"/>
                      <a:r>
                        <a:rPr lang="fr-FR" sz="1200" u="none" strike="noStrike">
                          <a:effectLst/>
                        </a:rPr>
                        <a:t>Enquête secteur informel</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nb-NO" sz="1200" u="none" strike="noStrike">
                          <a:effectLst/>
                        </a:rPr>
                        <a:t>PV2, PV4, PV3 et DC1b</a:t>
                      </a:r>
                      <a:endParaRPr lang="nb-NO" sz="1200" b="0" i="0" u="none" strike="noStrike">
                        <a:solidFill>
                          <a:srgbClr val="000000"/>
                        </a:solidFill>
                        <a:effectLst/>
                        <a:latin typeface="Gill Sans MT" panose="020B0502020104020203" pitchFamily="34" charset="0"/>
                      </a:endParaRPr>
                    </a:p>
                  </a:txBody>
                  <a:tcPr marL="1859" marR="1859" marT="1859" marB="0" anchor="ctr"/>
                </a:tc>
                <a:tc rowSpan="2">
                  <a:txBody>
                    <a:bodyPr/>
                    <a:lstStyle/>
                    <a:p>
                      <a:pPr algn="l" rtl="0" fontAlgn="ctr"/>
                      <a:r>
                        <a:rPr lang="fr-FR" sz="1200" u="none" strike="noStrike">
                          <a:effectLst/>
                        </a:rPr>
                        <a:t>Annualisé les données en utilisant le rythme d’activité</a:t>
                      </a:r>
                      <a:endParaRPr lang="fr-FR" sz="1200" b="0" i="0" u="none" strike="noStrike">
                        <a:solidFill>
                          <a:srgbClr val="000000"/>
                        </a:solidFill>
                        <a:effectLst/>
                        <a:latin typeface="Gill Sans MT" panose="020B0502020104020203" pitchFamily="34" charset="0"/>
                      </a:endParaRPr>
                    </a:p>
                  </a:txBody>
                  <a:tcPr marL="1859" marR="1859" marT="1859" marB="0" anchor="ctr"/>
                </a:tc>
              </a:tr>
              <a:tr h="181919">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rtl="0" fontAlgn="ctr"/>
                      <a:r>
                        <a:rPr lang="fr-FR" sz="1200" u="sng" strike="noStrike" dirty="0">
                          <a:effectLst/>
                        </a:rPr>
                        <a:t>Code destination=8</a:t>
                      </a:r>
                      <a:endParaRPr lang="fr-FR" sz="1200" b="0" i="0" u="sng" strike="noStrike" dirty="0">
                        <a:solidFill>
                          <a:srgbClr val="000000"/>
                        </a:solidFill>
                        <a:effectLst/>
                        <a:latin typeface="Gill Sans MT" panose="020B0502020104020203" pitchFamily="34" charset="0"/>
                      </a:endParaRPr>
                    </a:p>
                  </a:txBody>
                  <a:tcPr marL="1859" marR="1859" marT="1859" marB="0" anchor="ctr"/>
                </a:tc>
                <a:tc vMerge="1">
                  <a:txBody>
                    <a:bodyPr/>
                    <a:lstStyle/>
                    <a:p>
                      <a:endParaRPr lang="fr-FR"/>
                    </a:p>
                  </a:txBody>
                  <a:tcPr/>
                </a:tc>
              </a:tr>
              <a:tr h="362008">
                <a:tc vMerge="1">
                  <a:txBody>
                    <a:bodyPr/>
                    <a:lstStyle/>
                    <a:p>
                      <a:endParaRPr lang="fr-FR"/>
                    </a:p>
                  </a:txBody>
                  <a:tcPr/>
                </a:tc>
                <a:tc>
                  <a:txBody>
                    <a:bodyPr/>
                    <a:lstStyle/>
                    <a:p>
                      <a:pPr algn="l" rtl="0" fontAlgn="ctr"/>
                      <a:r>
                        <a:rPr lang="fr-FR" sz="1200" u="none" strike="noStrike">
                          <a:effectLst/>
                        </a:rPr>
                        <a:t>CI</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0P2</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Consommation Intermédiaire</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Enquête secteur informel</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DC1a et DC4 (5 à 14+21)</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 CI/P mensuel appliqué a la production annuelle</a:t>
                      </a:r>
                      <a:endParaRPr lang="fr-FR" sz="1200" b="0" i="0" u="none" strike="noStrike">
                        <a:solidFill>
                          <a:srgbClr val="000000"/>
                        </a:solidFill>
                        <a:effectLst/>
                        <a:latin typeface="Gill Sans MT" panose="020B0502020104020203" pitchFamily="34" charset="0"/>
                      </a:endParaRPr>
                    </a:p>
                  </a:txBody>
                  <a:tcPr marL="1859" marR="1859" marT="1859" marB="0" anchor="ctr"/>
                </a:tc>
              </a:tr>
              <a:tr h="362008">
                <a:tc rowSpan="2">
                  <a:txBody>
                    <a:bodyPr/>
                    <a:lstStyle/>
                    <a:p>
                      <a:pPr algn="l" rtl="0" fontAlgn="ctr"/>
                      <a:r>
                        <a:rPr lang="fr-FR" sz="1200" u="none" strike="noStrike">
                          <a:effectLst/>
                        </a:rPr>
                        <a:t>Compte d’exploitation</a:t>
                      </a:r>
                      <a:endParaRPr lang="fr-FR" sz="1200" b="1"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Impôts </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0D200E</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Autres Impôts sur la production</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Enquête secteur informel</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DC4 (17 à 20)</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 données annuelles</a:t>
                      </a:r>
                      <a:endParaRPr lang="fr-FR" sz="1200" b="0" i="0" u="none" strike="noStrike">
                        <a:solidFill>
                          <a:srgbClr val="000000"/>
                        </a:solidFill>
                        <a:effectLst/>
                        <a:latin typeface="Gill Sans MT" panose="020B0502020104020203" pitchFamily="34" charset="0"/>
                      </a:endParaRPr>
                    </a:p>
                  </a:txBody>
                  <a:tcPr marL="1859" marR="1859" marT="1859" marB="0" anchor="ctr"/>
                </a:tc>
              </a:tr>
              <a:tr h="542096">
                <a:tc vMerge="1">
                  <a:txBody>
                    <a:bodyPr/>
                    <a:lstStyle/>
                    <a:p>
                      <a:endParaRPr lang="fr-FR"/>
                    </a:p>
                  </a:txBody>
                  <a:tcPr/>
                </a:tc>
                <a:tc>
                  <a:txBody>
                    <a:bodyPr/>
                    <a:lstStyle/>
                    <a:p>
                      <a:pPr algn="l" rtl="0" fontAlgn="ctr"/>
                      <a:r>
                        <a:rPr lang="fr-FR" sz="1200" u="none" strike="noStrike">
                          <a:effectLst/>
                        </a:rPr>
                        <a:t>Salaires </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0D1001</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Salaires bruts</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Enquête secteur informel</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MO3 ou DC4 (1)</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 Annualisé en multipliant par le nombre de mois d’activité</a:t>
                      </a:r>
                      <a:endParaRPr lang="fr-FR" sz="1200" b="0" i="0" u="none" strike="noStrike">
                        <a:solidFill>
                          <a:srgbClr val="000000"/>
                        </a:solidFill>
                        <a:effectLst/>
                        <a:latin typeface="Gill Sans MT" panose="020B0502020104020203" pitchFamily="34" charset="0"/>
                      </a:endParaRPr>
                    </a:p>
                  </a:txBody>
                  <a:tcPr marL="1859" marR="1859" marT="1859" marB="0" anchor="ctr"/>
                </a:tc>
              </a:tr>
              <a:tr h="542096">
                <a:tc rowSpan="2">
                  <a:txBody>
                    <a:bodyPr/>
                    <a:lstStyle/>
                    <a:p>
                      <a:pPr algn="l" rtl="0" fontAlgn="ctr"/>
                      <a:r>
                        <a:rPr lang="fr-FR" sz="1200" u="none" strike="noStrike">
                          <a:effectLst/>
                        </a:rPr>
                        <a:t>Compte d’affectation du revenu primaire</a:t>
                      </a:r>
                      <a:endParaRPr lang="fr-FR" sz="1200" b="1"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Intérêts </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0D4001</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Intérêts versés</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Enquête secteur informel</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DC4 (16)</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Annualisé en multipliant par le nombre de mois d’activité</a:t>
                      </a:r>
                      <a:endParaRPr lang="fr-FR" sz="1200" b="0" i="0" u="none" strike="noStrike">
                        <a:solidFill>
                          <a:srgbClr val="000000"/>
                        </a:solidFill>
                        <a:effectLst/>
                        <a:latin typeface="Gill Sans MT" panose="020B0502020104020203" pitchFamily="34" charset="0"/>
                      </a:endParaRPr>
                    </a:p>
                  </a:txBody>
                  <a:tcPr marL="1859" marR="1859" marT="1859" marB="0" anchor="ctr"/>
                </a:tc>
              </a:tr>
              <a:tr h="240377">
                <a:tc vMerge="1">
                  <a:txBody>
                    <a:bodyPr/>
                    <a:lstStyle/>
                    <a:p>
                      <a:endParaRPr lang="fr-FR"/>
                    </a:p>
                  </a:txBody>
                  <a:tcPr/>
                </a:tc>
                <a:tc>
                  <a:txBody>
                    <a:bodyPr/>
                    <a:lstStyle/>
                    <a:p>
                      <a:pPr algn="ctr" rtl="0" fontAlgn="ctr"/>
                      <a:r>
                        <a:rPr lang="fr-FR" sz="1200" u="none" strike="noStrike">
                          <a:effectLst/>
                        </a:rPr>
                        <a:t> </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ctr" rtl="0" fontAlgn="ctr"/>
                      <a:r>
                        <a:rPr lang="fr-FR" sz="1200" u="none" strike="noStrike">
                          <a:effectLst/>
                        </a:rPr>
                        <a:t>0D4002 </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Revenu de la propriété </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ctr" rtl="0" fontAlgn="ctr"/>
                      <a:r>
                        <a:rPr lang="fr-FR" sz="1200" u="none" strike="noStrike" dirty="0">
                          <a:effectLst/>
                        </a:rPr>
                        <a:t>??? </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200" u="none" strike="noStrike" dirty="0">
                          <a:effectLst/>
                        </a:rPr>
                        <a:t> </a:t>
                      </a:r>
                      <a:r>
                        <a:rPr lang="fr-FR" sz="1200" u="none" strike="noStrike" dirty="0" smtClean="0">
                          <a:effectLst/>
                        </a:rPr>
                        <a:t>??? </a:t>
                      </a:r>
                      <a:endParaRPr lang="fr-FR" sz="1200" b="0" i="0" u="none" strike="noStrike" dirty="0" smtClean="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 </a:t>
                      </a:r>
                      <a:endParaRPr lang="fr-FR" sz="1200" b="0" i="0" u="none" strike="noStrike">
                        <a:solidFill>
                          <a:srgbClr val="000000"/>
                        </a:solidFill>
                        <a:effectLst/>
                        <a:latin typeface="Gill Sans MT" panose="020B0502020104020203" pitchFamily="34" charset="0"/>
                      </a:endParaRPr>
                    </a:p>
                  </a:txBody>
                  <a:tcPr marL="1859" marR="1859" marT="1859" marB="0" anchor="ctr"/>
                </a:tc>
              </a:tr>
              <a:tr h="542096">
                <a:tc rowSpan="4">
                  <a:txBody>
                    <a:bodyPr/>
                    <a:lstStyle/>
                    <a:p>
                      <a:pPr algn="l" rtl="0" fontAlgn="ctr"/>
                      <a:r>
                        <a:rPr lang="fr-FR" sz="1200" u="none" strike="noStrike">
                          <a:effectLst/>
                        </a:rPr>
                        <a:t>Compte de distribution secondaire du revenu</a:t>
                      </a:r>
                      <a:endParaRPr lang="fr-FR" sz="1200" b="1"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Cotisation sociale</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0D6001</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Cotisation sociale versée</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 </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DC4 (15)</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Annualisé en multipliant par le nombre de mois d’activité</a:t>
                      </a:r>
                      <a:endParaRPr lang="fr-FR" sz="1200" b="0" i="0" u="none" strike="noStrike">
                        <a:solidFill>
                          <a:srgbClr val="000000"/>
                        </a:solidFill>
                        <a:effectLst/>
                        <a:latin typeface="Gill Sans MT" panose="020B0502020104020203" pitchFamily="34" charset="0"/>
                      </a:endParaRPr>
                    </a:p>
                  </a:txBody>
                  <a:tcPr marL="1859" marR="1859" marT="1859" marB="0" anchor="ctr"/>
                </a:tc>
              </a:tr>
              <a:tr h="181919">
                <a:tc vMerge="1">
                  <a:txBody>
                    <a:bodyPr/>
                    <a:lstStyle/>
                    <a:p>
                      <a:endParaRPr lang="fr-FR"/>
                    </a:p>
                  </a:txBody>
                  <a:tcPr/>
                </a:tc>
                <a:tc>
                  <a:txBody>
                    <a:bodyPr/>
                    <a:lstStyle/>
                    <a:p>
                      <a:pPr algn="l" rtl="0" fontAlgn="ctr"/>
                      <a:r>
                        <a:rPr lang="fr-FR" sz="1200" u="none" strike="noStrike">
                          <a:effectLst/>
                        </a:rPr>
                        <a:t>Impôts sur le revenu</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0D5001</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Impôts sur le revenu</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 </a:t>
                      </a:r>
                      <a:endParaRPr lang="fr-FR" sz="1200" b="0" i="0" u="none" strike="noStrike">
                        <a:solidFill>
                          <a:srgbClr val="000000"/>
                        </a:solidFill>
                        <a:effectLst/>
                        <a:latin typeface="Gill Sans MT" panose="020B0502020104020203" pitchFamily="34" charset="0"/>
                      </a:endParaRPr>
                    </a:p>
                  </a:txBody>
                  <a:tcPr marL="1859" marR="1859" marT="1859" marB="0" anchor="ctr"/>
                </a:tc>
              </a:tr>
              <a:tr h="181919">
                <a:tc vMerge="1">
                  <a:txBody>
                    <a:bodyPr/>
                    <a:lstStyle/>
                    <a:p>
                      <a:endParaRPr lang="fr-FR"/>
                    </a:p>
                  </a:txBody>
                  <a:tcPr/>
                </a:tc>
                <a:tc>
                  <a:txBody>
                    <a:bodyPr/>
                    <a:lstStyle/>
                    <a:p>
                      <a:pPr algn="l" rtl="0" fontAlgn="ctr"/>
                      <a:r>
                        <a:rPr lang="fr-FR" sz="1200" u="none" strike="noStrike">
                          <a:effectLst/>
                        </a:rPr>
                        <a:t>Transferts en natures</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0D600</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Transferts en natures</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 </a:t>
                      </a:r>
                      <a:endParaRPr lang="fr-FR" sz="1200" b="0" i="0" u="none" strike="noStrike">
                        <a:solidFill>
                          <a:srgbClr val="000000"/>
                        </a:solidFill>
                        <a:effectLst/>
                        <a:latin typeface="Gill Sans MT" panose="020B0502020104020203" pitchFamily="34" charset="0"/>
                      </a:endParaRPr>
                    </a:p>
                  </a:txBody>
                  <a:tcPr marL="1859" marR="1859" marT="1859" marB="0" anchor="ctr"/>
                </a:tc>
              </a:tr>
              <a:tr h="362008">
                <a:tc vMerge="1">
                  <a:txBody>
                    <a:bodyPr/>
                    <a:lstStyle/>
                    <a:p>
                      <a:endParaRPr lang="fr-FR"/>
                    </a:p>
                  </a:txBody>
                  <a:tcPr/>
                </a:tc>
                <a:tc>
                  <a:txBody>
                    <a:bodyPr/>
                    <a:lstStyle/>
                    <a:p>
                      <a:pPr algn="l" rtl="0" fontAlgn="ctr"/>
                      <a:r>
                        <a:rPr lang="fr-FR" sz="1200" u="none" strike="noStrike">
                          <a:effectLst/>
                        </a:rPr>
                        <a:t>Autres Transferts courants</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0D7005</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Transferts en courants</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 </a:t>
                      </a:r>
                      <a:endParaRPr lang="fr-FR" sz="1200" b="0" i="0" u="none" strike="noStrike">
                        <a:solidFill>
                          <a:srgbClr val="000000"/>
                        </a:solidFill>
                        <a:effectLst/>
                        <a:latin typeface="Gill Sans MT" panose="020B0502020104020203" pitchFamily="34" charset="0"/>
                      </a:endParaRPr>
                    </a:p>
                  </a:txBody>
                  <a:tcPr marL="1859" marR="1859" marT="1859" marB="0" anchor="ctr"/>
                </a:tc>
              </a:tr>
              <a:tr h="952834">
                <a:tc>
                  <a:txBody>
                    <a:bodyPr/>
                    <a:lstStyle/>
                    <a:p>
                      <a:pPr algn="l" rtl="0" fontAlgn="ctr"/>
                      <a:r>
                        <a:rPr lang="fr-FR" sz="1200" u="none" strike="noStrike" dirty="0">
                          <a:effectLst/>
                        </a:rPr>
                        <a:t>Compte de capital</a:t>
                      </a:r>
                      <a:endParaRPr lang="fr-FR" sz="1200" b="1"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FBCF </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P51</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Formation Brute de Capitale Fixe </a:t>
                      </a:r>
                      <a:endParaRPr lang="fr-FR" sz="1200" b="0" i="0" u="none" strike="noStrike" dirty="0">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Enquête secteur informel</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a:effectLst/>
                        </a:rPr>
                        <a:t>EIF : type, date d’acquisition et valeur actuelle</a:t>
                      </a:r>
                      <a:endParaRPr lang="fr-FR" sz="1200" b="0" i="0" u="none" strike="noStrike">
                        <a:solidFill>
                          <a:srgbClr val="000000"/>
                        </a:solidFill>
                        <a:effectLst/>
                        <a:latin typeface="Gill Sans MT" panose="020B0502020104020203" pitchFamily="34" charset="0"/>
                      </a:endParaRPr>
                    </a:p>
                  </a:txBody>
                  <a:tcPr marL="1859" marR="1859" marT="1859" marB="0" anchor="ctr"/>
                </a:tc>
                <a:tc>
                  <a:txBody>
                    <a:bodyPr/>
                    <a:lstStyle/>
                    <a:p>
                      <a:pPr algn="l" rtl="0" fontAlgn="ctr"/>
                      <a:r>
                        <a:rPr lang="fr-FR" sz="1200" u="none" strike="noStrike" dirty="0">
                          <a:effectLst/>
                        </a:rPr>
                        <a:t> Données annuelles</a:t>
                      </a:r>
                      <a:endParaRPr lang="fr-FR" sz="1200" b="0" i="0" u="none" strike="noStrike" dirty="0">
                        <a:solidFill>
                          <a:srgbClr val="000000"/>
                        </a:solidFill>
                        <a:effectLst/>
                        <a:latin typeface="Gill Sans MT" panose="020B0502020104020203" pitchFamily="34" charset="0"/>
                      </a:endParaRPr>
                    </a:p>
                  </a:txBody>
                  <a:tcPr marL="1859" marR="1859" marT="1859" marB="0" anchor="ctr"/>
                </a:tc>
              </a:tr>
            </a:tbl>
          </a:graphicData>
        </a:graphic>
      </p:graphicFrame>
    </p:spTree>
    <p:extLst>
      <p:ext uri="{BB962C8B-B14F-4D97-AF65-F5344CB8AC3E}">
        <p14:creationId xmlns:p14="http://schemas.microsoft.com/office/powerpoint/2010/main" val="32447357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e 10"/>
          <p:cNvGrpSpPr/>
          <p:nvPr/>
        </p:nvGrpSpPr>
        <p:grpSpPr>
          <a:xfrm>
            <a:off x="826234" y="2164556"/>
            <a:ext cx="10100865" cy="4693444"/>
            <a:chOff x="1199317" y="277116"/>
            <a:chExt cx="9416339" cy="4693444"/>
          </a:xfrm>
        </p:grpSpPr>
        <p:sp>
          <p:nvSpPr>
            <p:cNvPr id="12" name="Forme libre 11"/>
            <p:cNvSpPr/>
            <p:nvPr/>
          </p:nvSpPr>
          <p:spPr>
            <a:xfrm>
              <a:off x="6935209" y="295585"/>
              <a:ext cx="3603481" cy="1233349"/>
            </a:xfrm>
            <a:custGeom>
              <a:avLst/>
              <a:gdLst>
                <a:gd name="connsiteX0" fmla="*/ 0 w 3276490"/>
                <a:gd name="connsiteY0" fmla="*/ 0 h 1233349"/>
                <a:gd name="connsiteX1" fmla="*/ 3276490 w 3276490"/>
                <a:gd name="connsiteY1" fmla="*/ 0 h 1233349"/>
                <a:gd name="connsiteX2" fmla="*/ 3276490 w 3276490"/>
                <a:gd name="connsiteY2" fmla="*/ 1233349 h 1233349"/>
                <a:gd name="connsiteX3" fmla="*/ 0 w 3276490"/>
                <a:gd name="connsiteY3" fmla="*/ 1233349 h 1233349"/>
                <a:gd name="connsiteX4" fmla="*/ 0 w 3276490"/>
                <a:gd name="connsiteY4" fmla="*/ 0 h 12333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6490" h="1233349">
                  <a:moveTo>
                    <a:pt x="0" y="0"/>
                  </a:moveTo>
                  <a:lnTo>
                    <a:pt x="3276490" y="0"/>
                  </a:lnTo>
                  <a:lnTo>
                    <a:pt x="3276490" y="1233349"/>
                  </a:lnTo>
                  <a:lnTo>
                    <a:pt x="0" y="1233349"/>
                  </a:lnTo>
                  <a:lnTo>
                    <a:pt x="0" y="0"/>
                  </a:lnTo>
                  <a:close/>
                </a:path>
              </a:pathLst>
            </a:custGeom>
            <a:solidFill>
              <a:schemeClr val="accent4">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dirty="0">
                  <a:solidFill>
                    <a:schemeClr val="tx1"/>
                  </a:solidFill>
                </a:rPr>
                <a:t>P</a:t>
              </a:r>
              <a:r>
                <a:rPr lang="fr-FR" sz="2200" b="0" kern="1200" dirty="0" smtClean="0">
                  <a:solidFill>
                    <a:schemeClr val="tx1"/>
                  </a:solidFill>
                </a:rPr>
                <a:t>roduction totale annuelle par branche (issue de l’enqu</a:t>
              </a:r>
              <a:r>
                <a:rPr lang="fr-FR" sz="2200" dirty="0" smtClean="0">
                  <a:solidFill>
                    <a:schemeClr val="tx1"/>
                  </a:solidFill>
                </a:rPr>
                <a:t>ête)</a:t>
              </a:r>
              <a:endParaRPr lang="fr-FR" sz="2200" b="0" kern="1200" dirty="0">
                <a:solidFill>
                  <a:schemeClr val="tx1"/>
                </a:solidFill>
              </a:endParaRPr>
            </a:p>
          </p:txBody>
        </p:sp>
        <p:sp>
          <p:nvSpPr>
            <p:cNvPr id="13" name="Forme libre 12"/>
            <p:cNvSpPr/>
            <p:nvPr/>
          </p:nvSpPr>
          <p:spPr>
            <a:xfrm>
              <a:off x="1221489" y="277116"/>
              <a:ext cx="4543424" cy="1102525"/>
            </a:xfrm>
            <a:custGeom>
              <a:avLst/>
              <a:gdLst>
                <a:gd name="connsiteX0" fmla="*/ 0 w 4543424"/>
                <a:gd name="connsiteY0" fmla="*/ 0 h 1102525"/>
                <a:gd name="connsiteX1" fmla="*/ 4543424 w 4543424"/>
                <a:gd name="connsiteY1" fmla="*/ 0 h 1102525"/>
                <a:gd name="connsiteX2" fmla="*/ 4543424 w 4543424"/>
                <a:gd name="connsiteY2" fmla="*/ 1102525 h 1102525"/>
                <a:gd name="connsiteX3" fmla="*/ 0 w 4543424"/>
                <a:gd name="connsiteY3" fmla="*/ 1102525 h 1102525"/>
                <a:gd name="connsiteX4" fmla="*/ 0 w 4543424"/>
                <a:gd name="connsiteY4" fmla="*/ 0 h 1102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43424" h="1102525">
                  <a:moveTo>
                    <a:pt x="0" y="0"/>
                  </a:moveTo>
                  <a:lnTo>
                    <a:pt x="4543424" y="0"/>
                  </a:lnTo>
                  <a:lnTo>
                    <a:pt x="4543424" y="1102525"/>
                  </a:lnTo>
                  <a:lnTo>
                    <a:pt x="0" y="1102525"/>
                  </a:lnTo>
                  <a:lnTo>
                    <a:pt x="0" y="0"/>
                  </a:lnTo>
                  <a:close/>
                </a:path>
              </a:pathLst>
            </a:custGeom>
            <a:solidFill>
              <a:schemeClr val="accent4">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dirty="0">
                  <a:solidFill>
                    <a:schemeClr val="tx1"/>
                  </a:solidFill>
                </a:rPr>
                <a:t>L</a:t>
              </a:r>
              <a:r>
                <a:rPr lang="fr-FR" sz="2200" kern="1200" dirty="0" smtClean="0">
                  <a:solidFill>
                    <a:schemeClr val="tx1"/>
                  </a:solidFill>
                </a:rPr>
                <a:t>a production mensuelle par branche et par produit(issue de l’enquête)</a:t>
              </a:r>
              <a:endParaRPr lang="fr-FR" sz="2200" kern="1200" dirty="0">
                <a:solidFill>
                  <a:schemeClr val="tx1"/>
                </a:solidFill>
              </a:endParaRPr>
            </a:p>
          </p:txBody>
        </p:sp>
        <p:sp>
          <p:nvSpPr>
            <p:cNvPr id="14" name="Forme libre 13"/>
            <p:cNvSpPr/>
            <p:nvPr/>
          </p:nvSpPr>
          <p:spPr>
            <a:xfrm>
              <a:off x="6985869" y="2051060"/>
              <a:ext cx="3629787" cy="1181145"/>
            </a:xfrm>
            <a:custGeom>
              <a:avLst/>
              <a:gdLst>
                <a:gd name="connsiteX0" fmla="*/ 0 w 3629787"/>
                <a:gd name="connsiteY0" fmla="*/ 0 h 1181145"/>
                <a:gd name="connsiteX1" fmla="*/ 3629787 w 3629787"/>
                <a:gd name="connsiteY1" fmla="*/ 0 h 1181145"/>
                <a:gd name="connsiteX2" fmla="*/ 3629787 w 3629787"/>
                <a:gd name="connsiteY2" fmla="*/ 1181145 h 1181145"/>
                <a:gd name="connsiteX3" fmla="*/ 0 w 3629787"/>
                <a:gd name="connsiteY3" fmla="*/ 1181145 h 1181145"/>
                <a:gd name="connsiteX4" fmla="*/ 0 w 3629787"/>
                <a:gd name="connsiteY4" fmla="*/ 0 h 1181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9787" h="1181145">
                  <a:moveTo>
                    <a:pt x="0" y="0"/>
                  </a:moveTo>
                  <a:lnTo>
                    <a:pt x="3629787" y="0"/>
                  </a:lnTo>
                  <a:lnTo>
                    <a:pt x="3629787" y="1181145"/>
                  </a:lnTo>
                  <a:lnTo>
                    <a:pt x="0" y="1181145"/>
                  </a:lnTo>
                  <a:lnTo>
                    <a:pt x="0" y="0"/>
                  </a:lnTo>
                  <a:close/>
                </a:path>
              </a:pathLst>
            </a:custGeom>
            <a:solidFill>
              <a:schemeClr val="accent4">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solidFill>
                    <a:schemeClr val="tx1"/>
                  </a:solidFill>
                </a:rPr>
                <a:t>Utiliser ces ratios pour éclater la production annuelle totale.</a:t>
              </a:r>
              <a:endParaRPr lang="fr-FR" sz="2200" kern="1200" dirty="0">
                <a:solidFill>
                  <a:schemeClr val="tx1"/>
                </a:solidFill>
              </a:endParaRPr>
            </a:p>
          </p:txBody>
        </p:sp>
        <p:sp>
          <p:nvSpPr>
            <p:cNvPr id="15" name="Forme libre 14"/>
            <p:cNvSpPr/>
            <p:nvPr/>
          </p:nvSpPr>
          <p:spPr>
            <a:xfrm>
              <a:off x="1199317" y="1943367"/>
              <a:ext cx="4543424" cy="1608672"/>
            </a:xfrm>
            <a:custGeom>
              <a:avLst/>
              <a:gdLst>
                <a:gd name="connsiteX0" fmla="*/ 0 w 4543424"/>
                <a:gd name="connsiteY0" fmla="*/ 0 h 1608672"/>
                <a:gd name="connsiteX1" fmla="*/ 4543424 w 4543424"/>
                <a:gd name="connsiteY1" fmla="*/ 0 h 1608672"/>
                <a:gd name="connsiteX2" fmla="*/ 4543424 w 4543424"/>
                <a:gd name="connsiteY2" fmla="*/ 1608672 h 1608672"/>
                <a:gd name="connsiteX3" fmla="*/ 0 w 4543424"/>
                <a:gd name="connsiteY3" fmla="*/ 1608672 h 1608672"/>
                <a:gd name="connsiteX4" fmla="*/ 0 w 4543424"/>
                <a:gd name="connsiteY4" fmla="*/ 0 h 1608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43424" h="1608672">
                  <a:moveTo>
                    <a:pt x="0" y="0"/>
                  </a:moveTo>
                  <a:lnTo>
                    <a:pt x="4543424" y="0"/>
                  </a:lnTo>
                  <a:lnTo>
                    <a:pt x="4543424" y="1608672"/>
                  </a:lnTo>
                  <a:lnTo>
                    <a:pt x="0" y="1608672"/>
                  </a:lnTo>
                  <a:lnTo>
                    <a:pt x="0" y="0"/>
                  </a:lnTo>
                  <a:close/>
                </a:path>
              </a:pathLst>
            </a:custGeom>
            <a:solidFill>
              <a:schemeClr val="accent4">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solidFill>
                    <a:schemeClr val="tx1"/>
                  </a:solidFill>
                </a:rPr>
                <a:t>Construire une matrice de production pour chaque type d’activité </a:t>
              </a:r>
            </a:p>
            <a:p>
              <a:pPr lvl="0" algn="ctr" defTabSz="977900">
                <a:lnSpc>
                  <a:spcPct val="90000"/>
                </a:lnSpc>
                <a:spcBef>
                  <a:spcPct val="0"/>
                </a:spcBef>
                <a:spcAft>
                  <a:spcPct val="35000"/>
                </a:spcAft>
              </a:pPr>
              <a:r>
                <a:rPr lang="fr-FR" sz="2200" kern="1200" dirty="0" smtClean="0">
                  <a:solidFill>
                    <a:schemeClr val="tx1"/>
                  </a:solidFill>
                </a:rPr>
                <a:t>Construire une matrice des ratios de production </a:t>
              </a:r>
              <a:r>
                <a:rPr lang="fr-FR" sz="2200" dirty="0">
                  <a:solidFill>
                    <a:schemeClr val="tx1"/>
                  </a:solidFill>
                </a:rPr>
                <a:t>par branche </a:t>
              </a:r>
              <a:r>
                <a:rPr lang="fr-FR" sz="2200" dirty="0" smtClean="0">
                  <a:solidFill>
                    <a:schemeClr val="tx1"/>
                  </a:solidFill>
                </a:rPr>
                <a:t>et par </a:t>
              </a:r>
              <a:r>
                <a:rPr lang="fr-FR" sz="2200" dirty="0">
                  <a:solidFill>
                    <a:schemeClr val="tx1"/>
                  </a:solidFill>
                </a:rPr>
                <a:t>produit </a:t>
              </a:r>
              <a:r>
                <a:rPr lang="fr-FR" sz="2200" dirty="0" smtClean="0">
                  <a:solidFill>
                    <a:schemeClr val="tx1"/>
                  </a:solidFill>
                </a:rPr>
                <a:t> </a:t>
              </a:r>
              <a:endParaRPr lang="fr-FR" sz="2200" kern="1200" dirty="0">
                <a:solidFill>
                  <a:schemeClr val="tx1"/>
                </a:solidFill>
              </a:endParaRPr>
            </a:p>
          </p:txBody>
        </p:sp>
        <p:sp>
          <p:nvSpPr>
            <p:cNvPr id="16" name="Forme libre 15"/>
            <p:cNvSpPr/>
            <p:nvPr/>
          </p:nvSpPr>
          <p:spPr>
            <a:xfrm>
              <a:off x="7061335" y="3789415"/>
              <a:ext cx="3554321" cy="1181145"/>
            </a:xfrm>
            <a:custGeom>
              <a:avLst/>
              <a:gdLst>
                <a:gd name="connsiteX0" fmla="*/ 0 w 3629787"/>
                <a:gd name="connsiteY0" fmla="*/ 0 h 1181145"/>
                <a:gd name="connsiteX1" fmla="*/ 3629787 w 3629787"/>
                <a:gd name="connsiteY1" fmla="*/ 0 h 1181145"/>
                <a:gd name="connsiteX2" fmla="*/ 3629787 w 3629787"/>
                <a:gd name="connsiteY2" fmla="*/ 1181145 h 1181145"/>
                <a:gd name="connsiteX3" fmla="*/ 0 w 3629787"/>
                <a:gd name="connsiteY3" fmla="*/ 1181145 h 1181145"/>
                <a:gd name="connsiteX4" fmla="*/ 0 w 3629787"/>
                <a:gd name="connsiteY4" fmla="*/ 0 h 1181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9787" h="1181145">
                  <a:moveTo>
                    <a:pt x="0" y="0"/>
                  </a:moveTo>
                  <a:lnTo>
                    <a:pt x="3629787" y="0"/>
                  </a:lnTo>
                  <a:lnTo>
                    <a:pt x="3629787" y="1181145"/>
                  </a:lnTo>
                  <a:lnTo>
                    <a:pt x="0" y="1181145"/>
                  </a:lnTo>
                  <a:lnTo>
                    <a:pt x="0" y="0"/>
                  </a:lnTo>
                  <a:close/>
                </a:path>
              </a:pathLst>
            </a:custGeom>
            <a:solidFill>
              <a:schemeClr val="accent4">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solidFill>
                    <a:schemeClr val="tx1"/>
                  </a:solidFill>
                </a:rPr>
                <a:t>Production annuelle  par </a:t>
              </a:r>
              <a:r>
                <a:rPr lang="fr-FR" sz="2200" dirty="0">
                  <a:solidFill>
                    <a:schemeClr val="tx1"/>
                  </a:solidFill>
                </a:rPr>
                <a:t>branche et par produit </a:t>
              </a:r>
              <a:endParaRPr lang="fr-FR" sz="2200" kern="1200" dirty="0">
                <a:solidFill>
                  <a:schemeClr val="tx1"/>
                </a:solidFill>
              </a:endParaRPr>
            </a:p>
          </p:txBody>
        </p:sp>
      </p:grpSp>
      <p:sp>
        <p:nvSpPr>
          <p:cNvPr id="7" name="Flèche droite 6"/>
          <p:cNvSpPr/>
          <p:nvPr/>
        </p:nvSpPr>
        <p:spPr>
          <a:xfrm rot="5400000">
            <a:off x="2965207" y="3373093"/>
            <a:ext cx="595764" cy="415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5735772" y="4184044"/>
            <a:ext cx="1256155" cy="3602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rot="5400000">
            <a:off x="8436143" y="3545284"/>
            <a:ext cx="581910" cy="3694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rot="5400000">
            <a:off x="8439956" y="5254759"/>
            <a:ext cx="595750" cy="3694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483972" y="882547"/>
            <a:ext cx="11188432" cy="1200329"/>
          </a:xfrm>
          <a:prstGeom prst="rect">
            <a:avLst/>
          </a:prstGeom>
        </p:spPr>
        <p:txBody>
          <a:bodyPr wrap="square">
            <a:spAutoFit/>
          </a:bodyPr>
          <a:lstStyle/>
          <a:p>
            <a:pPr algn="just"/>
            <a:r>
              <a:rPr lang="fr-FR" sz="2400" b="1" u="sng" dirty="0" smtClean="0"/>
              <a:t>La production:</a:t>
            </a:r>
            <a:r>
              <a:rPr lang="fr-FR" sz="2400" dirty="0" smtClean="0"/>
              <a:t> pour </a:t>
            </a:r>
            <a:r>
              <a:rPr lang="fr-FR" sz="2400" dirty="0"/>
              <a:t>disposer de la production annuelle par branche et par produit, nous faisons l’hypothèse  que la structure de la production mensuelle par branche et par produit est la même </a:t>
            </a:r>
            <a:r>
              <a:rPr lang="fr-FR" sz="2400" dirty="0" smtClean="0"/>
              <a:t>que celle de </a:t>
            </a:r>
            <a:r>
              <a:rPr lang="fr-FR" sz="2400" dirty="0"/>
              <a:t>la production annuelle.</a:t>
            </a:r>
          </a:p>
        </p:txBody>
      </p:sp>
      <p:sp>
        <p:nvSpPr>
          <p:cNvPr id="25" name="Titre 1"/>
          <p:cNvSpPr>
            <a:spLocks noGrp="1"/>
          </p:cNvSpPr>
          <p:nvPr>
            <p:ph type="title"/>
          </p:nvPr>
        </p:nvSpPr>
        <p:spPr>
          <a:xfrm>
            <a:off x="483972" y="166255"/>
            <a:ext cx="10785390" cy="878459"/>
          </a:xfrm>
        </p:spPr>
        <p:txBody>
          <a:bodyPr>
            <a:noAutofit/>
          </a:bodyPr>
          <a:lstStyle/>
          <a:p>
            <a:r>
              <a:rPr lang="fr-FR" sz="2400" dirty="0" smtClean="0"/>
              <a:t>3. Traitement </a:t>
            </a:r>
            <a:r>
              <a:rPr lang="fr-FR" sz="2400" dirty="0"/>
              <a:t>des données de l’enquête 1-2-3 dans les comptes nationaux</a:t>
            </a:r>
            <a:endParaRPr lang="fr-FR" sz="2400" b="1" dirty="0">
              <a:latin typeface="+mn-lt"/>
            </a:endParaRPr>
          </a:p>
        </p:txBody>
      </p:sp>
    </p:spTree>
    <p:extLst>
      <p:ext uri="{BB962C8B-B14F-4D97-AF65-F5344CB8AC3E}">
        <p14:creationId xmlns:p14="http://schemas.microsoft.com/office/powerpoint/2010/main" val="354114059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Espace réservé du contenu 2"/>
          <p:cNvSpPr>
            <a:spLocks noGrp="1"/>
          </p:cNvSpPr>
          <p:nvPr>
            <p:ph sz="quarter" idx="1"/>
          </p:nvPr>
        </p:nvSpPr>
        <p:spPr>
          <a:xfrm>
            <a:off x="904103" y="1150370"/>
            <a:ext cx="10515600" cy="4866739"/>
          </a:xfrm>
        </p:spPr>
        <p:txBody>
          <a:bodyPr/>
          <a:lstStyle/>
          <a:p>
            <a:pPr marL="0" indent="0">
              <a:buNone/>
            </a:pPr>
            <a:r>
              <a:rPr lang="fr-FR" b="1" i="1" u="sng" dirty="0"/>
              <a:t>La consommation intermédiaire</a:t>
            </a:r>
          </a:p>
          <a:p>
            <a:r>
              <a:rPr lang="fr-FR" dirty="0"/>
              <a:t>	Nous disposons </a:t>
            </a:r>
            <a:r>
              <a:rPr lang="fr-FR" dirty="0" smtClean="0"/>
              <a:t>de la </a:t>
            </a:r>
            <a:r>
              <a:rPr lang="fr-FR" dirty="0"/>
              <a:t>consommation intermédiaire annuelle globale par branche, et de la consommation intermédiaire mensuelle par branche et par produit.</a:t>
            </a:r>
          </a:p>
          <a:p>
            <a:r>
              <a:rPr lang="fr-FR" dirty="0"/>
              <a:t>	Nous faisons donc l’hypothèse d’une constance des coefficients techniques sur toute l’année. Ce qui signifie que CI/P mensuel=CI/P annuel.</a:t>
            </a:r>
          </a:p>
          <a:p>
            <a:r>
              <a:rPr lang="fr-FR" dirty="0"/>
              <a:t>	Partant de cela nous utilisons la matrice des coefficients techniques pour éclater la consommation intermédiaire annuelle par branche pour avoir au finish la CI par </a:t>
            </a:r>
            <a:r>
              <a:rPr lang="fr-FR" dirty="0" smtClean="0"/>
              <a:t>produit </a:t>
            </a:r>
            <a:r>
              <a:rPr lang="fr-FR" dirty="0"/>
              <a:t>et par branche</a:t>
            </a:r>
            <a:r>
              <a:rPr lang="fr-FR" dirty="0" smtClean="0"/>
              <a:t>.</a:t>
            </a:r>
            <a:endParaRPr lang="fr-FR" dirty="0"/>
          </a:p>
        </p:txBody>
      </p:sp>
      <p:sp>
        <p:nvSpPr>
          <p:cNvPr id="6" name="Titre 1"/>
          <p:cNvSpPr>
            <a:spLocks noGrp="1"/>
          </p:cNvSpPr>
          <p:nvPr>
            <p:ph type="title"/>
          </p:nvPr>
        </p:nvSpPr>
        <p:spPr>
          <a:xfrm>
            <a:off x="483972" y="166255"/>
            <a:ext cx="10785390" cy="878459"/>
          </a:xfrm>
        </p:spPr>
        <p:txBody>
          <a:bodyPr>
            <a:noAutofit/>
          </a:bodyPr>
          <a:lstStyle/>
          <a:p>
            <a:r>
              <a:rPr lang="fr-FR" sz="2400" dirty="0" smtClean="0"/>
              <a:t>3. Traitement </a:t>
            </a:r>
            <a:r>
              <a:rPr lang="fr-FR" sz="2400" dirty="0"/>
              <a:t>des données de l’enquête 1-2-3 dans les comptes nationaux</a:t>
            </a:r>
            <a:endParaRPr lang="fr-FR" sz="2400" b="1" dirty="0">
              <a:latin typeface="+mn-lt"/>
            </a:endParaRPr>
          </a:p>
        </p:txBody>
      </p:sp>
    </p:spTree>
    <p:extLst>
      <p:ext uri="{BB962C8B-B14F-4D97-AF65-F5344CB8AC3E}">
        <p14:creationId xmlns:p14="http://schemas.microsoft.com/office/powerpoint/2010/main" val="34177868"/>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Espace réservé du contenu 2"/>
          <p:cNvSpPr>
            <a:spLocks noGrp="1"/>
          </p:cNvSpPr>
          <p:nvPr>
            <p:ph sz="quarter" idx="1"/>
          </p:nvPr>
        </p:nvSpPr>
        <p:spPr>
          <a:xfrm>
            <a:off x="618867" y="1044714"/>
            <a:ext cx="11335008" cy="5950386"/>
          </a:xfrm>
        </p:spPr>
        <p:txBody>
          <a:bodyPr>
            <a:normAutofit/>
          </a:bodyPr>
          <a:lstStyle/>
          <a:p>
            <a:pPr marL="0" indent="0">
              <a:buNone/>
            </a:pPr>
            <a:r>
              <a:rPr lang="fr-FR" b="1" i="1" u="sng" dirty="0"/>
              <a:t>La rémunération des salariés, les intérêts </a:t>
            </a:r>
            <a:r>
              <a:rPr lang="fr-FR" b="1" i="1" u="sng" dirty="0" smtClean="0"/>
              <a:t>et les </a:t>
            </a:r>
            <a:r>
              <a:rPr lang="fr-FR" b="1" i="1" u="sng" dirty="0"/>
              <a:t>impôts </a:t>
            </a:r>
          </a:p>
          <a:p>
            <a:r>
              <a:rPr lang="fr-FR" dirty="0"/>
              <a:t>Les données sur ces opérations sont déjà annuelles. Il suffit de les extraire par branche et par type d’opération et de les transcrire en code CN</a:t>
            </a:r>
          </a:p>
          <a:p>
            <a:pPr marL="0" indent="0">
              <a:buNone/>
            </a:pPr>
            <a:r>
              <a:rPr lang="fr-FR" b="1" i="1" u="sng" dirty="0"/>
              <a:t>L’investissement</a:t>
            </a:r>
          </a:p>
          <a:p>
            <a:r>
              <a:rPr lang="fr-FR" dirty="0"/>
              <a:t>Il s’agit de codifier les produits d’investissement et d’extraire la matrice des investissements par branche</a:t>
            </a:r>
          </a:p>
          <a:p>
            <a:pPr marL="0" indent="0">
              <a:buNone/>
            </a:pPr>
            <a:r>
              <a:rPr lang="fr-FR" b="1" i="1" u="sng" dirty="0"/>
              <a:t>L’emploi :</a:t>
            </a:r>
          </a:p>
          <a:p>
            <a:r>
              <a:rPr lang="fr-FR" dirty="0"/>
              <a:t>La matrice de </a:t>
            </a:r>
            <a:r>
              <a:rPr lang="fr-FR" dirty="0" smtClean="0"/>
              <a:t>l’emploi du secteur informel </a:t>
            </a:r>
            <a:r>
              <a:rPr lang="fr-FR" dirty="0"/>
              <a:t>est extraite directement de la base </a:t>
            </a:r>
            <a:r>
              <a:rPr lang="fr-FR" dirty="0" smtClean="0"/>
              <a:t>de la phase 2 après </a:t>
            </a:r>
            <a:r>
              <a:rPr lang="fr-FR" dirty="0"/>
              <a:t>codification des types </a:t>
            </a:r>
            <a:r>
              <a:rPr lang="fr-FR" dirty="0" smtClean="0"/>
              <a:t>d’emploi,</a:t>
            </a:r>
          </a:p>
          <a:p>
            <a:r>
              <a:rPr lang="fr-FR" dirty="0" smtClean="0"/>
              <a:t>Une matrice globale de l’emploi est issue de la phase 1(emploi), elle offre les emplois des secteurs formel et informel par branche et par type d’emploi. Une matrice similaire est proposée pour les salaires issus de l’enquête emploi. </a:t>
            </a:r>
          </a:p>
          <a:p>
            <a:pPr marL="0" indent="0">
              <a:buNone/>
            </a:pPr>
            <a:r>
              <a:rPr lang="fr-FR" dirty="0" smtClean="0">
                <a:hlinkClick r:id="rId3" action="ppaction://hlinkfile"/>
              </a:rPr>
              <a:t>DemoTrait_Informel.xlsm</a:t>
            </a:r>
            <a:endParaRPr lang="fr-FR" dirty="0" smtClean="0"/>
          </a:p>
          <a:p>
            <a:pPr marL="0" indent="0">
              <a:buNone/>
            </a:pPr>
            <a:endParaRPr lang="fr-FR" dirty="0"/>
          </a:p>
        </p:txBody>
      </p:sp>
      <p:sp>
        <p:nvSpPr>
          <p:cNvPr id="5" name="Titre 1"/>
          <p:cNvSpPr>
            <a:spLocks noGrp="1"/>
          </p:cNvSpPr>
          <p:nvPr>
            <p:ph type="title"/>
          </p:nvPr>
        </p:nvSpPr>
        <p:spPr>
          <a:xfrm>
            <a:off x="483972" y="166255"/>
            <a:ext cx="10785390" cy="878459"/>
          </a:xfrm>
        </p:spPr>
        <p:txBody>
          <a:bodyPr>
            <a:noAutofit/>
          </a:bodyPr>
          <a:lstStyle/>
          <a:p>
            <a:r>
              <a:rPr lang="fr-FR" sz="2400" dirty="0" smtClean="0"/>
              <a:t>3. Traitement </a:t>
            </a:r>
            <a:r>
              <a:rPr lang="fr-FR" sz="2400" dirty="0"/>
              <a:t>des données de l’enquête 1-2-3 dans les comptes nationaux</a:t>
            </a:r>
            <a:endParaRPr lang="fr-FR" sz="2400" b="1" dirty="0">
              <a:latin typeface="+mn-lt"/>
            </a:endParaRPr>
          </a:p>
        </p:txBody>
      </p:sp>
    </p:spTree>
    <p:extLst>
      <p:ext uri="{BB962C8B-B14F-4D97-AF65-F5344CB8AC3E}">
        <p14:creationId xmlns:p14="http://schemas.microsoft.com/office/powerpoint/2010/main" val="232482951"/>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805249" y="0"/>
            <a:ext cx="11177201" cy="765602"/>
          </a:xfrm>
        </p:spPr>
        <p:txBody>
          <a:bodyPr>
            <a:noAutofit/>
          </a:bodyPr>
          <a:lstStyle/>
          <a:p>
            <a:r>
              <a:rPr lang="fr-FR" sz="2400" dirty="0" smtClean="0"/>
              <a:t/>
            </a:r>
            <a:br>
              <a:rPr lang="fr-FR" sz="2400" dirty="0" smtClean="0"/>
            </a:br>
            <a:r>
              <a:rPr lang="fr-FR" sz="2400" dirty="0" smtClean="0"/>
              <a:t/>
            </a:r>
            <a:br>
              <a:rPr lang="fr-FR" sz="2400" dirty="0" smtClean="0"/>
            </a:br>
            <a:r>
              <a:rPr lang="fr-FR" sz="2400" dirty="0" smtClean="0"/>
              <a:t>4. Couverture </a:t>
            </a:r>
            <a:r>
              <a:rPr lang="fr-FR" sz="2400" dirty="0"/>
              <a:t>des activités et produits par les données de </a:t>
            </a:r>
            <a:r>
              <a:rPr lang="fr-FR" sz="2400" dirty="0" smtClean="0"/>
              <a:t>l’ENESI 2015</a:t>
            </a:r>
            <a:endParaRPr lang="fr-FR" sz="2400" dirty="0"/>
          </a:p>
        </p:txBody>
      </p:sp>
      <p:sp>
        <p:nvSpPr>
          <p:cNvPr id="4" name="ZoneTexte 3"/>
          <p:cNvSpPr txBox="1"/>
          <p:nvPr/>
        </p:nvSpPr>
        <p:spPr>
          <a:xfrm>
            <a:off x="905226" y="767029"/>
            <a:ext cx="9432324" cy="461665"/>
          </a:xfrm>
          <a:prstGeom prst="rect">
            <a:avLst/>
          </a:prstGeom>
          <a:noFill/>
        </p:spPr>
        <p:txBody>
          <a:bodyPr wrap="square" rtlCol="0">
            <a:spAutoFit/>
          </a:bodyPr>
          <a:lstStyle/>
          <a:p>
            <a:pPr marL="285750" indent="-285750">
              <a:buFont typeface="Wingdings" panose="05000000000000000000" pitchFamily="2" charset="2"/>
              <a:buChar char="q"/>
            </a:pPr>
            <a:r>
              <a:rPr lang="fr-FR" sz="2400" b="1" dirty="0" smtClean="0"/>
              <a:t>Couverture des activités par les données de l’ENESI 2015</a:t>
            </a:r>
            <a:endParaRPr lang="fr-FR" sz="2400" b="1" dirty="0"/>
          </a:p>
        </p:txBody>
      </p:sp>
      <p:sp>
        <p:nvSpPr>
          <p:cNvPr id="6" name="ZoneTexte 5"/>
          <p:cNvSpPr txBox="1"/>
          <p:nvPr/>
        </p:nvSpPr>
        <p:spPr>
          <a:xfrm>
            <a:off x="905226" y="4255579"/>
            <a:ext cx="9432324" cy="461665"/>
          </a:xfrm>
          <a:prstGeom prst="rect">
            <a:avLst/>
          </a:prstGeom>
          <a:noFill/>
        </p:spPr>
        <p:txBody>
          <a:bodyPr wrap="square" rtlCol="0">
            <a:spAutoFit/>
          </a:bodyPr>
          <a:lstStyle/>
          <a:p>
            <a:pPr marL="285750" indent="-285750">
              <a:buFont typeface="Wingdings" panose="05000000000000000000" pitchFamily="2" charset="2"/>
              <a:buChar char="q"/>
            </a:pPr>
            <a:r>
              <a:rPr lang="fr-FR" sz="2400" b="1" dirty="0" smtClean="0"/>
              <a:t>Couverture des produits par les données de l’ENESI 2015</a:t>
            </a:r>
            <a:endParaRPr lang="fr-FR" sz="2400" b="1" dirty="0"/>
          </a:p>
        </p:txBody>
      </p:sp>
      <p:sp>
        <p:nvSpPr>
          <p:cNvPr id="3" name="ZoneTexte 2"/>
          <p:cNvSpPr txBox="1"/>
          <p:nvPr/>
        </p:nvSpPr>
        <p:spPr>
          <a:xfrm>
            <a:off x="1096615" y="1279236"/>
            <a:ext cx="10885835" cy="3416320"/>
          </a:xfrm>
          <a:prstGeom prst="rect">
            <a:avLst/>
          </a:prstGeom>
          <a:noFill/>
        </p:spPr>
        <p:txBody>
          <a:bodyPr wrap="square" rtlCol="0">
            <a:spAutoFit/>
          </a:bodyPr>
          <a:lstStyle/>
          <a:p>
            <a:pPr marL="285750" indent="-285750">
              <a:buFont typeface="Wingdings" panose="05000000000000000000" pitchFamily="2" charset="2"/>
              <a:buChar char="Ø"/>
            </a:pPr>
            <a:r>
              <a:rPr lang="fr-FR" sz="2400" dirty="0" smtClean="0"/>
              <a:t>La NAEMA rev2 réadaptée a été utilisée et un passage à la nomenclature des comptes a été fait. </a:t>
            </a:r>
          </a:p>
          <a:p>
            <a:pPr marL="285750" indent="-285750">
              <a:buFont typeface="Wingdings" panose="05000000000000000000" pitchFamily="2" charset="2"/>
              <a:buChar char="Ø"/>
            </a:pPr>
            <a:r>
              <a:rPr lang="fr-FR" sz="2400" dirty="0" smtClean="0"/>
              <a:t>L’informelle agricole n’a pas été couverte mais les activités de la division 2 et 3 ont été couvertes. </a:t>
            </a:r>
          </a:p>
          <a:p>
            <a:pPr marL="285750" indent="-285750">
              <a:buFont typeface="Wingdings" panose="05000000000000000000" pitchFamily="2" charset="2"/>
              <a:buChar char="Ø"/>
            </a:pPr>
            <a:r>
              <a:rPr lang="fr-FR" sz="2400" dirty="0" smtClean="0"/>
              <a:t>Les activités de finance informelle, d’</a:t>
            </a:r>
            <a:r>
              <a:rPr lang="fr-FR" sz="2400" i="1" dirty="0" smtClean="0"/>
              <a:t>assainissement</a:t>
            </a:r>
            <a:r>
              <a:rPr lang="fr-FR" sz="2400" i="1" dirty="0"/>
              <a:t>, </a:t>
            </a:r>
            <a:r>
              <a:rPr lang="fr-FR" sz="2400" i="1" dirty="0" smtClean="0"/>
              <a:t>d’abattage</a:t>
            </a:r>
            <a:r>
              <a:rPr lang="fr-FR" sz="2400" i="1" dirty="0"/>
              <a:t>, </a:t>
            </a:r>
            <a:r>
              <a:rPr lang="fr-FR" sz="2400" i="1" dirty="0" smtClean="0"/>
              <a:t>de services immobiliers</a:t>
            </a:r>
            <a:r>
              <a:rPr lang="fr-FR" sz="2400" dirty="0" smtClean="0"/>
              <a:t> n’ont pas été bien couvertes.</a:t>
            </a:r>
          </a:p>
          <a:p>
            <a:pPr marL="285750" indent="-285750">
              <a:buFont typeface="Wingdings" panose="05000000000000000000" pitchFamily="2" charset="2"/>
              <a:buChar char="Ø"/>
            </a:pPr>
            <a:r>
              <a:rPr lang="fr-FR" sz="2400" dirty="0" smtClean="0"/>
              <a:t>Surestimation de la production des activités des garagistes (due à une activité sous jacente de commerce).</a:t>
            </a:r>
          </a:p>
          <a:p>
            <a:endParaRPr lang="fr-FR" sz="2400" dirty="0" smtClean="0"/>
          </a:p>
        </p:txBody>
      </p:sp>
      <p:sp>
        <p:nvSpPr>
          <p:cNvPr id="7" name="ZoneTexte 6"/>
          <p:cNvSpPr txBox="1"/>
          <p:nvPr/>
        </p:nvSpPr>
        <p:spPr>
          <a:xfrm>
            <a:off x="1096615" y="4723573"/>
            <a:ext cx="10981085" cy="1200329"/>
          </a:xfrm>
          <a:prstGeom prst="rect">
            <a:avLst/>
          </a:prstGeom>
          <a:noFill/>
        </p:spPr>
        <p:txBody>
          <a:bodyPr wrap="square" rtlCol="0">
            <a:spAutoFit/>
          </a:bodyPr>
          <a:lstStyle/>
          <a:p>
            <a:pPr marL="285750" indent="-285750">
              <a:buFont typeface="Wingdings" panose="05000000000000000000" pitchFamily="2" charset="2"/>
              <a:buChar char="Ø"/>
            </a:pPr>
            <a:r>
              <a:rPr lang="fr-FR" sz="2400" dirty="0" smtClean="0"/>
              <a:t>Les productions principales, secondaires ou auto consommées ont été couvertes,</a:t>
            </a:r>
          </a:p>
          <a:p>
            <a:pPr marL="285750" indent="-285750">
              <a:buFont typeface="Wingdings" panose="05000000000000000000" pitchFamily="2" charset="2"/>
              <a:buChar char="Ø"/>
            </a:pPr>
            <a:r>
              <a:rPr lang="fr-FR" sz="2400" dirty="0" smtClean="0"/>
              <a:t>L’enquête n’ayant pas intégrée le volet 3, les données sur la consommation des ménages ont été calculées sur la base de l’EMC 2014 et l’EICVM 2009.</a:t>
            </a:r>
          </a:p>
        </p:txBody>
      </p:sp>
    </p:spTree>
    <p:extLst>
      <p:ext uri="{BB962C8B-B14F-4D97-AF65-F5344CB8AC3E}">
        <p14:creationId xmlns:p14="http://schemas.microsoft.com/office/powerpoint/2010/main" val="2868939917"/>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ZoneTexte 2"/>
          <p:cNvSpPr txBox="1"/>
          <p:nvPr/>
        </p:nvSpPr>
        <p:spPr>
          <a:xfrm>
            <a:off x="859992" y="1773670"/>
            <a:ext cx="11008158" cy="4524315"/>
          </a:xfrm>
          <a:prstGeom prst="rect">
            <a:avLst/>
          </a:prstGeom>
          <a:noFill/>
        </p:spPr>
        <p:txBody>
          <a:bodyPr wrap="square" rtlCol="0">
            <a:spAutoFit/>
          </a:bodyPr>
          <a:lstStyle/>
          <a:p>
            <a:pPr marL="285750" indent="-285750">
              <a:buFont typeface="Wingdings" panose="05000000000000000000" pitchFamily="2" charset="2"/>
              <a:buChar char="Ø"/>
            </a:pPr>
            <a:r>
              <a:rPr lang="fr-FR" sz="2400" dirty="0" smtClean="0"/>
              <a:t>Estimation de la séquence complète de chaque branche d’activité</a:t>
            </a:r>
          </a:p>
          <a:p>
            <a:pPr marL="285750" indent="-285750">
              <a:buFont typeface="Wingdings" panose="05000000000000000000" pitchFamily="2" charset="2"/>
              <a:buChar char="Ø"/>
            </a:pPr>
            <a:endParaRPr lang="fr-FR" sz="2400" dirty="0" smtClean="0"/>
          </a:p>
          <a:p>
            <a:pPr marL="285750" indent="-285750">
              <a:buFont typeface="Wingdings" panose="05000000000000000000" pitchFamily="2" charset="2"/>
              <a:buChar char="Ø"/>
            </a:pPr>
            <a:r>
              <a:rPr lang="fr-FR" sz="2400" dirty="0" smtClean="0"/>
              <a:t>Estimation de la séquence complète des comptes du secteur institutionnel des ménages.</a:t>
            </a:r>
          </a:p>
          <a:p>
            <a:pPr marL="285750" indent="-285750">
              <a:buFont typeface="Wingdings" panose="05000000000000000000" pitchFamily="2" charset="2"/>
              <a:buChar char="Ø"/>
            </a:pPr>
            <a:endParaRPr lang="fr-FR" sz="2400" dirty="0" smtClean="0"/>
          </a:p>
          <a:p>
            <a:pPr marL="285750" indent="-285750">
              <a:buFont typeface="Wingdings" panose="05000000000000000000" pitchFamily="2" charset="2"/>
              <a:buChar char="Ø"/>
            </a:pPr>
            <a:r>
              <a:rPr lang="fr-FR" sz="2400" dirty="0" smtClean="0"/>
              <a:t>Estimation de la matrice des emplois </a:t>
            </a:r>
            <a:r>
              <a:rPr lang="fr-FR" sz="2400" dirty="0" err="1" smtClean="0"/>
              <a:t>globals</a:t>
            </a:r>
            <a:r>
              <a:rPr lang="fr-FR" sz="2400" dirty="0" smtClean="0"/>
              <a:t> et de la matrice des emplois de l’informel. </a:t>
            </a:r>
          </a:p>
          <a:p>
            <a:pPr marL="285750" indent="-285750">
              <a:buFont typeface="Wingdings" panose="05000000000000000000" pitchFamily="2" charset="2"/>
              <a:buChar char="Ø"/>
            </a:pPr>
            <a:endParaRPr lang="fr-FR" sz="2400" dirty="0" smtClean="0"/>
          </a:p>
          <a:p>
            <a:pPr marL="285750" indent="-285750">
              <a:buFont typeface="Wingdings" panose="05000000000000000000" pitchFamily="2" charset="2"/>
              <a:buChar char="Ø"/>
            </a:pPr>
            <a:r>
              <a:rPr lang="fr-FR" sz="2400" dirty="0" smtClean="0"/>
              <a:t>Disponibilité d’une nouvelle structure pour l’estimation des données du secteur informel</a:t>
            </a:r>
            <a:r>
              <a:rPr lang="fr-FR" sz="2400" dirty="0"/>
              <a:t>.</a:t>
            </a:r>
            <a:endParaRPr lang="fr-FR" sz="2400" dirty="0" smtClean="0"/>
          </a:p>
          <a:p>
            <a:endParaRPr lang="fr-FR" sz="2400" dirty="0" smtClean="0"/>
          </a:p>
          <a:p>
            <a:endParaRPr lang="fr-FR" sz="2400" dirty="0"/>
          </a:p>
        </p:txBody>
      </p:sp>
      <p:sp>
        <p:nvSpPr>
          <p:cNvPr id="4" name="Titre 3"/>
          <p:cNvSpPr>
            <a:spLocks noGrp="1"/>
          </p:cNvSpPr>
          <p:nvPr>
            <p:ph type="title"/>
          </p:nvPr>
        </p:nvSpPr>
        <p:spPr>
          <a:xfrm>
            <a:off x="676275" y="361950"/>
            <a:ext cx="10972800" cy="990600"/>
          </a:xfrm>
        </p:spPr>
        <p:txBody>
          <a:bodyPr/>
          <a:lstStyle/>
          <a:p>
            <a:r>
              <a:rPr lang="fr-FR" dirty="0" smtClean="0"/>
              <a:t>5. Appréciation de l’apport de l’ENESI 2015</a:t>
            </a:r>
            <a:endParaRPr lang="fr-FR" dirty="0"/>
          </a:p>
        </p:txBody>
      </p:sp>
    </p:spTree>
    <p:extLst>
      <p:ext uri="{BB962C8B-B14F-4D97-AF65-F5344CB8AC3E}">
        <p14:creationId xmlns:p14="http://schemas.microsoft.com/office/powerpoint/2010/main" val="1403749169"/>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ZoneTexte 2"/>
          <p:cNvSpPr txBox="1"/>
          <p:nvPr/>
        </p:nvSpPr>
        <p:spPr>
          <a:xfrm>
            <a:off x="1037648" y="1437260"/>
            <a:ext cx="9630352" cy="400110"/>
          </a:xfrm>
          <a:prstGeom prst="rect">
            <a:avLst/>
          </a:prstGeom>
          <a:noFill/>
        </p:spPr>
        <p:txBody>
          <a:bodyPr wrap="square" rtlCol="0">
            <a:spAutoFit/>
          </a:bodyPr>
          <a:lstStyle/>
          <a:p>
            <a:r>
              <a:rPr lang="fr-FR" sz="2000" b="1" dirty="0" smtClean="0"/>
              <a:t>Comparaison du poids de l’informel dans l’ancienne et la nouvelle </a:t>
            </a:r>
            <a:r>
              <a:rPr lang="fr-FR" sz="2000" b="1" dirty="0"/>
              <a:t>serie </a:t>
            </a:r>
          </a:p>
        </p:txBody>
      </p:sp>
      <p:graphicFrame>
        <p:nvGraphicFramePr>
          <p:cNvPr id="5" name="Tableau 4"/>
          <p:cNvGraphicFramePr>
            <a:graphicFrameLocks noGrp="1"/>
          </p:cNvGraphicFramePr>
          <p:nvPr>
            <p:extLst>
              <p:ext uri="{D42A27DB-BD31-4B8C-83A1-F6EECF244321}">
                <p14:modId xmlns:p14="http://schemas.microsoft.com/office/powerpoint/2010/main" val="4214159664"/>
              </p:ext>
            </p:extLst>
          </p:nvPr>
        </p:nvGraphicFramePr>
        <p:xfrm>
          <a:off x="981075" y="2351720"/>
          <a:ext cx="9563101" cy="2690355"/>
        </p:xfrm>
        <a:graphic>
          <a:graphicData uri="http://schemas.openxmlformats.org/drawingml/2006/table">
            <a:tbl>
              <a:tblPr/>
              <a:tblGrid>
                <a:gridCol w="3088600"/>
                <a:gridCol w="1131475"/>
                <a:gridCol w="817126"/>
                <a:gridCol w="1131475"/>
                <a:gridCol w="1131475"/>
                <a:gridCol w="1131475"/>
                <a:gridCol w="1131475"/>
              </a:tblGrid>
              <a:tr h="417959">
                <a:tc>
                  <a:txBody>
                    <a:bodyPr/>
                    <a:lstStyle/>
                    <a:p>
                      <a:pPr algn="l" rtl="0" fontAlgn="b"/>
                      <a:r>
                        <a:rPr lang="fr-FR" sz="2400" b="0" i="0" u="none" strike="noStrike" dirty="0">
                          <a:solidFill>
                            <a:srgbClr val="000000"/>
                          </a:solidFill>
                          <a:effectLst/>
                          <a:latin typeface="Gill Sans MT" panose="020B0502020104020203"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2010</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a:solidFill>
                            <a:srgbClr val="000000"/>
                          </a:solidFill>
                          <a:effectLst/>
                          <a:latin typeface="Gill Sans MT" panose="020B0502020104020203" pitchFamily="34" charset="0"/>
                        </a:rPr>
                        <a:t>2011</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a:solidFill>
                            <a:srgbClr val="000000"/>
                          </a:solidFill>
                          <a:effectLst/>
                          <a:latin typeface="Gill Sans MT" panose="020B0502020104020203" pitchFamily="34" charset="0"/>
                        </a:rPr>
                        <a:t>2012</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a:solidFill>
                            <a:srgbClr val="000000"/>
                          </a:solidFill>
                          <a:effectLst/>
                          <a:latin typeface="Gill Sans MT" panose="020B0502020104020203" pitchFamily="34" charset="0"/>
                        </a:rPr>
                        <a:t>2013</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a:solidFill>
                            <a:srgbClr val="000000"/>
                          </a:solidFill>
                          <a:effectLst/>
                          <a:latin typeface="Gill Sans MT" panose="020B0502020104020203" pitchFamily="34" charset="0"/>
                        </a:rPr>
                        <a:t>2014</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a:solidFill>
                            <a:srgbClr val="000000"/>
                          </a:solidFill>
                          <a:effectLst/>
                          <a:latin typeface="Gill Sans MT" panose="020B0502020104020203" pitchFamily="34" charset="0"/>
                        </a:rPr>
                        <a:t>2015</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071">
                <a:tc>
                  <a:txBody>
                    <a:bodyPr/>
                    <a:lstStyle/>
                    <a:p>
                      <a:pPr algn="l" rtl="0" fontAlgn="b"/>
                      <a:r>
                        <a:rPr lang="fr-FR" sz="2400" b="1" i="0" u="none" strike="noStrike" dirty="0">
                          <a:solidFill>
                            <a:srgbClr val="000000"/>
                          </a:solidFill>
                          <a:effectLst/>
                          <a:latin typeface="Gill Sans MT" panose="020B0502020104020203" pitchFamily="34" charset="0"/>
                        </a:rPr>
                        <a:t>Poids de l'Informel dans le PIB (NB)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49,8</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47,7</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47</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46,4</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47</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46,4</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540">
                <a:tc>
                  <a:txBody>
                    <a:bodyPr/>
                    <a:lstStyle/>
                    <a:p>
                      <a:pPr algn="l" rtl="0" fontAlgn="b"/>
                      <a:r>
                        <a:rPr lang="fr-FR" sz="2400" b="0" i="1" u="none" strike="noStrike" dirty="0">
                          <a:solidFill>
                            <a:srgbClr val="000000"/>
                          </a:solidFill>
                          <a:effectLst/>
                          <a:latin typeface="Gill Sans MT" panose="020B0502020104020203" pitchFamily="34" charset="0"/>
                        </a:rPr>
                        <a:t>Informel agricole</a:t>
                      </a:r>
                    </a:p>
                  </a:txBody>
                  <a:tcPr marL="171450" marR="0" marT="0"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a:solidFill>
                            <a:srgbClr val="000000"/>
                          </a:solidFill>
                          <a:effectLst/>
                          <a:latin typeface="Gill Sans MT" panose="020B0502020104020203" pitchFamily="34" charset="0"/>
                        </a:rPr>
                        <a:t>23,4</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dirty="0">
                          <a:solidFill>
                            <a:srgbClr val="000000"/>
                          </a:solidFill>
                          <a:effectLst/>
                          <a:latin typeface="Gill Sans MT" panose="020B0502020104020203" pitchFamily="34" charset="0"/>
                        </a:rPr>
                        <a:t>22,3</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a:solidFill>
                            <a:srgbClr val="000000"/>
                          </a:solidFill>
                          <a:effectLst/>
                          <a:latin typeface="Gill Sans MT" panose="020B0502020104020203" pitchFamily="34" charset="0"/>
                        </a:rPr>
                        <a:t>22,9</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a:solidFill>
                            <a:srgbClr val="000000"/>
                          </a:solidFill>
                          <a:effectLst/>
                          <a:latin typeface="Gill Sans MT" panose="020B0502020104020203" pitchFamily="34" charset="0"/>
                        </a:rPr>
                        <a:t>22,9</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a:solidFill>
                            <a:srgbClr val="000000"/>
                          </a:solidFill>
                          <a:effectLst/>
                          <a:latin typeface="Gill Sans MT" panose="020B0502020104020203" pitchFamily="34" charset="0"/>
                        </a:rPr>
                        <a:t>23</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dirty="0">
                          <a:solidFill>
                            <a:srgbClr val="000000"/>
                          </a:solidFill>
                          <a:effectLst/>
                          <a:latin typeface="Gill Sans MT" panose="020B0502020104020203" pitchFamily="34" charset="0"/>
                        </a:rPr>
                        <a:t>22</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540">
                <a:tc>
                  <a:txBody>
                    <a:bodyPr/>
                    <a:lstStyle/>
                    <a:p>
                      <a:pPr algn="l" rtl="0" fontAlgn="b"/>
                      <a:r>
                        <a:rPr lang="fr-FR" sz="2400" b="0" i="1" u="none" strike="noStrike" dirty="0">
                          <a:solidFill>
                            <a:srgbClr val="000000"/>
                          </a:solidFill>
                          <a:effectLst/>
                          <a:latin typeface="Gill Sans MT" panose="020B0502020104020203" pitchFamily="34" charset="0"/>
                        </a:rPr>
                        <a:t>Informel non agricole</a:t>
                      </a:r>
                    </a:p>
                  </a:txBody>
                  <a:tcPr marL="171450" marR="0" marT="0"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a:solidFill>
                            <a:srgbClr val="000000"/>
                          </a:solidFill>
                          <a:effectLst/>
                          <a:latin typeface="Gill Sans MT" panose="020B0502020104020203" pitchFamily="34" charset="0"/>
                        </a:rPr>
                        <a:t>26,4</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dirty="0">
                          <a:solidFill>
                            <a:srgbClr val="000000"/>
                          </a:solidFill>
                          <a:effectLst/>
                          <a:latin typeface="Gill Sans MT" panose="020B0502020104020203" pitchFamily="34" charset="0"/>
                        </a:rPr>
                        <a:t>25,4</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dirty="0">
                          <a:solidFill>
                            <a:srgbClr val="000000"/>
                          </a:solidFill>
                          <a:effectLst/>
                          <a:latin typeface="Gill Sans MT" panose="020B0502020104020203" pitchFamily="34" charset="0"/>
                        </a:rPr>
                        <a:t>24,1</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a:solidFill>
                            <a:srgbClr val="000000"/>
                          </a:solidFill>
                          <a:effectLst/>
                          <a:latin typeface="Gill Sans MT" panose="020B0502020104020203" pitchFamily="34" charset="0"/>
                        </a:rPr>
                        <a:t>23,5</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a:solidFill>
                            <a:srgbClr val="000000"/>
                          </a:solidFill>
                          <a:effectLst/>
                          <a:latin typeface="Gill Sans MT" panose="020B0502020104020203" pitchFamily="34" charset="0"/>
                        </a:rPr>
                        <a:t>24</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0" i="1" u="none" strike="noStrike">
                          <a:solidFill>
                            <a:srgbClr val="000000"/>
                          </a:solidFill>
                          <a:effectLst/>
                          <a:latin typeface="Gill Sans MT" panose="020B0502020104020203" pitchFamily="34" charset="0"/>
                        </a:rPr>
                        <a:t>24,5</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9796">
                <a:tc>
                  <a:txBody>
                    <a:bodyPr/>
                    <a:lstStyle/>
                    <a:p>
                      <a:pPr algn="l" rtl="0" fontAlgn="b"/>
                      <a:r>
                        <a:rPr lang="fr-FR" sz="2400" b="1" i="0" u="none" strike="noStrike" dirty="0">
                          <a:solidFill>
                            <a:srgbClr val="000000"/>
                          </a:solidFill>
                          <a:effectLst/>
                          <a:latin typeface="Gill Sans MT" panose="020B0502020104020203" pitchFamily="34" charset="0"/>
                        </a:rPr>
                        <a:t>Poids de l'Informel dans le PIB </a:t>
                      </a:r>
                      <a:r>
                        <a:rPr lang="fr-FR" sz="2400" b="1" i="0" u="none" strike="noStrike" dirty="0" smtClean="0">
                          <a:solidFill>
                            <a:srgbClr val="000000"/>
                          </a:solidFill>
                          <a:effectLst/>
                          <a:latin typeface="Gill Sans MT" panose="020B0502020104020203" pitchFamily="34" charset="0"/>
                        </a:rPr>
                        <a:t>(AB</a:t>
                      </a:r>
                      <a:r>
                        <a:rPr lang="fr-FR" sz="2400" b="1" i="0" u="none" strike="noStrike" dirty="0">
                          <a:solidFill>
                            <a:srgbClr val="000000"/>
                          </a:solidFill>
                          <a:effectLst/>
                          <a:latin typeface="Gill Sans MT" panose="020B0502020104020203" pitchFamily="34" charset="0"/>
                        </a:rPr>
                        <a: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a:solidFill>
                            <a:srgbClr val="000000"/>
                          </a:solidFill>
                          <a:effectLst/>
                          <a:latin typeface="Gill Sans MT" panose="020B0502020104020203" pitchFamily="34" charset="0"/>
                        </a:rPr>
                        <a:t>47,3</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a:solidFill>
                            <a:srgbClr val="000000"/>
                          </a:solidFill>
                          <a:effectLst/>
                          <a:latin typeface="Gill Sans MT" panose="020B0502020104020203" pitchFamily="34" charset="0"/>
                        </a:rPr>
                        <a:t>44,1</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45,2</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43,9</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43,5</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fr-FR" sz="2400" b="1" i="0" u="none" strike="noStrike" dirty="0">
                          <a:solidFill>
                            <a:srgbClr val="000000"/>
                          </a:solidFill>
                          <a:effectLst/>
                          <a:latin typeface="Gill Sans MT" panose="020B0502020104020203" pitchFamily="34" charset="0"/>
                        </a:rPr>
                        <a:t>41,9</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itre 6"/>
          <p:cNvSpPr>
            <a:spLocks noGrp="1"/>
          </p:cNvSpPr>
          <p:nvPr>
            <p:ph type="title"/>
          </p:nvPr>
        </p:nvSpPr>
        <p:spPr>
          <a:xfrm>
            <a:off x="742949" y="332420"/>
            <a:ext cx="11210925" cy="990600"/>
          </a:xfrm>
        </p:spPr>
        <p:txBody>
          <a:bodyPr>
            <a:normAutofit fontScale="90000"/>
          </a:bodyPr>
          <a:lstStyle/>
          <a:p>
            <a:r>
              <a:rPr lang="fr-FR" dirty="0"/>
              <a:t>6. Comparaison poids de l’informel dans les comptes nationaux</a:t>
            </a:r>
          </a:p>
        </p:txBody>
      </p:sp>
    </p:spTree>
    <p:extLst>
      <p:ext uri="{BB962C8B-B14F-4D97-AF65-F5344CB8AC3E}">
        <p14:creationId xmlns:p14="http://schemas.microsoft.com/office/powerpoint/2010/main" val="2827167619"/>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re 2"/>
          <p:cNvSpPr>
            <a:spLocks noGrp="1"/>
          </p:cNvSpPr>
          <p:nvPr>
            <p:ph type="title"/>
          </p:nvPr>
        </p:nvSpPr>
        <p:spPr>
          <a:xfrm>
            <a:off x="504825" y="409575"/>
            <a:ext cx="10972800" cy="990600"/>
          </a:xfrm>
        </p:spPr>
        <p:txBody>
          <a:bodyPr>
            <a:normAutofit fontScale="90000"/>
          </a:bodyPr>
          <a:lstStyle/>
          <a:p>
            <a:r>
              <a:rPr lang="fr-FR" dirty="0"/>
              <a:t>7. Autres aspects importants relevés par le Burkina Faso</a:t>
            </a:r>
            <a:br>
              <a:rPr lang="fr-FR" dirty="0"/>
            </a:br>
            <a:endParaRPr lang="fr-FR" dirty="0"/>
          </a:p>
        </p:txBody>
      </p:sp>
      <p:sp>
        <p:nvSpPr>
          <p:cNvPr id="4" name="ZoneTexte 3"/>
          <p:cNvSpPr txBox="1"/>
          <p:nvPr/>
        </p:nvSpPr>
        <p:spPr>
          <a:xfrm>
            <a:off x="647700" y="1400175"/>
            <a:ext cx="11058525" cy="5262979"/>
          </a:xfrm>
          <a:prstGeom prst="rect">
            <a:avLst/>
          </a:prstGeom>
          <a:noFill/>
        </p:spPr>
        <p:txBody>
          <a:bodyPr wrap="square" rtlCol="0">
            <a:spAutoFit/>
          </a:bodyPr>
          <a:lstStyle/>
          <a:p>
            <a:pPr marL="285750" indent="-285750">
              <a:buFont typeface="Wingdings" panose="05000000000000000000" pitchFamily="2" charset="2"/>
              <a:buChar char="q"/>
            </a:pPr>
            <a:r>
              <a:rPr lang="fr-FR" sz="2400" dirty="0" smtClean="0"/>
              <a:t>Construction des indices pour la projection des données du secteur informel sur la base de ERI-ESI2018  et ENESI2015.</a:t>
            </a:r>
          </a:p>
          <a:p>
            <a:pPr marL="285750" indent="-285750">
              <a:buFont typeface="Wingdings" panose="05000000000000000000" pitchFamily="2" charset="2"/>
              <a:buChar char="q"/>
            </a:pPr>
            <a:endParaRPr lang="fr-FR" sz="2400" dirty="0"/>
          </a:p>
          <a:p>
            <a:pPr marL="285750" indent="-285750">
              <a:buFont typeface="Wingdings" panose="05000000000000000000" pitchFamily="2" charset="2"/>
              <a:buChar char="q"/>
            </a:pPr>
            <a:r>
              <a:rPr lang="fr-FR" sz="2400" dirty="0" smtClean="0"/>
              <a:t>Utilisation des nomenclatures nationales dérivées de la </a:t>
            </a:r>
            <a:r>
              <a:rPr lang="fr-FR" sz="2400" dirty="0" err="1" smtClean="0"/>
              <a:t>Naema</a:t>
            </a:r>
            <a:r>
              <a:rPr lang="fr-FR" sz="2400" dirty="0" smtClean="0"/>
              <a:t> </a:t>
            </a:r>
            <a:r>
              <a:rPr lang="fr-FR" sz="2400" dirty="0" err="1" smtClean="0"/>
              <a:t>Nopema</a:t>
            </a:r>
            <a:r>
              <a:rPr lang="fr-FR" sz="2400" dirty="0" smtClean="0"/>
              <a:t> dans les enquêtes de type 1-2 pour faciliter le passage à la nomenclature CN.</a:t>
            </a:r>
          </a:p>
          <a:p>
            <a:pPr marL="285750" indent="-285750">
              <a:buFont typeface="Wingdings" panose="05000000000000000000" pitchFamily="2" charset="2"/>
              <a:buChar char="q"/>
            </a:pPr>
            <a:endParaRPr lang="fr-FR" sz="2400" dirty="0" smtClean="0"/>
          </a:p>
          <a:p>
            <a:pPr marL="285750" indent="-285750">
              <a:buFont typeface="Wingdings" panose="05000000000000000000" pitchFamily="2" charset="2"/>
              <a:buChar char="q"/>
            </a:pPr>
            <a:r>
              <a:rPr lang="fr-FR" sz="2400" dirty="0" smtClean="0"/>
              <a:t>Mettre un disposition pour alléger la codification sur et après le terrain.</a:t>
            </a:r>
          </a:p>
          <a:p>
            <a:pPr marL="285750" indent="-285750">
              <a:buFont typeface="Wingdings" panose="05000000000000000000" pitchFamily="2" charset="2"/>
              <a:buChar char="q"/>
            </a:pPr>
            <a:endParaRPr lang="fr-FR" sz="2400" dirty="0"/>
          </a:p>
          <a:p>
            <a:pPr marL="285750" indent="-285750">
              <a:buFont typeface="Wingdings" panose="05000000000000000000" pitchFamily="2" charset="2"/>
              <a:buChar char="q"/>
            </a:pPr>
            <a:r>
              <a:rPr lang="fr-FR" sz="2400" dirty="0" smtClean="0"/>
              <a:t>Intégrer les activités de la division 2 et 3 dans les </a:t>
            </a:r>
            <a:r>
              <a:rPr lang="fr-FR" sz="2400" dirty="0"/>
              <a:t>enquêtes 1-2 </a:t>
            </a:r>
            <a:endParaRPr lang="fr-FR" sz="2400" dirty="0" smtClean="0"/>
          </a:p>
          <a:p>
            <a:pPr marL="285750" indent="-285750">
              <a:buFont typeface="Wingdings" panose="05000000000000000000" pitchFamily="2" charset="2"/>
              <a:buChar char="q"/>
            </a:pPr>
            <a:endParaRPr lang="fr-FR" sz="2400" dirty="0"/>
          </a:p>
          <a:p>
            <a:pPr marL="285750" indent="-285750">
              <a:buFont typeface="Wingdings" panose="05000000000000000000" pitchFamily="2" charset="2"/>
              <a:buChar char="q"/>
            </a:pPr>
            <a:r>
              <a:rPr lang="fr-FR" sz="2400" dirty="0" smtClean="0"/>
              <a:t>Note méthodologique pour l’intégration des données dans les comptes pour l’ensemble des pays de l’Union</a:t>
            </a:r>
          </a:p>
          <a:p>
            <a:pPr marL="285750" indent="-285750">
              <a:buFont typeface="Wingdings" panose="05000000000000000000" pitchFamily="2" charset="2"/>
              <a:buChar char="q"/>
            </a:pPr>
            <a:r>
              <a:rPr lang="fr-FR" sz="2400" dirty="0" smtClean="0"/>
              <a:t>Disposer d’une note spécifique sur l’imputation des données</a:t>
            </a:r>
          </a:p>
          <a:p>
            <a:pPr marL="285750" indent="-285750">
              <a:buFont typeface="Wingdings" panose="05000000000000000000" pitchFamily="2" charset="2"/>
              <a:buChar char="q"/>
            </a:pPr>
            <a:endParaRPr lang="fr-FR" sz="2400" dirty="0"/>
          </a:p>
        </p:txBody>
      </p:sp>
    </p:spTree>
    <p:extLst>
      <p:ext uri="{BB962C8B-B14F-4D97-AF65-F5344CB8AC3E}">
        <p14:creationId xmlns:p14="http://schemas.microsoft.com/office/powerpoint/2010/main" val="819884493"/>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02957" y="396163"/>
            <a:ext cx="10515600" cy="542166"/>
          </a:xfrm>
        </p:spPr>
        <p:txBody>
          <a:bodyPr>
            <a:noAutofit/>
          </a:bodyPr>
          <a:lstStyle/>
          <a:p>
            <a:r>
              <a:rPr lang="fr-FR" sz="3600" dirty="0" smtClean="0"/>
              <a:t/>
            </a:r>
            <a:br>
              <a:rPr lang="fr-FR" sz="3600"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8. </a:t>
            </a:r>
            <a:r>
              <a:rPr lang="fr-FR" sz="2400" dirty="0" smtClean="0"/>
              <a:t>Autres </a:t>
            </a:r>
            <a:r>
              <a:rPr lang="fr-FR" sz="2400" dirty="0"/>
              <a:t>sources utilisées pour complément de l’ENESI 2015</a:t>
            </a:r>
            <a:endParaRPr lang="fr-FR" sz="2000" dirty="0"/>
          </a:p>
        </p:txBody>
      </p:sp>
      <p:sp>
        <p:nvSpPr>
          <p:cNvPr id="3" name="ZoneTexte 2"/>
          <p:cNvSpPr txBox="1"/>
          <p:nvPr/>
        </p:nvSpPr>
        <p:spPr>
          <a:xfrm>
            <a:off x="1002957" y="1562100"/>
            <a:ext cx="10303218" cy="4154984"/>
          </a:xfrm>
          <a:prstGeom prst="rect">
            <a:avLst/>
          </a:prstGeom>
          <a:noFill/>
        </p:spPr>
        <p:txBody>
          <a:bodyPr wrap="square" rtlCol="0">
            <a:spAutoFit/>
          </a:bodyPr>
          <a:lstStyle/>
          <a:p>
            <a:pPr marL="285750" indent="-285750">
              <a:buFont typeface="Wingdings" panose="05000000000000000000" pitchFamily="2" charset="2"/>
              <a:buChar char="q"/>
            </a:pPr>
            <a:r>
              <a:rPr lang="fr-FR" sz="2400" dirty="0" smtClean="0"/>
              <a:t>L’Enquête Nationale sur le Secteur de l’Orpaillage (ENSO)</a:t>
            </a:r>
          </a:p>
          <a:p>
            <a:pPr marL="285750" indent="-285750">
              <a:buFont typeface="Wingdings" panose="05000000000000000000" pitchFamily="2" charset="2"/>
              <a:buChar char="q"/>
            </a:pPr>
            <a:endParaRPr lang="fr-FR" sz="2400" dirty="0"/>
          </a:p>
          <a:p>
            <a:pPr marL="285750" indent="-285750">
              <a:buFont typeface="Wingdings" panose="05000000000000000000" pitchFamily="2" charset="2"/>
              <a:buChar char="q"/>
            </a:pPr>
            <a:r>
              <a:rPr lang="fr-FR" sz="2400" dirty="0" smtClean="0"/>
              <a:t>Recensement Général Agricole (RGA)</a:t>
            </a:r>
          </a:p>
          <a:p>
            <a:pPr marL="285750" indent="-285750">
              <a:buFont typeface="Wingdings" panose="05000000000000000000" pitchFamily="2" charset="2"/>
              <a:buChar char="q"/>
            </a:pPr>
            <a:endParaRPr lang="fr-FR" sz="2400" dirty="0" smtClean="0"/>
          </a:p>
          <a:p>
            <a:pPr marL="285750" indent="-285750">
              <a:buFont typeface="Wingdings" panose="05000000000000000000" pitchFamily="2" charset="2"/>
              <a:buChar char="q"/>
            </a:pPr>
            <a:r>
              <a:rPr lang="fr-FR" sz="2400" dirty="0" smtClean="0"/>
              <a:t>Enquête Multisectorielle Continue (EMC 2014)</a:t>
            </a:r>
          </a:p>
          <a:p>
            <a:pPr marL="285750" indent="-285750">
              <a:buFont typeface="Wingdings" panose="05000000000000000000" pitchFamily="2" charset="2"/>
              <a:buChar char="q"/>
            </a:pPr>
            <a:endParaRPr lang="fr-FR" sz="2400" dirty="0"/>
          </a:p>
          <a:p>
            <a:pPr marL="285750" indent="-285750">
              <a:buFont typeface="Wingdings" panose="05000000000000000000" pitchFamily="2" charset="2"/>
              <a:buChar char="q"/>
            </a:pPr>
            <a:r>
              <a:rPr lang="fr-FR" sz="2400" dirty="0" smtClean="0"/>
              <a:t>Enquête Intégrée sur les Conditions de Vie des Ménages (EICVM 2009)</a:t>
            </a:r>
          </a:p>
          <a:p>
            <a:pPr marL="285750" indent="-285750">
              <a:buFont typeface="Wingdings" panose="05000000000000000000" pitchFamily="2" charset="2"/>
              <a:buChar char="q"/>
            </a:pPr>
            <a:endParaRPr lang="fr-FR" sz="2400" dirty="0"/>
          </a:p>
          <a:p>
            <a:pPr marL="285750" indent="-285750">
              <a:buFont typeface="Wingdings" panose="05000000000000000000" pitchFamily="2" charset="2"/>
              <a:buChar char="q"/>
            </a:pPr>
            <a:r>
              <a:rPr lang="fr-FR" sz="2400" dirty="0" smtClean="0"/>
              <a:t>Inventaire Forestier National (IFN 2013)</a:t>
            </a:r>
          </a:p>
          <a:p>
            <a:pPr marL="285750" indent="-285750">
              <a:buFont typeface="Wingdings" panose="05000000000000000000" pitchFamily="2" charset="2"/>
              <a:buChar char="q"/>
            </a:pPr>
            <a:endParaRPr lang="fr-FR" sz="2400" dirty="0"/>
          </a:p>
          <a:p>
            <a:pPr marL="285750" indent="-285750">
              <a:buFont typeface="Wingdings" panose="05000000000000000000" pitchFamily="2" charset="2"/>
              <a:buChar char="q"/>
            </a:pPr>
            <a:endParaRPr lang="fr-FR" sz="2400" dirty="0"/>
          </a:p>
        </p:txBody>
      </p:sp>
    </p:spTree>
    <p:extLst>
      <p:ext uri="{BB962C8B-B14F-4D97-AF65-F5344CB8AC3E}">
        <p14:creationId xmlns:p14="http://schemas.microsoft.com/office/powerpoint/2010/main" val="2240545707"/>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95438" y="684648"/>
            <a:ext cx="10515600" cy="4351338"/>
          </a:xfrm>
        </p:spPr>
        <p:txBody>
          <a:bodyPr/>
          <a:lstStyle/>
          <a:p>
            <a:pPr marL="0" indent="0" algn="ctr">
              <a:buNone/>
            </a:pPr>
            <a:endParaRPr lang="fr-FR" dirty="0" smtClean="0"/>
          </a:p>
          <a:p>
            <a:pPr marL="0" indent="0" algn="ctr">
              <a:buNone/>
            </a:pPr>
            <a:endParaRPr lang="fr-FR" dirty="0"/>
          </a:p>
          <a:p>
            <a:pPr marL="0" indent="0" algn="ctr">
              <a:buNone/>
            </a:pPr>
            <a:endParaRPr lang="fr-FR" sz="4800" dirty="0"/>
          </a:p>
          <a:p>
            <a:pPr marL="0" indent="0" algn="ctr">
              <a:buNone/>
            </a:pPr>
            <a:r>
              <a:rPr lang="fr-FR" sz="4800" dirty="0" smtClean="0"/>
              <a:t>Merci pour votre attention!!!!</a:t>
            </a:r>
            <a:endParaRPr lang="fr-FR" sz="4800" dirty="0"/>
          </a:p>
        </p:txBody>
      </p:sp>
    </p:spTree>
    <p:extLst>
      <p:ext uri="{BB962C8B-B14F-4D97-AF65-F5344CB8AC3E}">
        <p14:creationId xmlns:p14="http://schemas.microsoft.com/office/powerpoint/2010/main" val="2956378783"/>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76275" y="0"/>
            <a:ext cx="10972800" cy="990600"/>
          </a:xfrm>
        </p:spPr>
        <p:txBody>
          <a:bodyPr>
            <a:normAutofit/>
          </a:bodyPr>
          <a:lstStyle/>
          <a:p>
            <a:r>
              <a:rPr lang="fr-FR" sz="3600" b="1" dirty="0" smtClean="0"/>
              <a:t>Plan</a:t>
            </a:r>
            <a:r>
              <a:rPr lang="fr-FR" sz="3600" dirty="0" smtClean="0"/>
              <a:t> </a:t>
            </a:r>
            <a:endParaRPr lang="fr-FR" sz="3600" dirty="0"/>
          </a:p>
        </p:txBody>
      </p:sp>
      <p:sp>
        <p:nvSpPr>
          <p:cNvPr id="3" name="Espace réservé du contenu 2"/>
          <p:cNvSpPr>
            <a:spLocks noGrp="1"/>
          </p:cNvSpPr>
          <p:nvPr>
            <p:ph sz="quarter" idx="1"/>
          </p:nvPr>
        </p:nvSpPr>
        <p:spPr>
          <a:xfrm>
            <a:off x="609599" y="1219200"/>
            <a:ext cx="11458575" cy="4937760"/>
          </a:xfrm>
        </p:spPr>
        <p:txBody>
          <a:bodyPr/>
          <a:lstStyle/>
          <a:p>
            <a:pPr marL="0" indent="0" algn="just">
              <a:buNone/>
            </a:pPr>
            <a:r>
              <a:rPr lang="fr-FR" b="1" dirty="0" smtClean="0"/>
              <a:t>1. </a:t>
            </a:r>
            <a:r>
              <a:rPr lang="fr-FR" sz="2800" dirty="0" smtClean="0"/>
              <a:t>Contexte</a:t>
            </a:r>
          </a:p>
          <a:p>
            <a:pPr marL="0" indent="0" algn="just">
              <a:buNone/>
            </a:pPr>
            <a:r>
              <a:rPr lang="fr-FR" b="1" dirty="0"/>
              <a:t>2</a:t>
            </a:r>
            <a:r>
              <a:rPr lang="fr-FR" b="1" dirty="0" smtClean="0"/>
              <a:t>.</a:t>
            </a:r>
            <a:r>
              <a:rPr lang="fr-FR" dirty="0" smtClean="0"/>
              <a:t> </a:t>
            </a:r>
            <a:r>
              <a:rPr lang="fr-FR" sz="2800" dirty="0" smtClean="0"/>
              <a:t>Type de données utilisées pour l’emploi et le secteur informel dans les comptes nationaux</a:t>
            </a:r>
          </a:p>
          <a:p>
            <a:pPr marL="0" indent="0" algn="just">
              <a:buNone/>
            </a:pPr>
            <a:r>
              <a:rPr lang="fr-FR" sz="2800" b="1" dirty="0" smtClean="0"/>
              <a:t>3. </a:t>
            </a:r>
            <a:r>
              <a:rPr lang="fr-FR" sz="2800" dirty="0" smtClean="0"/>
              <a:t>Traitement des données de l’ENESI 2015 dans les comptes nationaux</a:t>
            </a:r>
          </a:p>
          <a:p>
            <a:pPr marL="0" indent="0" algn="just">
              <a:buNone/>
            </a:pPr>
            <a:r>
              <a:rPr lang="fr-FR" sz="2800" b="1" dirty="0"/>
              <a:t>4</a:t>
            </a:r>
            <a:r>
              <a:rPr lang="fr-FR" sz="2800" b="1" dirty="0" smtClean="0"/>
              <a:t>. </a:t>
            </a:r>
            <a:r>
              <a:rPr lang="fr-FR" sz="2800" dirty="0" smtClean="0"/>
              <a:t>Couverture des activités et produits par les données de l’ENESI</a:t>
            </a:r>
            <a:endParaRPr lang="fr-FR" sz="2800" dirty="0"/>
          </a:p>
          <a:p>
            <a:pPr marL="0" indent="0" algn="just">
              <a:buNone/>
            </a:pPr>
            <a:r>
              <a:rPr lang="fr-FR" sz="2800" b="1" dirty="0"/>
              <a:t>5</a:t>
            </a:r>
            <a:r>
              <a:rPr lang="fr-FR" sz="2800" b="1" dirty="0" smtClean="0"/>
              <a:t>.</a:t>
            </a:r>
            <a:r>
              <a:rPr lang="fr-FR" sz="2800" dirty="0" smtClean="0"/>
              <a:t> Appréciation </a:t>
            </a:r>
            <a:r>
              <a:rPr lang="fr-FR" sz="2800" dirty="0"/>
              <a:t>de l’apport des données de l’enquête 1-2-3 </a:t>
            </a:r>
          </a:p>
          <a:p>
            <a:pPr marL="0" indent="0" algn="just">
              <a:buNone/>
            </a:pPr>
            <a:r>
              <a:rPr lang="fr-FR" sz="2800" b="1" dirty="0"/>
              <a:t>6</a:t>
            </a:r>
            <a:r>
              <a:rPr lang="fr-FR" sz="2800" b="1" dirty="0" smtClean="0"/>
              <a:t>.</a:t>
            </a:r>
            <a:r>
              <a:rPr lang="fr-FR" sz="2800" dirty="0" smtClean="0"/>
              <a:t> Comparaison poids de l’informel dans les comptes nationaux</a:t>
            </a:r>
            <a:endParaRPr lang="fr-FR" sz="2800" dirty="0"/>
          </a:p>
          <a:p>
            <a:pPr marL="0" indent="0" algn="just">
              <a:buNone/>
            </a:pPr>
            <a:r>
              <a:rPr lang="fr-FR" sz="2800" b="1" dirty="0"/>
              <a:t>7</a:t>
            </a:r>
            <a:r>
              <a:rPr lang="fr-FR" sz="2800" b="1" dirty="0" smtClean="0"/>
              <a:t>. </a:t>
            </a:r>
            <a:r>
              <a:rPr lang="fr-FR" sz="2800" dirty="0" smtClean="0"/>
              <a:t>Autres aspects importants relevés par le Burkina Faso</a:t>
            </a:r>
          </a:p>
          <a:p>
            <a:pPr marL="0" indent="0" algn="just">
              <a:buNone/>
            </a:pPr>
            <a:r>
              <a:rPr lang="fr-FR" sz="2800" b="1" dirty="0"/>
              <a:t>8</a:t>
            </a:r>
            <a:r>
              <a:rPr lang="fr-FR" sz="2800" b="1" dirty="0" smtClean="0"/>
              <a:t>. </a:t>
            </a:r>
            <a:r>
              <a:rPr lang="fr-FR" sz="2800" dirty="0" smtClean="0"/>
              <a:t>Autres sources utilisées pour complément de l’ENESI 2015</a:t>
            </a:r>
            <a:endParaRPr lang="fr-FR" sz="2800" dirty="0"/>
          </a:p>
          <a:p>
            <a:pPr marL="0" indent="0">
              <a:buNone/>
            </a:pPr>
            <a:endParaRPr lang="fr-FR" sz="2400"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139188817"/>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33320"/>
            <a:ext cx="10972800" cy="770092"/>
          </a:xfrm>
        </p:spPr>
        <p:txBody>
          <a:bodyPr/>
          <a:lstStyle/>
          <a:p>
            <a:r>
              <a:rPr lang="fr-FR" dirty="0" smtClean="0"/>
              <a:t>1. Contexte</a:t>
            </a:r>
            <a:endParaRPr lang="fr-FR" dirty="0"/>
          </a:p>
        </p:txBody>
      </p:sp>
      <p:sp>
        <p:nvSpPr>
          <p:cNvPr id="3" name="Espace réservé du contenu 2"/>
          <p:cNvSpPr>
            <a:spLocks noGrp="1"/>
          </p:cNvSpPr>
          <p:nvPr>
            <p:ph sz="quarter" idx="1"/>
          </p:nvPr>
        </p:nvSpPr>
        <p:spPr/>
        <p:txBody>
          <a:bodyPr/>
          <a:lstStyle/>
          <a:p>
            <a:pPr>
              <a:buFont typeface="Wingdings" panose="05000000000000000000" pitchFamily="2" charset="2"/>
              <a:buChar char="Ø"/>
            </a:pPr>
            <a:r>
              <a:rPr lang="fr-FR" dirty="0"/>
              <a:t>La mesure de l’activité en comptabilité </a:t>
            </a:r>
            <a:r>
              <a:rPr lang="fr-FR" dirty="0" smtClean="0"/>
              <a:t>nationale </a:t>
            </a:r>
            <a:r>
              <a:rPr lang="fr-FR" dirty="0"/>
              <a:t>doit couvrir tous les aspects de l’économie </a:t>
            </a:r>
            <a:r>
              <a:rPr lang="fr-FR" dirty="0" smtClean="0"/>
              <a:t>: </a:t>
            </a:r>
          </a:p>
          <a:p>
            <a:pPr lvl="1">
              <a:buFont typeface="Wingdings" panose="05000000000000000000" pitchFamily="2" charset="2"/>
              <a:buChar char="v"/>
            </a:pPr>
            <a:r>
              <a:rPr lang="fr-FR" dirty="0"/>
              <a:t>	l’activité formelle, </a:t>
            </a:r>
            <a:r>
              <a:rPr lang="fr-FR" dirty="0" smtClean="0"/>
              <a:t>l’ </a:t>
            </a:r>
            <a:r>
              <a:rPr lang="fr-FR" dirty="0"/>
              <a:t>informelle et l’économie non observée</a:t>
            </a:r>
            <a:r>
              <a:rPr lang="fr-FR" dirty="0" smtClean="0"/>
              <a:t>.</a:t>
            </a:r>
          </a:p>
          <a:p>
            <a:pPr>
              <a:buFont typeface="Wingdings" panose="05000000000000000000" pitchFamily="2" charset="2"/>
              <a:buChar char="Ø"/>
            </a:pPr>
            <a:r>
              <a:rPr lang="fr-FR" dirty="0" smtClean="0"/>
              <a:t>Le poids de l’informel en 2015 et de 42% du PIB </a:t>
            </a:r>
            <a:r>
              <a:rPr lang="fr-FR" dirty="0" smtClean="0"/>
              <a:t>(dont 20% pour informel non </a:t>
            </a:r>
            <a:r>
              <a:rPr lang="fr-FR" dirty="0" smtClean="0"/>
              <a:t>agricole)</a:t>
            </a:r>
          </a:p>
          <a:p>
            <a:pPr marL="0" indent="0">
              <a:buNone/>
            </a:pPr>
            <a:endParaRPr lang="fr-FR" dirty="0"/>
          </a:p>
          <a:p>
            <a:pPr>
              <a:buFont typeface="Wingdings" panose="05000000000000000000" pitchFamily="2" charset="2"/>
              <a:buChar char="Ø"/>
            </a:pPr>
            <a:r>
              <a:rPr lang="fr-FR" dirty="0" smtClean="0"/>
              <a:t>Les données de l’informel sont projetées dans les comptes en utilisant les structures de 1999 (obsolète)</a:t>
            </a:r>
          </a:p>
          <a:p>
            <a:pPr>
              <a:buFont typeface="Wingdings" panose="05000000000000000000" pitchFamily="2" charset="2"/>
              <a:buChar char="Ø"/>
            </a:pPr>
            <a:r>
              <a:rPr lang="fr-FR" dirty="0" smtClean="0"/>
              <a:t>Le contexte de changement de l’année de base de 2015		ENESI2015</a:t>
            </a:r>
          </a:p>
          <a:p>
            <a:pPr marL="0" indent="0">
              <a:buNone/>
            </a:pPr>
            <a:endParaRPr lang="fr-FR" dirty="0"/>
          </a:p>
        </p:txBody>
      </p:sp>
      <p:sp>
        <p:nvSpPr>
          <p:cNvPr id="5" name="Flèche droite 4"/>
          <p:cNvSpPr/>
          <p:nvPr/>
        </p:nvSpPr>
        <p:spPr>
          <a:xfrm>
            <a:off x="8480453" y="4491080"/>
            <a:ext cx="590719" cy="1618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0987600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Type </a:t>
            </a:r>
            <a:r>
              <a:rPr lang="fr-FR" dirty="0"/>
              <a:t>de données utilisées pour l’emploi et le secteur informel dans les comptes nationaux </a:t>
            </a:r>
          </a:p>
        </p:txBody>
      </p:sp>
      <p:sp>
        <p:nvSpPr>
          <p:cNvPr id="3" name="Espace réservé du contenu 2"/>
          <p:cNvSpPr>
            <a:spLocks noGrp="1"/>
          </p:cNvSpPr>
          <p:nvPr>
            <p:ph sz="quarter" idx="1"/>
          </p:nvPr>
        </p:nvSpPr>
        <p:spPr/>
        <p:txBody>
          <a:bodyPr/>
          <a:lstStyle/>
          <a:p>
            <a:pPr marL="0" indent="0">
              <a:buNone/>
            </a:pPr>
            <a:endParaRPr lang="fr-FR" dirty="0"/>
          </a:p>
          <a:p>
            <a:pPr marL="0" indent="0">
              <a:buNone/>
            </a:pPr>
            <a:endParaRPr lang="fr-FR" dirty="0"/>
          </a:p>
        </p:txBody>
      </p:sp>
      <p:sp>
        <p:nvSpPr>
          <p:cNvPr id="4" name="ZoneTexte 3"/>
          <p:cNvSpPr txBox="1"/>
          <p:nvPr/>
        </p:nvSpPr>
        <p:spPr>
          <a:xfrm>
            <a:off x="609600" y="1348800"/>
            <a:ext cx="11170508" cy="4770537"/>
          </a:xfrm>
          <a:prstGeom prst="rect">
            <a:avLst/>
          </a:prstGeom>
          <a:noFill/>
        </p:spPr>
        <p:txBody>
          <a:bodyPr wrap="square" rtlCol="0">
            <a:spAutoFit/>
          </a:bodyPr>
          <a:lstStyle/>
          <a:p>
            <a:pPr marL="274320" indent="-274320" algn="just">
              <a:spcBef>
                <a:spcPts val="600"/>
              </a:spcBef>
              <a:buClr>
                <a:schemeClr val="accent1"/>
              </a:buClr>
              <a:buSzPct val="76000"/>
              <a:buFont typeface="Wingdings" panose="05000000000000000000" pitchFamily="2" charset="2"/>
              <a:buChar char="q"/>
            </a:pPr>
            <a:r>
              <a:rPr lang="fr-FR" sz="2600" b="1" dirty="0"/>
              <a:t>Les méthodes d’estimation </a:t>
            </a:r>
            <a:r>
              <a:rPr lang="fr-FR" sz="2600" b="1" dirty="0" smtClean="0"/>
              <a:t>utilisées</a:t>
            </a:r>
          </a:p>
          <a:p>
            <a:r>
              <a:rPr lang="fr-FR" sz="2400" dirty="0"/>
              <a:t>Deux méthodes  permettent d'estimer les données du secteur informel : la méthode directe et la méthode </a:t>
            </a:r>
            <a:r>
              <a:rPr lang="fr-FR" sz="2400" dirty="0" smtClean="0"/>
              <a:t>indirecte</a:t>
            </a:r>
            <a:endParaRPr lang="fr-FR" sz="2400" dirty="0"/>
          </a:p>
          <a:p>
            <a:pPr marL="457200" indent="-457200" algn="just">
              <a:buFont typeface="Wingdings" panose="05000000000000000000" pitchFamily="2" charset="2"/>
              <a:buChar char="v"/>
            </a:pPr>
            <a:r>
              <a:rPr lang="fr-FR" sz="2400" b="1" i="1" dirty="0"/>
              <a:t>La méthode directe</a:t>
            </a:r>
            <a:r>
              <a:rPr lang="fr-FR" sz="2400" b="1" dirty="0"/>
              <a:t> : </a:t>
            </a:r>
            <a:r>
              <a:rPr lang="fr-FR" sz="2400" dirty="0"/>
              <a:t>il s’agit d'estimer directement </a:t>
            </a:r>
            <a:r>
              <a:rPr lang="fr-FR" sz="2400" dirty="0" smtClean="0"/>
              <a:t>les comptes du </a:t>
            </a:r>
            <a:r>
              <a:rPr lang="fr-FR" sz="2400" dirty="0"/>
              <a:t>secteur informel par l’approche de la production si les données sont recueillies auprès des entreprises du secteur informel par le biais d'une enquête auprès des unités de production </a:t>
            </a:r>
            <a:r>
              <a:rPr lang="fr-FR" sz="2400" dirty="0" smtClean="0"/>
              <a:t>informelles (UPI). </a:t>
            </a:r>
          </a:p>
          <a:p>
            <a:pPr marL="457200" indent="-457200" algn="just">
              <a:buFont typeface="Wingdings" panose="05000000000000000000" pitchFamily="2" charset="2"/>
              <a:buChar char="v"/>
            </a:pPr>
            <a:r>
              <a:rPr lang="fr-FR" altLang="fr-FR" sz="2400" b="1" i="1" dirty="0" smtClean="0"/>
              <a:t>Les </a:t>
            </a:r>
            <a:r>
              <a:rPr lang="fr-FR" altLang="fr-FR" sz="2400" b="1" i="1" dirty="0"/>
              <a:t>approches </a:t>
            </a:r>
            <a:r>
              <a:rPr lang="fr-FR" altLang="fr-FR" sz="2400" b="1" i="1" dirty="0" smtClean="0"/>
              <a:t>indirectes: </a:t>
            </a:r>
            <a:r>
              <a:rPr lang="fr-FR" altLang="fr-FR" sz="2400" dirty="0"/>
              <a:t>p</a:t>
            </a:r>
            <a:r>
              <a:rPr lang="fr-FR" altLang="fr-FR" sz="2400" dirty="0" smtClean="0"/>
              <a:t>our </a:t>
            </a:r>
            <a:r>
              <a:rPr lang="fr-FR" altLang="fr-FR" sz="2400" dirty="0"/>
              <a:t>l'estimation de la contribution du secteur informel au PIB, il est possible d’utiliser une approche indirecte au cas où les données économiques </a:t>
            </a:r>
            <a:r>
              <a:rPr lang="fr-FR" altLang="fr-FR" sz="2400" dirty="0" smtClean="0"/>
              <a:t>recueillies ne permettent pas de faire une estimation directe. </a:t>
            </a:r>
            <a:endParaRPr lang="fr-FR" sz="2400" i="1" dirty="0"/>
          </a:p>
          <a:p>
            <a:pPr algn="just">
              <a:spcBef>
                <a:spcPts val="600"/>
              </a:spcBef>
              <a:buClr>
                <a:schemeClr val="accent1"/>
              </a:buClr>
              <a:buSzPct val="76000"/>
            </a:pPr>
            <a:endParaRPr lang="fr-FR" sz="2600" b="1" dirty="0" smtClean="0"/>
          </a:p>
          <a:p>
            <a:pPr marL="457200" indent="-457200" algn="just">
              <a:spcBef>
                <a:spcPts val="600"/>
              </a:spcBef>
              <a:buClr>
                <a:schemeClr val="accent1"/>
              </a:buClr>
              <a:buSzPct val="76000"/>
              <a:buFont typeface="Wingdings" panose="05000000000000000000" pitchFamily="2" charset="2"/>
              <a:buChar char="v"/>
            </a:pPr>
            <a:endParaRPr lang="fr-FR" sz="2600" b="1" dirty="0"/>
          </a:p>
        </p:txBody>
      </p:sp>
    </p:spTree>
    <p:extLst>
      <p:ext uri="{BB962C8B-B14F-4D97-AF65-F5344CB8AC3E}">
        <p14:creationId xmlns:p14="http://schemas.microsoft.com/office/powerpoint/2010/main" val="1900622470"/>
      </p:ext>
    </p:extLst>
  </p:cSld>
  <p:clrMapOvr>
    <a:overrideClrMapping bg1="lt1" tx1="dk1" bg2="lt2" tx2="dk2" accent1="accent1" accent2="accent2" accent3="accent3" accent4="accent4" accent5="accent5" accent6="accent6" hlink="hlink" folHlink="folHlink"/>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Type </a:t>
            </a:r>
            <a:r>
              <a:rPr lang="fr-FR" dirty="0"/>
              <a:t>de données utilisées pour l’emploi et le secteur informel dans les comptes nationaux </a:t>
            </a:r>
            <a:r>
              <a:rPr lang="fr-FR" dirty="0" smtClean="0"/>
              <a:t>(suite)</a:t>
            </a:r>
            <a:endParaRPr lang="fr-FR" dirty="0"/>
          </a:p>
        </p:txBody>
      </p:sp>
      <p:sp>
        <p:nvSpPr>
          <p:cNvPr id="3" name="Espace réservé du contenu 2"/>
          <p:cNvSpPr>
            <a:spLocks noGrp="1"/>
          </p:cNvSpPr>
          <p:nvPr>
            <p:ph sz="quarter" idx="1"/>
          </p:nvPr>
        </p:nvSpPr>
        <p:spPr/>
        <p:txBody>
          <a:bodyPr/>
          <a:lstStyle/>
          <a:p>
            <a:pPr marL="0" indent="0">
              <a:buNone/>
            </a:pPr>
            <a:endParaRPr lang="fr-FR" dirty="0"/>
          </a:p>
          <a:p>
            <a:pPr marL="0" indent="0">
              <a:buNone/>
            </a:pPr>
            <a:endParaRPr lang="fr-FR" dirty="0"/>
          </a:p>
        </p:txBody>
      </p:sp>
      <p:sp>
        <p:nvSpPr>
          <p:cNvPr id="4" name="ZoneTexte 3"/>
          <p:cNvSpPr txBox="1"/>
          <p:nvPr/>
        </p:nvSpPr>
        <p:spPr>
          <a:xfrm>
            <a:off x="510746" y="1219200"/>
            <a:ext cx="11170508" cy="5078313"/>
          </a:xfrm>
          <a:prstGeom prst="rect">
            <a:avLst/>
          </a:prstGeom>
          <a:noFill/>
        </p:spPr>
        <p:txBody>
          <a:bodyPr wrap="square" rtlCol="0">
            <a:spAutoFit/>
          </a:bodyPr>
          <a:lstStyle/>
          <a:p>
            <a:pPr marL="342900" indent="-342900">
              <a:buFont typeface="Wingdings" panose="05000000000000000000" pitchFamily="2" charset="2"/>
              <a:buChar char="v"/>
            </a:pPr>
            <a:r>
              <a:rPr lang="fr-FR" altLang="fr-FR" sz="2400" b="1" i="1" dirty="0"/>
              <a:t>Les approches </a:t>
            </a:r>
            <a:r>
              <a:rPr lang="fr-FR" altLang="fr-FR" sz="2400" b="1" i="1" dirty="0" smtClean="0"/>
              <a:t>indirectes</a:t>
            </a:r>
          </a:p>
          <a:p>
            <a:r>
              <a:rPr lang="fr-FR" altLang="fr-FR" sz="2400" dirty="0" smtClean="0"/>
              <a:t>La </a:t>
            </a:r>
            <a:r>
              <a:rPr lang="fr-FR" altLang="fr-FR" sz="2400" dirty="0"/>
              <a:t>production de l’informel est estimée sur la  base d’une matrice de l’emploi. Elle se fait en 3 étapes </a:t>
            </a:r>
            <a:r>
              <a:rPr lang="fr-FR" altLang="fr-FR" sz="2400" dirty="0" smtClean="0"/>
              <a:t>:</a:t>
            </a:r>
          </a:p>
          <a:p>
            <a:pPr>
              <a:lnSpc>
                <a:spcPct val="150000"/>
              </a:lnSpc>
            </a:pPr>
            <a:r>
              <a:rPr lang="fr-FR" altLang="fr-FR" sz="2400" dirty="0" smtClean="0"/>
              <a:t>(</a:t>
            </a:r>
            <a:r>
              <a:rPr lang="fr-FR" altLang="fr-FR" sz="2400" dirty="0"/>
              <a:t>1) </a:t>
            </a:r>
            <a:r>
              <a:rPr lang="fr-FR" altLang="fr-FR" sz="2400" i="1" dirty="0" smtClean="0"/>
              <a:t>La </a:t>
            </a:r>
            <a:r>
              <a:rPr lang="fr-FR" altLang="fr-FR" sz="2400" i="1" dirty="0"/>
              <a:t>construction de la matrice de l’emploi par branche d’activité et par secteur institutionnel par le biais d’une enquête emploi ou une enquête ménage </a:t>
            </a:r>
            <a:r>
              <a:rPr lang="fr-FR" altLang="fr-FR" sz="2400" i="1" dirty="0" smtClean="0"/>
              <a:t>d’envergure nationale</a:t>
            </a:r>
            <a:r>
              <a:rPr lang="fr-FR" altLang="fr-FR" sz="2400" i="1" dirty="0"/>
              <a:t>.</a:t>
            </a:r>
            <a:br>
              <a:rPr lang="fr-FR" altLang="fr-FR" sz="2400" i="1" dirty="0"/>
            </a:br>
            <a:r>
              <a:rPr lang="fr-FR" altLang="fr-FR" sz="2400" dirty="0"/>
              <a:t>(2) </a:t>
            </a:r>
            <a:r>
              <a:rPr lang="fr-FR" altLang="fr-FR" sz="2400" i="1" dirty="0" smtClean="0"/>
              <a:t>Estimer </a:t>
            </a:r>
            <a:r>
              <a:rPr lang="fr-FR" altLang="fr-FR" sz="2400" i="1" dirty="0"/>
              <a:t>par branche </a:t>
            </a:r>
            <a:r>
              <a:rPr lang="fr-FR" altLang="fr-FR" sz="2400" i="1" dirty="0" smtClean="0"/>
              <a:t>d’activité la </a:t>
            </a:r>
            <a:r>
              <a:rPr lang="fr-FR" altLang="fr-FR" sz="2400" i="1" dirty="0"/>
              <a:t>production par tête ou la valeur ajoutée par tête à l’aide des données </a:t>
            </a:r>
            <a:r>
              <a:rPr lang="fr-FR" altLang="fr-FR" sz="2400" i="1" dirty="0" smtClean="0"/>
              <a:t>issues </a:t>
            </a:r>
            <a:r>
              <a:rPr lang="fr-FR" altLang="fr-FR" sz="2400" i="1" dirty="0"/>
              <a:t>d’une enquête légère auprès des </a:t>
            </a:r>
            <a:r>
              <a:rPr lang="fr-FR" altLang="fr-FR" sz="2400" i="1" dirty="0" smtClean="0"/>
              <a:t>UPI.</a:t>
            </a:r>
            <a:r>
              <a:rPr lang="fr-FR" altLang="fr-FR" sz="2400" i="1" dirty="0"/>
              <a:t/>
            </a:r>
            <a:br>
              <a:rPr lang="fr-FR" altLang="fr-FR" sz="2400" i="1" dirty="0"/>
            </a:br>
            <a:r>
              <a:rPr lang="fr-FR" altLang="fr-FR" sz="2400" dirty="0"/>
              <a:t>(3) </a:t>
            </a:r>
            <a:r>
              <a:rPr lang="fr-FR" altLang="fr-FR" sz="2400" i="1" dirty="0"/>
              <a:t>L</a:t>
            </a:r>
            <a:r>
              <a:rPr lang="fr-FR" altLang="fr-FR" sz="2400" i="1" dirty="0" smtClean="0"/>
              <a:t>a </a:t>
            </a:r>
            <a:r>
              <a:rPr lang="fr-FR" altLang="fr-FR" sz="2400" i="1" dirty="0"/>
              <a:t>production et la valeur </a:t>
            </a:r>
            <a:r>
              <a:rPr lang="fr-FR" altLang="fr-FR" sz="2400" i="1" dirty="0" smtClean="0"/>
              <a:t>ajoutée </a:t>
            </a:r>
            <a:r>
              <a:rPr lang="fr-FR" altLang="fr-FR" sz="2400" i="1" dirty="0"/>
              <a:t>par branche d’activité et par secteur institutionnel est </a:t>
            </a:r>
            <a:r>
              <a:rPr lang="fr-FR" altLang="fr-FR" sz="2400" i="1" dirty="0" smtClean="0"/>
              <a:t>obtenue </a:t>
            </a:r>
            <a:r>
              <a:rPr lang="fr-FR" altLang="fr-FR" sz="2400" i="1" dirty="0"/>
              <a:t>en multipliant cette matrice de l’emploi par les ratios valeur ajoutée par tête et production par tête. </a:t>
            </a:r>
            <a:endParaRPr lang="fr-FR" sz="2600" b="1" dirty="0"/>
          </a:p>
        </p:txBody>
      </p:sp>
    </p:spTree>
    <p:extLst>
      <p:ext uri="{BB962C8B-B14F-4D97-AF65-F5344CB8AC3E}">
        <p14:creationId xmlns:p14="http://schemas.microsoft.com/office/powerpoint/2010/main" val="1845070938"/>
      </p:ext>
    </p:extLst>
  </p:cSld>
  <p:clrMapOvr>
    <a:overrideClrMapping bg1="lt1" tx1="dk1" bg2="lt2" tx2="dk2" accent1="accent1" accent2="accent2" accent3="accent3" accent4="accent4" accent5="accent5" accent6="accent6" hlink="hlink" folHlink="folHlink"/>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14037" y="198582"/>
            <a:ext cx="10972800" cy="990600"/>
          </a:xfrm>
        </p:spPr>
        <p:txBody>
          <a:bodyPr>
            <a:normAutofit fontScale="90000"/>
          </a:bodyPr>
          <a:lstStyle/>
          <a:p>
            <a:r>
              <a:rPr lang="fr-FR" dirty="0" smtClean="0"/>
              <a:t>2. Type </a:t>
            </a:r>
            <a:r>
              <a:rPr lang="fr-FR" dirty="0"/>
              <a:t>de données utilisées pour l’emploi et le secteur informel dans les comptes nationaux (suite)</a:t>
            </a:r>
          </a:p>
        </p:txBody>
      </p:sp>
      <p:sp>
        <p:nvSpPr>
          <p:cNvPr id="3" name="Espace réservé du contenu 2"/>
          <p:cNvSpPr>
            <a:spLocks noGrp="1"/>
          </p:cNvSpPr>
          <p:nvPr>
            <p:ph sz="quarter" idx="1"/>
          </p:nvPr>
        </p:nvSpPr>
        <p:spPr/>
        <p:txBody>
          <a:bodyPr/>
          <a:lstStyle/>
          <a:p>
            <a:pPr marL="0" indent="0">
              <a:buNone/>
            </a:pPr>
            <a:endParaRPr lang="fr-FR" dirty="0"/>
          </a:p>
          <a:p>
            <a:pPr marL="0" indent="0">
              <a:buNone/>
            </a:pPr>
            <a:endParaRPr lang="fr-FR" dirty="0"/>
          </a:p>
        </p:txBody>
      </p:sp>
      <p:sp>
        <p:nvSpPr>
          <p:cNvPr id="4" name="ZoneTexte 3"/>
          <p:cNvSpPr txBox="1"/>
          <p:nvPr/>
        </p:nvSpPr>
        <p:spPr>
          <a:xfrm>
            <a:off x="510746" y="1219200"/>
            <a:ext cx="11170508" cy="2154436"/>
          </a:xfrm>
          <a:prstGeom prst="rect">
            <a:avLst/>
          </a:prstGeom>
          <a:noFill/>
        </p:spPr>
        <p:txBody>
          <a:bodyPr wrap="square" rtlCol="0">
            <a:spAutoFit/>
          </a:bodyPr>
          <a:lstStyle/>
          <a:p>
            <a:r>
              <a:rPr lang="fr-FR" altLang="fr-FR" sz="2400" b="1" dirty="0"/>
              <a:t>Structure de la matrice de l’emploi</a:t>
            </a:r>
            <a:br>
              <a:rPr lang="fr-FR" altLang="fr-FR" sz="2400" b="1" dirty="0"/>
            </a:br>
            <a:r>
              <a:rPr lang="fr-FR" altLang="fr-FR" sz="2400" i="1" dirty="0" smtClean="0"/>
              <a:t/>
            </a:r>
            <a:br>
              <a:rPr lang="fr-FR" altLang="fr-FR" sz="2400" i="1" dirty="0" smtClean="0"/>
            </a:br>
            <a:endParaRPr lang="fr-FR" sz="2400" i="1" dirty="0" smtClean="0"/>
          </a:p>
          <a:p>
            <a:pPr algn="just">
              <a:spcBef>
                <a:spcPts val="600"/>
              </a:spcBef>
              <a:buClr>
                <a:schemeClr val="accent1"/>
              </a:buClr>
              <a:buSzPct val="76000"/>
            </a:pPr>
            <a:endParaRPr lang="fr-FR" sz="2600" b="1" dirty="0" smtClean="0"/>
          </a:p>
          <a:p>
            <a:pPr marL="457200" indent="-457200" algn="just">
              <a:spcBef>
                <a:spcPts val="600"/>
              </a:spcBef>
              <a:buClr>
                <a:schemeClr val="accent1"/>
              </a:buClr>
              <a:buSzPct val="76000"/>
              <a:buFont typeface="Wingdings" panose="05000000000000000000" pitchFamily="2" charset="2"/>
              <a:buChar char="v"/>
            </a:pPr>
            <a:endParaRPr lang="fr-FR" sz="2600" b="1" dirty="0"/>
          </a:p>
        </p:txBody>
      </p:sp>
      <p:graphicFrame>
        <p:nvGraphicFramePr>
          <p:cNvPr id="5" name="Espace réservé du contenu 3"/>
          <p:cNvGraphicFramePr>
            <a:graphicFrameLocks/>
          </p:cNvGraphicFramePr>
          <p:nvPr>
            <p:extLst>
              <p:ext uri="{D42A27DB-BD31-4B8C-83A1-F6EECF244321}">
                <p14:modId xmlns:p14="http://schemas.microsoft.com/office/powerpoint/2010/main" val="753645528"/>
              </p:ext>
            </p:extLst>
          </p:nvPr>
        </p:nvGraphicFramePr>
        <p:xfrm>
          <a:off x="120071" y="1647448"/>
          <a:ext cx="11924146" cy="5610835"/>
        </p:xfrm>
        <a:graphic>
          <a:graphicData uri="http://schemas.openxmlformats.org/drawingml/2006/table">
            <a:tbl>
              <a:tblPr firstRow="1" firstCol="1" bandRow="1">
                <a:tableStyleId>{F5AB1C69-6EDB-4FF4-983F-18BD219EF322}</a:tableStyleId>
              </a:tblPr>
              <a:tblGrid>
                <a:gridCol w="1946804"/>
                <a:gridCol w="1693771"/>
                <a:gridCol w="2699723"/>
                <a:gridCol w="2192333"/>
                <a:gridCol w="1739045"/>
                <a:gridCol w="1652470"/>
              </a:tblGrid>
              <a:tr h="238277">
                <a:tc rowSpan="3">
                  <a:txBody>
                    <a:bodyPr/>
                    <a:lstStyle/>
                    <a:p>
                      <a:pPr algn="l">
                        <a:lnSpc>
                          <a:spcPct val="107000"/>
                        </a:lnSpc>
                        <a:spcAft>
                          <a:spcPts val="0"/>
                        </a:spcAft>
                      </a:pPr>
                      <a:r>
                        <a:rPr lang="fr-FR" sz="1800" dirty="0">
                          <a:solidFill>
                            <a:schemeClr val="tx1"/>
                          </a:solidFill>
                          <a:effectLst/>
                        </a:rPr>
                        <a:t>Branches d'activité</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gridSpan="5">
                  <a:txBody>
                    <a:bodyPr/>
                    <a:lstStyle/>
                    <a:p>
                      <a:pPr algn="ctr">
                        <a:lnSpc>
                          <a:spcPct val="107000"/>
                        </a:lnSpc>
                        <a:spcAft>
                          <a:spcPts val="0"/>
                        </a:spcAft>
                      </a:pPr>
                      <a:r>
                        <a:rPr lang="fr-FR" sz="1600" dirty="0">
                          <a:effectLst/>
                        </a:rPr>
                        <a:t>Secteurs  Institutionnels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716503">
                <a:tc vMerge="1">
                  <a:txBody>
                    <a:bodyPr/>
                    <a:lstStyle/>
                    <a:p>
                      <a:endParaRPr lang="fr-FR"/>
                    </a:p>
                  </a:txBody>
                  <a:tcPr/>
                </a:tc>
                <a:tc>
                  <a:txBody>
                    <a:bodyPr/>
                    <a:lstStyle/>
                    <a:p>
                      <a:pPr>
                        <a:lnSpc>
                          <a:spcPct val="107000"/>
                        </a:lnSpc>
                        <a:spcAft>
                          <a:spcPts val="0"/>
                        </a:spcAft>
                      </a:pPr>
                      <a:r>
                        <a:rPr lang="fr-FR" sz="1800" dirty="0">
                          <a:effectLst/>
                        </a:rPr>
                        <a:t>Administrations  Publiques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800" dirty="0">
                          <a:effectLst/>
                        </a:rPr>
                        <a:t>Sociétés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800">
                          <a:effectLst/>
                        </a:rPr>
                        <a:t> Les ménages  excluant le secteur  informel</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800">
                          <a:effectLst/>
                        </a:rPr>
                        <a:t>Le secteur informel</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800">
                          <a:effectLst/>
                        </a:rPr>
                        <a:t> Économie totale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473729">
                <a:tc vMerge="1">
                  <a:txBody>
                    <a:bodyPr/>
                    <a:lstStyle/>
                    <a:p>
                      <a:endParaRPr lang="fr-FR"/>
                    </a:p>
                  </a:txBody>
                  <a:tcPr/>
                </a:tc>
                <a:tc>
                  <a:txBody>
                    <a:bodyPr/>
                    <a:lstStyle/>
                    <a:p>
                      <a:pPr>
                        <a:lnSpc>
                          <a:spcPct val="107000"/>
                        </a:lnSpc>
                        <a:spcAft>
                          <a:spcPts val="0"/>
                        </a:spcAft>
                      </a:pPr>
                      <a:r>
                        <a:rPr lang="fr-FR" sz="1800" dirty="0">
                          <a:effectLst/>
                        </a:rPr>
                        <a:t>Emploi par type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800" dirty="0">
                          <a:effectLst/>
                        </a:rPr>
                        <a:t>Emploi par type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800" dirty="0">
                          <a:effectLst/>
                        </a:rPr>
                        <a:t>Emploi par type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800" dirty="0">
                          <a:effectLst/>
                        </a:rPr>
                        <a:t>Emploi par type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800" dirty="0">
                          <a:effectLst/>
                        </a:rPr>
                        <a:t>Emploi par type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L'agriculture</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523004">
                <a:tc>
                  <a:txBody>
                    <a:bodyPr/>
                    <a:lstStyle/>
                    <a:p>
                      <a:pPr algn="l">
                        <a:lnSpc>
                          <a:spcPct val="107000"/>
                        </a:lnSpc>
                        <a:spcAft>
                          <a:spcPts val="0"/>
                        </a:spcAft>
                      </a:pPr>
                      <a:r>
                        <a:rPr lang="fr-FR" sz="1800" b="0" dirty="0">
                          <a:solidFill>
                            <a:schemeClr val="tx1"/>
                          </a:solidFill>
                          <a:effectLst/>
                        </a:rPr>
                        <a:t>L'exploitation  minière</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La fabrication</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Construction</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Commerce</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Services</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54978">
                <a:tc>
                  <a:txBody>
                    <a:bodyPr/>
                    <a:lstStyle/>
                    <a:p>
                      <a:pPr algn="l">
                        <a:lnSpc>
                          <a:spcPct val="107000"/>
                        </a:lnSpc>
                        <a:spcAft>
                          <a:spcPts val="0"/>
                        </a:spcAft>
                      </a:pPr>
                      <a:r>
                        <a:rPr lang="fr-FR" sz="1800" b="0" dirty="0">
                          <a:solidFill>
                            <a:schemeClr val="tx1"/>
                          </a:solidFill>
                          <a:effectLst/>
                        </a:rPr>
                        <a:t>…..</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473729">
                <a:tc>
                  <a:txBody>
                    <a:bodyPr/>
                    <a:lstStyle/>
                    <a:p>
                      <a:pPr algn="l">
                        <a:lnSpc>
                          <a:spcPct val="107000"/>
                        </a:lnSpc>
                        <a:spcAft>
                          <a:spcPts val="0"/>
                        </a:spcAft>
                      </a:pPr>
                      <a:r>
                        <a:rPr lang="fr-FR" sz="1800" b="0" dirty="0">
                          <a:solidFill>
                            <a:schemeClr val="tx1"/>
                          </a:solidFill>
                          <a:effectLst/>
                        </a:rPr>
                        <a:t>Économie totale</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bl>
          </a:graphicData>
        </a:graphic>
      </p:graphicFrame>
    </p:spTree>
    <p:extLst>
      <p:ext uri="{BB962C8B-B14F-4D97-AF65-F5344CB8AC3E}">
        <p14:creationId xmlns:p14="http://schemas.microsoft.com/office/powerpoint/2010/main" val="2472224902"/>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90550" y="152400"/>
            <a:ext cx="10972800" cy="990600"/>
          </a:xfrm>
        </p:spPr>
        <p:txBody>
          <a:bodyPr>
            <a:normAutofit fontScale="90000"/>
          </a:bodyPr>
          <a:lstStyle/>
          <a:p>
            <a:r>
              <a:rPr lang="fr-FR" dirty="0" smtClean="0"/>
              <a:t>2. Type </a:t>
            </a:r>
            <a:r>
              <a:rPr lang="fr-FR" dirty="0"/>
              <a:t>de données utilisées pour l’emploi et le secteur informel dans les comptes nationaux </a:t>
            </a:r>
          </a:p>
        </p:txBody>
      </p:sp>
      <p:sp>
        <p:nvSpPr>
          <p:cNvPr id="3" name="Espace réservé du contenu 2"/>
          <p:cNvSpPr>
            <a:spLocks noGrp="1"/>
          </p:cNvSpPr>
          <p:nvPr>
            <p:ph sz="quarter" idx="1"/>
          </p:nvPr>
        </p:nvSpPr>
        <p:spPr/>
        <p:txBody>
          <a:bodyPr/>
          <a:lstStyle/>
          <a:p>
            <a:pPr marL="0" indent="0">
              <a:buNone/>
            </a:pPr>
            <a:endParaRPr lang="fr-FR" dirty="0"/>
          </a:p>
          <a:p>
            <a:pPr marL="0" indent="0">
              <a:buNone/>
            </a:pPr>
            <a:endParaRPr lang="fr-FR" dirty="0"/>
          </a:p>
        </p:txBody>
      </p:sp>
      <p:sp>
        <p:nvSpPr>
          <p:cNvPr id="4" name="ZoneTexte 3"/>
          <p:cNvSpPr txBox="1"/>
          <p:nvPr/>
        </p:nvSpPr>
        <p:spPr>
          <a:xfrm>
            <a:off x="411892" y="1302735"/>
            <a:ext cx="11170508" cy="4816703"/>
          </a:xfrm>
          <a:prstGeom prst="rect">
            <a:avLst/>
          </a:prstGeom>
          <a:noFill/>
        </p:spPr>
        <p:txBody>
          <a:bodyPr wrap="square" rtlCol="0">
            <a:spAutoFit/>
          </a:bodyPr>
          <a:lstStyle/>
          <a:p>
            <a:pPr marL="274320" indent="-274320" algn="just">
              <a:spcBef>
                <a:spcPts val="600"/>
              </a:spcBef>
              <a:buClr>
                <a:schemeClr val="accent1"/>
              </a:buClr>
              <a:buSzPct val="76000"/>
              <a:buFont typeface="Wingdings" panose="05000000000000000000" pitchFamily="2" charset="2"/>
              <a:buChar char="q"/>
            </a:pPr>
            <a:endParaRPr lang="fr-FR" sz="2800" dirty="0" smtClean="0"/>
          </a:p>
          <a:p>
            <a:pPr marL="274320" indent="-274320" algn="just">
              <a:spcBef>
                <a:spcPts val="600"/>
              </a:spcBef>
              <a:buClr>
                <a:schemeClr val="accent1"/>
              </a:buClr>
              <a:buSzPct val="76000"/>
              <a:buFont typeface="Wingdings" panose="05000000000000000000" pitchFamily="2" charset="2"/>
              <a:buChar char="q"/>
            </a:pPr>
            <a:r>
              <a:rPr lang="fr-FR" sz="2800" dirty="0" smtClean="0"/>
              <a:t>Approche </a:t>
            </a:r>
            <a:r>
              <a:rPr lang="fr-FR" sz="2800" dirty="0"/>
              <a:t>directe a été utilisée dans </a:t>
            </a:r>
            <a:r>
              <a:rPr lang="fr-FR" sz="2800" dirty="0" smtClean="0"/>
              <a:t>le </a:t>
            </a:r>
            <a:r>
              <a:rPr lang="fr-FR" sz="2800" dirty="0"/>
              <a:t>cadre du changement de l’année de base des comptes </a:t>
            </a:r>
            <a:endParaRPr lang="fr-FR" sz="2800" dirty="0" smtClean="0"/>
          </a:p>
          <a:p>
            <a:pPr marL="274320" indent="-274320" algn="just">
              <a:spcBef>
                <a:spcPts val="600"/>
              </a:spcBef>
              <a:buClr>
                <a:schemeClr val="accent1"/>
              </a:buClr>
              <a:buSzPct val="76000"/>
              <a:buFont typeface="Wingdings" panose="05000000000000000000" pitchFamily="2" charset="2"/>
              <a:buChar char="q"/>
            </a:pPr>
            <a:endParaRPr lang="fr-FR" sz="2800" dirty="0"/>
          </a:p>
          <a:p>
            <a:pPr marL="274320" indent="-274320" algn="just">
              <a:spcBef>
                <a:spcPts val="600"/>
              </a:spcBef>
              <a:buClr>
                <a:schemeClr val="accent1"/>
              </a:buClr>
              <a:buSzPct val="76000"/>
              <a:buFont typeface="Wingdings" panose="05000000000000000000" pitchFamily="2" charset="2"/>
              <a:buChar char="q"/>
            </a:pPr>
            <a:r>
              <a:rPr lang="fr-FR" sz="2800" dirty="0"/>
              <a:t>ENESI: </a:t>
            </a:r>
            <a:r>
              <a:rPr lang="fr-FR" sz="2800" dirty="0" smtClean="0"/>
              <a:t>sondage stratifié </a:t>
            </a:r>
            <a:r>
              <a:rPr lang="fr-FR" sz="2800" dirty="0"/>
              <a:t>à  </a:t>
            </a:r>
            <a:r>
              <a:rPr lang="fr-FR" sz="2800" dirty="0" smtClean="0"/>
              <a:t>02 </a:t>
            </a:r>
            <a:r>
              <a:rPr lang="fr-FR" sz="2800" dirty="0"/>
              <a:t>degrés: 578 ZD et 8700 </a:t>
            </a:r>
            <a:r>
              <a:rPr lang="fr-FR" sz="2800" dirty="0" smtClean="0"/>
              <a:t>ménages</a:t>
            </a:r>
          </a:p>
          <a:p>
            <a:pPr algn="just">
              <a:spcBef>
                <a:spcPts val="600"/>
              </a:spcBef>
              <a:buClr>
                <a:schemeClr val="accent1"/>
              </a:buClr>
              <a:buSzPct val="76000"/>
            </a:pPr>
            <a:endParaRPr lang="fr-FR" sz="2800" dirty="0"/>
          </a:p>
          <a:p>
            <a:pPr algn="just"/>
            <a:endParaRPr lang="fr-FR" dirty="0"/>
          </a:p>
          <a:p>
            <a:pPr marL="274320" indent="-274320" algn="just">
              <a:spcBef>
                <a:spcPts val="600"/>
              </a:spcBef>
              <a:buClr>
                <a:schemeClr val="accent1"/>
              </a:buClr>
              <a:buSzPct val="76000"/>
              <a:buFont typeface="Wingdings" panose="05000000000000000000" pitchFamily="2" charset="2"/>
              <a:buChar char="q"/>
            </a:pPr>
            <a:r>
              <a:rPr lang="fr-FR" sz="2600" dirty="0"/>
              <a:t>Un premier volet portant sur l’emploi a </a:t>
            </a:r>
            <a:r>
              <a:rPr lang="fr-FR" sz="2600" dirty="0" smtClean="0"/>
              <a:t>permis </a:t>
            </a:r>
            <a:r>
              <a:rPr lang="fr-FR" sz="2600" dirty="0"/>
              <a:t>d’identifier les unités de production informelles et le second volet réalisé auprès des UPI a permis de collecter les informations relatives à ces unités de production informelle.</a:t>
            </a:r>
          </a:p>
          <a:p>
            <a:endParaRPr lang="fr-FR" dirty="0"/>
          </a:p>
        </p:txBody>
      </p:sp>
    </p:spTree>
    <p:extLst>
      <p:ext uri="{BB962C8B-B14F-4D97-AF65-F5344CB8AC3E}">
        <p14:creationId xmlns:p14="http://schemas.microsoft.com/office/powerpoint/2010/main" val="2727503477"/>
      </p:ext>
    </p:extLst>
  </p:cSld>
  <p:clrMapOvr>
    <a:overrideClrMapping bg1="lt1" tx1="dk1" bg2="lt2" tx2="dk2" accent1="accent1" accent2="accent2" accent3="accent3" accent4="accent4" accent5="accent5" accent6="accent6" hlink="hlink" folHlink="folHlink"/>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Traitement </a:t>
            </a:r>
            <a:r>
              <a:rPr lang="fr-FR" dirty="0"/>
              <a:t>des données de l’enquête 1-2-3 dans les comptes nationaux</a:t>
            </a:r>
          </a:p>
        </p:txBody>
      </p:sp>
      <p:sp>
        <p:nvSpPr>
          <p:cNvPr id="4" name="Rectangle 3"/>
          <p:cNvSpPr/>
          <p:nvPr/>
        </p:nvSpPr>
        <p:spPr>
          <a:xfrm>
            <a:off x="609600" y="1369905"/>
            <a:ext cx="10372436" cy="5632311"/>
          </a:xfrm>
          <a:prstGeom prst="rect">
            <a:avLst/>
          </a:prstGeom>
        </p:spPr>
        <p:txBody>
          <a:bodyPr wrap="square">
            <a:spAutoFit/>
          </a:bodyPr>
          <a:lstStyle/>
          <a:p>
            <a:r>
              <a:rPr lang="fr-FR" sz="2400" b="1" dirty="0"/>
              <a:t>Travaux préliminaires</a:t>
            </a:r>
            <a:endParaRPr lang="fr-FR" sz="2400" dirty="0"/>
          </a:p>
          <a:p>
            <a:pPr algn="just"/>
            <a:r>
              <a:rPr lang="fr-FR" sz="2400" dirty="0"/>
              <a:t>1. Apurement </a:t>
            </a:r>
            <a:r>
              <a:rPr lang="fr-FR" sz="2400" dirty="0" smtClean="0"/>
              <a:t>complémentaire des </a:t>
            </a:r>
            <a:r>
              <a:rPr lang="fr-FR" sz="2400" dirty="0"/>
              <a:t>codes produits et codes activités: vérifier les codifications des activités et des produits </a:t>
            </a:r>
            <a:r>
              <a:rPr lang="fr-FR" sz="2400" dirty="0" smtClean="0"/>
              <a:t>de la production et la de </a:t>
            </a:r>
            <a:r>
              <a:rPr lang="fr-FR" sz="2400" dirty="0"/>
              <a:t>consommation </a:t>
            </a:r>
            <a:r>
              <a:rPr lang="fr-FR" sz="2400" dirty="0" smtClean="0"/>
              <a:t>intermédiaire.</a:t>
            </a:r>
            <a:endParaRPr lang="fr-FR" sz="2400" dirty="0"/>
          </a:p>
          <a:p>
            <a:pPr algn="just"/>
            <a:r>
              <a:rPr lang="fr-FR" sz="2400" dirty="0"/>
              <a:t>2. Faire le passage code ENESI à code CN pour les branches </a:t>
            </a:r>
            <a:r>
              <a:rPr lang="fr-FR" sz="2400" dirty="0" smtClean="0"/>
              <a:t>d’activité, </a:t>
            </a:r>
            <a:r>
              <a:rPr lang="fr-FR" sz="2400" dirty="0"/>
              <a:t>les </a:t>
            </a:r>
            <a:r>
              <a:rPr lang="fr-FR" sz="2400" dirty="0" smtClean="0"/>
              <a:t>produits les emplois, les salaires etc.</a:t>
            </a:r>
          </a:p>
          <a:p>
            <a:pPr algn="just"/>
            <a:r>
              <a:rPr lang="fr-FR" sz="2400" dirty="0" smtClean="0"/>
              <a:t>3. Vérification de la vraisemblance des données a travers les contrôles de certains coefficients (taux de marge, CI/P,  productivité, etc.)</a:t>
            </a:r>
          </a:p>
          <a:p>
            <a:pPr algn="just"/>
            <a:endParaRPr lang="fr-FR" sz="2400" dirty="0"/>
          </a:p>
          <a:p>
            <a:pPr algn="just"/>
            <a:r>
              <a:rPr lang="fr-FR" sz="2400" dirty="0" smtClean="0"/>
              <a:t>4. </a:t>
            </a:r>
            <a:r>
              <a:rPr lang="fr-FR" sz="2400" b="1" dirty="0"/>
              <a:t>Difficultés</a:t>
            </a:r>
            <a:r>
              <a:rPr lang="fr-FR" sz="2400" dirty="0"/>
              <a:t> : </a:t>
            </a:r>
          </a:p>
          <a:p>
            <a:pPr marL="514350" indent="-514350" algn="just">
              <a:buAutoNum type="romanLcParenBoth"/>
            </a:pPr>
            <a:r>
              <a:rPr lang="fr-FR" sz="2400" i="1" dirty="0" smtClean="0"/>
              <a:t>Nécessité de faire l’apurement complémentaire pour avoir une séquence cohérente des comptes des UPI avant d’utiliser les données .</a:t>
            </a:r>
          </a:p>
          <a:p>
            <a:pPr marL="514350" indent="-514350" algn="just">
              <a:buAutoNum type="romanLcParenBoth"/>
            </a:pPr>
            <a:r>
              <a:rPr lang="fr-FR" sz="2400" i="1" dirty="0" smtClean="0"/>
              <a:t>Défaut de couverture de certaines branches(finance informelle, assainissement, abattage, immobiliers)</a:t>
            </a:r>
          </a:p>
          <a:p>
            <a:pPr algn="just"/>
            <a:endParaRPr lang="fr-FR" sz="2400" dirty="0"/>
          </a:p>
        </p:txBody>
      </p:sp>
    </p:spTree>
    <p:extLst>
      <p:ext uri="{BB962C8B-B14F-4D97-AF65-F5344CB8AC3E}">
        <p14:creationId xmlns:p14="http://schemas.microsoft.com/office/powerpoint/2010/main" val="16246441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Traitement </a:t>
            </a:r>
            <a:r>
              <a:rPr lang="fr-FR" dirty="0"/>
              <a:t>des données de l’enquête 1-2-3 dans les comptes nationaux</a:t>
            </a:r>
          </a:p>
        </p:txBody>
      </p:sp>
      <p:sp>
        <p:nvSpPr>
          <p:cNvPr id="3" name="Espace réservé du contenu 2"/>
          <p:cNvSpPr>
            <a:spLocks noGrp="1"/>
          </p:cNvSpPr>
          <p:nvPr>
            <p:ph sz="quarter" idx="1"/>
          </p:nvPr>
        </p:nvSpPr>
        <p:spPr/>
        <p:txBody>
          <a:bodyPr/>
          <a:lstStyle/>
          <a:p>
            <a:pPr marL="0" indent="0">
              <a:buNone/>
            </a:pPr>
            <a:endParaRPr lang="fr-FR" dirty="0"/>
          </a:p>
          <a:p>
            <a:pPr marL="0" indent="0">
              <a:buNone/>
            </a:pPr>
            <a:endParaRPr lang="fr-FR" dirty="0"/>
          </a:p>
        </p:txBody>
      </p:sp>
      <p:sp>
        <p:nvSpPr>
          <p:cNvPr id="5" name="ZoneTexte 4"/>
          <p:cNvSpPr txBox="1"/>
          <p:nvPr/>
        </p:nvSpPr>
        <p:spPr>
          <a:xfrm>
            <a:off x="699369" y="2672417"/>
            <a:ext cx="11072502" cy="1200329"/>
          </a:xfrm>
          <a:prstGeom prst="rect">
            <a:avLst/>
          </a:prstGeom>
          <a:noFill/>
        </p:spPr>
        <p:txBody>
          <a:bodyPr wrap="square" rtlCol="0">
            <a:spAutoFit/>
          </a:bodyPr>
          <a:lstStyle/>
          <a:p>
            <a:pPr algn="just"/>
            <a:r>
              <a:rPr lang="fr-FR" sz="2400" dirty="0" smtClean="0"/>
              <a:t>Le tableau ci après présente la séquence des comptes du secteur informel, les opérations associées , le volet de l’enquête qui est concerné, les variables qui ont permit la collecte de l’information et le mode de calcul.</a:t>
            </a:r>
            <a:endParaRPr lang="fr-FR" sz="2400" dirty="0"/>
          </a:p>
        </p:txBody>
      </p:sp>
      <p:sp>
        <p:nvSpPr>
          <p:cNvPr id="6" name="Rectangle 5"/>
          <p:cNvSpPr/>
          <p:nvPr/>
        </p:nvSpPr>
        <p:spPr>
          <a:xfrm>
            <a:off x="699369" y="1686191"/>
            <a:ext cx="10445578" cy="830997"/>
          </a:xfrm>
          <a:prstGeom prst="rect">
            <a:avLst/>
          </a:prstGeom>
        </p:spPr>
        <p:txBody>
          <a:bodyPr wrap="square">
            <a:spAutoFit/>
          </a:bodyPr>
          <a:lstStyle/>
          <a:p>
            <a:pPr algn="just"/>
            <a:r>
              <a:rPr lang="fr-FR" sz="2400" b="1" dirty="0"/>
              <a:t>Estimation des opérations du secteur informel par la source de l’ENESI2015</a:t>
            </a:r>
            <a:endParaRPr lang="fr-FR" sz="2400" dirty="0"/>
          </a:p>
        </p:txBody>
      </p:sp>
    </p:spTree>
    <p:extLst>
      <p:ext uri="{BB962C8B-B14F-4D97-AF65-F5344CB8AC3E}">
        <p14:creationId xmlns:p14="http://schemas.microsoft.com/office/powerpoint/2010/main" val="371915237"/>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10.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11.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12.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13.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14.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15.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16.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17.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2.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3.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4.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5.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6.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7.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8.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9.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docProps/app.xml><?xml version="1.0" encoding="utf-8"?>
<Properties xmlns="http://schemas.openxmlformats.org/officeDocument/2006/extended-properties" xmlns:vt="http://schemas.openxmlformats.org/officeDocument/2006/docPropsVTypes">
  <TotalTime>1619</TotalTime>
  <Words>1656</Words>
  <Application>Microsoft Office PowerPoint</Application>
  <PresentationFormat>Grand écran</PresentationFormat>
  <Paragraphs>357</Paragraphs>
  <Slides>19</Slides>
  <Notes>10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19</vt:i4>
      </vt:variant>
    </vt:vector>
  </HeadingPairs>
  <TitlesOfParts>
    <vt:vector size="27" baseType="lpstr">
      <vt:lpstr>Bookman Old Style</vt:lpstr>
      <vt:lpstr>Calibri</vt:lpstr>
      <vt:lpstr>Gill Sans MT</vt:lpstr>
      <vt:lpstr>Times New Roman</vt:lpstr>
      <vt:lpstr>Wingdings</vt:lpstr>
      <vt:lpstr>Wingdings 3</vt:lpstr>
      <vt:lpstr>Origine</vt:lpstr>
      <vt:lpstr>1_Origine</vt:lpstr>
      <vt:lpstr>Processus d’intégration de l’ENESI 2015 dans le changement de l’année de base au Burkina Faso</vt:lpstr>
      <vt:lpstr>Plan </vt:lpstr>
      <vt:lpstr>1. Contexte</vt:lpstr>
      <vt:lpstr>2. Type de données utilisées pour l’emploi et le secteur informel dans les comptes nationaux </vt:lpstr>
      <vt:lpstr>2. Type de données utilisées pour l’emploi et le secteur informel dans les comptes nationaux (suite)</vt:lpstr>
      <vt:lpstr>2. Type de données utilisées pour l’emploi et le secteur informel dans les comptes nationaux (suite)</vt:lpstr>
      <vt:lpstr>2. Type de données utilisées pour l’emploi et le secteur informel dans les comptes nationaux </vt:lpstr>
      <vt:lpstr>3. Traitement des données de l’enquête 1-2-3 dans les comptes nationaux</vt:lpstr>
      <vt:lpstr>3. Traitement des données de l’enquête 1-2-3 dans les comptes nationaux</vt:lpstr>
      <vt:lpstr>Présentation PowerPoint</vt:lpstr>
      <vt:lpstr>3. Traitement des données de l’enquête 1-2-3 dans les comptes nationaux</vt:lpstr>
      <vt:lpstr>3. Traitement des données de l’enquête 1-2-3 dans les comptes nationaux</vt:lpstr>
      <vt:lpstr>3. Traitement des données de l’enquête 1-2-3 dans les comptes nationaux</vt:lpstr>
      <vt:lpstr>  4. Couverture des activités et produits par les données de l’ENESI 2015</vt:lpstr>
      <vt:lpstr>5. Appréciation de l’apport de l’ENESI 2015</vt:lpstr>
      <vt:lpstr>6. Comparaison poids de l’informel dans les comptes nationaux</vt:lpstr>
      <vt:lpstr>7. Autres aspects importants relevés par le Burkina Faso </vt:lpstr>
      <vt:lpstr>        8. Autres sources utilisées pour complément de l’ENESI 2015</vt:lpstr>
      <vt:lpstr>Présentation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Traitement de la sources ENESI</dc:title>
  <dc:creator>user</dc:creator>
  <cp:lastModifiedBy>ZOURE</cp:lastModifiedBy>
  <cp:revision>164</cp:revision>
  <dcterms:created xsi:type="dcterms:W3CDTF">2018-04-16T19:20:07Z</dcterms:created>
  <dcterms:modified xsi:type="dcterms:W3CDTF">2019-09-03T11:46:42Z</dcterms:modified>
</cp:coreProperties>
</file>