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3" r:id="rId2"/>
    <p:sldId id="345" r:id="rId3"/>
    <p:sldId id="324" r:id="rId4"/>
    <p:sldId id="344" r:id="rId5"/>
    <p:sldId id="346" r:id="rId6"/>
    <p:sldId id="347" r:id="rId7"/>
    <p:sldId id="348" r:id="rId8"/>
    <p:sldId id="349" r:id="rId9"/>
    <p:sldId id="350" r:id="rId10"/>
  </p:sldIdLst>
  <p:sldSz cx="9144000" cy="6858000" type="screen4x3"/>
  <p:notesSz cx="7099300" cy="10234613"/>
  <p:defaultTextStyle>
    <a:defPPr>
      <a:defRPr lang="fr-F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DDDDD"/>
    <a:srgbClr val="000099"/>
    <a:srgbClr val="1C1C1C"/>
    <a:srgbClr val="080808"/>
    <a:srgbClr val="333333"/>
    <a:srgbClr val="0033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626" autoAdjust="0"/>
    <p:restoredTop sz="96717" autoAdjust="0"/>
  </p:normalViewPr>
  <p:slideViewPr>
    <p:cSldViewPr>
      <p:cViewPr varScale="1">
        <p:scale>
          <a:sx n="73" d="100"/>
          <a:sy n="73" d="100"/>
        </p:scale>
        <p:origin x="17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026"/>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20483" name="Rectangle 1027"/>
          <p:cNvSpPr>
            <a:spLocks noGrp="1" noChangeArrowheads="1"/>
          </p:cNvSpPr>
          <p:nvPr>
            <p:ph type="dt" sz="quarter"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20484" name="Rectangle 1028"/>
          <p:cNvSpPr>
            <a:spLocks noGrp="1" noChangeArrowheads="1"/>
          </p:cNvSpPr>
          <p:nvPr>
            <p:ph type="ftr" sz="quarter" idx="2"/>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20485" name="Rectangle 1029"/>
          <p:cNvSpPr>
            <a:spLocks noGrp="1" noChangeArrowheads="1"/>
          </p:cNvSpPr>
          <p:nvPr>
            <p:ph type="sldNum" sz="quarter" idx="3"/>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03F61FA8-9F53-4CE8-80D9-383E5BABAB04}"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6147" name="Rectangle 3"/>
          <p:cNvSpPr>
            <a:spLocks noGrp="1" noChangeArrowheads="1"/>
          </p:cNvSpPr>
          <p:nvPr>
            <p:ph type="dt"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163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46150" y="4862513"/>
            <a:ext cx="5207000" cy="460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6150" name="Rectangle 6"/>
          <p:cNvSpPr>
            <a:spLocks noGrp="1" noChangeArrowheads="1"/>
          </p:cNvSpPr>
          <p:nvPr>
            <p:ph type="ftr" sz="quarter" idx="4"/>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6151" name="Rectangle 7"/>
          <p:cNvSpPr>
            <a:spLocks noGrp="1" noChangeArrowheads="1"/>
          </p:cNvSpPr>
          <p:nvPr>
            <p:ph type="sldNum" sz="quarter" idx="5"/>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17E1391F-5B5A-44BE-94FF-CEEA3D8A0DC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751" tIns="47376" rIns="94751" bIns="47376"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A4DD107-11E2-4478-8C50-5857D2872471}" type="slidenum">
              <a:rPr lang="fr-FR" altLang="fr-FR"/>
              <a:pPr algn="r" eaLnBrk="1" hangingPunct="1">
                <a:spcBef>
                  <a:spcPct val="0"/>
                </a:spcBef>
              </a:pPr>
              <a:t>1</a:t>
            </a:fld>
            <a:endParaRPr lang="fr-FR" altLang="fr-F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45281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1031"/>
          <p:cNvSpPr>
            <a:spLocks noChangeShapeType="1"/>
          </p:cNvSpPr>
          <p:nvPr/>
        </p:nvSpPr>
        <p:spPr bwMode="auto">
          <a:xfrm>
            <a:off x="457200" y="2667000"/>
            <a:ext cx="32766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 name="Line 1037"/>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6" name="Picture 1039" descr="C:\Documents and Settings\All Users\Documents\Transfert_WINDOWS\Transfert_Laurie\Insee\Visuels pour PPT\Bureaux-Small-100dpi-RV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590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40" descr="C:\Documents and Settings\All Users\Documents\Transfert_WINDOWS\Transfert_Laurie\Insee\Visuels pour PPT\Drapeaux-Small-100dpi-RV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876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41" descr="C:\Documents and Settings\All Users\Documents\Transfert_WINDOWS\Transfert_Laurie\Insee\Visuels pour PPT\Ecran1-Small-100dpi-RV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733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43" descr="C:\Documents and Settings\All Users\Documents\Transfert_WINDOWS\Transfert_Laurie\Insee\Visuels pour PPT\Logement-Small-100dpi-RV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1447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044"/>
          <p:cNvSpPr txBox="1">
            <a:spLocks noChangeArrowheads="1"/>
          </p:cNvSpPr>
          <p:nvPr/>
        </p:nvSpPr>
        <p:spPr bwMode="auto">
          <a:xfrm>
            <a:off x="447675" y="4724400"/>
            <a:ext cx="54959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2000">
                <a:solidFill>
                  <a:srgbClr val="000099"/>
                </a:solidFill>
                <a:latin typeface="Arial" panose="020B0604020202020204" pitchFamily="34" charset="0"/>
              </a:rPr>
              <a:t>Billot Sylvain</a:t>
            </a:r>
            <a:br>
              <a:rPr lang="fr-FR" altLang="fr-FR" sz="2000">
                <a:solidFill>
                  <a:srgbClr val="000099"/>
                </a:solidFill>
                <a:latin typeface="Arial" panose="020B0604020202020204" pitchFamily="34" charset="0"/>
              </a:rPr>
            </a:br>
            <a:r>
              <a:rPr lang="fr-FR" altLang="fr-FR" sz="2000">
                <a:solidFill>
                  <a:srgbClr val="000099"/>
                </a:solidFill>
                <a:latin typeface="Arial" panose="020B0604020202020204" pitchFamily="34" charset="0"/>
              </a:rPr>
              <a:t>Division Synthèse générale des comptes (DCN)</a:t>
            </a:r>
          </a:p>
        </p:txBody>
      </p:sp>
      <p:pic>
        <p:nvPicPr>
          <p:cNvPr id="11" name="Picture 1047" descr="\\S90ddarsfer\sil\SIL\IIS\Com\DiaporamaCharte2011\Photos\ChoixPhotos\FouleLuxembourgRecadreePetiteB.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304800"/>
            <a:ext cx="16192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054"/>
          <p:cNvGrpSpPr>
            <a:grpSpLocks/>
          </p:cNvGrpSpPr>
          <p:nvPr/>
        </p:nvGrpSpPr>
        <p:grpSpPr bwMode="auto">
          <a:xfrm>
            <a:off x="247650" y="5638800"/>
            <a:ext cx="644525" cy="1104900"/>
            <a:chOff x="156" y="3552"/>
            <a:chExt cx="406" cy="696"/>
          </a:xfrm>
        </p:grpSpPr>
        <p:sp>
          <p:nvSpPr>
            <p:cNvPr id="13" name="Rectangle 1055"/>
            <p:cNvSpPr>
              <a:spLocks noChangeArrowheads="1"/>
            </p:cNvSpPr>
            <p:nvPr userDrawn="1"/>
          </p:nvSpPr>
          <p:spPr bwMode="auto">
            <a:xfrm>
              <a:off x="291" y="3552"/>
              <a:ext cx="249" cy="24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4" name="Picture 1056" descr="\\S90ddarsfer\sil\SIL\IIS\Com\DiaporamaCharte2011\Version définitive\InseeDeveloppeRVB.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56" y="3552"/>
              <a:ext cx="406" cy="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1026"/>
          <p:cNvSpPr>
            <a:spLocks noGrp="1" noChangeArrowheads="1"/>
          </p:cNvSpPr>
          <p:nvPr>
            <p:ph type="ctrTitle"/>
          </p:nvPr>
        </p:nvSpPr>
        <p:spPr>
          <a:xfrm>
            <a:off x="457200" y="1187450"/>
            <a:ext cx="5794375" cy="1079500"/>
          </a:xfrm>
          <a:extLst>
            <a:ext uri="{91240B29-F687-4F45-9708-019B960494DF}">
              <a14:hiddenLine xmlns:a14="http://schemas.microsoft.com/office/drawing/2010/main" w="9525">
                <a:solidFill>
                  <a:srgbClr val="003399"/>
                </a:solidFill>
                <a:miter lim="800000"/>
                <a:headEnd/>
                <a:tailEnd/>
              </a14:hiddenLine>
            </a:ext>
          </a:extLst>
        </p:spPr>
        <p:txBody>
          <a:bodyPr/>
          <a:lstStyle>
            <a:lvl1pPr>
              <a:defRPr/>
            </a:lvl1pPr>
          </a:lstStyle>
          <a:p>
            <a:pPr lvl="0"/>
            <a:r>
              <a:rPr lang="fr-FR" altLang="fr-FR" noProof="0" smtClean="0"/>
              <a:t>Titre du diaporama</a:t>
            </a:r>
            <a:br>
              <a:rPr lang="fr-FR" altLang="fr-FR" noProof="0" smtClean="0"/>
            </a:br>
            <a:r>
              <a:rPr lang="fr-FR" altLang="fr-FR" noProof="0" smtClean="0"/>
              <a:t>sur deux lignes</a:t>
            </a:r>
          </a:p>
        </p:txBody>
      </p:sp>
      <p:sp>
        <p:nvSpPr>
          <p:cNvPr id="3075" name="Rectangle 1027"/>
          <p:cNvSpPr>
            <a:spLocks noGrp="1" noChangeArrowheads="1"/>
          </p:cNvSpPr>
          <p:nvPr>
            <p:ph type="subTitle" idx="1"/>
          </p:nvPr>
        </p:nvSpPr>
        <p:spPr>
          <a:xfrm>
            <a:off x="457200" y="2362200"/>
            <a:ext cx="5791200" cy="990600"/>
          </a:xfrm>
        </p:spPr>
        <p:txBody>
          <a:bodyPr/>
          <a:lstStyle>
            <a:lvl1pPr marL="0" indent="0">
              <a:buFontTx/>
              <a:buNone/>
              <a:defRPr sz="2100" b="1" i="1">
                <a:solidFill>
                  <a:srgbClr val="FF6600"/>
                </a:solidFill>
              </a:defRPr>
            </a:lvl1pPr>
          </a:lstStyle>
          <a:p>
            <a:pPr lvl="0"/>
            <a:r>
              <a:rPr lang="fr-FR" altLang="fr-FR" noProof="0" smtClean="0"/>
              <a:t>Sous titre</a:t>
            </a:r>
          </a:p>
        </p:txBody>
      </p:sp>
      <p:sp>
        <p:nvSpPr>
          <p:cNvPr id="15" name="Rectangle 1028"/>
          <p:cNvSpPr>
            <a:spLocks noGrp="1" noChangeArrowheads="1"/>
          </p:cNvSpPr>
          <p:nvPr>
            <p:ph type="dt" sz="half" idx="10"/>
          </p:nvPr>
        </p:nvSpPr>
        <p:spPr/>
        <p:txBody>
          <a:bodyPr/>
          <a:lstStyle>
            <a:lvl1pPr>
              <a:defRPr smtClean="0">
                <a:solidFill>
                  <a:srgbClr val="000099"/>
                </a:solidFill>
              </a:defRPr>
            </a:lvl1pPr>
          </a:lstStyle>
          <a:p>
            <a:pPr>
              <a:defRPr/>
            </a:pPr>
            <a:r>
              <a:rPr lang="fr-FR" altLang="fr-FR"/>
              <a:t>28/11/2014</a:t>
            </a:r>
          </a:p>
        </p:txBody>
      </p:sp>
    </p:spTree>
    <p:extLst>
      <p:ext uri="{BB962C8B-B14F-4D97-AF65-F5344CB8AC3E}">
        <p14:creationId xmlns:p14="http://schemas.microsoft.com/office/powerpoint/2010/main" val="1423717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62278D9-4F85-42AE-BD40-8649F71FB873}" type="slidenum">
              <a:rPr lang="fr-FR" altLang="fr-FR"/>
              <a:pPr/>
              <a:t>‹N°›</a:t>
            </a:fld>
            <a:endParaRPr lang="fr-FR" altLang="fr-FR"/>
          </a:p>
        </p:txBody>
      </p:sp>
    </p:spTree>
    <p:extLst>
      <p:ext uri="{BB962C8B-B14F-4D97-AF65-F5344CB8AC3E}">
        <p14:creationId xmlns:p14="http://schemas.microsoft.com/office/powerpoint/2010/main" val="46982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6650" y="161925"/>
            <a:ext cx="2038350" cy="5934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01600" y="161925"/>
            <a:ext cx="5962650" cy="5934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1EEE05F2-FE0F-4EEA-92DE-60F7553FFA23}" type="slidenum">
              <a:rPr lang="fr-FR" altLang="fr-FR"/>
              <a:pPr/>
              <a:t>‹N°›</a:t>
            </a:fld>
            <a:endParaRPr lang="fr-FR" altLang="fr-FR"/>
          </a:p>
        </p:txBody>
      </p:sp>
    </p:spTree>
    <p:extLst>
      <p:ext uri="{BB962C8B-B14F-4D97-AF65-F5344CB8AC3E}">
        <p14:creationId xmlns:p14="http://schemas.microsoft.com/office/powerpoint/2010/main" val="407708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a:xfrm>
            <a:off x="8382000" y="6324600"/>
            <a:ext cx="762000" cy="228600"/>
          </a:xfrm>
        </p:spPr>
        <p:txBody>
          <a:bodyPr/>
          <a:lstStyle>
            <a:lvl1pPr>
              <a:defRPr/>
            </a:lvl1pPr>
          </a:lstStyle>
          <a:p>
            <a:pPr>
              <a:defRPr/>
            </a:pPr>
            <a:r>
              <a:rPr lang="fr-FR" altLang="fr-FR"/>
              <a:t>Date</a:t>
            </a:r>
          </a:p>
        </p:txBody>
      </p:sp>
      <p:sp>
        <p:nvSpPr>
          <p:cNvPr id="5" name="Espace réservé du pied de page 4"/>
          <p:cNvSpPr>
            <a:spLocks noGrp="1"/>
          </p:cNvSpPr>
          <p:nvPr>
            <p:ph type="ftr" sz="quarter" idx="11"/>
          </p:nvPr>
        </p:nvSpPr>
        <p:spPr>
          <a:xfrm>
            <a:off x="838200" y="6324600"/>
            <a:ext cx="6477000" cy="228600"/>
          </a:xfrm>
        </p:spPr>
        <p:txBody>
          <a:bodyPr/>
          <a:lstStyle>
            <a:lvl1pPr>
              <a:defRPr/>
            </a:lvl1pPr>
          </a:lstStyle>
          <a:p>
            <a:pPr>
              <a:defRPr/>
            </a:pPr>
            <a:r>
              <a:rPr lang="fr-FR" altLang="fr-FR"/>
              <a:t>Titre du diaporama</a:t>
            </a:r>
          </a:p>
        </p:txBody>
      </p:sp>
      <p:sp>
        <p:nvSpPr>
          <p:cNvPr id="6" name="Espace réservé du numéro de diapositive 5"/>
          <p:cNvSpPr>
            <a:spLocks noGrp="1"/>
          </p:cNvSpPr>
          <p:nvPr>
            <p:ph type="sldNum" sz="quarter" idx="12"/>
          </p:nvPr>
        </p:nvSpPr>
        <p:spPr>
          <a:xfrm>
            <a:off x="0" y="6324600"/>
            <a:ext cx="304800" cy="228600"/>
          </a:xfrm>
        </p:spPr>
        <p:txBody>
          <a:bodyPr/>
          <a:lstStyle>
            <a:lvl1pPr>
              <a:defRPr/>
            </a:lvl1pPr>
          </a:lstStyle>
          <a:p>
            <a:fld id="{E262B659-B599-438C-BD2E-9BA94088FC54}" type="slidenum">
              <a:rPr lang="fr-FR" altLang="fr-FR"/>
              <a:pPr/>
              <a:t>‹N°›</a:t>
            </a:fld>
            <a:endParaRPr lang="fr-FR" altLang="fr-FR"/>
          </a:p>
        </p:txBody>
      </p:sp>
    </p:spTree>
    <p:extLst>
      <p:ext uri="{BB962C8B-B14F-4D97-AF65-F5344CB8AC3E}">
        <p14:creationId xmlns:p14="http://schemas.microsoft.com/office/powerpoint/2010/main" val="16808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BFAA955B-2790-480E-B70E-88DBEA09CE44}" type="slidenum">
              <a:rPr lang="fr-FR" altLang="fr-FR"/>
              <a:pPr/>
              <a:t>‹N°›</a:t>
            </a:fld>
            <a:endParaRPr lang="fr-FR" altLang="fr-FR"/>
          </a:p>
        </p:txBody>
      </p:sp>
    </p:spTree>
    <p:extLst>
      <p:ext uri="{BB962C8B-B14F-4D97-AF65-F5344CB8AC3E}">
        <p14:creationId xmlns:p14="http://schemas.microsoft.com/office/powerpoint/2010/main" val="21985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05FD093-44BD-4B81-983A-98780D2D97F3}" type="slidenum">
              <a:rPr lang="fr-FR" altLang="fr-FR"/>
              <a:pPr/>
              <a:t>‹N°›</a:t>
            </a:fld>
            <a:endParaRPr lang="fr-FR" altLang="fr-FR"/>
          </a:p>
        </p:txBody>
      </p:sp>
    </p:spTree>
    <p:extLst>
      <p:ext uri="{BB962C8B-B14F-4D97-AF65-F5344CB8AC3E}">
        <p14:creationId xmlns:p14="http://schemas.microsoft.com/office/powerpoint/2010/main" val="292644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016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2545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4730780E-D289-4947-956B-0071D6349590}" type="slidenum">
              <a:rPr lang="fr-FR" altLang="fr-FR"/>
              <a:pPr/>
              <a:t>‹N°›</a:t>
            </a:fld>
            <a:endParaRPr lang="fr-FR" altLang="fr-FR"/>
          </a:p>
        </p:txBody>
      </p:sp>
    </p:spTree>
    <p:extLst>
      <p:ext uri="{BB962C8B-B14F-4D97-AF65-F5344CB8AC3E}">
        <p14:creationId xmlns:p14="http://schemas.microsoft.com/office/powerpoint/2010/main" val="38627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8"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9" name="Rectangle 9"/>
          <p:cNvSpPr>
            <a:spLocks noGrp="1" noChangeArrowheads="1"/>
          </p:cNvSpPr>
          <p:nvPr>
            <p:ph type="sldNum" sz="quarter" idx="12"/>
          </p:nvPr>
        </p:nvSpPr>
        <p:spPr>
          <a:ln/>
        </p:spPr>
        <p:txBody>
          <a:bodyPr/>
          <a:lstStyle>
            <a:lvl1pPr>
              <a:defRPr/>
            </a:lvl1pPr>
          </a:lstStyle>
          <a:p>
            <a:fld id="{D38C7897-9320-439E-98BA-41CFA7CDD667}" type="slidenum">
              <a:rPr lang="fr-FR" altLang="fr-FR"/>
              <a:pPr/>
              <a:t>‹N°›</a:t>
            </a:fld>
            <a:endParaRPr lang="fr-FR" altLang="fr-FR"/>
          </a:p>
        </p:txBody>
      </p:sp>
    </p:spTree>
    <p:extLst>
      <p:ext uri="{BB962C8B-B14F-4D97-AF65-F5344CB8AC3E}">
        <p14:creationId xmlns:p14="http://schemas.microsoft.com/office/powerpoint/2010/main" val="371134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4"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5" name="Rectangle 9"/>
          <p:cNvSpPr>
            <a:spLocks noGrp="1" noChangeArrowheads="1"/>
          </p:cNvSpPr>
          <p:nvPr>
            <p:ph type="sldNum" sz="quarter" idx="12"/>
          </p:nvPr>
        </p:nvSpPr>
        <p:spPr>
          <a:ln/>
        </p:spPr>
        <p:txBody>
          <a:bodyPr/>
          <a:lstStyle>
            <a:lvl1pPr>
              <a:defRPr/>
            </a:lvl1pPr>
          </a:lstStyle>
          <a:p>
            <a:fld id="{4D40F451-7E25-4340-8F07-7380AB1A105C}" type="slidenum">
              <a:rPr lang="fr-FR" altLang="fr-FR"/>
              <a:pPr/>
              <a:t>‹N°›</a:t>
            </a:fld>
            <a:endParaRPr lang="fr-FR" altLang="fr-FR"/>
          </a:p>
        </p:txBody>
      </p:sp>
    </p:spTree>
    <p:extLst>
      <p:ext uri="{BB962C8B-B14F-4D97-AF65-F5344CB8AC3E}">
        <p14:creationId xmlns:p14="http://schemas.microsoft.com/office/powerpoint/2010/main" val="61978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3"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4" name="Rectangle 9"/>
          <p:cNvSpPr>
            <a:spLocks noGrp="1" noChangeArrowheads="1"/>
          </p:cNvSpPr>
          <p:nvPr>
            <p:ph type="sldNum" sz="quarter" idx="12"/>
          </p:nvPr>
        </p:nvSpPr>
        <p:spPr>
          <a:ln/>
        </p:spPr>
        <p:txBody>
          <a:bodyPr/>
          <a:lstStyle>
            <a:lvl1pPr>
              <a:defRPr/>
            </a:lvl1pPr>
          </a:lstStyle>
          <a:p>
            <a:fld id="{9468F2D2-0FFD-41BC-93FD-457BDDB31D33}" type="slidenum">
              <a:rPr lang="fr-FR" altLang="fr-FR"/>
              <a:pPr/>
              <a:t>‹N°›</a:t>
            </a:fld>
            <a:endParaRPr lang="fr-FR" altLang="fr-FR"/>
          </a:p>
        </p:txBody>
      </p:sp>
    </p:spTree>
    <p:extLst>
      <p:ext uri="{BB962C8B-B14F-4D97-AF65-F5344CB8AC3E}">
        <p14:creationId xmlns:p14="http://schemas.microsoft.com/office/powerpoint/2010/main" val="377317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FB9DA367-F7CC-4ED7-ABD5-2DFA6BD5AA59}" type="slidenum">
              <a:rPr lang="fr-FR" altLang="fr-FR"/>
              <a:pPr/>
              <a:t>‹N°›</a:t>
            </a:fld>
            <a:endParaRPr lang="fr-FR" altLang="fr-FR"/>
          </a:p>
        </p:txBody>
      </p:sp>
    </p:spTree>
    <p:extLst>
      <p:ext uri="{BB962C8B-B14F-4D97-AF65-F5344CB8AC3E}">
        <p14:creationId xmlns:p14="http://schemas.microsoft.com/office/powerpoint/2010/main" val="426865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E6C9573D-FF1F-48A7-A80A-D4A355859847}" type="slidenum">
              <a:rPr lang="fr-FR" altLang="fr-FR"/>
              <a:pPr/>
              <a:t>‹N°›</a:t>
            </a:fld>
            <a:endParaRPr lang="fr-FR" altLang="fr-FR"/>
          </a:p>
        </p:txBody>
      </p:sp>
    </p:spTree>
    <p:extLst>
      <p:ext uri="{BB962C8B-B14F-4D97-AF65-F5344CB8AC3E}">
        <p14:creationId xmlns:p14="http://schemas.microsoft.com/office/powerpoint/2010/main" val="12175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1925"/>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a:t>
            </a:r>
            <a:br>
              <a:rPr lang="fr-FR" altLang="fr-FR" smtClean="0"/>
            </a:br>
            <a:r>
              <a:rPr lang="fr-FR" altLang="fr-FR" smtClean="0"/>
              <a:t>le style</a:t>
            </a:r>
          </a:p>
        </p:txBody>
      </p:sp>
      <p:sp>
        <p:nvSpPr>
          <p:cNvPr id="1027" name="Rectangle 3"/>
          <p:cNvSpPr>
            <a:spLocks noGrp="1" noChangeArrowheads="1"/>
          </p:cNvSpPr>
          <p:nvPr>
            <p:ph type="body" idx="1"/>
          </p:nvPr>
        </p:nvSpPr>
        <p:spPr bwMode="auto">
          <a:xfrm>
            <a:off x="101600" y="1295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31" name="Rectangle 7"/>
          <p:cNvSpPr>
            <a:spLocks noGrp="1" noChangeArrowheads="1"/>
          </p:cNvSpPr>
          <p:nvPr>
            <p:ph type="dt" sz="half" idx="2"/>
          </p:nvPr>
        </p:nvSpPr>
        <p:spPr bwMode="auto">
          <a:xfrm>
            <a:off x="8382000" y="6324600"/>
            <a:ext cx="76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smtClean="0">
                <a:solidFill>
                  <a:srgbClr val="003399"/>
                </a:solidFill>
                <a:latin typeface="+mn-lt"/>
              </a:defRPr>
            </a:lvl1pPr>
          </a:lstStyle>
          <a:p>
            <a:pPr>
              <a:defRPr/>
            </a:pPr>
            <a:r>
              <a:rPr lang="fr-FR" altLang="fr-FR"/>
              <a:t>Date</a:t>
            </a:r>
          </a:p>
        </p:txBody>
      </p:sp>
      <p:sp>
        <p:nvSpPr>
          <p:cNvPr id="1032" name="Rectangle 8"/>
          <p:cNvSpPr>
            <a:spLocks noGrp="1" noChangeArrowheads="1"/>
          </p:cNvSpPr>
          <p:nvPr>
            <p:ph type="ftr" sz="quarter" idx="3"/>
          </p:nvPr>
        </p:nvSpPr>
        <p:spPr bwMode="auto">
          <a:xfrm>
            <a:off x="838200" y="6324600"/>
            <a:ext cx="6477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i="1" smtClean="0">
                <a:solidFill>
                  <a:srgbClr val="003399"/>
                </a:solidFill>
                <a:latin typeface="+mn-lt"/>
              </a:defRPr>
            </a:lvl1pPr>
          </a:lstStyle>
          <a:p>
            <a:pPr>
              <a:defRPr/>
            </a:pPr>
            <a:r>
              <a:rPr lang="fr-FR" altLang="fr-FR"/>
              <a:t>Titre du diaporama</a:t>
            </a:r>
          </a:p>
        </p:txBody>
      </p:sp>
      <p:sp>
        <p:nvSpPr>
          <p:cNvPr id="1033" name="Rectangle 9"/>
          <p:cNvSpPr>
            <a:spLocks noGrp="1" noChangeArrowheads="1"/>
          </p:cNvSpPr>
          <p:nvPr>
            <p:ph type="sldNum" sz="quarter" idx="4"/>
          </p:nvPr>
        </p:nvSpPr>
        <p:spPr bwMode="auto">
          <a:xfrm>
            <a:off x="0" y="6324600"/>
            <a:ext cx="304800" cy="228600"/>
          </a:xfrm>
          <a:prstGeom prst="rect">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36000" bIns="0" numCol="1" anchor="t" anchorCtr="0" compatLnSpc="1">
            <a:prstTxWarp prst="textNoShape">
              <a:avLst/>
            </a:prstTxWarp>
          </a:bodyPr>
          <a:lstStyle>
            <a:lvl1pPr algn="r">
              <a:lnSpc>
                <a:spcPct val="115000"/>
              </a:lnSpc>
              <a:defRPr sz="1200" b="1">
                <a:solidFill>
                  <a:schemeClr val="bg1"/>
                </a:solidFill>
                <a:latin typeface="Arial" panose="020B0604020202020204" pitchFamily="34" charset="0"/>
              </a:defRPr>
            </a:lvl1pPr>
          </a:lstStyle>
          <a:p>
            <a:fld id="{E45EE9C5-7A16-4F20-A8BB-58CA0C59A243}" type="slidenum">
              <a:rPr lang="fr-FR" altLang="fr-FR"/>
              <a:pPr/>
              <a:t>‹N°›</a:t>
            </a:fld>
            <a:endParaRPr lang="fr-FR" altLang="fr-FR"/>
          </a:p>
        </p:txBody>
      </p:sp>
      <p:sp>
        <p:nvSpPr>
          <p:cNvPr id="2" name="Line 14"/>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 name="Line 15"/>
          <p:cNvSpPr>
            <a:spLocks noChangeShapeType="1"/>
          </p:cNvSpPr>
          <p:nvPr/>
        </p:nvSpPr>
        <p:spPr bwMode="auto">
          <a:xfrm>
            <a:off x="457200" y="990600"/>
            <a:ext cx="77724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nvGrpSpPr>
          <p:cNvPr id="4" name="Group 20"/>
          <p:cNvGrpSpPr>
            <a:grpSpLocks/>
          </p:cNvGrpSpPr>
          <p:nvPr/>
        </p:nvGrpSpPr>
        <p:grpSpPr bwMode="auto">
          <a:xfrm>
            <a:off x="333375" y="6324600"/>
            <a:ext cx="371475" cy="404813"/>
            <a:chOff x="210" y="3984"/>
            <a:chExt cx="234" cy="255"/>
          </a:xfrm>
        </p:grpSpPr>
        <p:sp>
          <p:nvSpPr>
            <p:cNvPr id="1034" name="Rectangle 19"/>
            <p:cNvSpPr>
              <a:spLocks noChangeArrowheads="1"/>
            </p:cNvSpPr>
            <p:nvPr userDrawn="1"/>
          </p:nvSpPr>
          <p:spPr bwMode="auto">
            <a:xfrm>
              <a:off x="290" y="3984"/>
              <a:ext cx="144" cy="1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035" name="Picture 18" descr="\\S90ddarsfer\sil\SIL\IIS\Com\DiaporamaCharte2011\Version définitive\InseeSignatureRVB.gi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10" y="3984"/>
              <a:ext cx="234"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p:txStyles>
    <p:title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p:titleStyle>
    <p:bodyStyle>
      <a:lvl1pPr marL="342900" indent="-342900" algn="l" rtl="0" eaLnBrk="0" fontAlgn="base" hangingPunct="0">
        <a:lnSpc>
          <a:spcPct val="90000"/>
        </a:lnSpc>
        <a:spcBef>
          <a:spcPct val="20000"/>
        </a:spcBef>
        <a:spcAft>
          <a:spcPct val="0"/>
        </a:spcAft>
        <a:buBlip>
          <a:blip r:embed="rId15"/>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15"/>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15"/>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15"/>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jpeg"/><Relationship Id="rId11" Type="http://schemas.openxmlformats.org/officeDocument/2006/relationships/image" Target="../media/image14.png"/><Relationship Id="rId5" Type="http://schemas.openxmlformats.org/officeDocument/2006/relationships/image" Target="../media/image2.png"/><Relationship Id="rId10" Type="http://schemas.openxmlformats.org/officeDocument/2006/relationships/image" Target="../media/image13.emf"/><Relationship Id="rId4" Type="http://schemas.openxmlformats.org/officeDocument/2006/relationships/image" Target="../media/image10.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idx="4294967295"/>
          </p:nvPr>
        </p:nvSpPr>
        <p:spPr>
          <a:xfrm>
            <a:off x="457200" y="1066800"/>
            <a:ext cx="5791200" cy="990600"/>
          </a:xfrm>
        </p:spPr>
        <p:txBody>
          <a:bodyPr/>
          <a:lstStyle/>
          <a:p>
            <a:pPr eaLnBrk="1" hangingPunct="1"/>
            <a:r>
              <a:rPr lang="fr-FR" altLang="fr-FR" dirty="0" smtClean="0">
                <a:cs typeface="Arial" charset="0"/>
              </a:rPr>
              <a:t>Raccrochage et équilibrages</a:t>
            </a:r>
            <a:endParaRPr lang="fr-FR" altLang="fr-FR" dirty="0" smtClean="0">
              <a:cs typeface="Arial" charset="0"/>
            </a:endParaRPr>
          </a:p>
        </p:txBody>
      </p:sp>
      <p:pic>
        <p:nvPicPr>
          <p:cNvPr id="2053" name="Picture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5783263"/>
            <a:ext cx="48768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5" name="Text Box 20"/>
          <p:cNvSpPr txBox="1">
            <a:spLocks noChangeArrowheads="1"/>
          </p:cNvSpPr>
          <p:nvPr/>
        </p:nvSpPr>
        <p:spPr bwMode="auto">
          <a:xfrm>
            <a:off x="449840" y="3848100"/>
            <a:ext cx="55546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lnSpc>
                <a:spcPct val="90000"/>
              </a:lnSpc>
              <a:spcBef>
                <a:spcPct val="20000"/>
              </a:spcBef>
              <a:buBlip>
                <a:blip r:embed="rId5"/>
              </a:buBlip>
              <a:defRPr sz="2400">
                <a:solidFill>
                  <a:srgbClr val="333333"/>
                </a:solidFill>
                <a:latin typeface="Arial" charset="0"/>
              </a:defRPr>
            </a:lvl1pPr>
            <a:lvl2pPr marL="742950" indent="-285750" eaLnBrk="0" hangingPunct="0">
              <a:lnSpc>
                <a:spcPct val="90000"/>
              </a:lnSpc>
              <a:spcBef>
                <a:spcPct val="20000"/>
              </a:spcBef>
              <a:buBlip>
                <a:blip r:embed="rId5"/>
              </a:buBlip>
              <a:defRPr sz="2200">
                <a:solidFill>
                  <a:srgbClr val="660066"/>
                </a:solidFill>
                <a:latin typeface="Arial" charset="0"/>
              </a:defRPr>
            </a:lvl2pPr>
            <a:lvl3pPr marL="1143000" indent="-228600" eaLnBrk="0" hangingPunct="0">
              <a:lnSpc>
                <a:spcPct val="90000"/>
              </a:lnSpc>
              <a:spcBef>
                <a:spcPct val="20000"/>
              </a:spcBef>
              <a:buBlip>
                <a:blip r:embed="rId5"/>
              </a:buBlip>
              <a:defRPr>
                <a:solidFill>
                  <a:srgbClr val="333333"/>
                </a:solidFill>
                <a:latin typeface="Arial" charset="0"/>
              </a:defRPr>
            </a:lvl3pPr>
            <a:lvl4pPr marL="1600200" indent="-228600" eaLnBrk="0" hangingPunct="0">
              <a:lnSpc>
                <a:spcPct val="90000"/>
              </a:lnSpc>
              <a:spcBef>
                <a:spcPct val="20000"/>
              </a:spcBef>
              <a:buBlip>
                <a:blip r:embed="rId5"/>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r>
              <a:rPr lang="fr-FR" altLang="fr-FR" sz="2000" dirty="0">
                <a:solidFill>
                  <a:srgbClr val="660066"/>
                </a:solidFill>
              </a:rPr>
              <a:t>Sylvain Billot</a:t>
            </a:r>
            <a:br>
              <a:rPr lang="fr-FR" altLang="fr-FR" sz="2000" dirty="0">
                <a:solidFill>
                  <a:srgbClr val="660066"/>
                </a:solidFill>
              </a:rPr>
            </a:br>
            <a:r>
              <a:rPr lang="fr-FR" altLang="fr-FR" sz="2000" dirty="0">
                <a:solidFill>
                  <a:srgbClr val="660066"/>
                </a:solidFill>
              </a:rPr>
              <a:t>Département des Comptes Nationaux - INSEE</a:t>
            </a:r>
          </a:p>
        </p:txBody>
      </p:sp>
      <p:pic>
        <p:nvPicPr>
          <p:cNvPr id="2056" name="Picture 47" descr="http://www.google.fr/url?source=imglanding&amp;ct=img&amp;q=http://extranet.editis.com/it-yonixweb/IMAGES/DEC/P3/9782707137029.JPG&amp;sa=X&amp;ei=trBDVar0INDZatzZgfgC&amp;ved=0CAkQ8wc&amp;usg=AFQjCNHRXPszaD5DR3ej17_8g_5WoTzUE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533400"/>
            <a:ext cx="1152525"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2" descr="http://www.google.fr/url?source=imglanding&amp;ct=img&amp;q=http://www.insee.fr/fr/ffc/img/ecofra.png&amp;sa=X&amp;ei=abBDVe3hM5b1armggJAI&amp;ved=0CAkQ8wc&amp;usg=AFQjCNGDpoNNC06LFd0YwamJKJF7kVgdI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2362200"/>
            <a:ext cx="18827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58" name="Object 35"/>
          <p:cNvGraphicFramePr>
            <a:graphicFrameLocks/>
          </p:cNvGraphicFramePr>
          <p:nvPr/>
        </p:nvGraphicFramePr>
        <p:xfrm>
          <a:off x="6781800" y="3505200"/>
          <a:ext cx="1882775" cy="1295400"/>
        </p:xfrm>
        <a:graphic>
          <a:graphicData uri="http://schemas.openxmlformats.org/presentationml/2006/ole">
            <mc:AlternateContent xmlns:mc="http://schemas.openxmlformats.org/markup-compatibility/2006">
              <mc:Choice xmlns:v="urn:schemas-microsoft-com:vml" Requires="v">
                <p:oleObj spid="_x0000_s123928" name="Image bitmap" r:id="rId8" imgW="6542857" imgH="5276190" progId="Paint.Picture">
                  <p:embed/>
                </p:oleObj>
              </mc:Choice>
              <mc:Fallback>
                <p:oleObj name="Image bitmap" r:id="rId8" imgW="6542857" imgH="5276190" progId="Paint.Picture">
                  <p:embed/>
                  <p:pic>
                    <p:nvPicPr>
                      <p:cNvPr id="2058" name="Object 3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1800" y="3505200"/>
                        <a:ext cx="18827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34"/>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4876800"/>
            <a:ext cx="1882775" cy="129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49838" y="533400"/>
            <a:ext cx="1098875" cy="164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81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2</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1</a:t>
            </a:r>
            <a:r>
              <a:rPr lang="fr-FR" altLang="fr-FR" dirty="0" smtClean="0"/>
              <a:t>. Introduction</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168911" y="1628800"/>
            <a:ext cx="8534400" cy="3276600"/>
          </a:xfrm>
        </p:spPr>
        <p:txBody>
          <a:bodyPr/>
          <a:lstStyle/>
          <a:p>
            <a:pPr algn="just"/>
            <a:r>
              <a:rPr lang="fr-FR" dirty="0" smtClean="0">
                <a:solidFill>
                  <a:schemeClr val="tx1"/>
                </a:solidFill>
              </a:rPr>
              <a:t>Les séries sont d’abord raccrochées.</a:t>
            </a:r>
          </a:p>
          <a:p>
            <a:pPr algn="just"/>
            <a:endParaRPr lang="fr-FR" dirty="0">
              <a:solidFill>
                <a:schemeClr val="tx1"/>
              </a:solidFill>
            </a:endParaRPr>
          </a:p>
          <a:p>
            <a:pPr algn="just"/>
            <a:r>
              <a:rPr lang="fr-FR" dirty="0" smtClean="0">
                <a:solidFill>
                  <a:schemeClr val="tx1"/>
                </a:solidFill>
              </a:rPr>
              <a:t>Puis trois méthodes sont employées pour modifier les séries afin qu’elles vérifient les équilibres comptables :</a:t>
            </a:r>
          </a:p>
          <a:p>
            <a:pPr algn="just"/>
            <a:r>
              <a:rPr lang="fr-FR" dirty="0" smtClean="0">
                <a:solidFill>
                  <a:schemeClr val="tx1"/>
                </a:solidFill>
              </a:rPr>
              <a:t>- Equilibrages</a:t>
            </a:r>
          </a:p>
          <a:p>
            <a:pPr algn="just"/>
            <a:r>
              <a:rPr lang="fr-FR" dirty="0" smtClean="0">
                <a:solidFill>
                  <a:schemeClr val="tx1"/>
                </a:solidFill>
              </a:rPr>
              <a:t>- Agrégations</a:t>
            </a:r>
          </a:p>
          <a:p>
            <a:pPr algn="just"/>
            <a:r>
              <a:rPr lang="fr-FR" dirty="0" smtClean="0">
                <a:solidFill>
                  <a:schemeClr val="tx1"/>
                </a:solidFill>
              </a:rPr>
              <a:t>- Calages descendants</a:t>
            </a:r>
          </a:p>
          <a:p>
            <a:pPr algn="just"/>
            <a:endParaRPr lang="fr-FR" dirty="0" smtClean="0">
              <a:solidFill>
                <a:schemeClr val="tx1"/>
              </a:solidFill>
            </a:endParaRPr>
          </a:p>
          <a:p>
            <a:pPr algn="just"/>
            <a:r>
              <a:rPr lang="fr-FR" dirty="0" smtClean="0">
                <a:solidFill>
                  <a:schemeClr val="tx1"/>
                </a:solidFill>
              </a:rPr>
              <a:t>Des macro SAS ont été créées pour effectuer automatiquement ces tâches</a:t>
            </a:r>
            <a:endParaRPr lang="fr-FR" dirty="0">
              <a:solidFill>
                <a:schemeClr val="tx1"/>
              </a:solidFill>
            </a:endParaRPr>
          </a:p>
          <a:p>
            <a:pPr algn="just" eaLnBrk="1" hangingPunct="1"/>
            <a:endParaRPr lang="fr-FR" altLang="fr-FR" sz="1800" dirty="0" smtClean="0"/>
          </a:p>
          <a:p>
            <a:pPr eaLnBrk="1" hangingPunct="1"/>
            <a:endParaRPr lang="fr-FR" altLang="fr-FR" sz="1800" dirty="0" smtClean="0"/>
          </a:p>
        </p:txBody>
      </p:sp>
    </p:spTree>
    <p:extLst>
      <p:ext uri="{BB962C8B-B14F-4D97-AF65-F5344CB8AC3E}">
        <p14:creationId xmlns:p14="http://schemas.microsoft.com/office/powerpoint/2010/main" val="2625960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3</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a:t>2</a:t>
            </a:r>
            <a:r>
              <a:rPr lang="fr-FR" altLang="fr-FR" dirty="0" smtClean="0"/>
              <a:t>. Raccrochage</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168911" y="1628800"/>
            <a:ext cx="8534400" cy="3276600"/>
          </a:xfrm>
        </p:spPr>
        <p:txBody>
          <a:bodyPr/>
          <a:lstStyle/>
          <a:p>
            <a:pPr algn="just"/>
            <a:r>
              <a:rPr lang="fr-FR" sz="2000" dirty="0">
                <a:solidFill>
                  <a:schemeClr val="tx1"/>
                </a:solidFill>
              </a:rPr>
              <a:t>Le raccrochage consiste à déduire les valeurs d’une série en nouvelle base sur une période donnée à partir des évolutions de la même série en ancienne base sur la même période</a:t>
            </a:r>
            <a:r>
              <a:rPr lang="fr-FR" sz="2000" dirty="0" smtClean="0">
                <a:solidFill>
                  <a:schemeClr val="tx1"/>
                </a:solidFill>
              </a:rPr>
              <a:t>.</a:t>
            </a:r>
            <a:r>
              <a:rPr lang="fr-FR" sz="2000" dirty="0">
                <a:solidFill>
                  <a:schemeClr val="tx1"/>
                </a:solidFill>
              </a:rPr>
              <a:t/>
            </a:r>
            <a:br>
              <a:rPr lang="fr-FR" sz="2000" dirty="0">
                <a:solidFill>
                  <a:schemeClr val="tx1"/>
                </a:solidFill>
              </a:rPr>
            </a:br>
            <a:endParaRPr lang="fr-FR" sz="2000" dirty="0">
              <a:solidFill>
                <a:schemeClr val="tx1"/>
              </a:solidFill>
            </a:endParaRPr>
          </a:p>
          <a:p>
            <a:pPr algn="just"/>
            <a:r>
              <a:rPr lang="fr-FR" sz="2000" dirty="0">
                <a:solidFill>
                  <a:schemeClr val="tx1"/>
                </a:solidFill>
              </a:rPr>
              <a:t>Si l’année de base est </a:t>
            </a:r>
            <a:r>
              <a:rPr lang="fr-FR" sz="2000" dirty="0" smtClean="0">
                <a:solidFill>
                  <a:schemeClr val="tx1"/>
                </a:solidFill>
              </a:rPr>
              <a:t>2009, </a:t>
            </a:r>
            <a:r>
              <a:rPr lang="fr-FR" sz="2000" dirty="0">
                <a:solidFill>
                  <a:schemeClr val="tx1"/>
                </a:solidFill>
              </a:rPr>
              <a:t>on part de la valeur de la série en nouvelle base pour l’année </a:t>
            </a:r>
            <a:r>
              <a:rPr lang="fr-FR" sz="2000" dirty="0" smtClean="0">
                <a:solidFill>
                  <a:schemeClr val="tx1"/>
                </a:solidFill>
              </a:rPr>
              <a:t>2009, </a:t>
            </a:r>
            <a:r>
              <a:rPr lang="fr-FR" sz="2000" dirty="0">
                <a:solidFill>
                  <a:schemeClr val="tx1"/>
                </a:solidFill>
              </a:rPr>
              <a:t>et on divise par le taux de croissance de la série en ancienne base entre </a:t>
            </a:r>
            <a:r>
              <a:rPr lang="fr-FR" sz="2000" dirty="0" smtClean="0">
                <a:solidFill>
                  <a:schemeClr val="tx1"/>
                </a:solidFill>
              </a:rPr>
              <a:t>2008 </a:t>
            </a:r>
            <a:r>
              <a:rPr lang="fr-FR" sz="2000" dirty="0">
                <a:solidFill>
                  <a:schemeClr val="tx1"/>
                </a:solidFill>
              </a:rPr>
              <a:t>et </a:t>
            </a:r>
            <a:r>
              <a:rPr lang="fr-FR" sz="2000" dirty="0" smtClean="0">
                <a:solidFill>
                  <a:schemeClr val="tx1"/>
                </a:solidFill>
              </a:rPr>
              <a:t>2009 </a:t>
            </a:r>
            <a:r>
              <a:rPr lang="fr-FR" sz="2000" dirty="0">
                <a:solidFill>
                  <a:schemeClr val="tx1"/>
                </a:solidFill>
              </a:rPr>
              <a:t>pour en déduire la valeur de la série en nouvelle base pour l’année 2005.</a:t>
            </a:r>
          </a:p>
          <a:p>
            <a:pPr algn="just"/>
            <a:r>
              <a:rPr lang="fr-FR" sz="2000" dirty="0">
                <a:solidFill>
                  <a:schemeClr val="tx1"/>
                </a:solidFill>
              </a:rPr>
              <a:t/>
            </a:r>
            <a:br>
              <a:rPr lang="fr-FR" sz="2000" dirty="0">
                <a:solidFill>
                  <a:schemeClr val="tx1"/>
                </a:solidFill>
              </a:rPr>
            </a:br>
            <a:endParaRPr lang="fr-FR" sz="2000" dirty="0">
              <a:solidFill>
                <a:schemeClr val="tx1"/>
              </a:solidFill>
            </a:endParaRPr>
          </a:p>
          <a:p>
            <a:pPr algn="just"/>
            <a:r>
              <a:rPr lang="fr-FR" sz="2000" dirty="0" smtClean="0">
                <a:solidFill>
                  <a:schemeClr val="tx1"/>
                </a:solidFill>
              </a:rPr>
              <a:t>TAUX (AB, 2008-2009) </a:t>
            </a:r>
            <a:r>
              <a:rPr lang="fr-FR" sz="2000" dirty="0">
                <a:solidFill>
                  <a:schemeClr val="tx1"/>
                </a:solidFill>
              </a:rPr>
              <a:t>= </a:t>
            </a:r>
            <a:r>
              <a:rPr lang="fr-FR" sz="2000" dirty="0" smtClean="0">
                <a:solidFill>
                  <a:schemeClr val="tx1"/>
                </a:solidFill>
              </a:rPr>
              <a:t>SERIE (AB, 2009) / SERIE (AB, 2008)</a:t>
            </a:r>
          </a:p>
          <a:p>
            <a:pPr algn="just"/>
            <a:endParaRPr lang="fr-FR" sz="2000" dirty="0">
              <a:solidFill>
                <a:schemeClr val="tx1"/>
              </a:solidFill>
            </a:endParaRPr>
          </a:p>
          <a:p>
            <a:pPr algn="just"/>
            <a:r>
              <a:rPr lang="fr-FR" sz="2000" dirty="0" smtClean="0">
                <a:solidFill>
                  <a:schemeClr val="tx1"/>
                </a:solidFill>
              </a:rPr>
              <a:t>SERIE (NB, 2008) = SERIE (NB, 2009) / TAUX</a:t>
            </a:r>
            <a:r>
              <a:rPr lang="fr-FR" sz="2000" dirty="0">
                <a:solidFill>
                  <a:schemeClr val="tx1"/>
                </a:solidFill>
              </a:rPr>
              <a:t> (AB, 2008-2009)</a:t>
            </a:r>
            <a:r>
              <a:rPr lang="fr-FR" sz="2000" dirty="0" smtClean="0">
                <a:solidFill>
                  <a:schemeClr val="tx1"/>
                </a:solidFill>
              </a:rPr>
              <a:t> </a:t>
            </a:r>
            <a:endParaRPr lang="fr-FR" sz="2000" dirty="0">
              <a:solidFill>
                <a:schemeClr val="tx1"/>
              </a:solidFill>
            </a:endParaRPr>
          </a:p>
          <a:p>
            <a:r>
              <a:rPr lang="fr-FR" sz="1800" dirty="0"/>
              <a:t/>
            </a:r>
            <a:br>
              <a:rPr lang="fr-FR" sz="1800" dirty="0"/>
            </a:br>
            <a:endParaRPr lang="fr-FR" sz="1800" dirty="0"/>
          </a:p>
          <a:p>
            <a:pPr algn="just" eaLnBrk="1" hangingPunct="1"/>
            <a:endParaRPr lang="fr-FR" altLang="fr-FR" sz="1800" dirty="0" smtClean="0"/>
          </a:p>
          <a:p>
            <a:pPr eaLnBrk="1" hangingPunct="1"/>
            <a:endParaRPr lang="fr-FR" altLang="fr-FR"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4</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3</a:t>
            </a:r>
            <a:r>
              <a:rPr lang="fr-FR" altLang="fr-FR" dirty="0" smtClean="0"/>
              <a:t>. Equilibrages (1)</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mc:AlternateContent xmlns:mc="http://schemas.openxmlformats.org/markup-compatibility/2006">
        <mc:Choice xmlns:a14="http://schemas.microsoft.com/office/drawing/2010/main" Requires="a14">
          <p:sp>
            <p:nvSpPr>
              <p:cNvPr id="81926" name="Rectangle 3"/>
              <p:cNvSpPr>
                <a:spLocks noGrp="1" noChangeArrowheads="1"/>
              </p:cNvSpPr>
              <p:nvPr>
                <p:ph type="body" idx="4294967295"/>
              </p:nvPr>
            </p:nvSpPr>
            <p:spPr>
              <a:xfrm>
                <a:off x="168911" y="1340768"/>
                <a:ext cx="8534400" cy="3564632"/>
              </a:xfrm>
            </p:spPr>
            <p:txBody>
              <a:bodyPr/>
              <a:lstStyle/>
              <a:p>
                <a:pPr algn="just"/>
                <a:r>
                  <a:rPr lang="fr-FR" sz="2200" dirty="0" smtClean="0">
                    <a:solidFill>
                      <a:schemeClr val="tx1"/>
                    </a:solidFill>
                  </a:rPr>
                  <a:t>L’équilibrage consiste à calculer la « cale » (résidu de l’équilibre qui devrait en théorie être nul) et à la répartir au prorata de leur poids, sur les séries endogènes (séries dont on s’autorise à changer les valeurs) de l’équilibre comptable. Les séries endogènes ainsi corrigées sont appelées « séries calées »</a:t>
                </a:r>
              </a:p>
              <a:p>
                <a:pPr algn="just"/>
                <a:endParaRPr lang="fr-FR" sz="2200" dirty="0" smtClean="0">
                  <a:solidFill>
                    <a:schemeClr val="tx1"/>
                  </a:solidFill>
                </a:endParaRPr>
              </a:p>
              <a:p>
                <a:pPr algn="just"/>
                <a:r>
                  <a:rPr lang="fr-FR" sz="2200" dirty="0" smtClean="0">
                    <a:solidFill>
                      <a:schemeClr val="tx1"/>
                    </a:solidFill>
                  </a:rPr>
                  <a:t>Equilibre à vérifier : </a:t>
                </a:r>
                <a14:m>
                  <m:oMath xmlns:m="http://schemas.openxmlformats.org/officeDocument/2006/math">
                    <m:nary>
                      <m:naryPr>
                        <m:chr m:val="∑"/>
                        <m:ctrlPr>
                          <a:rPr lang="fr-FR" sz="2200" i="1" smtClean="0">
                            <a:solidFill>
                              <a:schemeClr val="tx1"/>
                            </a:solidFill>
                            <a:latin typeface="Cambria Math" panose="02040503050406030204" pitchFamily="18" charset="0"/>
                          </a:rPr>
                        </m:ctrlPr>
                      </m:naryPr>
                      <m:sub>
                        <m:r>
                          <m:rPr>
                            <m:brk m:alnAt="23"/>
                          </m:rPr>
                          <a:rPr lang="fr-FR" sz="2200" b="0" i="1" smtClean="0">
                            <a:solidFill>
                              <a:schemeClr val="tx1"/>
                            </a:solidFill>
                            <a:latin typeface="Cambria Math" panose="02040503050406030204" pitchFamily="18" charset="0"/>
                          </a:rPr>
                          <m:t>𝑖</m:t>
                        </m:r>
                        <m:r>
                          <a:rPr lang="fr-FR" sz="2200" b="0" i="1" smtClean="0">
                            <a:solidFill>
                              <a:schemeClr val="tx1"/>
                            </a:solidFill>
                            <a:latin typeface="Cambria Math" panose="02040503050406030204" pitchFamily="18" charset="0"/>
                          </a:rPr>
                          <m:t>=1</m:t>
                        </m:r>
                      </m:sub>
                      <m:sup>
                        <m:r>
                          <a:rPr lang="fr-FR" sz="2200" b="0" i="1" smtClean="0">
                            <a:solidFill>
                              <a:schemeClr val="tx1"/>
                            </a:solidFill>
                            <a:latin typeface="Cambria Math" panose="02040503050406030204" pitchFamily="18" charset="0"/>
                          </a:rPr>
                          <m:t>𝑛</m:t>
                        </m:r>
                      </m:sup>
                      <m:e>
                        <m:r>
                          <m:rPr>
                            <m:sty m:val="p"/>
                          </m:rPr>
                          <a:rPr lang="el-GR" sz="2200" i="1" smtClean="0">
                            <a:solidFill>
                              <a:schemeClr val="tx1"/>
                            </a:solidFill>
                            <a:latin typeface="Cambria Math" panose="02040503050406030204" pitchFamily="18" charset="0"/>
                            <a:ea typeface="Cambria Math" panose="02040503050406030204" pitchFamily="18" charset="0"/>
                          </a:rPr>
                          <m:t>α</m:t>
                        </m:r>
                        <m:r>
                          <a:rPr lang="fr-FR" sz="2200" b="0" i="1" smtClean="0">
                            <a:solidFill>
                              <a:schemeClr val="tx1"/>
                            </a:solidFill>
                            <a:latin typeface="Cambria Math" panose="02040503050406030204" pitchFamily="18" charset="0"/>
                            <a:ea typeface="Cambria Math" panose="02040503050406030204" pitchFamily="18" charset="0"/>
                          </a:rPr>
                          <m:t>𝑖</m:t>
                        </m:r>
                      </m:e>
                    </m:nary>
                    <m:r>
                      <a:rPr lang="fr-FR" sz="2200" i="1">
                        <a:solidFill>
                          <a:schemeClr val="tx1"/>
                        </a:solidFill>
                        <a:latin typeface="Cambria Math" panose="02040503050406030204" pitchFamily="18" charset="0"/>
                        <a:ea typeface="Cambria Math" panose="02040503050406030204" pitchFamily="18" charset="0"/>
                      </a:rPr>
                      <m:t>𝑋𝑖</m:t>
                    </m:r>
                    <m:r>
                      <a:rPr lang="fr-FR" sz="2200" i="1" smtClean="0">
                        <a:solidFill>
                          <a:schemeClr val="tx1"/>
                        </a:solidFill>
                        <a:latin typeface="Cambria Math" panose="02040503050406030204" pitchFamily="18" charset="0"/>
                        <a:ea typeface="Cambria Math" panose="02040503050406030204" pitchFamily="18" charset="0"/>
                      </a:rPr>
                      <m:t>=</m:t>
                    </m:r>
                    <m:r>
                      <a:rPr lang="fr-FR" sz="2200" b="0" i="1" smtClean="0">
                        <a:solidFill>
                          <a:schemeClr val="tx1"/>
                        </a:solidFill>
                        <a:latin typeface="Cambria Math" panose="02040503050406030204" pitchFamily="18" charset="0"/>
                        <a:ea typeface="Cambria Math" panose="02040503050406030204" pitchFamily="18" charset="0"/>
                      </a:rPr>
                      <m:t>0 (</m:t>
                    </m:r>
                    <m:r>
                      <a:rPr lang="fr-FR" sz="2200" b="0" i="1" smtClean="0">
                        <a:solidFill>
                          <a:schemeClr val="tx1"/>
                        </a:solidFill>
                        <a:latin typeface="Cambria Math" panose="02040503050406030204" pitchFamily="18" charset="0"/>
                        <a:ea typeface="Cambria Math" panose="02040503050406030204" pitchFamily="18" charset="0"/>
                      </a:rPr>
                      <m:t>𝑎𝑣𝑒𝑐</m:t>
                    </m:r>
                    <m:r>
                      <a:rPr lang="fr-FR" sz="2200" b="0" i="1" smtClean="0">
                        <a:solidFill>
                          <a:schemeClr val="tx1"/>
                        </a:solidFill>
                        <a:latin typeface="Cambria Math" panose="02040503050406030204" pitchFamily="18" charset="0"/>
                        <a:ea typeface="Cambria Math" panose="02040503050406030204" pitchFamily="18" charset="0"/>
                      </a:rPr>
                      <m:t> </m:t>
                    </m:r>
                  </m:oMath>
                </a14:m>
                <a:r>
                  <a:rPr lang="el-GR" sz="2200" dirty="0" smtClean="0">
                    <a:solidFill>
                      <a:schemeClr val="tx1"/>
                    </a:solidFill>
                  </a:rPr>
                  <a:t>α</a:t>
                </a:r>
                <a:r>
                  <a:rPr lang="fr-FR" sz="2200" dirty="0" smtClean="0">
                    <a:solidFill>
                      <a:schemeClr val="tx1"/>
                    </a:solidFill>
                  </a:rPr>
                  <a:t>i = 1 ou -1) </a:t>
                </a:r>
                <a:endParaRPr lang="fr-FR" sz="2200" dirty="0">
                  <a:solidFill>
                    <a:schemeClr val="tx1"/>
                  </a:solidFill>
                </a:endParaRPr>
              </a:p>
              <a:p>
                <a:endParaRPr lang="fr-FR" sz="2200" dirty="0" smtClean="0">
                  <a:solidFill>
                    <a:schemeClr val="tx1"/>
                  </a:solidFill>
                </a:endParaRPr>
              </a:p>
              <a:p>
                <a:r>
                  <a:rPr lang="fr-FR" sz="2200" dirty="0" smtClean="0">
                    <a:solidFill>
                      <a:schemeClr val="tx1"/>
                    </a:solidFill>
                  </a:rPr>
                  <a:t>On procède de la façon suivante :</a:t>
                </a:r>
              </a:p>
              <a:p>
                <a:r>
                  <a:rPr lang="fr-FR" sz="2200" dirty="0" smtClean="0">
                    <a:solidFill>
                      <a:schemeClr val="tx1"/>
                    </a:solidFill>
                  </a:rPr>
                  <a:t>- Calcul de la cale de l’équilibre comptable : C = </a:t>
                </a:r>
                <a14:m>
                  <m:oMath xmlns:m="http://schemas.openxmlformats.org/officeDocument/2006/math">
                    <m:nary>
                      <m:naryPr>
                        <m:chr m:val="∑"/>
                        <m:ctrlPr>
                          <a:rPr lang="fr-FR" sz="2200" i="1">
                            <a:solidFill>
                              <a:schemeClr val="tx1"/>
                            </a:solidFill>
                            <a:latin typeface="Cambria Math" panose="02040503050406030204" pitchFamily="18" charset="0"/>
                          </a:rPr>
                        </m:ctrlPr>
                      </m:naryPr>
                      <m:sub>
                        <m:r>
                          <m:rPr>
                            <m:brk m:alnAt="23"/>
                          </m:rPr>
                          <a:rPr lang="fr-FR" sz="2200" i="1">
                            <a:solidFill>
                              <a:schemeClr val="tx1"/>
                            </a:solidFill>
                            <a:latin typeface="Cambria Math" panose="02040503050406030204" pitchFamily="18" charset="0"/>
                          </a:rPr>
                          <m:t>𝑖</m:t>
                        </m:r>
                        <m:r>
                          <a:rPr lang="fr-FR" sz="2200" i="1">
                            <a:solidFill>
                              <a:schemeClr val="tx1"/>
                            </a:solidFill>
                            <a:latin typeface="Cambria Math" panose="02040503050406030204" pitchFamily="18" charset="0"/>
                          </a:rPr>
                          <m:t>=1</m:t>
                        </m:r>
                      </m:sub>
                      <m:sup>
                        <m:r>
                          <a:rPr lang="fr-FR" sz="2200" i="1">
                            <a:solidFill>
                              <a:schemeClr val="tx1"/>
                            </a:solidFill>
                            <a:latin typeface="Cambria Math" panose="02040503050406030204" pitchFamily="18" charset="0"/>
                          </a:rPr>
                          <m:t>𝑛</m:t>
                        </m:r>
                      </m:sup>
                      <m:e>
                        <m:r>
                          <m:rPr>
                            <m:sty m:val="p"/>
                          </m:rPr>
                          <a:rPr lang="el-GR" sz="2200" i="1">
                            <a:solidFill>
                              <a:schemeClr val="tx1"/>
                            </a:solidFill>
                            <a:latin typeface="Cambria Math" panose="02040503050406030204" pitchFamily="18" charset="0"/>
                            <a:ea typeface="Cambria Math" panose="02040503050406030204" pitchFamily="18" charset="0"/>
                          </a:rPr>
                          <m:t>α</m:t>
                        </m:r>
                        <m:r>
                          <a:rPr lang="fr-FR" sz="2200" i="1">
                            <a:solidFill>
                              <a:schemeClr val="tx1"/>
                            </a:solidFill>
                            <a:latin typeface="Cambria Math" panose="02040503050406030204" pitchFamily="18" charset="0"/>
                            <a:ea typeface="Cambria Math" panose="02040503050406030204" pitchFamily="18" charset="0"/>
                          </a:rPr>
                          <m:t>𝑖</m:t>
                        </m:r>
                      </m:e>
                    </m:nary>
                    <m:r>
                      <a:rPr lang="fr-FR" sz="2200" i="1">
                        <a:solidFill>
                          <a:schemeClr val="tx1"/>
                        </a:solidFill>
                        <a:latin typeface="Cambria Math" panose="02040503050406030204" pitchFamily="18" charset="0"/>
                        <a:ea typeface="Cambria Math" panose="02040503050406030204" pitchFamily="18" charset="0"/>
                      </a:rPr>
                      <m:t>𝑋𝑖</m:t>
                    </m:r>
                  </m:oMath>
                </a14:m>
                <a:endParaRPr lang="fr-FR" sz="2200" dirty="0" smtClean="0">
                  <a:solidFill>
                    <a:schemeClr val="tx1"/>
                  </a:solidFill>
                </a:endParaRPr>
              </a:p>
              <a:p>
                <a:r>
                  <a:rPr lang="fr-FR" sz="2200" dirty="0" smtClean="0">
                    <a:solidFill>
                      <a:schemeClr val="tx1"/>
                    </a:solidFill>
                  </a:rPr>
                  <a:t>- Calcul des séries endogènes calées : </a:t>
                </a:r>
                <a14:m>
                  <m:oMath xmlns:m="http://schemas.openxmlformats.org/officeDocument/2006/math">
                    <m:r>
                      <a:rPr lang="fr-FR" sz="2200" i="1">
                        <a:solidFill>
                          <a:schemeClr val="tx1"/>
                        </a:solidFill>
                        <a:latin typeface="Cambria Math" panose="02040503050406030204" pitchFamily="18" charset="0"/>
                        <a:ea typeface="Cambria Math" panose="02040503050406030204" pitchFamily="18" charset="0"/>
                      </a:rPr>
                      <m:t>𝑋</m:t>
                    </m:r>
                    <m:r>
                      <a:rPr lang="fr-FR" sz="2200" b="0" i="1" baseline="30000" smtClean="0">
                        <a:solidFill>
                          <a:schemeClr val="tx1"/>
                        </a:solidFill>
                        <a:latin typeface="Cambria Math" panose="02040503050406030204" pitchFamily="18" charset="0"/>
                        <a:ea typeface="Cambria Math" panose="02040503050406030204" pitchFamily="18" charset="0"/>
                      </a:rPr>
                      <m:t>𝑐</m:t>
                    </m:r>
                    <m:r>
                      <a:rPr lang="fr-FR" sz="2200" i="1" baseline="-25000">
                        <a:solidFill>
                          <a:schemeClr val="tx1"/>
                        </a:solidFill>
                        <a:latin typeface="Cambria Math" panose="02040503050406030204" pitchFamily="18" charset="0"/>
                        <a:ea typeface="Cambria Math" panose="02040503050406030204" pitchFamily="18" charset="0"/>
                      </a:rPr>
                      <m:t>𝑖</m:t>
                    </m:r>
                    <m:r>
                      <a:rPr lang="fr-FR" sz="2200" i="1">
                        <a:solidFill>
                          <a:schemeClr val="tx1"/>
                        </a:solidFill>
                        <a:latin typeface="Cambria Math" panose="02040503050406030204" pitchFamily="18" charset="0"/>
                        <a:ea typeface="Cambria Math" panose="02040503050406030204" pitchFamily="18" charset="0"/>
                      </a:rPr>
                      <m:t>=</m:t>
                    </m:r>
                  </m:oMath>
                </a14:m>
                <a:r>
                  <a:rPr lang="fr-FR" sz="2200" dirty="0" smtClean="0">
                    <a:solidFill>
                      <a:schemeClr val="tx1"/>
                    </a:solidFill>
                  </a:rPr>
                  <a:t> </a:t>
                </a:r>
                <a14:m>
                  <m:oMath xmlns:m="http://schemas.openxmlformats.org/officeDocument/2006/math">
                    <m:r>
                      <a:rPr lang="fr-FR" sz="2200" i="1">
                        <a:solidFill>
                          <a:schemeClr val="tx1"/>
                        </a:solidFill>
                        <a:latin typeface="Cambria Math" panose="02040503050406030204" pitchFamily="18" charset="0"/>
                        <a:ea typeface="Cambria Math" panose="02040503050406030204" pitchFamily="18" charset="0"/>
                      </a:rPr>
                      <m:t>𝑋</m:t>
                    </m:r>
                    <m:r>
                      <a:rPr lang="fr-FR" sz="2200" i="1" baseline="-25000">
                        <a:solidFill>
                          <a:schemeClr val="tx1"/>
                        </a:solidFill>
                        <a:latin typeface="Cambria Math" panose="02040503050406030204" pitchFamily="18" charset="0"/>
                        <a:ea typeface="Cambria Math" panose="02040503050406030204" pitchFamily="18" charset="0"/>
                      </a:rPr>
                      <m:t>𝑖</m:t>
                    </m:r>
                    <m:r>
                      <a:rPr lang="fr-FR" sz="2200" b="0" i="1" baseline="-25000" smtClean="0">
                        <a:solidFill>
                          <a:schemeClr val="tx1"/>
                        </a:solidFill>
                        <a:latin typeface="Cambria Math" panose="02040503050406030204" pitchFamily="18" charset="0"/>
                        <a:ea typeface="Cambria Math" panose="02040503050406030204" pitchFamily="18" charset="0"/>
                      </a:rPr>
                      <m:t> </m:t>
                    </m:r>
                  </m:oMath>
                </a14:m>
                <a:r>
                  <a:rPr lang="fr-FR" sz="2200" dirty="0" smtClean="0">
                    <a:solidFill>
                      <a:schemeClr val="tx1"/>
                    </a:solidFill>
                  </a:rPr>
                  <a:t>– C.</a:t>
                </a:r>
                <a:r>
                  <a:rPr lang="el-GR" sz="2200" dirty="0" smtClean="0">
                    <a:solidFill>
                      <a:schemeClr val="tx1"/>
                    </a:solidFill>
                  </a:rPr>
                  <a:t>α</a:t>
                </a:r>
                <a:r>
                  <a:rPr lang="fr-FR" sz="2200" baseline="-25000" dirty="0" smtClean="0">
                    <a:solidFill>
                      <a:schemeClr val="tx1"/>
                    </a:solidFill>
                  </a:rPr>
                  <a:t>i</a:t>
                </a:r>
                <a:r>
                  <a:rPr lang="fr-FR" sz="2200" dirty="0" smtClean="0">
                    <a:solidFill>
                      <a:schemeClr val="tx1"/>
                    </a:solidFill>
                  </a:rPr>
                  <a:t>.</a:t>
                </a:r>
                <a14:m>
                  <m:oMath xmlns:m="http://schemas.openxmlformats.org/officeDocument/2006/math">
                    <m:f>
                      <m:fPr>
                        <m:ctrlPr>
                          <a:rPr lang="fr-FR" sz="2200" i="1" smtClean="0">
                            <a:solidFill>
                              <a:schemeClr val="tx1"/>
                            </a:solidFill>
                            <a:latin typeface="Cambria Math" panose="02040503050406030204" pitchFamily="18" charset="0"/>
                          </a:rPr>
                        </m:ctrlPr>
                      </m:fPr>
                      <m:num>
                        <m:r>
                          <a:rPr lang="fr-FR" sz="2200" b="0" i="1" smtClean="0">
                            <a:solidFill>
                              <a:schemeClr val="tx1"/>
                            </a:solidFill>
                            <a:latin typeface="Cambria Math" panose="02040503050406030204" pitchFamily="18" charset="0"/>
                          </a:rPr>
                          <m:t>|</m:t>
                        </m:r>
                        <m:r>
                          <a:rPr lang="fr-FR" sz="2200" i="1">
                            <a:solidFill>
                              <a:schemeClr val="tx1"/>
                            </a:solidFill>
                            <a:latin typeface="Cambria Math" panose="02040503050406030204" pitchFamily="18" charset="0"/>
                            <a:ea typeface="Cambria Math" panose="02040503050406030204" pitchFamily="18" charset="0"/>
                          </a:rPr>
                          <m:t>𝑋</m:t>
                        </m:r>
                        <m:r>
                          <a:rPr lang="fr-FR" sz="2200" b="0" i="1" baseline="-25000" smtClean="0">
                            <a:solidFill>
                              <a:schemeClr val="tx1"/>
                            </a:solidFill>
                            <a:latin typeface="Cambria Math" panose="02040503050406030204" pitchFamily="18" charset="0"/>
                            <a:ea typeface="Cambria Math" panose="02040503050406030204" pitchFamily="18" charset="0"/>
                          </a:rPr>
                          <m:t>𝑖</m:t>
                        </m:r>
                        <m:r>
                          <a:rPr lang="fr-FR" sz="2200" b="0" i="1" smtClean="0">
                            <a:solidFill>
                              <a:schemeClr val="tx1"/>
                            </a:solidFill>
                            <a:latin typeface="Cambria Math" panose="02040503050406030204" pitchFamily="18" charset="0"/>
                            <a:ea typeface="Cambria Math" panose="02040503050406030204" pitchFamily="18" charset="0"/>
                          </a:rPr>
                          <m:t>|</m:t>
                        </m:r>
                      </m:num>
                      <m:den>
                        <m:nary>
                          <m:naryPr>
                            <m:chr m:val="∑"/>
                            <m:limLoc m:val="undOvr"/>
                            <m:grow m:val="on"/>
                            <m:supHide m:val="on"/>
                            <m:ctrlPr>
                              <a:rPr lang="fr-FR" sz="2200" i="1" smtClean="0">
                                <a:solidFill>
                                  <a:schemeClr val="tx1"/>
                                </a:solidFill>
                                <a:latin typeface="Cambria Math" panose="02040503050406030204" pitchFamily="18" charset="0"/>
                              </a:rPr>
                            </m:ctrlPr>
                          </m:naryPr>
                          <m:sub>
                            <m:r>
                              <m:rPr>
                                <m:brk/>
                                <m:aln/>
                              </m:rPr>
                              <a:rPr lang="fr-FR" sz="2200" b="0" i="1" smtClean="0">
                                <a:solidFill>
                                  <a:schemeClr val="tx1"/>
                                </a:solidFill>
                                <a:latin typeface="Cambria Math" panose="02040503050406030204" pitchFamily="18" charset="0"/>
                              </a:rPr>
                              <m:t>𝑖</m:t>
                            </m:r>
                            <m:r>
                              <a:rPr lang="fr-FR" sz="2200" i="1" smtClean="0">
                                <a:solidFill>
                                  <a:schemeClr val="tx1"/>
                                </a:solidFill>
                                <a:latin typeface="Cambria Math" panose="02040503050406030204" pitchFamily="18" charset="0"/>
                              </a:rPr>
                              <m:t>∈</m:t>
                            </m:r>
                            <m:r>
                              <a:rPr lang="fr-FR" sz="2200" i="1" smtClean="0">
                                <a:solidFill>
                                  <a:schemeClr val="tx1"/>
                                </a:solidFill>
                                <a:latin typeface="Cambria Math" panose="02040503050406030204" pitchFamily="18" charset="0"/>
                              </a:rPr>
                              <m:t>𝐸</m:t>
                            </m:r>
                          </m:sub>
                          <m:sup/>
                          <m:e>
                            <m:r>
                              <a:rPr lang="fr-FR" sz="2200" i="1">
                                <a:solidFill>
                                  <a:schemeClr val="tx1"/>
                                </a:solidFill>
                                <a:latin typeface="Cambria Math" panose="02040503050406030204" pitchFamily="18" charset="0"/>
                              </a:rPr>
                              <m:t>|</m:t>
                            </m:r>
                            <m:r>
                              <a:rPr lang="fr-FR" sz="2200" i="1">
                                <a:solidFill>
                                  <a:schemeClr val="tx1"/>
                                </a:solidFill>
                                <a:latin typeface="Cambria Math" panose="02040503050406030204" pitchFamily="18" charset="0"/>
                                <a:ea typeface="Cambria Math" panose="02040503050406030204" pitchFamily="18" charset="0"/>
                              </a:rPr>
                              <m:t>𝑋</m:t>
                            </m:r>
                            <m:r>
                              <a:rPr lang="fr-FR" sz="2200" i="1" baseline="-25000">
                                <a:solidFill>
                                  <a:schemeClr val="tx1"/>
                                </a:solidFill>
                                <a:latin typeface="Cambria Math" panose="02040503050406030204" pitchFamily="18" charset="0"/>
                                <a:ea typeface="Cambria Math" panose="02040503050406030204" pitchFamily="18" charset="0"/>
                              </a:rPr>
                              <m:t>𝑖</m:t>
                            </m:r>
                            <m:r>
                              <a:rPr lang="fr-FR" sz="2200" i="1">
                                <a:solidFill>
                                  <a:schemeClr val="tx1"/>
                                </a:solidFill>
                                <a:latin typeface="Cambria Math" panose="02040503050406030204" pitchFamily="18" charset="0"/>
                                <a:ea typeface="Cambria Math" panose="02040503050406030204" pitchFamily="18" charset="0"/>
                              </a:rPr>
                              <m:t>|</m:t>
                            </m:r>
                          </m:e>
                        </m:nary>
                      </m:den>
                    </m:f>
                  </m:oMath>
                </a14:m>
                <a:r>
                  <a:rPr lang="fr-FR" sz="2200" dirty="0" smtClean="0">
                    <a:solidFill>
                      <a:schemeClr val="tx1"/>
                    </a:solidFill>
                  </a:rPr>
                  <a:t>  avec E l’ensemble des séries endogènes de l’équilibre comptable.</a:t>
                </a:r>
                <a:r>
                  <a:rPr lang="fr-FR" dirty="0">
                    <a:solidFill>
                      <a:schemeClr val="tx1"/>
                    </a:solidFill>
                  </a:rPr>
                  <a:t/>
                </a:r>
                <a:br>
                  <a:rPr lang="fr-FR" dirty="0">
                    <a:solidFill>
                      <a:schemeClr val="tx1"/>
                    </a:solidFill>
                  </a:rPr>
                </a:br>
                <a:endParaRPr lang="fr-FR" dirty="0">
                  <a:solidFill>
                    <a:schemeClr val="tx1"/>
                  </a:solidFill>
                </a:endParaRPr>
              </a:p>
              <a:p>
                <a:pPr algn="just" eaLnBrk="1" hangingPunct="1"/>
                <a:endParaRPr lang="fr-FR" altLang="fr-FR" sz="1800" dirty="0" smtClean="0">
                  <a:solidFill>
                    <a:schemeClr val="tx1"/>
                  </a:solidFill>
                </a:endParaRPr>
              </a:p>
              <a:p>
                <a:pPr eaLnBrk="1" hangingPunct="1"/>
                <a:endParaRPr lang="fr-FR" altLang="fr-FR" sz="1800" dirty="0" smtClean="0"/>
              </a:p>
            </p:txBody>
          </p:sp>
        </mc:Choice>
        <mc:Fallback>
          <p:sp>
            <p:nvSpPr>
              <p:cNvPr id="81926" name="Rectangle 3"/>
              <p:cNvSpPr>
                <a:spLocks noGrp="1" noRot="1" noChangeAspect="1" noMove="1" noResize="1" noEditPoints="1" noAdjustHandles="1" noChangeArrowheads="1" noChangeShapeType="1" noTextEdit="1"/>
              </p:cNvSpPr>
              <p:nvPr>
                <p:ph type="body" idx="4294967295"/>
              </p:nvPr>
            </p:nvSpPr>
            <p:spPr>
              <a:xfrm>
                <a:off x="168911" y="1340768"/>
                <a:ext cx="8534400" cy="3564632"/>
              </a:xfrm>
              <a:blipFill>
                <a:blip r:embed="rId2"/>
                <a:stretch>
                  <a:fillRect l="-71" t="-3248" r="-2000" b="-24615"/>
                </a:stretch>
              </a:blipFill>
            </p:spPr>
            <p:txBody>
              <a:bodyPr/>
              <a:lstStyle/>
              <a:p>
                <a:r>
                  <a:rPr lang="fr-FR">
                    <a:noFill/>
                  </a:rPr>
                  <a:t> </a:t>
                </a:r>
              </a:p>
            </p:txBody>
          </p:sp>
        </mc:Fallback>
      </mc:AlternateContent>
    </p:spTree>
    <p:extLst>
      <p:ext uri="{BB962C8B-B14F-4D97-AF65-F5344CB8AC3E}">
        <p14:creationId xmlns:p14="http://schemas.microsoft.com/office/powerpoint/2010/main" val="3576913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5</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3</a:t>
            </a:r>
            <a:r>
              <a:rPr lang="fr-FR" altLang="fr-FR" dirty="0" smtClean="0"/>
              <a:t>. Equilibrages (exemple)</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mc:AlternateContent xmlns:mc="http://schemas.openxmlformats.org/markup-compatibility/2006">
        <mc:Choice xmlns:a14="http://schemas.microsoft.com/office/drawing/2010/main" Requires="a14">
          <p:sp>
            <p:nvSpPr>
              <p:cNvPr id="81926" name="Rectangle 3"/>
              <p:cNvSpPr>
                <a:spLocks noGrp="1" noChangeArrowheads="1"/>
              </p:cNvSpPr>
              <p:nvPr>
                <p:ph type="body" idx="4294967295"/>
              </p:nvPr>
            </p:nvSpPr>
            <p:spPr>
              <a:xfrm>
                <a:off x="152400" y="1628800"/>
                <a:ext cx="8534400" cy="3564632"/>
              </a:xfrm>
            </p:spPr>
            <p:txBody>
              <a:bodyPr/>
              <a:lstStyle/>
              <a:p>
                <a:pPr algn="just"/>
                <a:r>
                  <a:rPr lang="fr-FR" dirty="0" smtClean="0">
                    <a:solidFill>
                      <a:schemeClr val="tx1"/>
                    </a:solidFill>
                  </a:rPr>
                  <a:t>Equilibre : C = P1_S11 – P2_S11 - B1g_S11 = 0</a:t>
                </a:r>
              </a:p>
              <a:p>
                <a:pPr algn="just"/>
                <a:endParaRPr lang="fr-FR" dirty="0">
                  <a:solidFill>
                    <a:schemeClr val="tx1"/>
                  </a:solidFill>
                </a:endParaRPr>
              </a:p>
              <a:p>
                <a:pPr algn="just"/>
                <a:r>
                  <a:rPr lang="fr-FR" dirty="0" smtClean="0">
                    <a:solidFill>
                      <a:schemeClr val="tx1"/>
                    </a:solidFill>
                  </a:rPr>
                  <a:t>Si la production est exogène, et que les consommations intermédiaires et la valeur ajoutée sont endogènes, alors on recalcule les CI et la VA de la façon suivante :</a:t>
                </a:r>
              </a:p>
              <a:p>
                <a:pPr algn="just"/>
                <a:endParaRPr lang="fr-FR" dirty="0">
                  <a:solidFill>
                    <a:schemeClr val="tx1"/>
                  </a:solidFill>
                </a:endParaRPr>
              </a:p>
              <a:p>
                <a:pPr algn="just"/>
                <a:r>
                  <a:rPr lang="fr-FR" dirty="0" smtClean="0">
                    <a:solidFill>
                      <a:schemeClr val="tx1"/>
                    </a:solidFill>
                  </a:rPr>
                  <a:t>P2_S11</a:t>
                </a:r>
                <a:r>
                  <a:rPr lang="fr-FR" baseline="30000" dirty="0" smtClean="0">
                    <a:solidFill>
                      <a:schemeClr val="tx1"/>
                    </a:solidFill>
                  </a:rPr>
                  <a:t>c</a:t>
                </a:r>
                <a:r>
                  <a:rPr lang="fr-FR" dirty="0" smtClean="0">
                    <a:solidFill>
                      <a:schemeClr val="tx1"/>
                    </a:solidFill>
                  </a:rPr>
                  <a:t> = P2 – C. </a:t>
                </a:r>
                <a14:m>
                  <m:oMath xmlns:m="http://schemas.openxmlformats.org/officeDocument/2006/math">
                    <m:f>
                      <m:fPr>
                        <m:ctrlPr>
                          <a:rPr lang="fr-FR" i="1" smtClean="0">
                            <a:solidFill>
                              <a:schemeClr val="tx1"/>
                            </a:solidFill>
                            <a:latin typeface="Cambria Math" panose="02040503050406030204" pitchFamily="18" charset="0"/>
                          </a:rPr>
                        </m:ctrlPr>
                      </m:fPr>
                      <m:num>
                        <m:r>
                          <a:rPr lang="fr-FR" b="0" i="1" smtClean="0">
                            <a:solidFill>
                              <a:schemeClr val="tx1"/>
                            </a:solidFill>
                            <a:latin typeface="Cambria Math" panose="02040503050406030204" pitchFamily="18" charset="0"/>
                          </a:rPr>
                          <m:t>𝑃</m:t>
                        </m:r>
                        <m:r>
                          <a:rPr lang="fr-FR" b="0" i="1" smtClean="0">
                            <a:solidFill>
                              <a:schemeClr val="tx1"/>
                            </a:solidFill>
                            <a:latin typeface="Cambria Math" panose="02040503050406030204" pitchFamily="18" charset="0"/>
                          </a:rPr>
                          <m:t>2_</m:t>
                        </m:r>
                        <m:r>
                          <a:rPr lang="fr-FR" b="0" i="1" smtClean="0">
                            <a:solidFill>
                              <a:schemeClr val="tx1"/>
                            </a:solidFill>
                            <a:latin typeface="Cambria Math" panose="02040503050406030204" pitchFamily="18" charset="0"/>
                          </a:rPr>
                          <m:t>𝑆</m:t>
                        </m:r>
                        <m:r>
                          <a:rPr lang="fr-FR" b="0" i="1" smtClean="0">
                            <a:solidFill>
                              <a:schemeClr val="tx1"/>
                            </a:solidFill>
                            <a:latin typeface="Cambria Math" panose="02040503050406030204" pitchFamily="18" charset="0"/>
                          </a:rPr>
                          <m:t>11</m:t>
                        </m:r>
                      </m:num>
                      <m:den>
                        <m:r>
                          <a:rPr lang="fr-FR" i="1">
                            <a:solidFill>
                              <a:schemeClr val="tx1"/>
                            </a:solidFill>
                            <a:latin typeface="Cambria Math" panose="02040503050406030204" pitchFamily="18" charset="0"/>
                          </a:rPr>
                          <m:t>𝑃</m:t>
                        </m:r>
                        <m:r>
                          <a:rPr lang="fr-FR" i="1">
                            <a:solidFill>
                              <a:schemeClr val="tx1"/>
                            </a:solidFill>
                            <a:latin typeface="Cambria Math" panose="02040503050406030204" pitchFamily="18" charset="0"/>
                          </a:rPr>
                          <m:t>2_</m:t>
                        </m:r>
                        <m:r>
                          <a:rPr lang="fr-FR" i="1">
                            <a:solidFill>
                              <a:schemeClr val="tx1"/>
                            </a:solidFill>
                            <a:latin typeface="Cambria Math" panose="02040503050406030204" pitchFamily="18" charset="0"/>
                          </a:rPr>
                          <m:t>𝑆</m:t>
                        </m:r>
                        <m:r>
                          <a:rPr lang="fr-FR" i="1">
                            <a:solidFill>
                              <a:schemeClr val="tx1"/>
                            </a:solidFill>
                            <a:latin typeface="Cambria Math" panose="02040503050406030204" pitchFamily="18" charset="0"/>
                          </a:rPr>
                          <m:t>11+</m:t>
                        </m:r>
                        <m:r>
                          <a:rPr lang="fr-FR" b="0" i="1" smtClean="0">
                            <a:solidFill>
                              <a:schemeClr val="tx1"/>
                            </a:solidFill>
                            <a:latin typeface="Cambria Math" panose="02040503050406030204" pitchFamily="18" charset="0"/>
                          </a:rPr>
                          <m:t>𝐵</m:t>
                        </m:r>
                        <m:r>
                          <a:rPr lang="fr-FR" b="0" i="1" smtClean="0">
                            <a:solidFill>
                              <a:schemeClr val="tx1"/>
                            </a:solidFill>
                            <a:latin typeface="Cambria Math" panose="02040503050406030204" pitchFamily="18" charset="0"/>
                          </a:rPr>
                          <m:t>1</m:t>
                        </m:r>
                        <m:r>
                          <a:rPr lang="fr-FR" b="0" i="1" smtClean="0">
                            <a:solidFill>
                              <a:schemeClr val="tx1"/>
                            </a:solidFill>
                            <a:latin typeface="Cambria Math" panose="02040503050406030204" pitchFamily="18" charset="0"/>
                          </a:rPr>
                          <m:t>𝑔</m:t>
                        </m:r>
                        <m:r>
                          <a:rPr lang="fr-FR" b="0" i="1" smtClean="0">
                            <a:solidFill>
                              <a:schemeClr val="tx1"/>
                            </a:solidFill>
                            <a:latin typeface="Cambria Math" panose="02040503050406030204" pitchFamily="18" charset="0"/>
                          </a:rPr>
                          <m:t>_</m:t>
                        </m:r>
                        <m:r>
                          <a:rPr lang="fr-FR" b="0" i="1" smtClean="0">
                            <a:solidFill>
                              <a:schemeClr val="tx1"/>
                            </a:solidFill>
                            <a:latin typeface="Cambria Math" panose="02040503050406030204" pitchFamily="18" charset="0"/>
                          </a:rPr>
                          <m:t>𝑆</m:t>
                        </m:r>
                        <m:r>
                          <a:rPr lang="fr-FR" b="0" i="1" smtClean="0">
                            <a:solidFill>
                              <a:schemeClr val="tx1"/>
                            </a:solidFill>
                            <a:latin typeface="Cambria Math" panose="02040503050406030204" pitchFamily="18" charset="0"/>
                          </a:rPr>
                          <m:t>11</m:t>
                        </m:r>
                      </m:den>
                    </m:f>
                  </m:oMath>
                </a14:m>
                <a:endParaRPr lang="fr-FR" dirty="0" smtClean="0">
                  <a:solidFill>
                    <a:schemeClr val="tx1"/>
                  </a:solidFill>
                </a:endParaRPr>
              </a:p>
              <a:p>
                <a:pPr algn="just"/>
                <a:endParaRPr lang="fr-FR" dirty="0">
                  <a:solidFill>
                    <a:schemeClr val="tx1"/>
                  </a:solidFill>
                </a:endParaRPr>
              </a:p>
              <a:p>
                <a:pPr algn="just"/>
                <a:r>
                  <a:rPr lang="fr-FR" dirty="0" smtClean="0">
                    <a:solidFill>
                      <a:schemeClr val="tx1"/>
                    </a:solidFill>
                  </a:rPr>
                  <a:t>B1g_</a:t>
                </a:r>
                <a:r>
                  <a:rPr lang="fr-FR" dirty="0">
                    <a:solidFill>
                      <a:schemeClr val="tx1"/>
                    </a:solidFill>
                  </a:rPr>
                  <a:t>S11</a:t>
                </a:r>
                <a:r>
                  <a:rPr lang="fr-FR" baseline="30000" dirty="0">
                    <a:solidFill>
                      <a:schemeClr val="tx1"/>
                    </a:solidFill>
                  </a:rPr>
                  <a:t>c</a:t>
                </a:r>
                <a:r>
                  <a:rPr lang="fr-FR" dirty="0">
                    <a:solidFill>
                      <a:schemeClr val="tx1"/>
                    </a:solidFill>
                  </a:rPr>
                  <a:t> = </a:t>
                </a:r>
                <a:r>
                  <a:rPr lang="fr-FR" dirty="0" smtClean="0">
                    <a:solidFill>
                      <a:schemeClr val="tx1"/>
                    </a:solidFill>
                  </a:rPr>
                  <a:t>B1g </a:t>
                </a:r>
                <a:r>
                  <a:rPr lang="fr-FR" dirty="0">
                    <a:solidFill>
                      <a:schemeClr val="tx1"/>
                    </a:solidFill>
                  </a:rPr>
                  <a:t>– C. </a:t>
                </a:r>
                <a14:m>
                  <m:oMath xmlns:m="http://schemas.openxmlformats.org/officeDocument/2006/math">
                    <m:f>
                      <m:fPr>
                        <m:ctrlPr>
                          <a:rPr lang="fr-FR" i="1">
                            <a:solidFill>
                              <a:schemeClr val="tx1"/>
                            </a:solidFill>
                            <a:latin typeface="Cambria Math" panose="02040503050406030204" pitchFamily="18" charset="0"/>
                          </a:rPr>
                        </m:ctrlPr>
                      </m:fPr>
                      <m:num>
                        <m:r>
                          <a:rPr lang="fr-FR" b="0" i="1" smtClean="0">
                            <a:solidFill>
                              <a:schemeClr val="tx1"/>
                            </a:solidFill>
                            <a:latin typeface="Cambria Math" panose="02040503050406030204" pitchFamily="18" charset="0"/>
                          </a:rPr>
                          <m:t>𝐵</m:t>
                        </m:r>
                        <m:r>
                          <a:rPr lang="fr-FR" b="0" i="1" smtClean="0">
                            <a:solidFill>
                              <a:schemeClr val="tx1"/>
                            </a:solidFill>
                            <a:latin typeface="Cambria Math" panose="02040503050406030204" pitchFamily="18" charset="0"/>
                          </a:rPr>
                          <m:t>1</m:t>
                        </m:r>
                        <m:r>
                          <a:rPr lang="fr-FR" b="0" i="1" smtClean="0">
                            <a:solidFill>
                              <a:schemeClr val="tx1"/>
                            </a:solidFill>
                            <a:latin typeface="Cambria Math" panose="02040503050406030204" pitchFamily="18" charset="0"/>
                          </a:rPr>
                          <m:t>𝑔</m:t>
                        </m:r>
                        <m:r>
                          <a:rPr lang="fr-FR" i="1">
                            <a:solidFill>
                              <a:schemeClr val="tx1"/>
                            </a:solidFill>
                            <a:latin typeface="Cambria Math" panose="02040503050406030204" pitchFamily="18" charset="0"/>
                          </a:rPr>
                          <m:t>_</m:t>
                        </m:r>
                        <m:r>
                          <a:rPr lang="fr-FR" i="1">
                            <a:solidFill>
                              <a:schemeClr val="tx1"/>
                            </a:solidFill>
                            <a:latin typeface="Cambria Math" panose="02040503050406030204" pitchFamily="18" charset="0"/>
                          </a:rPr>
                          <m:t>𝑆</m:t>
                        </m:r>
                        <m:r>
                          <a:rPr lang="fr-FR" i="1">
                            <a:solidFill>
                              <a:schemeClr val="tx1"/>
                            </a:solidFill>
                            <a:latin typeface="Cambria Math" panose="02040503050406030204" pitchFamily="18" charset="0"/>
                          </a:rPr>
                          <m:t>11</m:t>
                        </m:r>
                      </m:num>
                      <m:den>
                        <m:r>
                          <a:rPr lang="fr-FR" i="1">
                            <a:solidFill>
                              <a:schemeClr val="tx1"/>
                            </a:solidFill>
                            <a:latin typeface="Cambria Math" panose="02040503050406030204" pitchFamily="18" charset="0"/>
                          </a:rPr>
                          <m:t>𝑃</m:t>
                        </m:r>
                        <m:r>
                          <a:rPr lang="fr-FR" i="1">
                            <a:solidFill>
                              <a:schemeClr val="tx1"/>
                            </a:solidFill>
                            <a:latin typeface="Cambria Math" panose="02040503050406030204" pitchFamily="18" charset="0"/>
                          </a:rPr>
                          <m:t>2_</m:t>
                        </m:r>
                        <m:r>
                          <a:rPr lang="fr-FR" i="1">
                            <a:solidFill>
                              <a:schemeClr val="tx1"/>
                            </a:solidFill>
                            <a:latin typeface="Cambria Math" panose="02040503050406030204" pitchFamily="18" charset="0"/>
                          </a:rPr>
                          <m:t>𝑆</m:t>
                        </m:r>
                        <m:r>
                          <a:rPr lang="fr-FR" i="1">
                            <a:solidFill>
                              <a:schemeClr val="tx1"/>
                            </a:solidFill>
                            <a:latin typeface="Cambria Math" panose="02040503050406030204" pitchFamily="18" charset="0"/>
                          </a:rPr>
                          <m:t>11+</m:t>
                        </m:r>
                        <m:r>
                          <a:rPr lang="fr-FR" i="1">
                            <a:solidFill>
                              <a:schemeClr val="tx1"/>
                            </a:solidFill>
                            <a:latin typeface="Cambria Math" panose="02040503050406030204" pitchFamily="18" charset="0"/>
                          </a:rPr>
                          <m:t>𝐵</m:t>
                        </m:r>
                        <m:r>
                          <a:rPr lang="fr-FR" i="1">
                            <a:solidFill>
                              <a:schemeClr val="tx1"/>
                            </a:solidFill>
                            <a:latin typeface="Cambria Math" panose="02040503050406030204" pitchFamily="18" charset="0"/>
                          </a:rPr>
                          <m:t>1</m:t>
                        </m:r>
                        <m:r>
                          <a:rPr lang="fr-FR" i="1">
                            <a:solidFill>
                              <a:schemeClr val="tx1"/>
                            </a:solidFill>
                            <a:latin typeface="Cambria Math" panose="02040503050406030204" pitchFamily="18" charset="0"/>
                          </a:rPr>
                          <m:t>𝑔</m:t>
                        </m:r>
                        <m:r>
                          <a:rPr lang="fr-FR" i="1">
                            <a:solidFill>
                              <a:schemeClr val="tx1"/>
                            </a:solidFill>
                            <a:latin typeface="Cambria Math" panose="02040503050406030204" pitchFamily="18" charset="0"/>
                          </a:rPr>
                          <m:t>_</m:t>
                        </m:r>
                        <m:r>
                          <a:rPr lang="fr-FR" i="1">
                            <a:solidFill>
                              <a:schemeClr val="tx1"/>
                            </a:solidFill>
                            <a:latin typeface="Cambria Math" panose="02040503050406030204" pitchFamily="18" charset="0"/>
                          </a:rPr>
                          <m:t>𝑆</m:t>
                        </m:r>
                        <m:r>
                          <a:rPr lang="fr-FR" i="1">
                            <a:solidFill>
                              <a:schemeClr val="tx1"/>
                            </a:solidFill>
                            <a:latin typeface="Cambria Math" panose="02040503050406030204" pitchFamily="18" charset="0"/>
                          </a:rPr>
                          <m:t>11</m:t>
                        </m:r>
                      </m:den>
                    </m:f>
                  </m:oMath>
                </a14:m>
                <a:endParaRPr lang="fr-FR" dirty="0" smtClean="0">
                  <a:solidFill>
                    <a:schemeClr val="tx1"/>
                  </a:solidFill>
                </a:endParaRPr>
              </a:p>
              <a:p>
                <a:pPr algn="just"/>
                <a:endParaRPr lang="fr-FR" dirty="0" smtClean="0">
                  <a:solidFill>
                    <a:schemeClr val="tx1"/>
                  </a:solidFill>
                </a:endParaRPr>
              </a:p>
            </p:txBody>
          </p:sp>
        </mc:Choice>
        <mc:Fallback>
          <p:sp>
            <p:nvSpPr>
              <p:cNvPr id="81926" name="Rectangle 3"/>
              <p:cNvSpPr>
                <a:spLocks noGrp="1" noRot="1" noChangeAspect="1" noMove="1" noResize="1" noEditPoints="1" noAdjustHandles="1" noChangeArrowheads="1" noChangeShapeType="1" noTextEdit="1"/>
              </p:cNvSpPr>
              <p:nvPr>
                <p:ph type="body" idx="4294967295"/>
              </p:nvPr>
            </p:nvSpPr>
            <p:spPr>
              <a:xfrm>
                <a:off x="152400" y="1628800"/>
                <a:ext cx="8534400" cy="3564632"/>
              </a:xfrm>
              <a:blipFill>
                <a:blip r:embed="rId2"/>
                <a:stretch>
                  <a:fillRect t="-3419" r="-2143" b="-9744"/>
                </a:stretch>
              </a:blipFill>
            </p:spPr>
            <p:txBody>
              <a:bodyPr/>
              <a:lstStyle/>
              <a:p>
                <a:r>
                  <a:rPr lang="fr-FR">
                    <a:noFill/>
                  </a:rPr>
                  <a:t> </a:t>
                </a:r>
              </a:p>
            </p:txBody>
          </p:sp>
        </mc:Fallback>
      </mc:AlternateContent>
    </p:spTree>
    <p:extLst>
      <p:ext uri="{BB962C8B-B14F-4D97-AF65-F5344CB8AC3E}">
        <p14:creationId xmlns:p14="http://schemas.microsoft.com/office/powerpoint/2010/main" val="4087378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6</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4</a:t>
            </a:r>
            <a:r>
              <a:rPr lang="fr-FR" altLang="fr-FR" dirty="0" smtClean="0"/>
              <a:t>. Agrégations (1)</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152400" y="1484784"/>
            <a:ext cx="8534400" cy="3708648"/>
          </a:xfrm>
        </p:spPr>
        <p:txBody>
          <a:bodyPr/>
          <a:lstStyle/>
          <a:p>
            <a:pPr algn="just"/>
            <a:r>
              <a:rPr lang="fr-FR" dirty="0" smtClean="0">
                <a:solidFill>
                  <a:schemeClr val="tx1"/>
                </a:solidFill>
              </a:rPr>
              <a:t>C’est un équilibre comptable particulier : quand une série est supposée être la somme de plusieurs autres, correspondant à un niveau plus fin de nomenclature pour une dimension donnée (SI ou opérations), alors la valeur de cette série est remplacée par la somme de ces séries. Ainsi, les séries désagrégées sont « exogènes » et la série agrégée est « endogène », calculée à partir des valeur des séries désagrégées</a:t>
            </a:r>
          </a:p>
          <a:p>
            <a:pPr algn="just"/>
            <a:endParaRPr lang="fr-FR" dirty="0" smtClean="0">
              <a:solidFill>
                <a:schemeClr val="tx1"/>
              </a:solidFill>
            </a:endParaRPr>
          </a:p>
          <a:p>
            <a:pPr algn="just"/>
            <a:r>
              <a:rPr lang="fr-FR" dirty="0" smtClean="0">
                <a:solidFill>
                  <a:schemeClr val="tx1"/>
                </a:solidFill>
              </a:rPr>
              <a:t>Si les séries désagrégées ne sont pas toutes disponibles sur la période désirée, alors on peut prolonger la série agrégée dans le passé par raccrochage à partir de sa dernière valeur calculée comme somme des niveaux fins et des taux de croissance de la série agrégée</a:t>
            </a:r>
          </a:p>
        </p:txBody>
      </p:sp>
    </p:spTree>
    <p:extLst>
      <p:ext uri="{BB962C8B-B14F-4D97-AF65-F5344CB8AC3E}">
        <p14:creationId xmlns:p14="http://schemas.microsoft.com/office/powerpoint/2010/main" val="4134459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7</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a:t>4</a:t>
            </a:r>
            <a:r>
              <a:rPr lang="fr-FR" altLang="fr-FR" dirty="0" smtClean="0"/>
              <a:t>. Agrégations (2) : exemple</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152400" y="1484784"/>
            <a:ext cx="8534400" cy="3708648"/>
          </a:xfrm>
        </p:spPr>
        <p:txBody>
          <a:bodyPr/>
          <a:lstStyle/>
          <a:p>
            <a:pPr algn="just"/>
            <a:r>
              <a:rPr lang="fr-FR" sz="2000" dirty="0" smtClean="0">
                <a:solidFill>
                  <a:schemeClr val="tx1"/>
                </a:solidFill>
              </a:rPr>
              <a:t>On peut déterminé P1_S13 comme :</a:t>
            </a:r>
          </a:p>
          <a:p>
            <a:pPr algn="just"/>
            <a:r>
              <a:rPr lang="fr-FR" sz="2000" dirty="0" smtClean="0">
                <a:solidFill>
                  <a:schemeClr val="tx1"/>
                </a:solidFill>
              </a:rPr>
              <a:t>- la somme de P11_S13, P12_S13, P13_S13 (agrégation sur les opérations)</a:t>
            </a:r>
          </a:p>
          <a:p>
            <a:pPr algn="just"/>
            <a:r>
              <a:rPr lang="fr-FR" sz="2000" dirty="0" smtClean="0">
                <a:solidFill>
                  <a:schemeClr val="tx1"/>
                </a:solidFill>
              </a:rPr>
              <a:t>- la somme de P1_S1311, P1_S1313, P1_S1314 (agrégation sur les secteurs institutionnels)</a:t>
            </a:r>
          </a:p>
          <a:p>
            <a:pPr algn="just"/>
            <a:endParaRPr lang="fr-FR" sz="2000" dirty="0">
              <a:solidFill>
                <a:schemeClr val="tx1"/>
              </a:solidFill>
            </a:endParaRPr>
          </a:p>
          <a:p>
            <a:pPr algn="just"/>
            <a:r>
              <a:rPr lang="fr-FR" sz="2000" dirty="0" smtClean="0">
                <a:solidFill>
                  <a:schemeClr val="tx1"/>
                </a:solidFill>
              </a:rPr>
              <a:t>Si P1_S13 existe à partir de 1949 et que les séries P11_S1, P12_S13, P13_S13 ne sont disponibles que depuis 1978, alors on procède de la façon suivante :</a:t>
            </a:r>
          </a:p>
          <a:p>
            <a:pPr algn="just"/>
            <a:r>
              <a:rPr lang="fr-FR" sz="2000" dirty="0" smtClean="0">
                <a:solidFill>
                  <a:schemeClr val="tx1"/>
                </a:solidFill>
              </a:rPr>
              <a:t>- on calcule P1_S13 par agrégation de </a:t>
            </a:r>
            <a:r>
              <a:rPr lang="fr-FR" sz="2000" dirty="0">
                <a:solidFill>
                  <a:schemeClr val="tx1"/>
                </a:solidFill>
              </a:rPr>
              <a:t>P11_S13, P12_S13, P13_S13 </a:t>
            </a:r>
            <a:r>
              <a:rPr lang="fr-FR" sz="2000" dirty="0" smtClean="0">
                <a:solidFill>
                  <a:schemeClr val="tx1"/>
                </a:solidFill>
              </a:rPr>
              <a:t>à partir de 1978</a:t>
            </a:r>
          </a:p>
          <a:p>
            <a:pPr algn="just"/>
            <a:r>
              <a:rPr lang="fr-FR" sz="2000" dirty="0" smtClean="0">
                <a:solidFill>
                  <a:schemeClr val="tx1"/>
                </a:solidFill>
              </a:rPr>
              <a:t>- On calcule P1_S13 avant 1978, en partant de la nouvelle valeur de P1_S13 (déterminée par agrégation) en 1978 et en appliquant les taux de croissance de l’ancienne série P1_S13 pour en déduire les nouvelles valeurs de P1_S13 entre 1949 et 1978</a:t>
            </a:r>
          </a:p>
          <a:p>
            <a:pPr marL="0" indent="0" algn="just">
              <a:buNone/>
            </a:pPr>
            <a:endParaRPr lang="fr-FR" dirty="0" smtClean="0">
              <a:solidFill>
                <a:schemeClr val="tx1"/>
              </a:solidFill>
            </a:endParaRPr>
          </a:p>
          <a:p>
            <a:pPr algn="just"/>
            <a:r>
              <a:rPr lang="fr-FR" dirty="0" smtClean="0">
                <a:solidFill>
                  <a:schemeClr val="tx1"/>
                </a:solidFill>
              </a:rPr>
              <a:t>Si</a:t>
            </a:r>
          </a:p>
        </p:txBody>
      </p:sp>
    </p:spTree>
    <p:extLst>
      <p:ext uri="{BB962C8B-B14F-4D97-AF65-F5344CB8AC3E}">
        <p14:creationId xmlns:p14="http://schemas.microsoft.com/office/powerpoint/2010/main" val="3909870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8</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57200" y="152400"/>
            <a:ext cx="7772400" cy="755650"/>
          </a:xfrm>
        </p:spPr>
        <p:txBody>
          <a:bodyPr/>
          <a:lstStyle/>
          <a:p>
            <a:pPr eaLnBrk="1" hangingPunct="1"/>
            <a:r>
              <a:rPr lang="fr-FR" altLang="fr-FR" dirty="0" smtClean="0"/>
              <a:t>5</a:t>
            </a:r>
            <a:r>
              <a:rPr lang="fr-FR" altLang="fr-FR" dirty="0" smtClean="0"/>
              <a:t>. Calage descendant</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152400" y="1484784"/>
            <a:ext cx="8534400" cy="3708648"/>
          </a:xfrm>
        </p:spPr>
        <p:txBody>
          <a:bodyPr/>
          <a:lstStyle/>
          <a:p>
            <a:pPr algn="just"/>
            <a:r>
              <a:rPr lang="fr-FR" sz="2200" dirty="0" smtClean="0">
                <a:solidFill>
                  <a:schemeClr val="tx1"/>
                </a:solidFill>
              </a:rPr>
              <a:t>C’est l’opération inverse de l’agrégation : on part de la valeur agrégée d’une opération au niveau de l’ensemble des secteurs institutionnels (S0), et on ajuste les valeurs de cette opération pour les sous secteurs institutionnels, afin que la relation d’agrégation soit respectée.</a:t>
            </a:r>
          </a:p>
          <a:p>
            <a:pPr algn="just"/>
            <a:endParaRPr lang="fr-FR" sz="2200" dirty="0">
              <a:solidFill>
                <a:schemeClr val="tx1"/>
              </a:solidFill>
            </a:endParaRPr>
          </a:p>
          <a:p>
            <a:pPr algn="just"/>
            <a:r>
              <a:rPr lang="fr-FR" sz="2200" dirty="0" smtClean="0">
                <a:solidFill>
                  <a:schemeClr val="tx1"/>
                </a:solidFill>
              </a:rPr>
              <a:t>On procède de façon séquentielle :</a:t>
            </a:r>
          </a:p>
          <a:p>
            <a:pPr algn="just"/>
            <a:r>
              <a:rPr lang="fr-FR" sz="2200" dirty="0" smtClean="0">
                <a:solidFill>
                  <a:schemeClr val="tx1"/>
                </a:solidFill>
              </a:rPr>
              <a:t>- Les valeurs pour S1, S2, et SBS sont calées sur la valeur de S0</a:t>
            </a:r>
          </a:p>
          <a:p>
            <a:pPr algn="just"/>
            <a:r>
              <a:rPr lang="fr-FR" sz="2200" dirty="0" smtClean="0">
                <a:solidFill>
                  <a:schemeClr val="tx1"/>
                </a:solidFill>
              </a:rPr>
              <a:t>- Les valeurs pour S10 et SUF sont calées sur la valeur de S1</a:t>
            </a:r>
          </a:p>
          <a:p>
            <a:pPr algn="just"/>
            <a:r>
              <a:rPr lang="fr-FR" sz="2200" dirty="0" smtClean="0">
                <a:solidFill>
                  <a:schemeClr val="tx1"/>
                </a:solidFill>
              </a:rPr>
              <a:t>- Les valeurs pour S11, S12, S13, S14, S14 sont calées sur la </a:t>
            </a:r>
            <a:r>
              <a:rPr lang="fr-FR" sz="2200" dirty="0" err="1" smtClean="0">
                <a:solidFill>
                  <a:schemeClr val="tx1"/>
                </a:solidFill>
              </a:rPr>
              <a:t>la</a:t>
            </a:r>
            <a:r>
              <a:rPr lang="fr-FR" sz="2200" dirty="0" smtClean="0">
                <a:solidFill>
                  <a:schemeClr val="tx1"/>
                </a:solidFill>
              </a:rPr>
              <a:t> valeur de S10</a:t>
            </a:r>
          </a:p>
          <a:p>
            <a:pPr algn="just"/>
            <a:r>
              <a:rPr lang="fr-FR" sz="2200" dirty="0" smtClean="0">
                <a:solidFill>
                  <a:schemeClr val="tx1"/>
                </a:solidFill>
              </a:rPr>
              <a:t>- Etc.</a:t>
            </a:r>
          </a:p>
          <a:p>
            <a:pPr marL="0" indent="0" algn="just">
              <a:buNone/>
            </a:pPr>
            <a:endParaRPr lang="fr-FR" dirty="0" smtClean="0">
              <a:solidFill>
                <a:schemeClr val="tx1"/>
              </a:solidFill>
            </a:endParaRPr>
          </a:p>
          <a:p>
            <a:pPr marL="0" indent="0" algn="just">
              <a:buNone/>
            </a:pPr>
            <a:endParaRPr lang="fr-FR" dirty="0" smtClean="0">
              <a:solidFill>
                <a:schemeClr val="tx1"/>
              </a:solidFill>
            </a:endParaRPr>
          </a:p>
        </p:txBody>
      </p:sp>
    </p:spTree>
    <p:extLst>
      <p:ext uri="{BB962C8B-B14F-4D97-AF65-F5344CB8AC3E}">
        <p14:creationId xmlns:p14="http://schemas.microsoft.com/office/powerpoint/2010/main" val="3612016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066CF694-46CF-47C7-A4EF-138DE71109CE}" type="slidenum">
              <a:rPr lang="fr-FR" altLang="fr-FR" sz="1200" b="1">
                <a:solidFill>
                  <a:schemeClr val="bg1"/>
                </a:solidFill>
                <a:latin typeface="Arial" panose="020B0604020202020204" pitchFamily="34" charset="0"/>
              </a:rPr>
              <a:pPr algn="r" eaLnBrk="1" hangingPunct="1">
                <a:lnSpc>
                  <a:spcPct val="115000"/>
                </a:lnSpc>
              </a:pPr>
              <a:t>9</a:t>
            </a:fld>
            <a:endParaRPr lang="fr-FR" altLang="fr-FR" sz="1200" b="1">
              <a:solidFill>
                <a:schemeClr val="bg1"/>
              </a:solidFill>
              <a:latin typeface="Arial" panose="020B0604020202020204" pitchFamily="34" charset="0"/>
            </a:endParaRPr>
          </a:p>
        </p:txBody>
      </p:sp>
      <p:sp>
        <p:nvSpPr>
          <p:cNvPr id="81925" name="Rectangle 2"/>
          <p:cNvSpPr>
            <a:spLocks noGrp="1" noChangeArrowheads="1"/>
          </p:cNvSpPr>
          <p:nvPr>
            <p:ph type="title" idx="4294967295"/>
          </p:nvPr>
        </p:nvSpPr>
        <p:spPr>
          <a:xfrm>
            <a:off x="467544" y="476672"/>
            <a:ext cx="7772400" cy="755650"/>
          </a:xfrm>
        </p:spPr>
        <p:txBody>
          <a:bodyPr/>
          <a:lstStyle/>
          <a:p>
            <a:pPr eaLnBrk="1" hangingPunct="1"/>
            <a:r>
              <a:rPr lang="fr-FR" altLang="fr-FR" dirty="0" smtClean="0"/>
              <a:t>6</a:t>
            </a:r>
            <a:r>
              <a:rPr lang="fr-FR" altLang="fr-FR" dirty="0" smtClean="0"/>
              <a:t>. Exemple de combinaison de calage descendant et d’agrégation</a:t>
            </a:r>
            <a:r>
              <a:rPr lang="fr-FR" altLang="fr-FR" dirty="0" smtClean="0"/>
              <a:t/>
            </a:r>
            <a:br>
              <a:rPr lang="fr-FR" altLang="fr-FR" dirty="0" smtClean="0"/>
            </a:br>
            <a:r>
              <a:rPr lang="fr-FR" altLang="fr-FR" sz="1000" dirty="0" smtClean="0"/>
              <a:t/>
            </a:r>
            <a:br>
              <a:rPr lang="fr-FR" altLang="fr-FR" sz="1000" dirty="0" smtClean="0"/>
            </a:br>
            <a:r>
              <a:rPr lang="fr-FR" altLang="fr-FR" sz="1000" dirty="0" smtClean="0"/>
              <a:t>	</a:t>
            </a:r>
            <a:endParaRPr lang="fr-FR" altLang="fr-FR" sz="2000" dirty="0" smtClean="0">
              <a:solidFill>
                <a:schemeClr val="tx1"/>
              </a:solidFill>
            </a:endParaRPr>
          </a:p>
        </p:txBody>
      </p:sp>
      <p:sp>
        <p:nvSpPr>
          <p:cNvPr id="81926" name="Rectangle 3"/>
          <p:cNvSpPr>
            <a:spLocks noGrp="1" noChangeArrowheads="1"/>
          </p:cNvSpPr>
          <p:nvPr>
            <p:ph type="body" idx="4294967295"/>
          </p:nvPr>
        </p:nvSpPr>
        <p:spPr>
          <a:xfrm>
            <a:off x="304800" y="1340768"/>
            <a:ext cx="8534400" cy="3708648"/>
          </a:xfrm>
        </p:spPr>
        <p:txBody>
          <a:bodyPr/>
          <a:lstStyle/>
          <a:p>
            <a:pPr marL="0" indent="0" algn="just">
              <a:buNone/>
            </a:pPr>
            <a:r>
              <a:rPr lang="fr-FR" sz="1700" dirty="0" smtClean="0">
                <a:solidFill>
                  <a:schemeClr val="tx1"/>
                </a:solidFill>
              </a:rPr>
              <a:t>On veut caler les séries de P11 et P12 du S11 et du S14AA.</a:t>
            </a:r>
          </a:p>
          <a:p>
            <a:pPr marL="0" indent="0" algn="just">
              <a:buNone/>
            </a:pPr>
            <a:r>
              <a:rPr lang="fr-FR" sz="1700" dirty="0" smtClean="0">
                <a:solidFill>
                  <a:schemeClr val="tx1"/>
                </a:solidFill>
              </a:rPr>
              <a:t>Les séries de P1 commencent en 1949</a:t>
            </a:r>
          </a:p>
          <a:p>
            <a:pPr marL="0" indent="0" algn="just">
              <a:buNone/>
            </a:pPr>
            <a:r>
              <a:rPr lang="fr-FR" sz="1700" dirty="0" smtClean="0">
                <a:solidFill>
                  <a:schemeClr val="tx1"/>
                </a:solidFill>
              </a:rPr>
              <a:t>Les séries de P11 et P12 commencent en 1978</a:t>
            </a:r>
          </a:p>
          <a:p>
            <a:pPr marL="0" indent="0" algn="just">
              <a:buNone/>
            </a:pPr>
            <a:endParaRPr lang="fr-FR" sz="1700" dirty="0">
              <a:solidFill>
                <a:schemeClr val="tx1"/>
              </a:solidFill>
            </a:endParaRPr>
          </a:p>
          <a:p>
            <a:pPr marL="0" indent="0" algn="just">
              <a:buNone/>
            </a:pPr>
            <a:r>
              <a:rPr lang="fr-FR" sz="1700" dirty="0" smtClean="0">
                <a:solidFill>
                  <a:schemeClr val="tx1"/>
                </a:solidFill>
              </a:rPr>
              <a:t>On procède de la façon suivante :</a:t>
            </a:r>
          </a:p>
          <a:p>
            <a:pPr marL="0" indent="0" algn="just">
              <a:buNone/>
            </a:pPr>
            <a:endParaRPr lang="fr-FR" sz="1700" dirty="0" smtClean="0">
              <a:solidFill>
                <a:schemeClr val="tx1"/>
              </a:solidFill>
            </a:endParaRPr>
          </a:p>
          <a:p>
            <a:pPr algn="just">
              <a:buFontTx/>
              <a:buChar char="-"/>
            </a:pPr>
            <a:r>
              <a:rPr lang="fr-FR" sz="1700" dirty="0" smtClean="0">
                <a:solidFill>
                  <a:schemeClr val="tx1"/>
                </a:solidFill>
              </a:rPr>
              <a:t>Calage descendant de </a:t>
            </a:r>
          </a:p>
          <a:p>
            <a:pPr lvl="1" algn="just">
              <a:buFontTx/>
              <a:buChar char="-"/>
            </a:pPr>
            <a:r>
              <a:rPr lang="fr-FR" sz="1700" dirty="0" smtClean="0">
                <a:solidFill>
                  <a:schemeClr val="tx1"/>
                </a:solidFill>
              </a:rPr>
              <a:t>P11_S11 et P11_S14AA sur P11_SNFEI entre 1978 et 2010</a:t>
            </a:r>
          </a:p>
          <a:p>
            <a:pPr lvl="1" algn="just">
              <a:buFontTx/>
              <a:buChar char="-"/>
            </a:pPr>
            <a:r>
              <a:rPr lang="fr-FR" sz="1700" dirty="0" smtClean="0">
                <a:solidFill>
                  <a:schemeClr val="tx1"/>
                </a:solidFill>
              </a:rPr>
              <a:t>P12_S11 </a:t>
            </a:r>
            <a:r>
              <a:rPr lang="fr-FR" sz="1700" dirty="0">
                <a:solidFill>
                  <a:schemeClr val="tx1"/>
                </a:solidFill>
              </a:rPr>
              <a:t>et </a:t>
            </a:r>
            <a:r>
              <a:rPr lang="fr-FR" sz="1700" dirty="0" smtClean="0">
                <a:solidFill>
                  <a:schemeClr val="tx1"/>
                </a:solidFill>
              </a:rPr>
              <a:t>P12_S14AA </a:t>
            </a:r>
            <a:r>
              <a:rPr lang="fr-FR" sz="1700" dirty="0">
                <a:solidFill>
                  <a:schemeClr val="tx1"/>
                </a:solidFill>
              </a:rPr>
              <a:t>sur </a:t>
            </a:r>
            <a:r>
              <a:rPr lang="fr-FR" sz="1700" dirty="0" smtClean="0">
                <a:solidFill>
                  <a:schemeClr val="tx1"/>
                </a:solidFill>
              </a:rPr>
              <a:t>P12_SNFEI </a:t>
            </a:r>
            <a:r>
              <a:rPr lang="fr-FR" sz="1700" dirty="0">
                <a:solidFill>
                  <a:schemeClr val="tx1"/>
                </a:solidFill>
              </a:rPr>
              <a:t>entre 1978 et 2010</a:t>
            </a:r>
          </a:p>
          <a:p>
            <a:pPr lvl="1" algn="just">
              <a:buFontTx/>
              <a:buChar char="-"/>
            </a:pPr>
            <a:endParaRPr lang="fr-FR" sz="1700" dirty="0" smtClean="0">
              <a:solidFill>
                <a:schemeClr val="tx1"/>
              </a:solidFill>
            </a:endParaRPr>
          </a:p>
          <a:p>
            <a:pPr algn="just">
              <a:buFontTx/>
              <a:buChar char="-"/>
            </a:pPr>
            <a:r>
              <a:rPr lang="fr-FR" sz="1700" dirty="0" smtClean="0">
                <a:solidFill>
                  <a:schemeClr val="tx1"/>
                </a:solidFill>
              </a:rPr>
              <a:t>Agrégation sur les opérations : </a:t>
            </a:r>
          </a:p>
          <a:p>
            <a:pPr lvl="1" algn="just">
              <a:buFontTx/>
              <a:buChar char="-"/>
            </a:pPr>
            <a:r>
              <a:rPr lang="fr-FR" sz="1700" dirty="0" smtClean="0">
                <a:solidFill>
                  <a:schemeClr val="tx1"/>
                </a:solidFill>
              </a:rPr>
              <a:t>P1_S11 = P11_S11+P12_S11 entre 1978 et 2010</a:t>
            </a:r>
          </a:p>
          <a:p>
            <a:pPr lvl="1" algn="just">
              <a:buFontTx/>
              <a:buChar char="-"/>
            </a:pPr>
            <a:r>
              <a:rPr lang="fr-FR" sz="1700" dirty="0" smtClean="0">
                <a:solidFill>
                  <a:schemeClr val="tx1"/>
                </a:solidFill>
              </a:rPr>
              <a:t>P1_S14AA = P11_S14AA+P12_S14AA </a:t>
            </a:r>
            <a:r>
              <a:rPr lang="fr-FR" sz="1700" dirty="0">
                <a:solidFill>
                  <a:schemeClr val="tx1"/>
                </a:solidFill>
              </a:rPr>
              <a:t>entre 1978 et </a:t>
            </a:r>
            <a:r>
              <a:rPr lang="fr-FR" sz="1700" dirty="0" smtClean="0">
                <a:solidFill>
                  <a:schemeClr val="tx1"/>
                </a:solidFill>
              </a:rPr>
              <a:t>2010</a:t>
            </a:r>
          </a:p>
          <a:p>
            <a:pPr lvl="1" algn="just">
              <a:buFontTx/>
              <a:buChar char="-"/>
            </a:pPr>
            <a:r>
              <a:rPr lang="fr-FR" sz="1700" dirty="0" smtClean="0">
                <a:solidFill>
                  <a:schemeClr val="tx1"/>
                </a:solidFill>
              </a:rPr>
              <a:t>Avant 1978, P1_S11 et P1_S14AA sont calculée à partir du niveau 1978 précédemment calculé auquel on applique les taux d’évolution</a:t>
            </a:r>
          </a:p>
          <a:p>
            <a:pPr algn="just">
              <a:buFontTx/>
              <a:buChar char="-"/>
            </a:pPr>
            <a:endParaRPr lang="fr-FR" sz="1700" dirty="0" smtClean="0">
              <a:solidFill>
                <a:schemeClr val="tx1"/>
              </a:solidFill>
            </a:endParaRPr>
          </a:p>
          <a:p>
            <a:pPr algn="just">
              <a:buFontTx/>
              <a:buChar char="-"/>
            </a:pPr>
            <a:r>
              <a:rPr lang="fr-FR" sz="1700" dirty="0" smtClean="0">
                <a:solidFill>
                  <a:schemeClr val="tx1"/>
                </a:solidFill>
              </a:rPr>
              <a:t>Calage descendant de P1_S11 et P1_S14AA sur P1_SNFEI (utile pour les années avant 1978 où P1 n’a pas été calculée par agrégation, mais par raccrochage) </a:t>
            </a:r>
          </a:p>
          <a:p>
            <a:pPr algn="just">
              <a:buFontTx/>
              <a:buChar char="-"/>
            </a:pPr>
            <a:endParaRPr lang="fr-FR" sz="1700" dirty="0" smtClean="0">
              <a:solidFill>
                <a:schemeClr val="tx1"/>
              </a:solidFill>
            </a:endParaRPr>
          </a:p>
          <a:p>
            <a:pPr marL="0" indent="0" algn="just">
              <a:buNone/>
            </a:pPr>
            <a:endParaRPr lang="fr-FR" sz="1700" dirty="0">
              <a:solidFill>
                <a:schemeClr val="tx1"/>
              </a:solidFill>
            </a:endParaRPr>
          </a:p>
          <a:p>
            <a:pPr marL="0" indent="0" algn="just">
              <a:buNone/>
            </a:pPr>
            <a:endParaRPr lang="fr-FR" sz="1700" dirty="0" smtClean="0">
              <a:solidFill>
                <a:schemeClr val="tx1"/>
              </a:solidFill>
            </a:endParaRPr>
          </a:p>
        </p:txBody>
      </p:sp>
    </p:spTree>
    <p:extLst>
      <p:ext uri="{BB962C8B-B14F-4D97-AF65-F5344CB8AC3E}">
        <p14:creationId xmlns:p14="http://schemas.microsoft.com/office/powerpoint/2010/main" val="3177380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CharteInseeBleu">
  <a:themeElements>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fontScheme name="CharteInseeBle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rteInseeBleu 1">
        <a:dk1>
          <a:srgbClr val="1C1C1C"/>
        </a:dk1>
        <a:lt1>
          <a:srgbClr val="FFFFFF"/>
        </a:lt1>
        <a:dk2>
          <a:srgbClr val="1C1C1C"/>
        </a:dk2>
        <a:lt2>
          <a:srgbClr val="777777"/>
        </a:lt2>
        <a:accent1>
          <a:srgbClr val="FF0000"/>
        </a:accent1>
        <a:accent2>
          <a:srgbClr val="000099"/>
        </a:accent2>
        <a:accent3>
          <a:srgbClr val="FFFFFF"/>
        </a:accent3>
        <a:accent4>
          <a:srgbClr val="161616"/>
        </a:accent4>
        <a:accent5>
          <a:srgbClr val="FF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3">
        <a:dk1>
          <a:srgbClr val="1C1C1C"/>
        </a:dk1>
        <a:lt1>
          <a:srgbClr val="FFFFFF"/>
        </a:lt1>
        <a:dk2>
          <a:srgbClr val="1C1C1C"/>
        </a:dk2>
        <a:lt2>
          <a:srgbClr val="777777"/>
        </a:lt2>
        <a:accent1>
          <a:srgbClr val="FF6600"/>
        </a:accent1>
        <a:accent2>
          <a:srgbClr val="000099"/>
        </a:accent2>
        <a:accent3>
          <a:srgbClr val="FFFFFF"/>
        </a:accent3>
        <a:accent4>
          <a:srgbClr val="161616"/>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V:\office2000\modeles INSEE\CharteInseePrune.pot</Template>
  <TotalTime>6004</TotalTime>
  <Words>607</Words>
  <Application>Microsoft Office PowerPoint</Application>
  <PresentationFormat>Affichage à l'écran (4:3)</PresentationFormat>
  <Paragraphs>84</Paragraphs>
  <Slides>9</Slides>
  <Notes>1</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9</vt:i4>
      </vt:variant>
    </vt:vector>
  </HeadingPairs>
  <TitlesOfParts>
    <vt:vector size="14" baseType="lpstr">
      <vt:lpstr>Arial</vt:lpstr>
      <vt:lpstr>Cambria Math</vt:lpstr>
      <vt:lpstr>Times New Roman</vt:lpstr>
      <vt:lpstr>CharteInseeBleu</vt:lpstr>
      <vt:lpstr>Image bitmap</vt:lpstr>
      <vt:lpstr>Raccrochage et équilibrages</vt:lpstr>
      <vt:lpstr>1. Introduction   </vt:lpstr>
      <vt:lpstr>2. Raccrochage   </vt:lpstr>
      <vt:lpstr>3. Equilibrages (1)   </vt:lpstr>
      <vt:lpstr>3. Equilibrages (exemple)   </vt:lpstr>
      <vt:lpstr>4. Agrégations (1)   </vt:lpstr>
      <vt:lpstr>4. Agrégations (2) : exemple   </vt:lpstr>
      <vt:lpstr>5. Calage descendant   </vt:lpstr>
      <vt:lpstr>6. Exemple de combinaison de calage descendant et d’agrégation   </vt:lpstr>
    </vt:vector>
  </TitlesOfParts>
  <Company>INSEE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rétropolation des comptes nationaux en base 2010 :</dc:title>
  <dc:creator>z868g4</dc:creator>
  <cp:lastModifiedBy>Billot Sylvain</cp:lastModifiedBy>
  <cp:revision>90</cp:revision>
  <dcterms:created xsi:type="dcterms:W3CDTF">2014-11-19T11:09:10Z</dcterms:created>
  <dcterms:modified xsi:type="dcterms:W3CDTF">2019-11-12T14:34:46Z</dcterms:modified>
</cp:coreProperties>
</file>