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57" r:id="rId3"/>
    <p:sldId id="258" r:id="rId4"/>
    <p:sldId id="267" r:id="rId5"/>
    <p:sldId id="316" r:id="rId6"/>
    <p:sldId id="315" r:id="rId7"/>
    <p:sldId id="330" r:id="rId8"/>
    <p:sldId id="332" r:id="rId9"/>
    <p:sldId id="333" r:id="rId10"/>
    <p:sldId id="334" r:id="rId11"/>
    <p:sldId id="335" r:id="rId12"/>
    <p:sldId id="339" r:id="rId13"/>
    <p:sldId id="336" r:id="rId14"/>
    <p:sldId id="365" r:id="rId15"/>
    <p:sldId id="311"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996" autoAdjust="0"/>
  </p:normalViewPr>
  <p:slideViewPr>
    <p:cSldViewPr snapToGrid="0">
      <p:cViewPr varScale="1">
        <p:scale>
          <a:sx n="60" d="100"/>
          <a:sy n="60" d="100"/>
        </p:scale>
        <p:origin x="1092"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D1C2D7-1C77-42A0-9BF1-270F6CCD908A}" type="datetimeFigureOut">
              <a:rPr lang="fr-FR" smtClean="0"/>
              <a:t>03/09/2019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EF51D-ED5E-451E-9668-0ACF85086521}" type="slidenum">
              <a:rPr lang="fr-FR" smtClean="0"/>
              <a:t>‹N°›</a:t>
            </a:fld>
            <a:endParaRPr lang="fr-FR"/>
          </a:p>
        </p:txBody>
      </p:sp>
    </p:spTree>
    <p:extLst>
      <p:ext uri="{BB962C8B-B14F-4D97-AF65-F5344CB8AC3E}">
        <p14:creationId xmlns:p14="http://schemas.microsoft.com/office/powerpoint/2010/main" val="2109393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5EF51D-ED5E-451E-9668-0ACF85086521}" type="slidenum">
              <a:rPr lang="fr-FR" smtClean="0"/>
              <a:t>2</a:t>
            </a:fld>
            <a:endParaRPr lang="fr-FR"/>
          </a:p>
        </p:txBody>
      </p:sp>
    </p:spTree>
    <p:extLst>
      <p:ext uri="{BB962C8B-B14F-4D97-AF65-F5344CB8AC3E}">
        <p14:creationId xmlns:p14="http://schemas.microsoft.com/office/powerpoint/2010/main" val="4057209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11</a:t>
            </a:fld>
            <a:endParaRPr lang="fr-FR"/>
          </a:p>
        </p:txBody>
      </p:sp>
    </p:spTree>
    <p:extLst>
      <p:ext uri="{BB962C8B-B14F-4D97-AF65-F5344CB8AC3E}">
        <p14:creationId xmlns:p14="http://schemas.microsoft.com/office/powerpoint/2010/main" val="2796310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t>
            </a:r>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12</a:t>
            </a:fld>
            <a:endParaRPr lang="fr-FR"/>
          </a:p>
        </p:txBody>
      </p:sp>
    </p:spTree>
    <p:extLst>
      <p:ext uri="{BB962C8B-B14F-4D97-AF65-F5344CB8AC3E}">
        <p14:creationId xmlns:p14="http://schemas.microsoft.com/office/powerpoint/2010/main" val="2771772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13</a:t>
            </a:fld>
            <a:endParaRPr lang="fr-FR"/>
          </a:p>
        </p:txBody>
      </p:sp>
    </p:spTree>
    <p:extLst>
      <p:ext uri="{BB962C8B-B14F-4D97-AF65-F5344CB8AC3E}">
        <p14:creationId xmlns:p14="http://schemas.microsoft.com/office/powerpoint/2010/main" val="1792792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3</a:t>
            </a:fld>
            <a:endParaRPr lang="fr-FR"/>
          </a:p>
        </p:txBody>
      </p:sp>
    </p:spTree>
    <p:extLst>
      <p:ext uri="{BB962C8B-B14F-4D97-AF65-F5344CB8AC3E}">
        <p14:creationId xmlns:p14="http://schemas.microsoft.com/office/powerpoint/2010/main" val="135418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lnSpc>
                <a:spcPct val="150000"/>
              </a:lnSpc>
              <a:buFont typeface="Wingdings" pitchFamily="2" charset="2"/>
              <a:buNone/>
            </a:pP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4</a:t>
            </a:fld>
            <a:endParaRPr lang="fr-FR"/>
          </a:p>
        </p:txBody>
      </p:sp>
    </p:spTree>
    <p:extLst>
      <p:ext uri="{BB962C8B-B14F-4D97-AF65-F5344CB8AC3E}">
        <p14:creationId xmlns:p14="http://schemas.microsoft.com/office/powerpoint/2010/main" val="2397374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lnSpc>
                <a:spcPct val="150000"/>
              </a:lnSpc>
              <a:buFont typeface="Wingdings" pitchFamily="2" charset="2"/>
              <a:buNone/>
            </a:pPr>
            <a:endParaRPr lang="fr-FR" sz="1200"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5</a:t>
            </a:fld>
            <a:endParaRPr lang="fr-FR"/>
          </a:p>
        </p:txBody>
      </p:sp>
    </p:spTree>
    <p:extLst>
      <p:ext uri="{BB962C8B-B14F-4D97-AF65-F5344CB8AC3E}">
        <p14:creationId xmlns:p14="http://schemas.microsoft.com/office/powerpoint/2010/main" val="3533411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6</a:t>
            </a:fld>
            <a:endParaRPr lang="fr-FR"/>
          </a:p>
        </p:txBody>
      </p:sp>
    </p:spTree>
    <p:extLst>
      <p:ext uri="{BB962C8B-B14F-4D97-AF65-F5344CB8AC3E}">
        <p14:creationId xmlns:p14="http://schemas.microsoft.com/office/powerpoint/2010/main" val="294488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7</a:t>
            </a:fld>
            <a:endParaRPr lang="fr-FR"/>
          </a:p>
        </p:txBody>
      </p:sp>
    </p:spTree>
    <p:extLst>
      <p:ext uri="{BB962C8B-B14F-4D97-AF65-F5344CB8AC3E}">
        <p14:creationId xmlns:p14="http://schemas.microsoft.com/office/powerpoint/2010/main" val="481924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8</a:t>
            </a:fld>
            <a:endParaRPr lang="fr-FR"/>
          </a:p>
        </p:txBody>
      </p:sp>
    </p:spTree>
    <p:extLst>
      <p:ext uri="{BB962C8B-B14F-4D97-AF65-F5344CB8AC3E}">
        <p14:creationId xmlns:p14="http://schemas.microsoft.com/office/powerpoint/2010/main" val="786218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9</a:t>
            </a:fld>
            <a:endParaRPr lang="fr-FR"/>
          </a:p>
        </p:txBody>
      </p:sp>
    </p:spTree>
    <p:extLst>
      <p:ext uri="{BB962C8B-B14F-4D97-AF65-F5344CB8AC3E}">
        <p14:creationId xmlns:p14="http://schemas.microsoft.com/office/powerpoint/2010/main" val="3605425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10</a:t>
            </a:fld>
            <a:endParaRPr lang="fr-FR"/>
          </a:p>
        </p:txBody>
      </p:sp>
    </p:spTree>
    <p:extLst>
      <p:ext uri="{BB962C8B-B14F-4D97-AF65-F5344CB8AC3E}">
        <p14:creationId xmlns:p14="http://schemas.microsoft.com/office/powerpoint/2010/main" val="1789470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B6729-BBFD-4E3B-8E6F-AC339B61337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F32D321-9B19-4E14-8E21-33D5BCDF29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0F83C18-24C9-49BA-833E-AD19730B419F}"/>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5" name="Espace réservé du pied de page 4">
            <a:extLst>
              <a:ext uri="{FF2B5EF4-FFF2-40B4-BE49-F238E27FC236}">
                <a16:creationId xmlns:a16="http://schemas.microsoft.com/office/drawing/2014/main" id="{DA629502-D202-4CEC-8347-3AA6AA72F1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7FCDDFD-302A-4E2F-B280-DBF6B13E6A05}"/>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47674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37B916-4DB0-46D0-99B5-08E54F7AB64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2B87D6D-4134-4328-BFFF-A9996702A1F5}"/>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2ED649E-4478-4DCE-9356-9239EAAAD7E0}"/>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5" name="Espace réservé du pied de page 4">
            <a:extLst>
              <a:ext uri="{FF2B5EF4-FFF2-40B4-BE49-F238E27FC236}">
                <a16:creationId xmlns:a16="http://schemas.microsoft.com/office/drawing/2014/main" id="{76854275-B253-44D5-A79D-DFC4E9A085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369736-66F3-4D60-AEF3-0DD32E6FCDC8}"/>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153719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6A7B53D-D241-401D-8B59-6B8DEEED8DC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D62FD58-3051-4C58-A2AC-6C8B9D69B0CC}"/>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838E41-0AB0-4A24-8D06-1CBED09B31F4}"/>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5" name="Espace réservé du pied de page 4">
            <a:extLst>
              <a:ext uri="{FF2B5EF4-FFF2-40B4-BE49-F238E27FC236}">
                <a16:creationId xmlns:a16="http://schemas.microsoft.com/office/drawing/2014/main" id="{CC14BBF9-F1A1-48C0-BD69-C4EF92905D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030DF9C-2127-41FF-BB74-88303275D33B}"/>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389470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1C167B-C152-4C95-BC32-498F3C3A0A4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17DDCA2-45FA-4836-BF4C-3F13BF213B0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E3F0F53-4043-4605-B6F6-46385CCC4B01}"/>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5" name="Espace réservé du pied de page 4">
            <a:extLst>
              <a:ext uri="{FF2B5EF4-FFF2-40B4-BE49-F238E27FC236}">
                <a16:creationId xmlns:a16="http://schemas.microsoft.com/office/drawing/2014/main" id="{B57138C1-C06E-4BE2-AF06-0E7EDC1C58E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E5FDF0-C742-4937-A6E4-FC041D63F0B6}"/>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221018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43BF0B-D23D-4729-B8B3-9AA00A8959B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6214846-6988-4139-B367-EEAC41CEE1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74AD1A96-ABF2-4534-ADF9-59684FFC5D70}"/>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5" name="Espace réservé du pied de page 4">
            <a:extLst>
              <a:ext uri="{FF2B5EF4-FFF2-40B4-BE49-F238E27FC236}">
                <a16:creationId xmlns:a16="http://schemas.microsoft.com/office/drawing/2014/main" id="{EB2A8ED1-FB16-4438-A4A7-4FD844C7AB2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BF95D99-ADB6-4B59-BA97-852C1F4ED838}"/>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136055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56547E-A6DF-480C-A81C-9F62A5087F3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66F9E4D-5189-464D-A840-8DD90811544F}"/>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A4D6ABD-96E4-4A49-B34E-39F75A176DF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C119E8A-ADF1-469E-99F8-47D0F8A24AEE}"/>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6" name="Espace réservé du pied de page 5">
            <a:extLst>
              <a:ext uri="{FF2B5EF4-FFF2-40B4-BE49-F238E27FC236}">
                <a16:creationId xmlns:a16="http://schemas.microsoft.com/office/drawing/2014/main" id="{4D9B65F8-6BFE-4587-B25C-07B8E3A9572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D91E404-FD3C-40D7-86AB-7F1C790FEFED}"/>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241933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00D6CB-7AE1-4B09-A4C9-86C680BC07C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9649517-C117-4ADF-9CA7-85BDEBD4F9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0FF6C5BE-C333-48AF-865C-C34999A5BA7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AB644AB-E927-42CF-A8C9-7E38545A2F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E24E42C-A4E7-4884-8DE6-5A13152CA6BB}"/>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25B7103-F4C3-4914-BB30-EFB24E725876}"/>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8" name="Espace réservé du pied de page 7">
            <a:extLst>
              <a:ext uri="{FF2B5EF4-FFF2-40B4-BE49-F238E27FC236}">
                <a16:creationId xmlns:a16="http://schemas.microsoft.com/office/drawing/2014/main" id="{A436F348-1C8C-4EE1-BA08-D53B22AA394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54BD632-3C81-4453-928B-135050B85936}"/>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2985065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CE6CD4-A175-47B1-B7EF-BD44A6CECCA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3E20136-B2E6-43B9-8FCF-DC12C606EF56}"/>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4" name="Espace réservé du pied de page 3">
            <a:extLst>
              <a:ext uri="{FF2B5EF4-FFF2-40B4-BE49-F238E27FC236}">
                <a16:creationId xmlns:a16="http://schemas.microsoft.com/office/drawing/2014/main" id="{214EE489-CEB7-4D22-981D-84221CCF356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ADCBC5F-F5D9-44B1-9930-ADB86F0D8C51}"/>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44409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0B79261-D63F-49A2-8434-550ADE1124DF}"/>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3" name="Espace réservé du pied de page 2">
            <a:extLst>
              <a:ext uri="{FF2B5EF4-FFF2-40B4-BE49-F238E27FC236}">
                <a16:creationId xmlns:a16="http://schemas.microsoft.com/office/drawing/2014/main" id="{B418B981-72A1-4AF6-9CF4-1CBF74A1DEE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FEE9679-B843-49BA-BA67-9501C4B221D8}"/>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2674852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3086F1-E2F6-43BB-80ED-85858E02447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3AEC6EC-5678-42BB-B773-BA99E37DB5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7C3BD62-CD63-4956-A67C-21667D248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B179A75-A90E-47B6-88B6-5BA89ACAD6A8}"/>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6" name="Espace réservé du pied de page 5">
            <a:extLst>
              <a:ext uri="{FF2B5EF4-FFF2-40B4-BE49-F238E27FC236}">
                <a16:creationId xmlns:a16="http://schemas.microsoft.com/office/drawing/2014/main" id="{4D5D94BF-FA9E-4DAE-A84B-C772F5B2577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3A892D3-D017-428D-B258-8D9C1A459CC3}"/>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63278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F50D0F-E6A4-4116-9EC2-6D5629F43A9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CB5DAE2-1D56-48B7-9E8E-058A3A9922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0A3D3D4-AC84-4AED-BC32-AECFEEA3F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3318C02-5BF9-478C-8341-D2368716E32C}"/>
              </a:ext>
            </a:extLst>
          </p:cNvPr>
          <p:cNvSpPr>
            <a:spLocks noGrp="1"/>
          </p:cNvSpPr>
          <p:nvPr>
            <p:ph type="dt" sz="half" idx="10"/>
          </p:nvPr>
        </p:nvSpPr>
        <p:spPr/>
        <p:txBody>
          <a:bodyPr/>
          <a:lstStyle/>
          <a:p>
            <a:fld id="{28BD7799-BBFB-4AAF-908E-8F6FE8C9F669}" type="datetimeFigureOut">
              <a:rPr lang="fr-FR" smtClean="0"/>
              <a:t>03/09/2019</a:t>
            </a:fld>
            <a:endParaRPr lang="fr-FR"/>
          </a:p>
        </p:txBody>
      </p:sp>
      <p:sp>
        <p:nvSpPr>
          <p:cNvPr id="6" name="Espace réservé du pied de page 5">
            <a:extLst>
              <a:ext uri="{FF2B5EF4-FFF2-40B4-BE49-F238E27FC236}">
                <a16:creationId xmlns:a16="http://schemas.microsoft.com/office/drawing/2014/main" id="{BC4822D2-485B-4889-89C1-FD75E1239B2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8F4B5A4-E37F-4D12-B9FB-81E1AE181698}"/>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2099068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252388F-1820-4464-A287-8C2335EC19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91CD140-2477-413C-AC45-24BC204E61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AC1A8CA-A86B-4FA9-88F8-7BC2F055AC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D7799-BBFB-4AAF-908E-8F6FE8C9F669}" type="datetimeFigureOut">
              <a:rPr lang="fr-FR" smtClean="0"/>
              <a:t>03/09/2019</a:t>
            </a:fld>
            <a:endParaRPr lang="fr-FR"/>
          </a:p>
        </p:txBody>
      </p:sp>
      <p:sp>
        <p:nvSpPr>
          <p:cNvPr id="5" name="Espace réservé du pied de page 4">
            <a:extLst>
              <a:ext uri="{FF2B5EF4-FFF2-40B4-BE49-F238E27FC236}">
                <a16:creationId xmlns:a16="http://schemas.microsoft.com/office/drawing/2014/main" id="{88C5B59C-D415-4438-8B41-42B9291305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E9CEE20-2C7C-464D-89EC-B640785FCB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6B5BA-037A-47B8-BF57-D6BE45B916B0}" type="slidenum">
              <a:rPr lang="fr-FR" smtClean="0"/>
              <a:t>‹N°›</a:t>
            </a:fld>
            <a:endParaRPr lang="fr-FR"/>
          </a:p>
        </p:txBody>
      </p:sp>
    </p:spTree>
    <p:extLst>
      <p:ext uri="{BB962C8B-B14F-4D97-AF65-F5344CB8AC3E}">
        <p14:creationId xmlns:p14="http://schemas.microsoft.com/office/powerpoint/2010/main" val="225152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5623001" y="1196166"/>
            <a:ext cx="6215270" cy="3174355"/>
          </a:xfrm>
        </p:spPr>
        <p:txBody>
          <a:bodyPr>
            <a:noAutofit/>
          </a:bodyPr>
          <a:lstStyle/>
          <a:p>
            <a:pPr algn="ctr"/>
            <a:r>
              <a:rPr lang="fr-FR" sz="3200" b="1" dirty="0">
                <a:effectLst>
                  <a:outerShdw blurRad="38100" dist="38100" dir="2700000" algn="tl">
                    <a:srgbClr val="000000">
                      <a:alpha val="43137"/>
                    </a:srgbClr>
                  </a:outerShdw>
                </a:effectLst>
              </a:rPr>
              <a:t>Processus d’intégration des résultats des enquêtes 1-2-3 dans le changement d’année de base</a:t>
            </a:r>
          </a:p>
        </p:txBody>
      </p:sp>
      <p:sp>
        <p:nvSpPr>
          <p:cNvPr id="24" name="Freeform 6">
            <a:extLst>
              <a:ext uri="{FF2B5EF4-FFF2-40B4-BE49-F238E27FC236}">
                <a16:creationId xmlns:a16="http://schemas.microsoft.com/office/drawing/2014/main" id="{B6C29DB0-17E9-42FF-986E-0B7F493F4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199584"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6">
            <a:extLst>
              <a:ext uri="{FF2B5EF4-FFF2-40B4-BE49-F238E27FC236}">
                <a16:creationId xmlns:a16="http://schemas.microsoft.com/office/drawing/2014/main" id="{115AD956-A5B6-4760-B8B2-11E2DF6B0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2" cstate="print"/>
          <a:srcRect/>
          <a:stretch>
            <a:fillRect/>
          </a:stretch>
        </p:blipFill>
        <p:spPr bwMode="auto">
          <a:xfrm>
            <a:off x="1483620" y="1685652"/>
            <a:ext cx="3267942" cy="3300950"/>
          </a:xfrm>
          <a:prstGeom prst="rect">
            <a:avLst/>
          </a:prstGeom>
          <a:noFill/>
        </p:spPr>
      </p:pic>
      <p:sp>
        <p:nvSpPr>
          <p:cNvPr id="3" name="Espace réservé du contenu 2">
            <a:extLst>
              <a:ext uri="{FF2B5EF4-FFF2-40B4-BE49-F238E27FC236}">
                <a16:creationId xmlns:a16="http://schemas.microsoft.com/office/drawing/2014/main" id="{69F2EDE4-6E94-465B-B8EF-9F17F501DCB3}"/>
              </a:ext>
            </a:extLst>
          </p:cNvPr>
          <p:cNvSpPr>
            <a:spLocks noGrp="1"/>
          </p:cNvSpPr>
          <p:nvPr>
            <p:ph idx="1"/>
          </p:nvPr>
        </p:nvSpPr>
        <p:spPr>
          <a:xfrm>
            <a:off x="6190561" y="6094140"/>
            <a:ext cx="5383652" cy="526459"/>
          </a:xfrm>
        </p:spPr>
        <p:txBody>
          <a:bodyPr>
            <a:normAutofit/>
          </a:bodyPr>
          <a:lstStyle/>
          <a:p>
            <a:pPr marL="0" indent="0" algn="ctr">
              <a:buNone/>
            </a:pPr>
            <a:r>
              <a:rPr lang="fr-FR" sz="2400" dirty="0"/>
              <a:t>Bamako, 03 septembre 2019</a:t>
            </a:r>
          </a:p>
          <a:p>
            <a:endParaRPr lang="fr-FR" sz="2400" dirty="0"/>
          </a:p>
        </p:txBody>
      </p:sp>
      <p:sp>
        <p:nvSpPr>
          <p:cNvPr id="7" name="Rectangle 6"/>
          <p:cNvSpPr/>
          <p:nvPr/>
        </p:nvSpPr>
        <p:spPr>
          <a:xfrm>
            <a:off x="5909000" y="4691292"/>
            <a:ext cx="4540003" cy="1015663"/>
          </a:xfrm>
          <a:prstGeom prst="rect">
            <a:avLst/>
          </a:prstGeom>
        </p:spPr>
        <p:txBody>
          <a:bodyPr wrap="square">
            <a:spAutoFit/>
          </a:bodyPr>
          <a:lstStyle/>
          <a:p>
            <a:r>
              <a:rPr lang="fr-FR" sz="2000" dirty="0"/>
              <a:t>M. DANSOU Martinien</a:t>
            </a:r>
          </a:p>
          <a:p>
            <a:r>
              <a:rPr lang="fr-FR" sz="2000" dirty="0"/>
              <a:t>M. DESSOUASSI Corneille</a:t>
            </a:r>
          </a:p>
          <a:p>
            <a:r>
              <a:rPr lang="fr-FR" sz="2000" dirty="0"/>
              <a:t>M. MAHOUGBE Calixte</a:t>
            </a:r>
          </a:p>
        </p:txBody>
      </p:sp>
    </p:spTree>
    <p:extLst>
      <p:ext uri="{BB962C8B-B14F-4D97-AF65-F5344CB8AC3E}">
        <p14:creationId xmlns:p14="http://schemas.microsoft.com/office/powerpoint/2010/main" val="3222168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rmAutofit fontScale="90000"/>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4. Couverture des activités et produits par les données de l’enquête de type 1-2-3 </a:t>
            </a: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527785" y="1390231"/>
            <a:ext cx="8387615" cy="4062651"/>
          </a:xfrm>
          <a:prstGeom prst="rect">
            <a:avLst/>
          </a:prstGeom>
        </p:spPr>
        <p:txBody>
          <a:bodyPr wrap="square">
            <a:spAutoFit/>
          </a:bodyPr>
          <a:lstStyle/>
          <a:p>
            <a:pPr marL="514350" indent="-514350" algn="just" defTabSz="844550">
              <a:lnSpc>
                <a:spcPct val="90000"/>
              </a:lnSpc>
              <a:spcAft>
                <a:spcPct val="35000"/>
              </a:spcAft>
            </a:pPr>
            <a:r>
              <a:rPr lang="fr-FR" altLang="fr-FR" sz="2400" b="1" dirty="0">
                <a:latin typeface="Calibri" pitchFamily="34" charset="0"/>
              </a:rPr>
              <a:t>•	ERI-ESI: couplement de deux enquêtes différentes </a:t>
            </a:r>
          </a:p>
          <a:p>
            <a:pPr marL="514350" indent="-514350" algn="just" defTabSz="844550">
              <a:lnSpc>
                <a:spcPct val="90000"/>
              </a:lnSpc>
              <a:spcAft>
                <a:spcPct val="35000"/>
              </a:spcAft>
              <a:buFont typeface="Wingdings" panose="05000000000000000000" pitchFamily="2" charset="2"/>
              <a:buChar char="v"/>
            </a:pPr>
            <a:r>
              <a:rPr lang="fr-FR" altLang="fr-FR" sz="2400" dirty="0">
                <a:latin typeface="Calibri" pitchFamily="34" charset="0"/>
              </a:rPr>
              <a:t> Enquête emploi: variable d’intérêt éventuellement statut d’occupation</a:t>
            </a:r>
          </a:p>
          <a:p>
            <a:pPr marL="688975" lvl="0" indent="-514350" algn="just" defTabSz="844550">
              <a:lnSpc>
                <a:spcPct val="90000"/>
              </a:lnSpc>
              <a:spcAft>
                <a:spcPct val="35000"/>
              </a:spcAft>
              <a:buFont typeface="Wingdings" panose="05000000000000000000" pitchFamily="2" charset="2"/>
              <a:buChar char="v"/>
            </a:pPr>
            <a:r>
              <a:rPr lang="fr-FR" altLang="fr-FR" sz="2400" dirty="0">
                <a:latin typeface="Calibri" pitchFamily="34" charset="0"/>
              </a:rPr>
              <a:t>Enquête secteur informel: variable d’intérêt = branche d’activité ou classe (NAEMA)</a:t>
            </a:r>
          </a:p>
          <a:p>
            <a:pPr marL="688975" lvl="0" indent="-514350" algn="just" defTabSz="844550">
              <a:lnSpc>
                <a:spcPct val="90000"/>
              </a:lnSpc>
              <a:spcAft>
                <a:spcPct val="35000"/>
              </a:spcAft>
              <a:buFont typeface="Wingdings" panose="05000000000000000000" pitchFamily="2" charset="2"/>
              <a:buChar char="v"/>
            </a:pPr>
            <a:r>
              <a:rPr lang="fr-FR" altLang="fr-FR" sz="2400" dirty="0">
                <a:latin typeface="Calibri" pitchFamily="34" charset="0"/>
              </a:rPr>
              <a:t>Une seule méthodologie d’échantillonnage pour les deux enquêtes à méthodologie différentes. En conséquence:</a:t>
            </a:r>
          </a:p>
          <a:p>
            <a:pPr marL="688975" lvl="0" indent="-514350" algn="just" defTabSz="844550">
              <a:lnSpc>
                <a:spcPct val="90000"/>
              </a:lnSpc>
              <a:spcAft>
                <a:spcPct val="35000"/>
              </a:spcAft>
              <a:buFont typeface="Wingdings" panose="05000000000000000000" pitchFamily="2" charset="2"/>
              <a:buChar char="ü"/>
            </a:pPr>
            <a:r>
              <a:rPr lang="fr-FR" altLang="fr-FR" sz="2400" dirty="0">
                <a:latin typeface="Calibri" pitchFamily="34" charset="0"/>
              </a:rPr>
              <a:t>Couverture de la majorité des branches mais non représentative;</a:t>
            </a:r>
          </a:p>
          <a:p>
            <a:pPr marL="688975" lvl="0" indent="-514350" algn="just" defTabSz="844550">
              <a:lnSpc>
                <a:spcPct val="90000"/>
              </a:lnSpc>
              <a:spcAft>
                <a:spcPct val="35000"/>
              </a:spcAft>
              <a:buFont typeface="Wingdings" panose="05000000000000000000" pitchFamily="2" charset="2"/>
              <a:buChar char="ü"/>
            </a:pPr>
            <a:r>
              <a:rPr lang="fr-FR" altLang="fr-FR" sz="2400" dirty="0">
                <a:latin typeface="Calibri" pitchFamily="34" charset="0"/>
              </a:rPr>
              <a:t>Absence de plusieurs produits</a:t>
            </a:r>
          </a:p>
        </p:txBody>
      </p:sp>
    </p:spTree>
    <p:extLst>
      <p:ext uri="{BB962C8B-B14F-4D97-AF65-F5344CB8AC3E}">
        <p14:creationId xmlns:p14="http://schemas.microsoft.com/office/powerpoint/2010/main" val="3564861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385437"/>
            <a:ext cx="9826580" cy="673201"/>
          </a:xfrm>
        </p:spPr>
        <p:txBody>
          <a:bodyPr>
            <a:normAutofit fontScale="90000"/>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5. Appréciation des données, comparaison du poids de l’informel et autres aspects (1/3)</a:t>
            </a:r>
            <a:b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b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527785" y="1390231"/>
            <a:ext cx="8387615" cy="3342453"/>
          </a:xfrm>
          <a:prstGeom prst="rect">
            <a:avLst/>
          </a:prstGeom>
        </p:spPr>
        <p:txBody>
          <a:bodyPr wrap="square">
            <a:spAutoFit/>
          </a:bodyPr>
          <a:lstStyle/>
          <a:p>
            <a:pPr marL="514350" indent="-514350" defTabSz="844550">
              <a:lnSpc>
                <a:spcPct val="90000"/>
              </a:lnSpc>
              <a:spcAft>
                <a:spcPct val="35000"/>
              </a:spcAft>
              <a:buFont typeface="Wingdings" panose="05000000000000000000" pitchFamily="2" charset="2"/>
              <a:buChar char="v"/>
            </a:pPr>
            <a:r>
              <a:rPr lang="fr-FR" altLang="fr-FR" sz="2400" b="1" dirty="0">
                <a:latin typeface="Calibri" pitchFamily="34" charset="0"/>
              </a:rPr>
              <a:t>Appréciation de l’apport</a:t>
            </a:r>
          </a:p>
          <a:p>
            <a:pPr marL="514350" indent="-514350" algn="just" defTabSz="844550">
              <a:lnSpc>
                <a:spcPct val="90000"/>
              </a:lnSpc>
              <a:spcAft>
                <a:spcPct val="35000"/>
              </a:spcAft>
              <a:buFont typeface="Wingdings" panose="05000000000000000000" pitchFamily="2" charset="2"/>
              <a:buChar char="v"/>
            </a:pPr>
            <a:r>
              <a:rPr lang="fr-FR" altLang="fr-FR" sz="2400" dirty="0">
                <a:latin typeface="Calibri" pitchFamily="34" charset="0"/>
              </a:rPr>
              <a:t>Certaines branches ont été représentatives telles que des branches du secteur agricole, le commerce. Les statistiques sur la production et la valeur ajoutée (sous réserve de mesure) ont permis de mieux apprécier ces branches.</a:t>
            </a:r>
          </a:p>
          <a:p>
            <a:pPr marL="514350" indent="-514350" algn="just" defTabSz="844550">
              <a:lnSpc>
                <a:spcPct val="90000"/>
              </a:lnSpc>
              <a:spcAft>
                <a:spcPct val="35000"/>
              </a:spcAft>
              <a:buFont typeface="Wingdings" panose="05000000000000000000" pitchFamily="2" charset="2"/>
              <a:buChar char="v"/>
            </a:pPr>
            <a:r>
              <a:rPr lang="fr-FR" altLang="fr-FR" sz="2400" dirty="0">
                <a:latin typeface="Calibri" pitchFamily="34" charset="0"/>
              </a:rPr>
              <a:t>Evaluation de  certaines activités du secteur informel non prise en compte dans les comptes nationaux : Activités  de l'information et de communication, enseignement, santé, activités spéciales des ménages. </a:t>
            </a:r>
            <a:endParaRPr lang="fr-FR" altLang="fr-FR" sz="2800" dirty="0">
              <a:latin typeface="Calibri" pitchFamily="34" charset="0"/>
            </a:endParaRPr>
          </a:p>
        </p:txBody>
      </p:sp>
    </p:spTree>
    <p:extLst>
      <p:ext uri="{BB962C8B-B14F-4D97-AF65-F5344CB8AC3E}">
        <p14:creationId xmlns:p14="http://schemas.microsoft.com/office/powerpoint/2010/main" val="137146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rmAutofit fontScale="90000"/>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5. Appréciation des données, comparaison du poids de l’informel et autres aspects (2/3)</a:t>
            </a: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527785" y="1142263"/>
            <a:ext cx="8387615" cy="424732"/>
          </a:xfrm>
          <a:prstGeom prst="rect">
            <a:avLst/>
          </a:prstGeom>
        </p:spPr>
        <p:txBody>
          <a:bodyPr wrap="square">
            <a:spAutoFit/>
          </a:bodyPr>
          <a:lstStyle/>
          <a:p>
            <a:pPr marL="514350" indent="-514350" algn="just" defTabSz="844550">
              <a:lnSpc>
                <a:spcPct val="90000"/>
              </a:lnSpc>
              <a:spcAft>
                <a:spcPts val="0"/>
              </a:spcAft>
            </a:pPr>
            <a:r>
              <a:rPr lang="fr-FR" altLang="fr-FR" sz="2400" b="1" dirty="0">
                <a:solidFill>
                  <a:srgbClr val="1F497D"/>
                </a:solidFill>
                <a:latin typeface="Calibri" pitchFamily="34" charset="0"/>
              </a:rPr>
              <a:t>•	Comparaison poids de l’informel dans les comptes nationaux </a:t>
            </a:r>
            <a:endParaRPr lang="fr-FR" altLang="fr-FR" sz="2400" dirty="0">
              <a:solidFill>
                <a:srgbClr val="1F497D"/>
              </a:solidFill>
              <a:latin typeface="Calibri" pitchFamily="34" charset="0"/>
            </a:endParaRPr>
          </a:p>
        </p:txBody>
      </p:sp>
      <p:graphicFrame>
        <p:nvGraphicFramePr>
          <p:cNvPr id="5" name="Tableau 4">
            <a:extLst>
              <a:ext uri="{FF2B5EF4-FFF2-40B4-BE49-F238E27FC236}">
                <a16:creationId xmlns:a16="http://schemas.microsoft.com/office/drawing/2014/main" id="{FFDECAF8-DE74-4349-B68D-33D1F6B7C10D}"/>
              </a:ext>
            </a:extLst>
          </p:cNvPr>
          <p:cNvGraphicFramePr>
            <a:graphicFrameLocks noGrp="1"/>
          </p:cNvGraphicFramePr>
          <p:nvPr>
            <p:extLst>
              <p:ext uri="{D42A27DB-BD31-4B8C-83A1-F6EECF244321}">
                <p14:modId xmlns:p14="http://schemas.microsoft.com/office/powerpoint/2010/main" val="1216937864"/>
              </p:ext>
            </p:extLst>
          </p:nvPr>
        </p:nvGraphicFramePr>
        <p:xfrm>
          <a:off x="581891" y="1612669"/>
          <a:ext cx="9002690" cy="4804757"/>
        </p:xfrm>
        <a:graphic>
          <a:graphicData uri="http://schemas.openxmlformats.org/drawingml/2006/table">
            <a:tbl>
              <a:tblPr>
                <a:tableStyleId>{5940675A-B579-460E-94D1-54222C63F5DA}</a:tableStyleId>
              </a:tblPr>
              <a:tblGrid>
                <a:gridCol w="1504559">
                  <a:extLst>
                    <a:ext uri="{9D8B030D-6E8A-4147-A177-3AD203B41FA5}">
                      <a16:colId xmlns:a16="http://schemas.microsoft.com/office/drawing/2014/main" val="2170008770"/>
                    </a:ext>
                  </a:extLst>
                </a:gridCol>
                <a:gridCol w="1504559">
                  <a:extLst>
                    <a:ext uri="{9D8B030D-6E8A-4147-A177-3AD203B41FA5}">
                      <a16:colId xmlns:a16="http://schemas.microsoft.com/office/drawing/2014/main" val="2715728544"/>
                    </a:ext>
                  </a:extLst>
                </a:gridCol>
                <a:gridCol w="1504559">
                  <a:extLst>
                    <a:ext uri="{9D8B030D-6E8A-4147-A177-3AD203B41FA5}">
                      <a16:colId xmlns:a16="http://schemas.microsoft.com/office/drawing/2014/main" val="4019303804"/>
                    </a:ext>
                  </a:extLst>
                </a:gridCol>
                <a:gridCol w="1479895">
                  <a:extLst>
                    <a:ext uri="{9D8B030D-6E8A-4147-A177-3AD203B41FA5}">
                      <a16:colId xmlns:a16="http://schemas.microsoft.com/office/drawing/2014/main" val="2827741822"/>
                    </a:ext>
                  </a:extLst>
                </a:gridCol>
                <a:gridCol w="1504559">
                  <a:extLst>
                    <a:ext uri="{9D8B030D-6E8A-4147-A177-3AD203B41FA5}">
                      <a16:colId xmlns:a16="http://schemas.microsoft.com/office/drawing/2014/main" val="3837254217"/>
                    </a:ext>
                  </a:extLst>
                </a:gridCol>
                <a:gridCol w="1504559">
                  <a:extLst>
                    <a:ext uri="{9D8B030D-6E8A-4147-A177-3AD203B41FA5}">
                      <a16:colId xmlns:a16="http://schemas.microsoft.com/office/drawing/2014/main" val="2149234067"/>
                    </a:ext>
                  </a:extLst>
                </a:gridCol>
              </a:tblGrid>
              <a:tr h="396122">
                <a:tc>
                  <a:txBody>
                    <a:bodyPr/>
                    <a:lstStyle/>
                    <a:p>
                      <a:pPr algn="l" fontAlgn="b"/>
                      <a:r>
                        <a:rPr lang="fr-FR" sz="2400" u="none" strike="noStrike">
                          <a:effectLst/>
                        </a:rPr>
                        <a:t> </a:t>
                      </a:r>
                      <a:endParaRPr lang="fr-FR" sz="24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fr-FR" sz="2400" u="none" strike="noStrike">
                          <a:effectLst/>
                        </a:rPr>
                        <a:t>Niveau</a:t>
                      </a:r>
                      <a:endParaRPr lang="fr-FR" sz="24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fr-FR" sz="2400" u="none" strike="noStrike">
                          <a:effectLst/>
                        </a:rPr>
                        <a:t> </a:t>
                      </a:r>
                      <a:endParaRPr lang="fr-FR" sz="24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fr-FR" sz="2400" u="none" strike="noStrike">
                          <a:effectLst/>
                        </a:rPr>
                        <a:t>Structure</a:t>
                      </a:r>
                      <a:endParaRPr lang="fr-FR" sz="24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fr-FR" sz="2400" u="none" strike="noStrike">
                          <a:effectLst/>
                        </a:rPr>
                        <a:t> </a:t>
                      </a:r>
                      <a:endParaRPr lang="fr-FR" sz="24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fr-FR" sz="2400" u="none" strike="noStrike" dirty="0">
                          <a:effectLst/>
                        </a:rPr>
                        <a:t> </a:t>
                      </a:r>
                      <a:endParaRPr lang="fr-FR" sz="2400" b="1" i="0" u="none" strike="noStrike" dirty="0">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2568869"/>
                  </a:ext>
                </a:extLst>
              </a:tr>
              <a:tr h="396122">
                <a:tc>
                  <a:txBody>
                    <a:bodyPr/>
                    <a:lstStyle/>
                    <a:p>
                      <a:pPr algn="l" fontAlgn="b"/>
                      <a:r>
                        <a:rPr lang="fr-FR" sz="2400" u="none" strike="noStrike">
                          <a:effectLst/>
                        </a:rPr>
                        <a:t> </a:t>
                      </a:r>
                      <a:endParaRPr lang="fr-FR" sz="24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fr-FR" sz="2400" u="none" strike="noStrike">
                          <a:effectLst/>
                        </a:rPr>
                        <a:t>SCN93</a:t>
                      </a:r>
                      <a:endParaRPr lang="fr-FR" sz="24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fr-FR" sz="2400" u="none" strike="noStrike">
                          <a:effectLst/>
                        </a:rPr>
                        <a:t>SCN08</a:t>
                      </a:r>
                      <a:endParaRPr lang="fr-FR" sz="24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fr-FR" sz="2400" u="none" strike="noStrike">
                          <a:effectLst/>
                        </a:rPr>
                        <a:t>SCN93</a:t>
                      </a:r>
                      <a:endParaRPr lang="fr-FR" sz="24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fr-FR" sz="2400" u="none" strike="noStrike">
                          <a:effectLst/>
                        </a:rPr>
                        <a:t>SCN08</a:t>
                      </a:r>
                      <a:endParaRPr lang="fr-FR" sz="24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fr-FR" sz="2400" u="none" strike="noStrike" dirty="0">
                          <a:effectLst/>
                        </a:rPr>
                        <a:t>Différence</a:t>
                      </a:r>
                      <a:endParaRPr lang="fr-FR" sz="2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06482772"/>
                  </a:ext>
                </a:extLst>
              </a:tr>
              <a:tr h="396122">
                <a:tc>
                  <a:txBody>
                    <a:bodyPr/>
                    <a:lstStyle/>
                    <a:p>
                      <a:pPr algn="l" fontAlgn="b"/>
                      <a:r>
                        <a:rPr lang="fr-FR" sz="2400" u="none" strike="noStrike">
                          <a:effectLst/>
                        </a:rPr>
                        <a:t>Primaire</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1 090,1</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1 776,9</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22,1%</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26,4%</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4,3%</a:t>
                      </a:r>
                      <a:endParaRPr lang="fr-FR"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1755240"/>
                  </a:ext>
                </a:extLst>
              </a:tr>
              <a:tr h="677301">
                <a:tc>
                  <a:txBody>
                    <a:bodyPr/>
                    <a:lstStyle/>
                    <a:p>
                      <a:pPr algn="l" fontAlgn="b"/>
                      <a:r>
                        <a:rPr lang="fr-FR" sz="2400" u="none" strike="noStrike" dirty="0">
                          <a:effectLst/>
                        </a:rPr>
                        <a:t> </a:t>
                      </a:r>
                      <a:endParaRPr lang="fr-F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1 086,9</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1 738,7</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22,1%</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25,8%</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3,8%</a:t>
                      </a:r>
                      <a:endParaRPr lang="fr-FR"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19972154"/>
                  </a:ext>
                </a:extLst>
              </a:tr>
              <a:tr h="396122">
                <a:tc>
                  <a:txBody>
                    <a:bodyPr/>
                    <a:lstStyle/>
                    <a:p>
                      <a:pPr algn="l" fontAlgn="b"/>
                      <a:r>
                        <a:rPr lang="fr-FR" sz="2400" u="none" strike="noStrike" dirty="0">
                          <a:effectLst/>
                        </a:rPr>
                        <a:t>Secondaire</a:t>
                      </a:r>
                      <a:endParaRPr lang="fr-F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1 042,8</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1 103,2</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21,2%</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16,4%</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dirty="0">
                          <a:effectLst/>
                        </a:rPr>
                        <a:t>-4,8%</a:t>
                      </a:r>
                      <a:endParaRPr lang="fr-F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5170144"/>
                  </a:ext>
                </a:extLst>
              </a:tr>
              <a:tr h="677301">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611,1</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639,9</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12,4%</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9,5%</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-2,9%</a:t>
                      </a:r>
                      <a:endParaRPr lang="fr-FR"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79284836"/>
                  </a:ext>
                </a:extLst>
              </a:tr>
              <a:tr h="396122">
                <a:tc>
                  <a:txBody>
                    <a:bodyPr/>
                    <a:lstStyle/>
                    <a:p>
                      <a:pPr algn="l" fontAlgn="b"/>
                      <a:r>
                        <a:rPr lang="fr-FR" sz="2400" u="none" strike="noStrike">
                          <a:effectLst/>
                        </a:rPr>
                        <a:t>Tertiaire</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2 257,3</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3 315,3</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45,8%</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49,2%</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3,4%</a:t>
                      </a:r>
                      <a:endParaRPr lang="fr-FR"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9308780"/>
                  </a:ext>
                </a:extLst>
              </a:tr>
              <a:tr h="677301">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1 022,0</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1 600,5</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20,7%</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23,8%</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dirty="0">
                          <a:effectLst/>
                        </a:rPr>
                        <a:t>3,0%</a:t>
                      </a:r>
                      <a:endParaRPr lang="fr-F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8655606"/>
                  </a:ext>
                </a:extLst>
              </a:tr>
              <a:tr h="396122">
                <a:tc>
                  <a:txBody>
                    <a:bodyPr/>
                    <a:lstStyle/>
                    <a:p>
                      <a:pPr algn="l" fontAlgn="b"/>
                      <a:r>
                        <a:rPr lang="fr-FR" sz="2400" u="none" strike="noStrike">
                          <a:effectLst/>
                        </a:rPr>
                        <a:t>PIB</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4 926,4</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6 732,8</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100,0%</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100,0%</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0,0%</a:t>
                      </a:r>
                      <a:endParaRPr lang="fr-FR"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1461408"/>
                  </a:ext>
                </a:extLst>
              </a:tr>
              <a:tr h="396122">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2 720,0</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a:effectLst/>
                        </a:rPr>
                        <a:t>3 979,1</a:t>
                      </a:r>
                      <a:endParaRPr lang="fr-F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fr-FR" sz="2400" u="none" strike="noStrike" dirty="0">
                          <a:effectLst/>
                        </a:rPr>
                        <a:t>55,2%</a:t>
                      </a:r>
                      <a:endParaRPr lang="fr-FR" sz="2400" b="0" i="0" u="none" strike="noStrike" dirty="0">
                        <a:solidFill>
                          <a:srgbClr val="000000"/>
                        </a:solidFill>
                        <a:effectLst/>
                        <a:latin typeface="Calibri" panose="020F0502020204030204" pitchFamily="34" charset="0"/>
                      </a:endParaRPr>
                    </a:p>
                  </a:txBody>
                  <a:tcPr marL="9525" marR="9525" marT="9525" marB="0" anchor="b">
                    <a:solidFill>
                      <a:schemeClr val="bg2">
                        <a:lumMod val="90000"/>
                      </a:schemeClr>
                    </a:solidFill>
                  </a:tcPr>
                </a:tc>
                <a:tc>
                  <a:txBody>
                    <a:bodyPr/>
                    <a:lstStyle/>
                    <a:p>
                      <a:pPr algn="r" fontAlgn="b"/>
                      <a:r>
                        <a:rPr lang="fr-FR" sz="2400" u="none" strike="noStrike" dirty="0">
                          <a:effectLst/>
                        </a:rPr>
                        <a:t>59,1%</a:t>
                      </a:r>
                      <a:endParaRPr lang="fr-FR" sz="2400" b="0" i="0" u="none" strike="noStrike" dirty="0">
                        <a:solidFill>
                          <a:srgbClr val="000000"/>
                        </a:solidFill>
                        <a:effectLst/>
                        <a:latin typeface="Calibri" panose="020F0502020204030204" pitchFamily="34" charset="0"/>
                      </a:endParaRPr>
                    </a:p>
                  </a:txBody>
                  <a:tcPr marL="9525" marR="9525" marT="9525" marB="0" anchor="b">
                    <a:solidFill>
                      <a:schemeClr val="bg2">
                        <a:lumMod val="90000"/>
                      </a:schemeClr>
                    </a:solidFill>
                  </a:tcPr>
                </a:tc>
                <a:tc>
                  <a:txBody>
                    <a:bodyPr/>
                    <a:lstStyle/>
                    <a:p>
                      <a:pPr algn="r" fontAlgn="b"/>
                      <a:r>
                        <a:rPr lang="fr-FR" sz="2400" u="none" strike="noStrike" dirty="0">
                          <a:effectLst/>
                        </a:rPr>
                        <a:t>3,9%</a:t>
                      </a:r>
                      <a:endParaRPr lang="fr-F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99074745"/>
                  </a:ext>
                </a:extLst>
              </a:tr>
            </a:tbl>
          </a:graphicData>
        </a:graphic>
      </p:graphicFrame>
    </p:spTree>
    <p:extLst>
      <p:ext uri="{BB962C8B-B14F-4D97-AF65-F5344CB8AC3E}">
        <p14:creationId xmlns:p14="http://schemas.microsoft.com/office/powerpoint/2010/main" val="2637487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rmAutofit fontScale="90000"/>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5. Appréciation des données, comparaison du poids de l’informel et autres aspects (3/3)</a:t>
            </a: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527785" y="1390231"/>
            <a:ext cx="8387615" cy="2345257"/>
          </a:xfrm>
          <a:prstGeom prst="rect">
            <a:avLst/>
          </a:prstGeom>
        </p:spPr>
        <p:txBody>
          <a:bodyPr wrap="square">
            <a:spAutoFit/>
          </a:bodyPr>
          <a:lstStyle/>
          <a:p>
            <a:pPr marL="514350" indent="-514350" defTabSz="844550">
              <a:lnSpc>
                <a:spcPct val="90000"/>
              </a:lnSpc>
              <a:spcAft>
                <a:spcPct val="35000"/>
              </a:spcAft>
            </a:pPr>
            <a:r>
              <a:rPr lang="fr-FR" altLang="fr-FR" sz="2400" b="1" dirty="0">
                <a:latin typeface="Calibri" pitchFamily="34" charset="0"/>
              </a:rPr>
              <a:t>Autres aspects et sources de données</a:t>
            </a:r>
          </a:p>
          <a:p>
            <a:pPr marL="1071563" lvl="2" indent="-514350" algn="just" defTabSz="844550">
              <a:lnSpc>
                <a:spcPct val="90000"/>
              </a:lnSpc>
              <a:spcAft>
                <a:spcPct val="35000"/>
              </a:spcAft>
              <a:buFont typeface="Wingdings" panose="05000000000000000000" pitchFamily="2" charset="2"/>
              <a:buChar char="v"/>
            </a:pPr>
            <a:r>
              <a:rPr lang="fr-FR" altLang="fr-FR" sz="2400" dirty="0">
                <a:latin typeface="Calibri" pitchFamily="34" charset="0"/>
              </a:rPr>
              <a:t>Utilisation des résultats des enquêtes sur les CI, marges de commerce et de transports et autres enquêtes spécifiques réalisées sur PRS et budget national pour apprécier le secteur informel. </a:t>
            </a:r>
          </a:p>
          <a:p>
            <a:pPr marL="1071563" lvl="2" indent="-514350" algn="just" defTabSz="844550">
              <a:lnSpc>
                <a:spcPct val="90000"/>
              </a:lnSpc>
              <a:spcAft>
                <a:spcPct val="35000"/>
              </a:spcAft>
              <a:buFont typeface="Wingdings" panose="05000000000000000000" pitchFamily="2" charset="2"/>
              <a:buChar char="v"/>
            </a:pPr>
            <a:endParaRPr lang="fr-FR" altLang="fr-FR" sz="2400" dirty="0">
              <a:latin typeface="Calibri" pitchFamily="34" charset="0"/>
            </a:endParaRPr>
          </a:p>
        </p:txBody>
      </p:sp>
    </p:spTree>
    <p:extLst>
      <p:ext uri="{BB962C8B-B14F-4D97-AF65-F5344CB8AC3E}">
        <p14:creationId xmlns:p14="http://schemas.microsoft.com/office/powerpoint/2010/main" val="669146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2185" y="175895"/>
            <a:ext cx="8983345" cy="809625"/>
          </a:xfrm>
        </p:spPr>
        <p:txBody>
          <a:bodyPr>
            <a:normAutofit/>
          </a:bodyPr>
          <a:lstStyle/>
          <a:p>
            <a:pPr marL="0" indent="0" algn="ctr">
              <a:buFont typeface="+mj-lt"/>
            </a:pPr>
            <a:br>
              <a:rPr lang="fr-FR"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fr-FR" sz="24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 CONCLUSION ET RECOMMANDATION </a:t>
            </a:r>
          </a:p>
        </p:txBody>
      </p:sp>
      <p:sp>
        <p:nvSpPr>
          <p:cNvPr id="9" name="Rectangle 8"/>
          <p:cNvSpPr>
            <a:spLocks noGrp="1" noRot="1" noChangeAspect="1" noMove="1" noResize="1" noEditPoints="1" noAdjustHandles="1" noChangeArrowheads="1" noChangeShapeType="1" noTextEdit="1"/>
          </p:cNvSpPr>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a:spLocks noGrp="1" noRot="1" noChangeAspect="1" noMove="1" noResize="1" noEditPoints="1" noAdjustHandles="1" noChangeArrowheads="1" noChangeShapeType="1" noTextEdit="1"/>
          </p:cNvSpPr>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p:cNvPicPr/>
          <p:nvPr/>
        </p:nvPicPr>
        <p:blipFill>
          <a:blip r:embed="rId3" cstate="print"/>
          <a:srcRect/>
          <a:stretch>
            <a:fillRect/>
          </a:stretch>
        </p:blipFill>
        <p:spPr bwMode="auto">
          <a:xfrm>
            <a:off x="9419702" y="2857501"/>
            <a:ext cx="1131568" cy="1142998"/>
          </a:xfrm>
          <a:prstGeom prst="rect">
            <a:avLst/>
          </a:prstGeom>
          <a:noFill/>
        </p:spPr>
      </p:pic>
      <p:sp>
        <p:nvSpPr>
          <p:cNvPr id="8" name="Rectangle 7"/>
          <p:cNvSpPr/>
          <p:nvPr/>
        </p:nvSpPr>
        <p:spPr>
          <a:xfrm>
            <a:off x="239125" y="1333951"/>
            <a:ext cx="9180577" cy="829945"/>
          </a:xfrm>
          <a:prstGeom prst="rect">
            <a:avLst/>
          </a:prstGeom>
        </p:spPr>
        <p:txBody>
          <a:bodyPr wrap="square">
            <a:spAutoFit/>
          </a:bodyPr>
          <a:lstStyle/>
          <a:p>
            <a:pPr marL="342900" indent="-342900">
              <a:buFont typeface="Wingdings" panose="05000000000000000000" pitchFamily="2" charset="2"/>
              <a:buChar char="v"/>
            </a:pPr>
            <a:endParaRPr lang="fr-FR" sz="2400" dirty="0"/>
          </a:p>
          <a:p>
            <a:pPr marL="342900" indent="-342900">
              <a:buFont typeface="Wingdings" panose="05000000000000000000" pitchFamily="2" charset="2"/>
              <a:buChar char="v"/>
            </a:pPr>
            <a:endParaRPr lang="fr-FR" sz="2400" dirty="0"/>
          </a:p>
        </p:txBody>
      </p:sp>
      <p:sp>
        <p:nvSpPr>
          <p:cNvPr id="10" name="ZoneTexte 9"/>
          <p:cNvSpPr txBox="1"/>
          <p:nvPr/>
        </p:nvSpPr>
        <p:spPr>
          <a:xfrm>
            <a:off x="420370" y="994410"/>
            <a:ext cx="8512810" cy="5652135"/>
          </a:xfrm>
          <a:prstGeom prst="rect">
            <a:avLst/>
          </a:prstGeom>
          <a:noFill/>
        </p:spPr>
        <p:txBody>
          <a:bodyPr>
            <a:normAutofit/>
          </a:bodyPr>
          <a:lstStyle/>
          <a:p>
            <a:pPr marL="514350" indent="-514350" algn="just" defTabSz="844550">
              <a:lnSpc>
                <a:spcPct val="90000"/>
              </a:lnSpc>
              <a:spcAft>
                <a:spcPct val="35000"/>
              </a:spcAft>
            </a:pPr>
            <a:r>
              <a:rPr lang="fr-FR" altLang="fr-FR" sz="2600" b="1" dirty="0">
                <a:solidFill>
                  <a:srgbClr val="1F497D"/>
                </a:solidFill>
                <a:latin typeface="Calibri" panose="020F0502020204030204" pitchFamily="34" charset="0"/>
                <a:sym typeface="+mn-ea"/>
              </a:rPr>
              <a:t>Que retenir?</a:t>
            </a:r>
            <a:endParaRPr lang="fr-FR" altLang="fr-FR" sz="2600" b="1" dirty="0">
              <a:solidFill>
                <a:srgbClr val="1F497D"/>
              </a:solidFill>
              <a:latin typeface="Calibri" panose="020F0502020204030204" pitchFamily="34" charset="0"/>
            </a:endParaRPr>
          </a:p>
          <a:p>
            <a:pPr marL="631825" lvl="1" indent="-514350" defTabSz="981075">
              <a:lnSpc>
                <a:spcPct val="90000"/>
              </a:lnSpc>
              <a:spcAft>
                <a:spcPct val="35000"/>
              </a:spcAft>
              <a:buFont typeface="Wingdings" panose="05000000000000000000" pitchFamily="2" charset="2"/>
              <a:buChar char="v"/>
            </a:pPr>
            <a:r>
              <a:rPr lang="fr-FR" altLang="fr-FR" sz="2600" dirty="0">
                <a:latin typeface="Calibri" panose="020F0502020204030204" pitchFamily="34" charset="0"/>
                <a:sym typeface="+mn-ea"/>
              </a:rPr>
              <a:t>ERI-ESI est une bonne initiative pour mieux appréhender les emplois et activités du secteur informel.</a:t>
            </a:r>
          </a:p>
          <a:p>
            <a:pPr marL="631825" lvl="1" indent="-514350" algn="just" defTabSz="981075">
              <a:lnSpc>
                <a:spcPct val="90000"/>
              </a:lnSpc>
              <a:spcAft>
                <a:spcPct val="35000"/>
              </a:spcAft>
              <a:buFont typeface="Wingdings" panose="05000000000000000000" pitchFamily="2" charset="2"/>
              <a:buChar char="v"/>
            </a:pPr>
            <a:r>
              <a:rPr lang="fr-FR" altLang="fr-FR" sz="2600" dirty="0">
                <a:latin typeface="Calibri" panose="020F0502020204030204" pitchFamily="34" charset="0"/>
                <a:sym typeface="+mn-ea"/>
              </a:rPr>
              <a:t>Les mesures de l’emploi et des activités du secteur informel peuvent être conduire simultanément mais doivent constituer deux études différentes, chacune avec sa propre méthodologie.</a:t>
            </a:r>
          </a:p>
          <a:p>
            <a:pPr marL="574675" lvl="1" indent="-457200" algn="ctr" defTabSz="981075">
              <a:lnSpc>
                <a:spcPct val="90000"/>
              </a:lnSpc>
              <a:spcAft>
                <a:spcPct val="35000"/>
              </a:spcAft>
              <a:buFont typeface="Wingdings" panose="05000000000000000000" pitchFamily="2" charset="2"/>
              <a:buChar char="v"/>
            </a:pPr>
            <a:r>
              <a:rPr lang="fr-FR" altLang="fr-FR" sz="2600" b="1" dirty="0">
                <a:effectLst>
                  <a:outerShdw blurRad="38100" dist="38100" dir="2700000" algn="tl">
                    <a:srgbClr val="000000">
                      <a:alpha val="43137"/>
                    </a:srgbClr>
                  </a:outerShdw>
                </a:effectLst>
                <a:latin typeface="Calibri" panose="020F0502020204030204" pitchFamily="34" charset="0"/>
                <a:sym typeface="+mn-ea"/>
              </a:rPr>
              <a:t>La mise en place d’un dispositif de suivi permettant de l’emploi dans les branches d’activité chaque année</a:t>
            </a:r>
            <a:endParaRPr lang="fr-FR" altLang="fr-FR" sz="2600" b="1" dirty="0">
              <a:effectLst>
                <a:outerShdw blurRad="38100" dist="38100" dir="2700000" algn="tl">
                  <a:srgbClr val="000000">
                    <a:alpha val="43137"/>
                  </a:srgbClr>
                </a:outerShdw>
              </a:effectLst>
              <a:latin typeface="Calibri" panose="020F0502020204030204" pitchFamily="34" charset="0"/>
            </a:endParaRPr>
          </a:p>
          <a:p>
            <a:pPr indent="0" algn="just" eaLnBrk="1" fontAlgn="auto" hangingPunct="1">
              <a:lnSpc>
                <a:spcPct val="170000"/>
              </a:lnSpc>
              <a:spcBef>
                <a:spcPts val="0"/>
              </a:spcBef>
              <a:spcAft>
                <a:spcPts val="0"/>
              </a:spcAft>
              <a:buFont typeface="Wingdings" panose="05000000000000000000" pitchFamily="2" charset="2"/>
              <a:buNone/>
              <a:defRPr/>
            </a:pPr>
            <a:endParaRPr lang="fr-FR" sz="2600" dirty="0">
              <a:latin typeface="+mn-lt"/>
              <a:cs typeface="+mn-cs"/>
            </a:endParaRPr>
          </a:p>
          <a:p>
            <a:pPr marL="342900" indent="-342900" algn="just" eaLnBrk="1" fontAlgn="auto" hangingPunct="1">
              <a:spcBef>
                <a:spcPts val="0"/>
              </a:spcBef>
              <a:spcAft>
                <a:spcPts val="0"/>
              </a:spcAft>
              <a:buFont typeface="Wingdings" panose="05000000000000000000" pitchFamily="2" charset="2"/>
              <a:buChar char="v"/>
              <a:defRPr/>
            </a:pPr>
            <a:endParaRPr lang="fr-FR" sz="2000" dirty="0">
              <a:latin typeface="+mn-lt"/>
              <a:cs typeface="+mn-cs"/>
            </a:endParaRPr>
          </a:p>
          <a:p>
            <a:pPr eaLnBrk="1" fontAlgn="auto" hangingPunct="1">
              <a:spcBef>
                <a:spcPts val="0"/>
              </a:spcBef>
              <a:spcAft>
                <a:spcPts val="0"/>
              </a:spcAft>
              <a:defRPr/>
            </a:pPr>
            <a:endParaRPr lang="fr-FR" dirty="0">
              <a:latin typeface="+mn-lt"/>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CA97A6-C6A2-4C20-AA55-96557ED46FEF}"/>
              </a:ext>
            </a:extLst>
          </p:cNvPr>
          <p:cNvSpPr>
            <a:spLocks noGrp="1"/>
          </p:cNvSpPr>
          <p:nvPr>
            <p:ph type="ctrTitle"/>
          </p:nvPr>
        </p:nvSpPr>
        <p:spPr>
          <a:xfrm>
            <a:off x="6746628" y="1783959"/>
            <a:ext cx="5445372" cy="2889114"/>
          </a:xfrm>
        </p:spPr>
        <p:txBody>
          <a:bodyPr anchor="b">
            <a:normAutofit fontScale="90000"/>
          </a:bodyPr>
          <a:lstStyle/>
          <a:p>
            <a:pPr algn="l"/>
            <a:r>
              <a:rPr lang="fr-FR" sz="7200" dirty="0"/>
              <a:t>MERCI POUR VOTRE ATTENTION</a:t>
            </a:r>
          </a:p>
        </p:txBody>
      </p:sp>
      <p:sp>
        <p:nvSpPr>
          <p:cNvPr id="12"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Image 6" descr="C:\Users\bnobime\Desktop\Logo-INSAE-2.jpg">
            <a:extLst>
              <a:ext uri="{FF2B5EF4-FFF2-40B4-BE49-F238E27FC236}">
                <a16:creationId xmlns:a16="http://schemas.microsoft.com/office/drawing/2014/main" id="{D57D8124-98AB-48E3-97DA-BBC2E3A9BD4C}"/>
              </a:ext>
            </a:extLst>
          </p:cNvPr>
          <p:cNvPicPr/>
          <p:nvPr/>
        </p:nvPicPr>
        <p:blipFill rotWithShape="1">
          <a:blip r:embed="rId2" cstate="print"/>
          <a:srcRect l="718" r="10554"/>
          <a:stretch/>
        </p:blipFill>
        <p:spPr bwMode="auto">
          <a:xfrm>
            <a:off x="0" y="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spTree>
    <p:extLst>
      <p:ext uri="{BB962C8B-B14F-4D97-AF65-F5344CB8AC3E}">
        <p14:creationId xmlns:p14="http://schemas.microsoft.com/office/powerpoint/2010/main" val="415871302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8632A4-A6C8-4949-A99B-9860566C9F86}"/>
              </a:ext>
            </a:extLst>
          </p:cNvPr>
          <p:cNvSpPr>
            <a:spLocks noGrp="1"/>
          </p:cNvSpPr>
          <p:nvPr>
            <p:ph type="title"/>
          </p:nvPr>
        </p:nvSpPr>
        <p:spPr>
          <a:xfrm>
            <a:off x="779967" y="2286000"/>
            <a:ext cx="2286000" cy="2286000"/>
          </a:xfrm>
          <a:prstGeom prst="ellipse">
            <a:avLst/>
          </a:prstGeom>
          <a:solidFill>
            <a:schemeClr val="tx1">
              <a:lumMod val="75000"/>
              <a:lumOff val="25000"/>
            </a:schemeClr>
          </a:solidFill>
          <a:ln>
            <a:noFill/>
          </a:ln>
        </p:spPr>
        <p:txBody>
          <a:bodyPr vert="horz" lIns="91440" tIns="45720" rIns="91440" bIns="45720" rtlCol="0" anchor="ctr">
            <a:normAutofit/>
          </a:bodyPr>
          <a:lstStyle/>
          <a:p>
            <a:pPr algn="ctr"/>
            <a:r>
              <a:rPr lang="en-US" b="1" kern="1200" dirty="0">
                <a:solidFill>
                  <a:schemeClr val="bg1"/>
                </a:solidFill>
                <a:effectLst>
                  <a:outerShdw blurRad="38100" dist="38100" dir="2700000" algn="tl">
                    <a:srgbClr val="000000">
                      <a:alpha val="43137"/>
                    </a:srgbClr>
                  </a:outerShdw>
                </a:effectLst>
                <a:latin typeface="+mj-lt"/>
                <a:ea typeface="+mj-ea"/>
                <a:cs typeface="+mj-cs"/>
              </a:rPr>
              <a:t>PLAN</a:t>
            </a:r>
          </a:p>
        </p:txBody>
      </p:sp>
      <p:sp>
        <p:nvSpPr>
          <p:cNvPr id="12" name="Oval 8">
            <a:extLst>
              <a:ext uri="{FF2B5EF4-FFF2-40B4-BE49-F238E27FC236}">
                <a16:creationId xmlns:a16="http://schemas.microsoft.com/office/drawing/2014/main" id="{FD451EE1-06AB-4684-8B7A-59133962C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1417" y="2121408"/>
            <a:ext cx="2615184" cy="2615184"/>
          </a:xfrm>
          <a:prstGeom prst="ellipse">
            <a:avLst/>
          </a:prstGeom>
          <a:noFill/>
          <a:ln w="317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Image 14" descr="C:\Users\bnobime\Desktop\Logo-INSAE-2.jpg">
            <a:extLst>
              <a:ext uri="{FF2B5EF4-FFF2-40B4-BE49-F238E27FC236}">
                <a16:creationId xmlns:a16="http://schemas.microsoft.com/office/drawing/2014/main" id="{B76585DF-0E41-4153-929B-03CBFAECF43B}"/>
              </a:ext>
            </a:extLst>
          </p:cNvPr>
          <p:cNvPicPr/>
          <p:nvPr/>
        </p:nvPicPr>
        <p:blipFill>
          <a:blip r:embed="rId3" cstate="print"/>
          <a:srcRect/>
          <a:stretch>
            <a:fillRect/>
          </a:stretch>
        </p:blipFill>
        <p:spPr bwMode="auto">
          <a:xfrm>
            <a:off x="24931" y="25807"/>
            <a:ext cx="1256400" cy="1266847"/>
          </a:xfrm>
          <a:prstGeom prst="rect">
            <a:avLst/>
          </a:prstGeom>
          <a:noFill/>
          <a:ln w="9525">
            <a:noFill/>
            <a:miter lim="800000"/>
            <a:headEnd/>
            <a:tailEnd/>
          </a:ln>
        </p:spPr>
      </p:pic>
      <p:sp>
        <p:nvSpPr>
          <p:cNvPr id="3" name="ZoneTexte 2"/>
          <p:cNvSpPr txBox="1"/>
          <p:nvPr/>
        </p:nvSpPr>
        <p:spPr>
          <a:xfrm>
            <a:off x="3648428" y="1691628"/>
            <a:ext cx="8190964" cy="4401205"/>
          </a:xfrm>
          <a:prstGeom prst="rect">
            <a:avLst/>
          </a:prstGeom>
          <a:noFill/>
          <a:ln w="38100">
            <a:solidFill>
              <a:schemeClr val="tx1"/>
            </a:solidFill>
          </a:ln>
        </p:spPr>
        <p:txBody>
          <a:bodyPr wrap="square" rtlCol="0">
            <a:spAutoFit/>
          </a:bodyPr>
          <a:lstStyle/>
          <a:p>
            <a:endParaRPr lang="fr-FR" sz="2800" dirty="0">
              <a:solidFill>
                <a:prstClr val="black"/>
              </a:solidFill>
              <a:cs typeface="Arial" panose="020B0604020202020204" pitchFamily="34" charset="0"/>
            </a:endParaRPr>
          </a:p>
          <a:p>
            <a:pPr lvl="0" algn="just">
              <a:defRPr/>
            </a:pPr>
            <a:r>
              <a:rPr lang="fr-FR" sz="2800" dirty="0">
                <a:solidFill>
                  <a:prstClr val="black"/>
                </a:solidFill>
                <a:cs typeface="Arial" panose="020B0604020202020204" pitchFamily="34" charset="0"/>
              </a:rPr>
              <a:t>1. Contexte </a:t>
            </a:r>
          </a:p>
          <a:p>
            <a:pPr lvl="0" algn="just">
              <a:defRPr/>
            </a:pPr>
            <a:r>
              <a:rPr lang="fr-FR" sz="2800" dirty="0">
                <a:solidFill>
                  <a:prstClr val="black"/>
                </a:solidFill>
                <a:cs typeface="Arial" panose="020B0604020202020204" pitchFamily="34" charset="0"/>
              </a:rPr>
              <a:t>2. Type de données utilisées pour l’emploi et le secteur informel dans les comptes nationaux</a:t>
            </a:r>
          </a:p>
          <a:p>
            <a:pPr lvl="0" algn="just">
              <a:defRPr/>
            </a:pPr>
            <a:r>
              <a:rPr lang="fr-FR" sz="2800" dirty="0">
                <a:solidFill>
                  <a:prstClr val="black"/>
                </a:solidFill>
                <a:cs typeface="Arial" panose="020B0604020202020204" pitchFamily="34" charset="0"/>
              </a:rPr>
              <a:t>3. </a:t>
            </a:r>
            <a:r>
              <a:rPr lang="fr-FR" sz="2800" dirty="0"/>
              <a:t>Traitement des données de l’enquête 1-2-3 </a:t>
            </a:r>
          </a:p>
          <a:p>
            <a:pPr algn="just">
              <a:defRPr/>
            </a:pPr>
            <a:r>
              <a:rPr lang="fr-FR" sz="2800" dirty="0"/>
              <a:t>4. Couverture des activités et produits par les données de l’enquête de type 1-2-3</a:t>
            </a:r>
          </a:p>
          <a:p>
            <a:pPr algn="just">
              <a:defRPr/>
            </a:pPr>
            <a:r>
              <a:rPr lang="fr-FR" sz="2800" dirty="0"/>
              <a:t>5. Appréciation des données, comparaison du poids de l’informel et autres aspects</a:t>
            </a:r>
          </a:p>
          <a:p>
            <a:pPr algn="just">
              <a:defRPr/>
            </a:pPr>
            <a:r>
              <a:rPr lang="fr-FR" sz="2800" dirty="0"/>
              <a:t>6. Conclusion et recommandation</a:t>
            </a:r>
            <a:endParaRPr lang="fr-FR" sz="3200" dirty="0">
              <a:solidFill>
                <a:prstClr val="black"/>
              </a:solidFill>
              <a:cs typeface="Arial" panose="020B0604020202020204" pitchFamily="34" charset="0"/>
            </a:endParaRPr>
          </a:p>
        </p:txBody>
      </p:sp>
    </p:spTree>
    <p:extLst>
      <p:ext uri="{BB962C8B-B14F-4D97-AF65-F5344CB8AC3E}">
        <p14:creationId xmlns:p14="http://schemas.microsoft.com/office/powerpoint/2010/main" val="3072840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9F2EDE4-6E94-465B-B8EF-9F17F501DCB3}"/>
              </a:ext>
            </a:extLst>
          </p:cNvPr>
          <p:cNvSpPr>
            <a:spLocks noGrp="1"/>
          </p:cNvSpPr>
          <p:nvPr>
            <p:ph idx="1"/>
          </p:nvPr>
        </p:nvSpPr>
        <p:spPr>
          <a:xfrm>
            <a:off x="347730" y="1592074"/>
            <a:ext cx="8063368" cy="4755538"/>
          </a:xfrm>
        </p:spPr>
        <p:txBody>
          <a:bodyPr anchor="ctr">
            <a:normAutofit/>
          </a:bodyPr>
          <a:lstStyle/>
          <a:p>
            <a:pPr marL="514350" indent="-514350" algn="just" defTabSz="844550">
              <a:spcAft>
                <a:spcPct val="35000"/>
              </a:spcAft>
              <a:buFont typeface="Wingdings" panose="05000000000000000000" pitchFamily="2" charset="2"/>
              <a:buChar char="v"/>
            </a:pPr>
            <a:r>
              <a:rPr lang="fr-FR" altLang="fr-FR" sz="2400" dirty="0">
                <a:solidFill>
                  <a:prstClr val="black"/>
                </a:solidFill>
                <a:latin typeface="Calibri" pitchFamily="34" charset="0"/>
              </a:rPr>
              <a:t>Le Bénin a commencé le processus de rebasage de comptes nationaux en 2016 avec pour année de base 2015 et la migration vers le SCN 2008. </a:t>
            </a:r>
          </a:p>
          <a:p>
            <a:pPr marL="514350" indent="-514350" algn="just" defTabSz="844550">
              <a:spcAft>
                <a:spcPct val="35000"/>
              </a:spcAft>
              <a:buFont typeface="Wingdings" panose="05000000000000000000" pitchFamily="2" charset="2"/>
              <a:buChar char="v"/>
            </a:pPr>
            <a:r>
              <a:rPr lang="fr-FR" altLang="fr-FR" sz="2400" dirty="0">
                <a:solidFill>
                  <a:prstClr val="black"/>
                </a:solidFill>
                <a:latin typeface="Calibri" pitchFamily="34" charset="0"/>
              </a:rPr>
              <a:t>Élaboration d’un plan d’action par la Commission de l’UEMOA pour l’harmonisation des comptes nationaux.</a:t>
            </a:r>
          </a:p>
          <a:p>
            <a:pPr marL="514350" indent="-514350" algn="just" defTabSz="844550">
              <a:spcAft>
                <a:spcPct val="35000"/>
              </a:spcAft>
              <a:buFont typeface="Wingdings" panose="05000000000000000000" pitchFamily="2" charset="2"/>
              <a:buChar char="v"/>
            </a:pPr>
            <a:r>
              <a:rPr lang="fr-FR" altLang="fr-FR" sz="2400" dirty="0">
                <a:solidFill>
                  <a:prstClr val="black"/>
                </a:solidFill>
                <a:latin typeface="Calibri" pitchFamily="34" charset="0"/>
              </a:rPr>
              <a:t>Prédominance secteur informel non totalement appréhendé dans l’économie béninoise.</a:t>
            </a:r>
          </a:p>
          <a:p>
            <a:pPr marL="514350" indent="-514350" algn="just" defTabSz="844550">
              <a:spcAft>
                <a:spcPct val="35000"/>
              </a:spcAft>
              <a:buFont typeface="Wingdings" panose="05000000000000000000" pitchFamily="2" charset="2"/>
              <a:buChar char="v"/>
            </a:pPr>
            <a:r>
              <a:rPr lang="fr-FR" altLang="fr-FR" sz="2400" dirty="0">
                <a:solidFill>
                  <a:prstClr val="black"/>
                </a:solidFill>
                <a:latin typeface="Calibri" pitchFamily="34" charset="0"/>
              </a:rPr>
              <a:t>Conception de l’enquête régionale intégrée sur l’emploi et le secteur informel (ERI-ESI) pour mesure l’emploi dans les branches d’activités, les comptes de production et de répartition du secteur informel</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7" name="Titre 1">
            <a:extLst>
              <a:ext uri="{FF2B5EF4-FFF2-40B4-BE49-F238E27FC236}">
                <a16:creationId xmlns:a16="http://schemas.microsoft.com/office/drawing/2014/main" id="{758FA29D-ECCA-4E92-919E-A283A6F81AAE}"/>
              </a:ext>
            </a:extLst>
          </p:cNvPr>
          <p:cNvSpPr txBox="1">
            <a:spLocks/>
          </p:cNvSpPr>
          <p:nvPr/>
        </p:nvSpPr>
        <p:spPr>
          <a:xfrm>
            <a:off x="965342" y="245387"/>
            <a:ext cx="7474172" cy="6281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fr-FR" sz="2900" b="1" dirty="0">
              <a:solidFill>
                <a:srgbClr val="0070C0"/>
              </a:solidFill>
              <a:effectLst>
                <a:outerShdw blurRad="38100" dist="38100" dir="2700000" algn="tl">
                  <a:srgbClr val="000000">
                    <a:alpha val="43137"/>
                  </a:srgbClr>
                </a:outerShdw>
              </a:effectLst>
              <a:latin typeface="Arial" pitchFamily="34" charset="0"/>
              <a:cs typeface="Arial" pitchFamily="34" charset="0"/>
            </a:endParaRPr>
          </a:p>
        </p:txBody>
      </p:sp>
      <p:sp>
        <p:nvSpPr>
          <p:cNvPr id="6" name="Titre 5">
            <a:extLst>
              <a:ext uri="{FF2B5EF4-FFF2-40B4-BE49-F238E27FC236}">
                <a16:creationId xmlns:a16="http://schemas.microsoft.com/office/drawing/2014/main" id="{2AE029FC-23D0-4126-9BD9-C9FBAC9CBEB6}"/>
              </a:ext>
            </a:extLst>
          </p:cNvPr>
          <p:cNvSpPr>
            <a:spLocks noGrp="1"/>
          </p:cNvSpPr>
          <p:nvPr>
            <p:ph type="title"/>
          </p:nvPr>
        </p:nvSpPr>
        <p:spPr>
          <a:xfrm>
            <a:off x="838200" y="873527"/>
            <a:ext cx="10515600" cy="817161"/>
          </a:xfrm>
        </p:spPr>
        <p:txBody>
          <a:bodyPr>
            <a:normAutofit fontScale="90000"/>
          </a:bodyPr>
          <a:lstStyle/>
          <a:p>
            <a:r>
              <a:rPr lang="fr-FR" b="1" dirty="0">
                <a:solidFill>
                  <a:srgbClr val="0070C0"/>
                </a:solidFill>
                <a:effectLst>
                  <a:outerShdw blurRad="38100" dist="38100" dir="2700000" algn="tl">
                    <a:srgbClr val="000000">
                      <a:alpha val="43137"/>
                    </a:srgbClr>
                  </a:outerShdw>
                </a:effectLst>
                <a:latin typeface="Arial" pitchFamily="34" charset="0"/>
                <a:cs typeface="Arial" pitchFamily="34" charset="0"/>
              </a:rPr>
              <a:t>I.1. Contexte</a:t>
            </a:r>
            <a:br>
              <a:rPr lang="fr-FR" b="1" dirty="0">
                <a:solidFill>
                  <a:srgbClr val="0070C0"/>
                </a:solidFill>
                <a:effectLst>
                  <a:outerShdw blurRad="38100" dist="38100" dir="2700000" algn="tl">
                    <a:srgbClr val="000000">
                      <a:alpha val="43137"/>
                    </a:srgbClr>
                  </a:outerShdw>
                </a:effectLst>
                <a:latin typeface="Arial" pitchFamily="34" charset="0"/>
                <a:cs typeface="Arial" pitchFamily="34" charset="0"/>
              </a:rPr>
            </a:br>
            <a:endParaRPr lang="fr-FR" dirty="0"/>
          </a:p>
        </p:txBody>
      </p:sp>
    </p:spTree>
    <p:extLst>
      <p:ext uri="{BB962C8B-B14F-4D97-AF65-F5344CB8AC3E}">
        <p14:creationId xmlns:p14="http://schemas.microsoft.com/office/powerpoint/2010/main" val="4148400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Autofit/>
          </a:bodyPr>
          <a:lstStyle/>
          <a:p>
            <a:pPr algn="ctr"/>
            <a:r>
              <a:rPr lang="fr-FR" sz="2900" b="1" dirty="0">
                <a:solidFill>
                  <a:srgbClr val="0070C0"/>
                </a:solidFill>
                <a:effectLst>
                  <a:outerShdw blurRad="38100" dist="38100" dir="2700000" algn="tl">
                    <a:srgbClr val="000000">
                      <a:alpha val="43137"/>
                    </a:srgbClr>
                  </a:outerShdw>
                </a:effectLst>
                <a:latin typeface="Arial" pitchFamily="34" charset="0"/>
                <a:cs typeface="Arial" pitchFamily="34" charset="0"/>
              </a:rPr>
              <a:t>1 Données utilisées (1/3)</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319846" y="2951915"/>
            <a:ext cx="1371600" cy="1074962"/>
          </a:xfrm>
          <a:prstGeom prst="rect">
            <a:avLst/>
          </a:prstGeom>
          <a:noFill/>
        </p:spPr>
      </p:pic>
      <p:sp>
        <p:nvSpPr>
          <p:cNvPr id="12" name="Rectangle 11"/>
          <p:cNvSpPr/>
          <p:nvPr/>
        </p:nvSpPr>
        <p:spPr>
          <a:xfrm>
            <a:off x="565506" y="807372"/>
            <a:ext cx="8349894" cy="5669244"/>
          </a:xfrm>
          <a:prstGeom prst="rect">
            <a:avLst/>
          </a:prstGeom>
        </p:spPr>
        <p:txBody>
          <a:bodyPr wrap="square">
            <a:spAutoFit/>
          </a:bodyPr>
          <a:lstStyle/>
          <a:p>
            <a:pPr marL="285750" indent="-285750" algn="just">
              <a:buFont typeface="Wingdings" pitchFamily="2" charset="2"/>
              <a:buChar char="v"/>
            </a:pPr>
            <a:r>
              <a:rPr lang="fr-FR" sz="2400" dirty="0"/>
              <a:t> </a:t>
            </a:r>
            <a:r>
              <a:rPr lang="fr-FR" sz="2400" b="1" dirty="0"/>
              <a:t>Cinq types au moins de données sont nécessaires pour la prise en compte de l’emploi et du secteur informel dans les comptes nationaux. Il s’agit des données pour: </a:t>
            </a:r>
          </a:p>
          <a:p>
            <a:pPr marL="342900" indent="-342900" algn="just">
              <a:lnSpc>
                <a:spcPct val="150000"/>
              </a:lnSpc>
              <a:buFont typeface="Wingdings" panose="05000000000000000000" pitchFamily="2" charset="2"/>
              <a:buChar char="ü"/>
            </a:pPr>
            <a:r>
              <a:rPr lang="fr-FR" sz="2400" dirty="0"/>
              <a:t>Identification de la branche d’activité</a:t>
            </a:r>
          </a:p>
          <a:p>
            <a:pPr marL="342900" indent="-342900" algn="just">
              <a:lnSpc>
                <a:spcPct val="150000"/>
              </a:lnSpc>
              <a:buFont typeface="Wingdings" panose="05000000000000000000" pitchFamily="2" charset="2"/>
              <a:buChar char="ü"/>
            </a:pPr>
            <a:r>
              <a:rPr lang="fr-FR" sz="2400" dirty="0"/>
              <a:t>Identifier les catégories d’emploi et la répartition du revenu</a:t>
            </a:r>
          </a:p>
          <a:p>
            <a:pPr marL="342900" indent="-342900" algn="just">
              <a:lnSpc>
                <a:spcPct val="150000"/>
              </a:lnSpc>
              <a:buFont typeface="Wingdings" panose="05000000000000000000" pitchFamily="2" charset="2"/>
              <a:buChar char="ü"/>
            </a:pPr>
            <a:r>
              <a:rPr lang="fr-FR" sz="2400" dirty="0"/>
              <a:t>Mesurer la production et les consommations intermédiaires;</a:t>
            </a:r>
          </a:p>
          <a:p>
            <a:pPr marL="688975" indent="-514350" defTabSz="844550">
              <a:spcAft>
                <a:spcPct val="35000"/>
              </a:spcAft>
              <a:buFont typeface="Wingdings" panose="05000000000000000000" pitchFamily="2" charset="2"/>
              <a:buChar char="v"/>
            </a:pPr>
            <a:r>
              <a:rPr lang="fr-FR" sz="2000" b="1" dirty="0">
                <a:effectLst>
                  <a:outerShdw blurRad="38100" dist="38100" dir="2700000" algn="tl">
                    <a:srgbClr val="000000">
                      <a:alpha val="43137"/>
                    </a:srgbClr>
                  </a:outerShdw>
                </a:effectLst>
              </a:rPr>
              <a:t> </a:t>
            </a:r>
            <a:r>
              <a:rPr lang="fr-FR" sz="2400" b="1" dirty="0"/>
              <a:t>identification des branches: </a:t>
            </a:r>
          </a:p>
          <a:p>
            <a:pPr marL="342900" lvl="1" indent="-342900" algn="just">
              <a:spcBef>
                <a:spcPts val="1200"/>
              </a:spcBef>
              <a:spcAft>
                <a:spcPts val="0"/>
              </a:spcAft>
              <a:buFont typeface="Wingdings" panose="05000000000000000000" pitchFamily="2" charset="2"/>
              <a:buChar char="ü"/>
            </a:pPr>
            <a:r>
              <a:rPr lang="fr-FR" altLang="fr-FR" sz="2400" dirty="0"/>
              <a:t>AP2. Quelle est l’activité de l'entreprise dans laquelle vous exercez votre emploi principal, ou quel type de produit fabrique-t-elle ?</a:t>
            </a:r>
          </a:p>
          <a:p>
            <a:pPr marL="342900" lvl="1" indent="-342900" algn="just">
              <a:spcBef>
                <a:spcPts val="1200"/>
              </a:spcBef>
              <a:spcAft>
                <a:spcPts val="0"/>
              </a:spcAft>
              <a:buFont typeface="Wingdings" panose="05000000000000000000" pitchFamily="2" charset="2"/>
              <a:buChar char="ü"/>
            </a:pPr>
            <a:r>
              <a:rPr lang="fr-FR" altLang="fr-FR" sz="2400" dirty="0"/>
              <a:t>Nom de l'activité Principale</a:t>
            </a:r>
          </a:p>
          <a:p>
            <a:pPr marL="342900" lvl="1" indent="-342900" algn="just">
              <a:spcBef>
                <a:spcPts val="1200"/>
              </a:spcBef>
              <a:spcAft>
                <a:spcPts val="0"/>
              </a:spcAft>
              <a:buFont typeface="Wingdings" panose="05000000000000000000" pitchFamily="2" charset="2"/>
              <a:buChar char="ü"/>
            </a:pPr>
            <a:r>
              <a:rPr lang="fr-FR" altLang="fr-FR" sz="2400" dirty="0"/>
              <a:t>Description de l'activité principale</a:t>
            </a:r>
            <a:endParaRPr lang="fr-FR" sz="2400" dirty="0"/>
          </a:p>
        </p:txBody>
      </p:sp>
    </p:spTree>
    <p:extLst>
      <p:ext uri="{BB962C8B-B14F-4D97-AF65-F5344CB8AC3E}">
        <p14:creationId xmlns:p14="http://schemas.microsoft.com/office/powerpoint/2010/main" val="605959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635431" y="1007390"/>
            <a:ext cx="7945380" cy="5669244"/>
          </a:xfrm>
          <a:prstGeom prst="rect">
            <a:avLst/>
          </a:prstGeom>
        </p:spPr>
        <p:txBody>
          <a:bodyPr wrap="square">
            <a:spAutoFit/>
          </a:bodyPr>
          <a:lstStyle/>
          <a:p>
            <a:pPr marL="688975" indent="-514350" defTabSz="844550">
              <a:spcAft>
                <a:spcPct val="35000"/>
              </a:spcAft>
              <a:buFont typeface="Wingdings" panose="05000000000000000000" pitchFamily="2" charset="2"/>
              <a:buChar char="v"/>
            </a:pPr>
            <a:r>
              <a:rPr lang="fr-FR" sz="2400" b="1" dirty="0">
                <a:effectLst>
                  <a:outerShdw blurRad="38100" dist="38100" dir="2700000" algn="tl">
                    <a:srgbClr val="000000">
                      <a:alpha val="43137"/>
                    </a:srgbClr>
                  </a:outerShdw>
                </a:effectLst>
              </a:rPr>
              <a:t> Catégorie d’emplois et la répartition du revenu:  </a:t>
            </a:r>
          </a:p>
          <a:p>
            <a:pPr marL="1089025" lvl="1" indent="-457200" defTabSz="844550">
              <a:spcBef>
                <a:spcPts val="1200"/>
              </a:spcBef>
              <a:spcAft>
                <a:spcPts val="0"/>
              </a:spcAft>
              <a:buFont typeface="Wingdings" panose="05000000000000000000" pitchFamily="2" charset="2"/>
              <a:buChar char="ü"/>
            </a:pPr>
            <a:r>
              <a:rPr lang="fr-FR" altLang="fr-FR" sz="2400" dirty="0">
                <a:latin typeface="Calibri" pitchFamily="34" charset="0"/>
              </a:rPr>
              <a:t>Quelle est votre catégorie socioprofessionnelle ?</a:t>
            </a:r>
          </a:p>
          <a:p>
            <a:pPr marL="1089025" lvl="1" indent="-457200" defTabSz="844550">
              <a:spcBef>
                <a:spcPts val="1200"/>
              </a:spcBef>
              <a:spcAft>
                <a:spcPts val="0"/>
              </a:spcAft>
              <a:buFont typeface="Wingdings" panose="05000000000000000000" pitchFamily="2" charset="2"/>
              <a:buChar char="ü"/>
            </a:pPr>
            <a:r>
              <a:rPr lang="fr-FR" altLang="fr-FR" sz="2400" dirty="0">
                <a:latin typeface="Calibri" pitchFamily="34" charset="0"/>
              </a:rPr>
              <a:t>L'entreprise dans laquelle vous exercez votre emploi principal (ou que vous dirigez) est une :</a:t>
            </a:r>
          </a:p>
          <a:p>
            <a:pPr marL="1089025" lvl="1" indent="-457200" defTabSz="844550">
              <a:spcBef>
                <a:spcPts val="1200"/>
              </a:spcBef>
              <a:spcAft>
                <a:spcPts val="0"/>
              </a:spcAft>
              <a:buFont typeface="Wingdings" panose="05000000000000000000" pitchFamily="2" charset="2"/>
              <a:buChar char="ü"/>
            </a:pPr>
            <a:r>
              <a:rPr lang="fr-FR" altLang="fr-FR" sz="2400" dirty="0">
                <a:latin typeface="Calibri" pitchFamily="34" charset="0"/>
              </a:rPr>
              <a:t>Combien de personnes au total travaillent dans cet établissement (y compris vous-même)?</a:t>
            </a:r>
          </a:p>
          <a:p>
            <a:pPr marL="1089025" lvl="1" indent="-457200" defTabSz="844550">
              <a:spcBef>
                <a:spcPts val="1200"/>
              </a:spcBef>
              <a:spcAft>
                <a:spcPts val="0"/>
              </a:spcAft>
              <a:buFont typeface="Wingdings" panose="05000000000000000000" pitchFamily="2" charset="2"/>
              <a:buChar char="ü"/>
            </a:pPr>
            <a:r>
              <a:rPr lang="fr-FR" altLang="fr-FR" sz="2400" dirty="0">
                <a:latin typeface="Calibri" pitchFamily="34" charset="0"/>
              </a:rPr>
              <a:t>A quel régime fiscal cet établissement est-il assujetti ?</a:t>
            </a:r>
          </a:p>
          <a:p>
            <a:pPr marL="1089025" lvl="1" indent="-457200" defTabSz="844550">
              <a:spcBef>
                <a:spcPts val="1200"/>
              </a:spcBef>
              <a:spcAft>
                <a:spcPts val="0"/>
              </a:spcAft>
              <a:buFont typeface="Wingdings" panose="05000000000000000000" pitchFamily="2" charset="2"/>
              <a:buChar char="ü"/>
            </a:pPr>
            <a:r>
              <a:rPr lang="fr-FR" altLang="fr-FR" sz="2400" dirty="0">
                <a:latin typeface="Calibri" pitchFamily="34" charset="0"/>
              </a:rPr>
              <a:t>Dans quel type de lieu exercez-vous votre emploi principal ?</a:t>
            </a:r>
          </a:p>
          <a:p>
            <a:pPr marL="1089025" lvl="1" indent="-457200" defTabSz="844550">
              <a:spcBef>
                <a:spcPts val="1200"/>
              </a:spcBef>
              <a:spcAft>
                <a:spcPts val="0"/>
              </a:spcAft>
              <a:buFont typeface="Wingdings" panose="05000000000000000000" pitchFamily="2" charset="2"/>
              <a:buChar char="ü"/>
            </a:pPr>
            <a:r>
              <a:rPr lang="fr-FR" altLang="fr-FR" sz="2400" dirty="0">
                <a:latin typeface="Calibri" pitchFamily="34" charset="0"/>
              </a:rPr>
              <a:t>Sous quelle forme êtes-vous payé, ou obtenez-vous vos revenus, dans votre emploi principal ?</a:t>
            </a:r>
          </a:p>
          <a:p>
            <a:pPr marL="1089025" lvl="1" indent="-457200" defTabSz="844550">
              <a:spcBef>
                <a:spcPts val="1200"/>
              </a:spcBef>
              <a:spcAft>
                <a:spcPts val="0"/>
              </a:spcAft>
              <a:buFont typeface="Wingdings" panose="05000000000000000000" pitchFamily="2" charset="2"/>
              <a:buChar char="ü"/>
            </a:pPr>
            <a:endParaRPr lang="fr-FR" altLang="fr-FR" sz="2000" dirty="0">
              <a:latin typeface="Calibri" pitchFamily="34" charset="0"/>
            </a:endParaRPr>
          </a:p>
        </p:txBody>
      </p:sp>
      <p:sp>
        <p:nvSpPr>
          <p:cNvPr id="10"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Autofit/>
          </a:bodyPr>
          <a:lstStyle/>
          <a:p>
            <a:pPr algn="ctr"/>
            <a:r>
              <a:rPr lang="fr-FR" sz="2900" b="1" dirty="0">
                <a:solidFill>
                  <a:srgbClr val="0070C0"/>
                </a:solidFill>
                <a:effectLst>
                  <a:outerShdw blurRad="38100" dist="38100" dir="2700000" algn="tl">
                    <a:srgbClr val="000000">
                      <a:alpha val="43137"/>
                    </a:srgbClr>
                  </a:outerShdw>
                </a:effectLst>
                <a:latin typeface="Arial" pitchFamily="34" charset="0"/>
                <a:cs typeface="Arial" pitchFamily="34" charset="0"/>
              </a:rPr>
              <a:t>1 Données utilisées (2/3)</a:t>
            </a:r>
          </a:p>
        </p:txBody>
      </p:sp>
    </p:spTree>
    <p:extLst>
      <p:ext uri="{BB962C8B-B14F-4D97-AF65-F5344CB8AC3E}">
        <p14:creationId xmlns:p14="http://schemas.microsoft.com/office/powerpoint/2010/main" val="634003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rmAutofit/>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1 Données utilisées (3/3)</a:t>
            </a: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527785" y="1390231"/>
            <a:ext cx="8387615" cy="2271391"/>
          </a:xfrm>
          <a:prstGeom prst="rect">
            <a:avLst/>
          </a:prstGeom>
        </p:spPr>
        <p:txBody>
          <a:bodyPr wrap="square">
            <a:spAutoFit/>
          </a:bodyPr>
          <a:lstStyle/>
          <a:p>
            <a:pPr marL="688975" lvl="0" indent="-514350" defTabSz="844550">
              <a:lnSpc>
                <a:spcPct val="90000"/>
              </a:lnSpc>
              <a:spcAft>
                <a:spcPct val="35000"/>
              </a:spcAft>
              <a:buFont typeface="Wingdings" panose="05000000000000000000" pitchFamily="2" charset="2"/>
              <a:buChar char="v"/>
            </a:pPr>
            <a:r>
              <a:rPr lang="fr-FR" sz="2400" b="1" dirty="0"/>
              <a:t>Production et consommations intermédiaires</a:t>
            </a:r>
            <a:endParaRPr lang="fr-FR" altLang="fr-FR" sz="2400" dirty="0">
              <a:latin typeface="Calibri" pitchFamily="34" charset="0"/>
            </a:endParaRPr>
          </a:p>
          <a:p>
            <a:pPr marL="1146175" lvl="1" indent="-514350" defTabSz="844550">
              <a:lnSpc>
                <a:spcPct val="90000"/>
              </a:lnSpc>
              <a:spcAft>
                <a:spcPct val="35000"/>
              </a:spcAft>
              <a:buFont typeface="Wingdings" panose="05000000000000000000" pitchFamily="2" charset="2"/>
              <a:buChar char="ü"/>
            </a:pPr>
            <a:r>
              <a:rPr lang="fr-FR" altLang="fr-FR" sz="2400" dirty="0">
                <a:latin typeface="Calibri" pitchFamily="34" charset="0"/>
              </a:rPr>
              <a:t>Recettes totales</a:t>
            </a:r>
          </a:p>
          <a:p>
            <a:pPr marL="1146175" lvl="1" indent="-514350" defTabSz="844550">
              <a:lnSpc>
                <a:spcPct val="90000"/>
              </a:lnSpc>
              <a:spcAft>
                <a:spcPct val="35000"/>
              </a:spcAft>
              <a:buFont typeface="Wingdings" panose="05000000000000000000" pitchFamily="2" charset="2"/>
              <a:buChar char="ü"/>
            </a:pPr>
            <a:r>
              <a:rPr lang="fr-FR" altLang="fr-FR" sz="2400" dirty="0">
                <a:latin typeface="Calibri" pitchFamily="34" charset="0"/>
              </a:rPr>
              <a:t>Dépenses totales</a:t>
            </a:r>
          </a:p>
          <a:p>
            <a:pPr marL="1146175" lvl="1" indent="-514350" defTabSz="844550">
              <a:lnSpc>
                <a:spcPct val="90000"/>
              </a:lnSpc>
              <a:spcAft>
                <a:spcPct val="35000"/>
              </a:spcAft>
              <a:buFont typeface="Wingdings" panose="05000000000000000000" pitchFamily="2" charset="2"/>
              <a:buChar char="ü"/>
            </a:pPr>
            <a:r>
              <a:rPr lang="fr-FR" altLang="fr-FR" sz="2400" dirty="0">
                <a:latin typeface="Calibri" pitchFamily="34" charset="0"/>
              </a:rPr>
              <a:t>Valeurs ajoutées</a:t>
            </a:r>
          </a:p>
          <a:p>
            <a:pPr marL="1146175" lvl="1" indent="-514350" defTabSz="844550">
              <a:lnSpc>
                <a:spcPct val="90000"/>
              </a:lnSpc>
              <a:spcAft>
                <a:spcPct val="35000"/>
              </a:spcAft>
              <a:buFont typeface="Wingdings" panose="05000000000000000000" pitchFamily="2" charset="2"/>
              <a:buChar char="ü"/>
            </a:pPr>
            <a:endParaRPr lang="fr-FR" altLang="fr-FR" sz="2400" dirty="0">
              <a:latin typeface="Calibri" pitchFamily="34" charset="0"/>
            </a:endParaRPr>
          </a:p>
        </p:txBody>
      </p:sp>
    </p:spTree>
    <p:extLst>
      <p:ext uri="{BB962C8B-B14F-4D97-AF65-F5344CB8AC3E}">
        <p14:creationId xmlns:p14="http://schemas.microsoft.com/office/powerpoint/2010/main" val="1502841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rmAutofit/>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2.Traitement des données (1/3)</a:t>
            </a: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527785" y="816805"/>
            <a:ext cx="8387615" cy="5918543"/>
          </a:xfrm>
          <a:prstGeom prst="rect">
            <a:avLst/>
          </a:prstGeom>
        </p:spPr>
        <p:txBody>
          <a:bodyPr wrap="square">
            <a:spAutoFit/>
          </a:bodyPr>
          <a:lstStyle/>
          <a:p>
            <a:pPr marL="1089025" lvl="1" indent="-457200" defTabSz="844550">
              <a:spcAft>
                <a:spcPct val="35000"/>
              </a:spcAft>
              <a:buFont typeface="Wingdings" panose="05000000000000000000" pitchFamily="2" charset="2"/>
              <a:buChar char="v"/>
            </a:pPr>
            <a:r>
              <a:rPr lang="fr-FR" altLang="fr-FR" sz="2800" b="1" dirty="0">
                <a:latin typeface="Calibri" pitchFamily="34" charset="0"/>
              </a:rPr>
              <a:t>Identification des branches d’activité</a:t>
            </a:r>
          </a:p>
          <a:p>
            <a:pPr marL="1146175" lvl="1" indent="-514350" algn="just" defTabSz="844550">
              <a:spcAft>
                <a:spcPct val="35000"/>
              </a:spcAft>
              <a:buFont typeface="Wingdings" panose="05000000000000000000" pitchFamily="2" charset="2"/>
              <a:buChar char="ü"/>
            </a:pPr>
            <a:r>
              <a:rPr lang="fr-FR" sz="2400" b="1" dirty="0">
                <a:latin typeface="Calibri" pitchFamily="34" charset="0"/>
              </a:rPr>
              <a:t>1</a:t>
            </a:r>
            <a:r>
              <a:rPr lang="fr-FR" sz="2400" b="1" baseline="30000" dirty="0">
                <a:latin typeface="Calibri" pitchFamily="34" charset="0"/>
              </a:rPr>
              <a:t>er</a:t>
            </a:r>
            <a:r>
              <a:rPr lang="fr-FR" sz="2400" b="1" dirty="0">
                <a:latin typeface="Calibri" pitchFamily="34" charset="0"/>
              </a:rPr>
              <a:t> essai: passage entre la NAEMA et la nomenclature des comptes</a:t>
            </a:r>
            <a:r>
              <a:rPr lang="fr-FR" sz="2400" dirty="0">
                <a:latin typeface="Calibri" pitchFamily="34" charset="0"/>
              </a:rPr>
              <a:t>: les résultats ne sont pas toujours concluants pour des raisons de mauvaises attributions des codes à la collecte des données</a:t>
            </a:r>
          </a:p>
          <a:p>
            <a:pPr marL="1146175" lvl="1" indent="-514350" algn="just" defTabSz="844550">
              <a:spcAft>
                <a:spcPct val="35000"/>
              </a:spcAft>
              <a:buFont typeface="Wingdings" panose="05000000000000000000" pitchFamily="2" charset="2"/>
              <a:buChar char="ü"/>
            </a:pPr>
            <a:r>
              <a:rPr lang="fr-FR" sz="2400" b="1" dirty="0">
                <a:latin typeface="Calibri" pitchFamily="34" charset="0"/>
              </a:rPr>
              <a:t>2</a:t>
            </a:r>
            <a:r>
              <a:rPr lang="fr-FR" sz="2400" b="1" baseline="30000" dirty="0">
                <a:latin typeface="Calibri" pitchFamily="34" charset="0"/>
              </a:rPr>
              <a:t>ème</a:t>
            </a:r>
            <a:r>
              <a:rPr lang="fr-FR" sz="2400" b="1" dirty="0">
                <a:latin typeface="Calibri" pitchFamily="34" charset="0"/>
              </a:rPr>
              <a:t> essai: Codification des activités: </a:t>
            </a:r>
            <a:r>
              <a:rPr lang="fr-FR" sz="2400" dirty="0">
                <a:latin typeface="Calibri" pitchFamily="34" charset="0"/>
              </a:rPr>
              <a:t>les informations sur l’activité principale de l’entreprise,  le nom et la description de l’activité ont permis d’identifier la branche ou les branches d’activité. Cependant, nous n’avons pas toutes les informations pour identifier, en particulier en agriculture, la branche d’activité principale.  </a:t>
            </a:r>
          </a:p>
          <a:p>
            <a:pPr marL="1146175" lvl="1" indent="-514350" algn="just" defTabSz="844550">
              <a:spcAft>
                <a:spcPct val="35000"/>
              </a:spcAft>
              <a:buFont typeface="Wingdings" panose="05000000000000000000" pitchFamily="2" charset="2"/>
              <a:buChar char="ü"/>
            </a:pPr>
            <a:r>
              <a:rPr lang="fr-FR" sz="2400" dirty="0">
                <a:latin typeface="Calibri" pitchFamily="34" charset="0"/>
              </a:rPr>
              <a:t>Risque de sous-estimation ou surestimation des emplois: Utilisation des pondérations pour la répartition des branches </a:t>
            </a:r>
          </a:p>
        </p:txBody>
      </p:sp>
    </p:spTree>
    <p:extLst>
      <p:ext uri="{BB962C8B-B14F-4D97-AF65-F5344CB8AC3E}">
        <p14:creationId xmlns:p14="http://schemas.microsoft.com/office/powerpoint/2010/main" val="1035652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rmAutofit/>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2.Traitement des données (2/3)</a:t>
            </a: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527785" y="1390231"/>
            <a:ext cx="8387615" cy="3477875"/>
          </a:xfrm>
          <a:prstGeom prst="rect">
            <a:avLst/>
          </a:prstGeom>
        </p:spPr>
        <p:txBody>
          <a:bodyPr wrap="square">
            <a:spAutoFit/>
          </a:bodyPr>
          <a:lstStyle/>
          <a:p>
            <a:pPr marL="800100" lvl="0" indent="-457200" algn="just">
              <a:spcAft>
                <a:spcPts val="0"/>
              </a:spcAft>
              <a:buFont typeface="Wingdings" panose="05000000000000000000" pitchFamily="2" charset="2"/>
              <a:buChar char="v"/>
              <a:tabLst>
                <a:tab pos="714375" algn="l"/>
              </a:tabLst>
            </a:pPr>
            <a:r>
              <a:rPr lang="fr-FR" sz="2800" dirty="0">
                <a:latin typeface="Calibri" pitchFamily="34" charset="0"/>
              </a:rPr>
              <a:t> </a:t>
            </a:r>
            <a:r>
              <a:rPr lang="fr-FR" sz="2800" b="1" dirty="0">
                <a:latin typeface="Calibri" pitchFamily="34" charset="0"/>
              </a:rPr>
              <a:t>Matrice de l’emploi</a:t>
            </a:r>
          </a:p>
          <a:p>
            <a:pPr marL="271463" lvl="0" indent="-185738" algn="just" eaLnBrk="0" hangingPunct="0">
              <a:buFont typeface="Wingdings" panose="05000000000000000000" pitchFamily="2" charset="2"/>
              <a:buChar char="§"/>
            </a:pPr>
            <a:r>
              <a:rPr lang="fr-FR" sz="2400" dirty="0">
                <a:latin typeface="Calibri" pitchFamily="34" charset="0"/>
              </a:rPr>
              <a:t>Les informations comme la catégorie socio-professionnelle, nombre de travailleurs, forme de revenu, …, ont été utilisées pour affecter l’un des cinq types d’emplois utilisés en comptabilité nationale (salarié déclaré ou non déclaré, patrons, indépendant et aide familiale).</a:t>
            </a:r>
          </a:p>
          <a:p>
            <a:pPr marL="271463" lvl="0" indent="-185738" algn="just" eaLnBrk="0" hangingPunct="0">
              <a:buFont typeface="Wingdings" panose="05000000000000000000" pitchFamily="2" charset="2"/>
              <a:buChar char="§"/>
            </a:pPr>
            <a:r>
              <a:rPr lang="fr-FR" sz="2400" dirty="0">
                <a:latin typeface="Calibri" pitchFamily="34" charset="0"/>
              </a:rPr>
              <a:t>La variable catégories d’emploi n’a pas permis d’affecter tous les types d’emploi. Il faut une connaissance approfondie de la branche d’activité pour faire certains arbitrages</a:t>
            </a:r>
          </a:p>
        </p:txBody>
      </p:sp>
    </p:spTree>
    <p:extLst>
      <p:ext uri="{BB962C8B-B14F-4D97-AF65-F5344CB8AC3E}">
        <p14:creationId xmlns:p14="http://schemas.microsoft.com/office/powerpoint/2010/main" val="900102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rmAutofit/>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2.Traitement des données (3/3)</a:t>
            </a: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527785" y="1390231"/>
            <a:ext cx="8569720" cy="4308872"/>
          </a:xfrm>
          <a:prstGeom prst="rect">
            <a:avLst/>
          </a:prstGeom>
        </p:spPr>
        <p:txBody>
          <a:bodyPr wrap="square">
            <a:spAutoFit/>
          </a:bodyPr>
          <a:lstStyle/>
          <a:p>
            <a:pPr marL="685800" lvl="0" indent="-342900" algn="just">
              <a:spcAft>
                <a:spcPts val="0"/>
              </a:spcAft>
              <a:buFont typeface="Wingdings" panose="05000000000000000000" pitchFamily="2" charset="2"/>
              <a:buChar char="v"/>
              <a:tabLst>
                <a:tab pos="714375" algn="l"/>
              </a:tabLst>
            </a:pPr>
            <a:r>
              <a:rPr lang="fr-FR" sz="2400" b="1" dirty="0">
                <a:latin typeface="Calibri" pitchFamily="34" charset="0"/>
              </a:rPr>
              <a:t>Estimation de la production, consommations intermédiaires et de la valeur ajoutée</a:t>
            </a:r>
            <a:endParaRPr lang="fr-FR" sz="2400" dirty="0">
              <a:latin typeface="Calibri" pitchFamily="34" charset="0"/>
            </a:endParaRPr>
          </a:p>
          <a:p>
            <a:pPr marL="900113" lvl="1" indent="-268288" algn="just" defTabSz="844550">
              <a:lnSpc>
                <a:spcPct val="90000"/>
              </a:lnSpc>
              <a:spcBef>
                <a:spcPts val="1200"/>
              </a:spcBef>
              <a:spcAft>
                <a:spcPct val="35000"/>
              </a:spcAft>
              <a:buFont typeface="Wingdings" panose="05000000000000000000" pitchFamily="2" charset="2"/>
              <a:buChar char="§"/>
              <a:tabLst>
                <a:tab pos="985838" algn="l"/>
              </a:tabLst>
            </a:pPr>
            <a:r>
              <a:rPr lang="fr-FR" altLang="fr-FR" sz="2400" dirty="0">
                <a:latin typeface="Calibri" pitchFamily="34" charset="0"/>
              </a:rPr>
              <a:t>Les recettes et dépenses ou charges totales ont été utilisée dans ERI-ESI pour l’estimation de la production, des consommations intermédiaires et la déduction de la valeur ajoutée. Mais, ces variables ne correspondent pas toujours à l’estimation de production, CI et VA telles défies en comptabilité nationale. Cependant, nous ne disposons pas d’informations nécessaires (productions vendus, stockés ou déstockés, services vendus, achat, vente, variations de stocks de marchandises, variation de stock de matières premières, …) pour estimer la production, les CI ou VA. </a:t>
            </a:r>
            <a:endParaRPr lang="fr-FR" altLang="fr-FR" sz="2400" b="1" dirty="0">
              <a:latin typeface="Calibri" pitchFamily="34" charset="0"/>
            </a:endParaRPr>
          </a:p>
        </p:txBody>
      </p:sp>
    </p:spTree>
    <p:extLst>
      <p:ext uri="{BB962C8B-B14F-4D97-AF65-F5344CB8AC3E}">
        <p14:creationId xmlns:p14="http://schemas.microsoft.com/office/powerpoint/2010/main" val="12228172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10712</TotalTime>
  <Words>1043</Words>
  <Application>Microsoft Office PowerPoint</Application>
  <PresentationFormat>Grand écran</PresentationFormat>
  <Paragraphs>149</Paragraphs>
  <Slides>15</Slides>
  <Notes>13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Calibri</vt:lpstr>
      <vt:lpstr>Calibri Light</vt:lpstr>
      <vt:lpstr>Wingdings</vt:lpstr>
      <vt:lpstr>Thème Office</vt:lpstr>
      <vt:lpstr>Processus d’intégration des résultats des enquêtes 1-2-3 dans le changement d’année de base</vt:lpstr>
      <vt:lpstr>PLAN</vt:lpstr>
      <vt:lpstr>I.1. Contexte </vt:lpstr>
      <vt:lpstr>1 Données utilisées (1/3)</vt:lpstr>
      <vt:lpstr>1 Données utilisées (2/3)</vt:lpstr>
      <vt:lpstr>1 Données utilisées (3/3)</vt:lpstr>
      <vt:lpstr>2.Traitement des données (1/3)</vt:lpstr>
      <vt:lpstr>2.Traitement des données (2/3)</vt:lpstr>
      <vt:lpstr>2.Traitement des données (3/3)</vt:lpstr>
      <vt:lpstr>4. Couverture des activités et produits par les données de l’enquête de type 1-2-3 </vt:lpstr>
      <vt:lpstr>5. Appréciation des données, comparaison du poids de l’informel et autres aspects (1/3) </vt:lpstr>
      <vt:lpstr>5. Appréciation des données, comparaison du poids de l’informel et autres aspects (2/3)</vt:lpstr>
      <vt:lpstr>5. Appréciation des données, comparaison du poids de l’informel et autres aspects (3/3)</vt:lpstr>
      <vt:lpstr> 6. CONCLUSION ET RECOMMANDATION </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SUR LES COMPTES NATIONAUX TRIMESTRIELS</dc:title>
  <dc:creator>Hervé OBOSSOU</dc:creator>
  <cp:lastModifiedBy>Calixte MAHOUGBE</cp:lastModifiedBy>
  <cp:revision>223</cp:revision>
  <dcterms:created xsi:type="dcterms:W3CDTF">2018-11-06T23:56:05Z</dcterms:created>
  <dcterms:modified xsi:type="dcterms:W3CDTF">2019-09-03T10:04:45Z</dcterms:modified>
</cp:coreProperties>
</file>