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8" r:id="rId13"/>
    <p:sldId id="269" r:id="rId14"/>
    <p:sldId id="271" r:id="rId15"/>
    <p:sldId id="272" r:id="rId16"/>
    <p:sldId id="273" r:id="rId17"/>
    <p:sldId id="275" r:id="rId18"/>
    <p:sldId id="274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6631FD"/>
    <a:srgbClr val="009999"/>
    <a:srgbClr val="8A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F14E53-95DE-429D-976D-B582FE4B4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2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38FEF-975B-4713-9B34-8A9ED50FD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8FEF-975B-4713-9B34-8A9ED50FD0A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3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12A78D7-AF82-49F1-BB4A-0A37566573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0F0-A1E0-4877-8D46-171463D22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09DD-B507-4819-8C31-20E6A3052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CE6A480-4F82-46DD-BBE2-4E92B66A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CB001D4-927E-4960-A66B-CA511371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FBE77-18A7-4EC6-A2DA-51BE947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5C90C-2ED0-458C-A73F-1562FF0F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6762-4060-4898-A770-B52928FCA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76F3-294E-44A6-A7FC-8DCBD204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01F9-2B5F-46BF-AC91-C2D9E9E6A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20D8-22F1-4795-B485-C49D84ACC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830EE-FC2F-46E7-B278-2655D9661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F299-9970-4FE6-A3AE-DC4048218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A3ACCF0-6515-4B02-AA70-311150B7E6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d’ajustement du TRE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Etude du prototype 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smtClean="0"/>
              <a:t>Atelier PIB comparable CEMAC 2013</a:t>
            </a:r>
            <a:endParaRPr lang="fr-FR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4721" y="1318821"/>
            <a:ext cx="1778445" cy="2736304"/>
            <a:chOff x="21971" y="404664"/>
            <a:chExt cx="1309670" cy="2160240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Fichier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Accès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PROGRESS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Exporter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vers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Excel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Quitter</a:t>
            </a:r>
          </a:p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(= double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menus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936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volume et 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endParaRPr lang="en-GB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Editer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TRE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Accès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manuel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html (pas encore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disponible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menus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054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00808"/>
            <a:ext cx="7010400" cy="4318992"/>
          </a:xfrm>
        </p:spPr>
        <p:txBody>
          <a:bodyPr/>
          <a:lstStyle/>
          <a:p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Possibilité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plusieurs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cascade à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(P),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P0 =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référence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 &gt; P0 :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P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postérieure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rang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 &lt; P0 :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P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antérieure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rang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 = 0 :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la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rang 0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puis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rang 1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postérieure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P0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puis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exécute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partir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rang 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-1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jusqu’à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plus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antérieure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P0</a:t>
            </a: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en-GB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14450" lvl="2" indent="-457200">
              <a:buFont typeface="+mj-lt"/>
              <a:buAutoNum type="arabicPeriod"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457200">
              <a:buFont typeface="+mj-lt"/>
              <a:buAutoNum type="arabicPeriod"/>
            </a:pP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457200">
              <a:buFont typeface="+mj-lt"/>
              <a:buAutoNum type="arabicPeriod"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calculs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610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00808"/>
            <a:ext cx="7010400" cy="4318992"/>
          </a:xfrm>
        </p:spPr>
        <p:txBody>
          <a:bodyPr/>
          <a:lstStyle/>
          <a:p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volume et prix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: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“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</a:p>
          <a:p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prix </a:t>
            </a:r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</a:t>
            </a:r>
            <a:r>
              <a:rPr lang="en-GB" sz="2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pPr lvl="1"/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“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TrSuCoAj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Attention à la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choisie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!! -&gt;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risque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perdre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les calculs 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02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Edition du TRE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Choix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plusieurs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Choix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valorisation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Création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dossier Excel avec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page par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Totaux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calculés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formule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-&gt;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facilite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simulations </a:t>
            </a: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Tableau des déflateurs : Le TRE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392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05000"/>
            <a:ext cx="7418784" cy="4114800"/>
          </a:xfrm>
        </p:spPr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variable :</a:t>
            </a:r>
          </a:p>
          <a:p>
            <a:pPr lvl="1"/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valorisation 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Courant –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possible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N-1 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possible</a:t>
            </a: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possible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mais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somme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&lt;&gt;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uniquement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modifiables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  <a:r>
              <a:rPr lang="en-GB" sz="2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uniquement</a:t>
            </a: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2617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Fichier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Exporter </a:t>
            </a:r>
          </a:p>
          <a:p>
            <a:pPr lvl="2"/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Envoie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feuille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Excel le tableau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qu’à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l’écran</a:t>
            </a: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Enregistrer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modifications  (prix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lvl="2"/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Modifie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concernées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TrSuCoAj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Annuler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modifications (prix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Quitter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: les menus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163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Affichage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Afficher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</a:t>
            </a:r>
          </a:p>
          <a:p>
            <a:pPr lvl="2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Accessible par un double-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l’entête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valorisation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endParaRPr lang="en-GB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Donne le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: attention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brute, le total des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niveaux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peut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être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différent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</a:t>
            </a:r>
          </a:p>
          <a:p>
            <a:pPr lvl="1"/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Masquer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</a:p>
          <a:p>
            <a:pPr lvl="2"/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Accessible par un double-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l’entête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</a:t>
            </a:r>
          </a:p>
          <a:p>
            <a:pPr lvl="2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Masque les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</a:t>
            </a: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cochée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</a:t>
            </a: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: les menus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62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2"/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sélectionné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la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sélectionnée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</a:p>
          <a:p>
            <a:pPr marL="914400" lvl="2" indent="0">
              <a:buNone/>
            </a:pPr>
            <a:endParaRPr lang="en-GB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: les menus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07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prix courant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prix n-1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brute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ajustée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constaté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des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des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Ecart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Emplois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détail par produit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403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pays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d’ERETES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disposent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opportunité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disposer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instantanément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des TRE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opportunité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calculer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des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chainés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-&gt;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opportunité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disposer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d’une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TRE à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chainés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Contexte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Concerne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uniquement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Apparition de 3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d’entête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global (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G0 du tableau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Ecart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entre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et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 (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formule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suivantes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Apparition de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boutons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 </a:t>
            </a:r>
            <a:r>
              <a:rPr lang="en-GB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annuler</a:t>
            </a:r>
            <a:r>
              <a:rPr lang="en-GB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modifications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enregistrer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base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914400" lvl="2" indent="0">
              <a:buNone/>
            </a:pPr>
            <a:r>
              <a:rPr lang="en-GB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826" y="5157192"/>
            <a:ext cx="288032" cy="2880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143" y="5561355"/>
            <a:ext cx="28803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7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comportement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différencié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suivant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variable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traitée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FBCF, Variations de stocks, Imports et Exports :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suffit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modifier la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dans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cellule </a:t>
            </a: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Production, CI et CF :</a:t>
            </a:r>
          </a:p>
          <a:p>
            <a:pPr lvl="1"/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double-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clic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ouvrir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petite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permettant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répartition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plus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détaillée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720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total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lignes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Production et CI </a:t>
            </a:r>
          </a:p>
          <a:p>
            <a:pPr lvl="1"/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CF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</a:t>
            </a:r>
            <a:r>
              <a:rPr lang="en-GB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entité</a:t>
            </a:r>
            <a:r>
              <a:rPr lang="en-GB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 </a:t>
            </a:r>
          </a:p>
          <a:p>
            <a:pPr lvl="2"/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Conso</a:t>
            </a:r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finale </a:t>
            </a:r>
            <a:r>
              <a:rPr lang="en-GB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achetée</a:t>
            </a:r>
            <a:endParaRPr lang="en-GB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DEPCF Ménages</a:t>
            </a: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DEPCF APU</a:t>
            </a:r>
          </a:p>
          <a:p>
            <a:pPr lvl="2"/>
            <a:r>
              <a:rPr lang="en-GB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DEPCF ISBL</a:t>
            </a:r>
            <a:endParaRPr lang="en-GB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Fenêtre de répartition de l’ajustement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</a:t>
            </a: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initiale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ajouter</a:t>
            </a:r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soustraire</a:t>
            </a:r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modifiée</a:t>
            </a:r>
            <a:r>
              <a:rPr lang="en-GB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Fenêtre de répartition de l’ajustement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060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modification de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provoque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Coloration de la cellule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concernée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Coloration et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rechainage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cellules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impactées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Coloration et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recalcul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cellules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impactées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ressource-emploi</a:t>
            </a:r>
            <a:endParaRPr lang="en-GB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513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Attention: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travaille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seule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variable à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fois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faut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annuler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quittant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changeant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valorisation</a:t>
            </a:r>
          </a:p>
          <a:p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ne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peut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modifier les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existantes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cellule vide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interrompt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chainage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ne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peut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directement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entrant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vide</a:t>
            </a:r>
          </a:p>
          <a:p>
            <a:pPr lvl="1"/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 ne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supprime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pas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lui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attribuant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nulle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qui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permet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rétablir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</a:t>
            </a:r>
            <a:r>
              <a:rPr lang="en-GB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besoin</a:t>
            </a: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4534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sauvegarde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modifications :</a:t>
            </a:r>
          </a:p>
          <a:p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la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date 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modification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calculées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TrSuCoAj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 se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trouvent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cellules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vertes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Actualise le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la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fenêtre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ressources-emplois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Ajustement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715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418784" cy="4318992"/>
          </a:xfrm>
        </p:spPr>
        <p:txBody>
          <a:bodyPr/>
          <a:lstStyle/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Conserver des backups des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différentes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phases de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votre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</a:t>
            </a: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Attention en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lançant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ne pas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écraser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ajustements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457200" lvl="1" indent="0">
              <a:buNone/>
            </a:pPr>
            <a:endParaRPr lang="en-GB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GB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511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Conseils </a:t>
            </a:r>
            <a:endParaRPr lang="fr-FR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5467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70414"/>
            <a:ext cx="7010400" cy="4449386"/>
          </a:xfrm>
        </p:spPr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TRE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à prix courants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prix n-1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conserveront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l’équilibre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du TRE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chaque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période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dans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ERETES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Par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les TRE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à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chainé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devront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être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ajustés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ajustements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ne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peuvent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être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automatiques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doivent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respecter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logique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économique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Contexte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455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exporter sous Excel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TRE à prix courant et à prix constant (prix n-1) et 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référence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fixe (prix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Faciliter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travail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d’ajustement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comptable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Objectifs de l’outil de calage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7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Attention :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prototype a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durée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vie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limitée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15/08/2013. La version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définitive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devrait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être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livrée</a:t>
            </a:r>
            <a:r>
              <a:rPr lang="en-GB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septembre</a:t>
            </a:r>
            <a:r>
              <a:rPr lang="en-GB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GB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procédure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ERETES-RETRO_04FR.exe</a:t>
            </a: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Indiquer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répertoire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d’installation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celui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PROGRESS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Installation du prototype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99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Cliquez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l’icone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“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TRE”</a:t>
            </a: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Choisissez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base SERIE </a:t>
            </a: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Indiquez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l’identifiant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le mot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passe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administrateur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Lancement du prototype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514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tableau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page 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variable (production, CI, CF, FBCF, Variation stocks, Exports et Imports)</a:t>
            </a:r>
          </a:p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fenêtre d’accueil du prototype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9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tableau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affiche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somme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calculées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S1 à S4)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valeur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totale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chainée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global (G0)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L’écart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combler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fenêtre d’accueil du prototype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108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également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L’indice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volume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constaté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2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G0 n/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G0 n-1) - 1</a:t>
            </a: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L’indice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volume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2"/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S4  n/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S4 n-1) - 1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constaté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(S1/G0)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(S1/S4)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variation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déflateurs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fenêtre d’accueil du prototype</a:t>
            </a:r>
            <a:endParaRPr lang="fr-FR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971" y="404664"/>
            <a:ext cx="1309670" cy="2160240"/>
            <a:chOff x="21971" y="404664"/>
            <a:chExt cx="1309670" cy="216024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71" y="404664"/>
              <a:ext cx="1309670" cy="116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62" y="2060848"/>
              <a:ext cx="787287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877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4198</TotalTime>
  <Words>1384</Words>
  <Application>Microsoft Office PowerPoint</Application>
  <PresentationFormat>On-screen Show (4:3)</PresentationFormat>
  <Paragraphs>401</Paragraphs>
  <Slides>27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template</vt:lpstr>
      <vt:lpstr>Outil d’ajustement du TRE</vt:lpstr>
      <vt:lpstr>Contexte</vt:lpstr>
      <vt:lpstr>Contexte</vt:lpstr>
      <vt:lpstr>Objectifs de l’outil de calage</vt:lpstr>
      <vt:lpstr>Installation du prototype</vt:lpstr>
      <vt:lpstr>Lancement du prototype</vt:lpstr>
      <vt:lpstr>La fenêtre d’accueil du prototype</vt:lpstr>
      <vt:lpstr>La fenêtre d’accueil du prototype</vt:lpstr>
      <vt:lpstr>La fenêtre d’accueil du prototype</vt:lpstr>
      <vt:lpstr>Tableau des déflateurs : les menus </vt:lpstr>
      <vt:lpstr>Tableau des déflateurs : les menus </vt:lpstr>
      <vt:lpstr>Tableau des déflateurs : les calculs </vt:lpstr>
      <vt:lpstr>Tableau des déflateurs : les calculs </vt:lpstr>
      <vt:lpstr>Tableau des déflateurs : Le TRE</vt:lpstr>
      <vt:lpstr>Le détail par produit</vt:lpstr>
      <vt:lpstr>Le détail par produit : les menus</vt:lpstr>
      <vt:lpstr>Le détail par produit : les menus</vt:lpstr>
      <vt:lpstr>Le détail par produit : les menus</vt:lpstr>
      <vt:lpstr>Le détail par produit </vt:lpstr>
      <vt:lpstr>Ajustement </vt:lpstr>
      <vt:lpstr>Ajustement </vt:lpstr>
      <vt:lpstr>Fenêtre de répartition de l’ajustement </vt:lpstr>
      <vt:lpstr>Fenêtre de répartition de l’ajustement </vt:lpstr>
      <vt:lpstr>Ajustement</vt:lpstr>
      <vt:lpstr>Ajustement</vt:lpstr>
      <vt:lpstr>Ajustement</vt:lpstr>
      <vt:lpstr>Conseils </vt:lpstr>
    </vt:vector>
  </TitlesOfParts>
  <Company>Trasys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 de séries</dc:title>
  <dc:creator>bourgmaj</dc:creator>
  <cp:lastModifiedBy>bourgmaj</cp:lastModifiedBy>
  <cp:revision>82</cp:revision>
  <dcterms:created xsi:type="dcterms:W3CDTF">2011-11-14T13:24:01Z</dcterms:created>
  <dcterms:modified xsi:type="dcterms:W3CDTF">2013-07-24T14:11:24Z</dcterms:modified>
</cp:coreProperties>
</file>