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29"/>
  </p:notesMasterIdLst>
  <p:handoutMasterIdLst>
    <p:handoutMasterId r:id="rId30"/>
  </p:handoutMasterIdLst>
  <p:sldIdLst>
    <p:sldId id="256" r:id="rId2"/>
    <p:sldId id="260" r:id="rId3"/>
    <p:sldId id="262" r:id="rId4"/>
    <p:sldId id="261" r:id="rId5"/>
    <p:sldId id="263" r:id="rId6"/>
    <p:sldId id="264" r:id="rId7"/>
    <p:sldId id="265" r:id="rId8"/>
    <p:sldId id="266" r:id="rId9"/>
    <p:sldId id="267" r:id="rId10"/>
    <p:sldId id="268" r:id="rId11"/>
    <p:sldId id="270" r:id="rId12"/>
    <p:sldId id="278" r:id="rId13"/>
    <p:sldId id="269" r:id="rId14"/>
    <p:sldId id="271" r:id="rId15"/>
    <p:sldId id="272" r:id="rId16"/>
    <p:sldId id="273" r:id="rId17"/>
    <p:sldId id="275" r:id="rId18"/>
    <p:sldId id="274" r:id="rId19"/>
    <p:sldId id="276" r:id="rId20"/>
    <p:sldId id="277" r:id="rId21"/>
    <p:sldId id="279" r:id="rId22"/>
    <p:sldId id="280" r:id="rId23"/>
    <p:sldId id="281" r:id="rId24"/>
    <p:sldId id="282" r:id="rId25"/>
    <p:sldId id="283" r:id="rId26"/>
    <p:sldId id="284" r:id="rId27"/>
    <p:sldId id="285" r:id="rId28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9933"/>
    <a:srgbClr val="6631FD"/>
    <a:srgbClr val="009999"/>
    <a:srgbClr val="8A1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GB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9F14E53-95DE-429D-976D-B582FE4B4CB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50210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GB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FD38FEF-975B-4713-9B34-8A9ED50FD0A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070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37372F-99E4-4EF5-9B42-0E5BB2D18033}" type="slidenum">
              <a:rPr lang="en-GB"/>
              <a:pPr/>
              <a:t>1</a:t>
            </a:fld>
            <a:endParaRPr lang="en-GB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38FEF-975B-4713-9B34-8A9ED50FD0A2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1319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38FEF-975B-4713-9B34-8A9ED50FD0A2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1319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38FEF-975B-4713-9B34-8A9ED50FD0A2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1319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38FEF-975B-4713-9B34-8A9ED50FD0A2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1319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38FEF-975B-4713-9B34-8A9ED50FD0A2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1319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38FEF-975B-4713-9B34-8A9ED50FD0A2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1319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38FEF-975B-4713-9B34-8A9ED50FD0A2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1319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38FEF-975B-4713-9B34-8A9ED50FD0A2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1319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38FEF-975B-4713-9B34-8A9ED50FD0A2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13190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38FEF-975B-4713-9B34-8A9ED50FD0A2}" type="slidenum">
              <a:rPr lang="en-GB" smtClean="0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1319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38FEF-975B-4713-9B34-8A9ED50FD0A2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1319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38FEF-975B-4713-9B34-8A9ED50FD0A2}" type="slidenum">
              <a:rPr lang="en-GB" smtClean="0"/>
              <a:pPr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13190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38FEF-975B-4713-9B34-8A9ED50FD0A2}" type="slidenum">
              <a:rPr lang="en-GB" smtClean="0"/>
              <a:pPr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13190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38FEF-975B-4713-9B34-8A9ED50FD0A2}" type="slidenum">
              <a:rPr lang="en-GB" smtClean="0"/>
              <a:pPr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13190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38FEF-975B-4713-9B34-8A9ED50FD0A2}" type="slidenum">
              <a:rPr lang="en-GB" smtClean="0"/>
              <a:pPr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13190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38FEF-975B-4713-9B34-8A9ED50FD0A2}" type="slidenum">
              <a:rPr lang="en-GB" smtClean="0"/>
              <a:pPr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13190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38FEF-975B-4713-9B34-8A9ED50FD0A2}" type="slidenum">
              <a:rPr lang="en-GB" smtClean="0"/>
              <a:pPr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1319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38FEF-975B-4713-9B34-8A9ED50FD0A2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1319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38FEF-975B-4713-9B34-8A9ED50FD0A2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1319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38FEF-975B-4713-9B34-8A9ED50FD0A2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1319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38FEF-975B-4713-9B34-8A9ED50FD0A2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1319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38FEF-975B-4713-9B34-8A9ED50FD0A2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1319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38FEF-975B-4713-9B34-8A9ED50FD0A2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1319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38FEF-975B-4713-9B34-8A9ED50FD0A2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131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Atelier PIB comparable CEMAC 2013</a:t>
            </a:r>
            <a:endParaRPr lang="en-US"/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fld id="{F12A78D7-AF82-49F1-BB4A-0A375665737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5783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75784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75785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75786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Atelier PIB comparable CEMAC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7D20F0-A1E0-4877-8D46-171463D228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Atelier PIB comparable CEMAC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D209DD-B507-4819-8C31-20E6A3052A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0" y="1905000"/>
            <a:ext cx="7010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0" y="4038600"/>
            <a:ext cx="7010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629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766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Atelier PIB comparable CEMAC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24000" y="62484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fld id="{ECE6A480-4F82-46DD-BBE2-4E92B66AD1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05400" y="1905000"/>
            <a:ext cx="3429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05400" y="4038600"/>
            <a:ext cx="3429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629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2766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Atelier PIB comparable CEMAC 2013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1524000" y="62484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fld id="{CCB001D4-927E-4960-A66B-CA51137136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Atelier PIB comparable CEMAC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6FBE77-18A7-4EC6-A2DA-51BE9479C1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Atelier PIB comparable CEMAC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85C90C-2ED0-458C-A73F-1562FF0FC7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Atelier PIB comparable CEMAC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5C6762-4060-4898-A770-B52928FCA7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Atelier PIB comparable CEMAC 2013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C676F3-294E-44A6-A7FC-8DCBD20452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Atelier PIB comparable CEMAC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FE01F9-2B5F-46BF-AC91-C2D9E9E6A9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Atelier PIB comparable CEMAC 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4E20D8-22F1-4795-B485-C49D84ACC6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Atelier PIB comparable CEMAC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6830EE-FC2F-46E7-B278-2655D96612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Atelier PIB comparable CEMAC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B5F299-9970-4FE6-A3AE-DC4048218A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r>
              <a:rPr lang="fr-FR" smtClean="0"/>
              <a:t>Atelier PIB comparable CEMAC 2013</a:t>
            </a:r>
            <a:endParaRPr lang="en-US"/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fld id="{3A3ACCF0-6515-4B02-AA70-311150B7E66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4759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74760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74761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74762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  <p:sldLayoutId id="2147483665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gi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Outil </a:t>
            </a:r>
            <a:r>
              <a:rPr lang="fr-F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d’ajustement du TRE</a:t>
            </a:r>
            <a:endParaRPr lang="fr-FR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23728" y="4365104"/>
            <a:ext cx="6477000" cy="1357306"/>
          </a:xfrm>
        </p:spPr>
        <p:txBody>
          <a:bodyPr/>
          <a:lstStyle/>
          <a:p>
            <a:r>
              <a:rPr lang="fr-F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Etude du prototype </a:t>
            </a:r>
            <a:endParaRPr lang="fr-FR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" name="Picture 9" descr="logoTrasysNew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7572396" y="6400800"/>
            <a:ext cx="1219200" cy="457200"/>
          </a:xfrm>
        </p:spPr>
        <p:txBody>
          <a:bodyPr/>
          <a:lstStyle/>
          <a:p>
            <a:fld id="{F12A78D7-AF82-49F1-BB4A-0A375665737D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3052746" y="6400800"/>
            <a:ext cx="2895600" cy="457200"/>
          </a:xfrm>
        </p:spPr>
        <p:txBody>
          <a:bodyPr/>
          <a:lstStyle/>
          <a:p>
            <a:r>
              <a:rPr lang="fr-FR" smtClean="0"/>
              <a:t>Atelier PIB comparable CEMAC 2013</a:t>
            </a:r>
            <a:endParaRPr lang="fr-FR" dirty="0" smtClean="0"/>
          </a:p>
        </p:txBody>
      </p:sp>
      <p:grpSp>
        <p:nvGrpSpPr>
          <p:cNvPr id="9" name="Group 8"/>
          <p:cNvGrpSpPr/>
          <p:nvPr/>
        </p:nvGrpSpPr>
        <p:grpSpPr>
          <a:xfrm>
            <a:off x="34721" y="1318821"/>
            <a:ext cx="1778445" cy="2736304"/>
            <a:chOff x="21971" y="404664"/>
            <a:chExt cx="1309670" cy="2160240"/>
          </a:xfrm>
        </p:grpSpPr>
        <p:pic>
          <p:nvPicPr>
            <p:cNvPr id="13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71" y="404664"/>
              <a:ext cx="1309670" cy="116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162" y="2060848"/>
              <a:ext cx="787287" cy="5040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Fichier</a:t>
            </a:r>
            <a:endParaRPr lang="en-GB" sz="2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1"/>
            <a:r>
              <a:rPr lang="en-GB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Accès</a:t>
            </a:r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aux </a:t>
            </a:r>
            <a:r>
              <a:rPr lang="en-GB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outils</a:t>
            </a:r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PROGRESS</a:t>
            </a:r>
          </a:p>
          <a:p>
            <a:pPr lvl="1"/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Exporter </a:t>
            </a:r>
            <a:r>
              <a:rPr lang="en-GB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vers</a:t>
            </a:r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Excel</a:t>
            </a:r>
          </a:p>
          <a:p>
            <a:pPr lvl="1"/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Quitter</a:t>
            </a:r>
          </a:p>
          <a:p>
            <a:r>
              <a:rPr lang="en-GB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Données</a:t>
            </a:r>
            <a: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pPr lvl="1"/>
            <a:r>
              <a:rPr lang="en-GB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Détail</a:t>
            </a:r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par </a:t>
            </a:r>
            <a:r>
              <a:rPr lang="en-GB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produit</a:t>
            </a:r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(= double </a:t>
            </a:r>
            <a:r>
              <a:rPr lang="en-GB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clic</a:t>
            </a:r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sur</a:t>
            </a:r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une</a:t>
            </a:r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ligne</a:t>
            </a:r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</a:t>
            </a:r>
            <a:r>
              <a:rPr lang="en-GB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</a:t>
            </a:r>
            <a:r>
              <a: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en-GB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en-GB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13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052746" y="6400800"/>
            <a:ext cx="2895600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fr-FR" sz="1200" smtClean="0"/>
              <a:t>Atelier PIB comparable CEMAC 2013</a:t>
            </a:r>
            <a:endParaRPr lang="fr-FR" sz="1200" dirty="0" smtClean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FR" sz="2800" dirty="0" smtClean="0"/>
              <a:t>Tableau des déflateurs : les menus </a:t>
            </a:r>
            <a:endParaRPr lang="fr-FR" sz="2800" dirty="0"/>
          </a:p>
        </p:txBody>
      </p:sp>
      <p:grpSp>
        <p:nvGrpSpPr>
          <p:cNvPr id="10" name="Group 9"/>
          <p:cNvGrpSpPr/>
          <p:nvPr/>
        </p:nvGrpSpPr>
        <p:grpSpPr>
          <a:xfrm>
            <a:off x="21971" y="404664"/>
            <a:ext cx="1309670" cy="2160240"/>
            <a:chOff x="21971" y="404664"/>
            <a:chExt cx="1309670" cy="2160240"/>
          </a:xfrm>
        </p:grpSpPr>
        <p:pic>
          <p:nvPicPr>
            <p:cNvPr id="14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71" y="404664"/>
              <a:ext cx="1309670" cy="116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162" y="2060848"/>
              <a:ext cx="787287" cy="5040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59365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Outils</a:t>
            </a:r>
            <a:endParaRPr lang="en-GB" sz="2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1"/>
            <a:r>
              <a:rPr lang="en-GB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Calculer</a:t>
            </a:r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les </a:t>
            </a:r>
            <a:r>
              <a:rPr lang="en-GB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données</a:t>
            </a:r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en </a:t>
            </a:r>
            <a:r>
              <a:rPr lang="en-GB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valeur</a:t>
            </a:r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volume et prix </a:t>
            </a:r>
            <a:r>
              <a:rPr lang="en-GB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année</a:t>
            </a:r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fixe</a:t>
            </a:r>
          </a:p>
          <a:p>
            <a:pPr lvl="1"/>
            <a:r>
              <a:rPr lang="en-GB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Calculer</a:t>
            </a:r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les </a:t>
            </a:r>
            <a:r>
              <a:rPr lang="en-GB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données</a:t>
            </a:r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en prix </a:t>
            </a:r>
            <a:r>
              <a:rPr lang="en-GB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année</a:t>
            </a:r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fixe </a:t>
            </a:r>
            <a:r>
              <a:rPr lang="en-GB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ajusté</a:t>
            </a:r>
            <a:endParaRPr lang="en-GB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1"/>
            <a:r>
              <a:rPr lang="en-GB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Editer</a:t>
            </a:r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le TRE</a:t>
            </a:r>
          </a:p>
          <a:p>
            <a: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 </a:t>
            </a:r>
          </a:p>
          <a:p>
            <a:pPr lvl="1"/>
            <a:r>
              <a:rPr lang="en-GB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Accès</a:t>
            </a:r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au </a:t>
            </a:r>
            <a:r>
              <a:rPr lang="en-GB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manuel</a:t>
            </a:r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html (pas encore </a:t>
            </a:r>
            <a:r>
              <a:rPr lang="en-GB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disponible</a:t>
            </a:r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</a:t>
            </a:r>
            <a:r>
              <a:rPr lang="en-GB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</a:t>
            </a:r>
            <a:r>
              <a: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en-GB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en-GB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11</a:t>
            </a:fld>
            <a:endParaRPr lang="fr-FR" dirty="0"/>
          </a:p>
        </p:txBody>
      </p:sp>
      <p:sp>
        <p:nvSpPr>
          <p:cNvPr id="13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052746" y="6400800"/>
            <a:ext cx="2895600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fr-FR" sz="1200" smtClean="0"/>
              <a:t>Atelier PIB comparable CEMAC 2013</a:t>
            </a:r>
            <a:endParaRPr lang="fr-FR" sz="1200" dirty="0" smtClean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FR" sz="2800" dirty="0" smtClean="0"/>
              <a:t>Tableau des déflateurs : les menus </a:t>
            </a:r>
            <a:endParaRPr lang="fr-FR" sz="2800" dirty="0"/>
          </a:p>
        </p:txBody>
      </p:sp>
      <p:grpSp>
        <p:nvGrpSpPr>
          <p:cNvPr id="10" name="Group 9"/>
          <p:cNvGrpSpPr/>
          <p:nvPr/>
        </p:nvGrpSpPr>
        <p:grpSpPr>
          <a:xfrm>
            <a:off x="21971" y="404664"/>
            <a:ext cx="1309670" cy="2160240"/>
            <a:chOff x="21971" y="404664"/>
            <a:chExt cx="1309670" cy="2160240"/>
          </a:xfrm>
        </p:grpSpPr>
        <p:pic>
          <p:nvPicPr>
            <p:cNvPr id="14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71" y="404664"/>
              <a:ext cx="1309670" cy="116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162" y="2060848"/>
              <a:ext cx="787287" cy="5040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60543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700808"/>
            <a:ext cx="7010400" cy="4318992"/>
          </a:xfrm>
        </p:spPr>
        <p:txBody>
          <a:bodyPr/>
          <a:lstStyle/>
          <a:p>
            <a:r>
              <a:rPr lang="en-GB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Possibilité</a:t>
            </a:r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de </a:t>
            </a:r>
            <a:r>
              <a:rPr lang="en-GB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calculer</a:t>
            </a:r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plusieurs</a:t>
            </a:r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périodes</a:t>
            </a:r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en cascade à </a:t>
            </a:r>
            <a:r>
              <a:rPr lang="en-GB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partir</a:t>
            </a:r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d’une</a:t>
            </a:r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période</a:t>
            </a:r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donnée</a:t>
            </a:r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(P), </a:t>
            </a:r>
            <a:r>
              <a:rPr lang="en-GB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P0 = </a:t>
            </a:r>
            <a:r>
              <a:rPr lang="en-GB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année</a:t>
            </a:r>
            <a:r>
              <a:rPr lang="en-GB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de </a:t>
            </a:r>
            <a:r>
              <a:rPr lang="en-GB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référence</a:t>
            </a:r>
            <a:r>
              <a:rPr lang="en-GB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si</a:t>
            </a:r>
            <a:r>
              <a:rPr lang="en-GB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P &gt; P0 : </a:t>
            </a:r>
            <a:r>
              <a:rPr lang="en-GB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exécute</a:t>
            </a:r>
            <a:r>
              <a:rPr lang="en-GB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le </a:t>
            </a:r>
            <a:r>
              <a:rPr lang="en-GB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calcul</a:t>
            </a:r>
            <a:r>
              <a:rPr lang="en-GB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à </a:t>
            </a:r>
            <a:r>
              <a:rPr lang="en-GB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partir</a:t>
            </a:r>
            <a:r>
              <a:rPr lang="en-GB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de P </a:t>
            </a:r>
            <a:r>
              <a:rPr lang="en-GB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jusqu’à</a:t>
            </a:r>
            <a:r>
              <a:rPr lang="en-GB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la </a:t>
            </a:r>
            <a:r>
              <a:rPr lang="en-GB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période</a:t>
            </a:r>
            <a:r>
              <a:rPr lang="en-GB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la plus </a:t>
            </a:r>
            <a:r>
              <a:rPr lang="en-GB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postérieure</a:t>
            </a:r>
            <a:r>
              <a:rPr lang="en-GB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à </a:t>
            </a:r>
            <a:r>
              <a:rPr lang="en-GB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celle</a:t>
            </a:r>
            <a:r>
              <a:rPr lang="en-GB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de rang 0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si</a:t>
            </a:r>
            <a:r>
              <a:rPr lang="en-GB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P &lt; P0 : </a:t>
            </a:r>
            <a:r>
              <a:rPr lang="en-GB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exécute</a:t>
            </a:r>
            <a:r>
              <a:rPr lang="en-GB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le </a:t>
            </a:r>
            <a:r>
              <a:rPr lang="en-GB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calcul</a:t>
            </a:r>
            <a:r>
              <a:rPr lang="en-GB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à </a:t>
            </a:r>
            <a:r>
              <a:rPr lang="en-GB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partir</a:t>
            </a:r>
            <a:r>
              <a:rPr lang="en-GB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de P </a:t>
            </a:r>
            <a:r>
              <a:rPr lang="en-GB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jusqu’à</a:t>
            </a:r>
            <a:r>
              <a:rPr lang="en-GB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la </a:t>
            </a:r>
            <a:r>
              <a:rPr lang="en-GB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période</a:t>
            </a:r>
            <a:r>
              <a:rPr lang="en-GB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la plus </a:t>
            </a:r>
            <a:r>
              <a:rPr lang="en-GB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antérieure</a:t>
            </a:r>
            <a:r>
              <a:rPr lang="en-GB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à </a:t>
            </a:r>
            <a:r>
              <a:rPr lang="en-GB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celle</a:t>
            </a:r>
            <a:r>
              <a:rPr lang="en-GB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de rang 0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si</a:t>
            </a:r>
            <a:r>
              <a:rPr lang="en-GB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P = 0 : </a:t>
            </a:r>
          </a:p>
          <a:p>
            <a:pPr marL="1314450" lvl="2" indent="-457200">
              <a:buFont typeface="+mj-lt"/>
              <a:buAutoNum type="arabicPeriod"/>
            </a:pPr>
            <a:r>
              <a:rPr lang="en-GB" sz="1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exécute</a:t>
            </a:r>
            <a:r>
              <a:rPr lang="en-GB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le </a:t>
            </a:r>
            <a:r>
              <a:rPr lang="en-GB" sz="1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calcul</a:t>
            </a:r>
            <a:r>
              <a:rPr lang="en-GB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pour la </a:t>
            </a:r>
            <a:r>
              <a:rPr lang="en-GB" sz="1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période</a:t>
            </a:r>
            <a:r>
              <a:rPr lang="en-GB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de rang 0 </a:t>
            </a:r>
          </a:p>
          <a:p>
            <a:pPr marL="1314450" lvl="2" indent="-457200">
              <a:buFont typeface="+mj-lt"/>
              <a:buAutoNum type="arabicPeriod"/>
            </a:pPr>
            <a:r>
              <a:rPr lang="en-GB" sz="1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puis</a:t>
            </a:r>
            <a:r>
              <a:rPr lang="en-GB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1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exécute</a:t>
            </a:r>
            <a:r>
              <a:rPr lang="en-GB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le </a:t>
            </a:r>
            <a:r>
              <a:rPr lang="en-GB" sz="1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calcul</a:t>
            </a:r>
            <a:r>
              <a:rPr lang="en-GB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à </a:t>
            </a:r>
            <a:r>
              <a:rPr lang="en-GB" sz="1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partir</a:t>
            </a:r>
            <a:r>
              <a:rPr lang="en-GB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du rang 1 </a:t>
            </a:r>
            <a:r>
              <a:rPr lang="en-GB" sz="1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jusqu’à</a:t>
            </a:r>
            <a:r>
              <a:rPr lang="en-GB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 </a:t>
            </a:r>
            <a:r>
              <a:rPr lang="en-GB" sz="1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période</a:t>
            </a:r>
            <a:r>
              <a:rPr lang="en-GB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la plus </a:t>
            </a:r>
            <a:r>
              <a:rPr lang="en-GB" sz="1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postérieure</a:t>
            </a:r>
            <a:r>
              <a:rPr lang="en-GB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à </a:t>
            </a:r>
            <a:r>
              <a:rPr lang="en-GB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P0</a:t>
            </a:r>
          </a:p>
          <a:p>
            <a:pPr marL="1314450" lvl="2" indent="-457200">
              <a:buFont typeface="+mj-lt"/>
              <a:buAutoNum type="arabicPeriod"/>
            </a:pPr>
            <a:r>
              <a:rPr lang="en-GB" sz="1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puis</a:t>
            </a:r>
            <a:r>
              <a:rPr lang="en-GB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1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exécute</a:t>
            </a:r>
            <a:r>
              <a:rPr lang="en-GB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le </a:t>
            </a:r>
            <a:r>
              <a:rPr lang="en-GB" sz="1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calcul</a:t>
            </a:r>
            <a:r>
              <a:rPr lang="en-GB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à </a:t>
            </a:r>
            <a:r>
              <a:rPr lang="en-GB" sz="1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partir</a:t>
            </a:r>
            <a:r>
              <a:rPr lang="en-GB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du rang </a:t>
            </a:r>
            <a:r>
              <a:rPr lang="en-GB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-1 </a:t>
            </a:r>
            <a:r>
              <a:rPr lang="en-GB" sz="1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jusqu’à</a:t>
            </a:r>
            <a:r>
              <a:rPr lang="en-GB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la </a:t>
            </a:r>
            <a:r>
              <a:rPr lang="en-GB" sz="1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période</a:t>
            </a:r>
            <a:r>
              <a:rPr lang="en-GB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la plus </a:t>
            </a:r>
            <a:r>
              <a:rPr lang="en-GB" sz="1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antérieure</a:t>
            </a:r>
            <a:r>
              <a:rPr lang="en-GB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à P0</a:t>
            </a:r>
            <a:endParaRPr lang="en-GB" sz="1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66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857250" lvl="2" indent="0">
              <a:buNone/>
            </a:pPr>
            <a:endParaRPr lang="en-GB" sz="1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1314450" lvl="2" indent="-457200">
              <a:buFont typeface="+mj-lt"/>
              <a:buAutoNum type="arabicPeriod"/>
            </a:pPr>
            <a:endParaRPr lang="en-GB" sz="1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914400" lvl="1" indent="-457200">
              <a:buFont typeface="+mj-lt"/>
              <a:buAutoNum type="arabicPeriod"/>
            </a:pPr>
            <a:endParaRPr lang="en-GB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914400" lvl="1" indent="-457200">
              <a:buFont typeface="+mj-lt"/>
              <a:buAutoNum type="arabicPeriod"/>
            </a:pPr>
            <a:endParaRPr lang="en-GB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1"/>
            <a:endParaRPr lang="en-GB" sz="2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en-GB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12</a:t>
            </a:fld>
            <a:endParaRPr lang="fr-FR" dirty="0"/>
          </a:p>
        </p:txBody>
      </p:sp>
      <p:sp>
        <p:nvSpPr>
          <p:cNvPr id="13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052746" y="6400800"/>
            <a:ext cx="2895600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fr-FR" sz="1200" smtClean="0"/>
              <a:t>Atelier PIB comparable CEMAC 2013</a:t>
            </a:r>
            <a:endParaRPr lang="fr-FR" sz="1200" dirty="0" smtClean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FR" sz="2800" dirty="0" smtClean="0"/>
              <a:t>Tableau des déflateurs : les calculs </a:t>
            </a:r>
            <a:endParaRPr lang="fr-FR" sz="2800" dirty="0"/>
          </a:p>
        </p:txBody>
      </p:sp>
      <p:grpSp>
        <p:nvGrpSpPr>
          <p:cNvPr id="10" name="Group 9"/>
          <p:cNvGrpSpPr/>
          <p:nvPr/>
        </p:nvGrpSpPr>
        <p:grpSpPr>
          <a:xfrm>
            <a:off x="21971" y="404664"/>
            <a:ext cx="1309670" cy="2160240"/>
            <a:chOff x="21971" y="404664"/>
            <a:chExt cx="1309670" cy="2160240"/>
          </a:xfrm>
        </p:grpSpPr>
        <p:pic>
          <p:nvPicPr>
            <p:cNvPr id="14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71" y="404664"/>
              <a:ext cx="1309670" cy="116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162" y="2060848"/>
              <a:ext cx="787287" cy="5040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7610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700808"/>
            <a:ext cx="7010400" cy="4318992"/>
          </a:xfrm>
        </p:spPr>
        <p:txBody>
          <a:bodyPr/>
          <a:lstStyle/>
          <a:p>
            <a:r>
              <a:rPr lang="en-GB" sz="2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Calculer</a:t>
            </a:r>
            <a:r>
              <a:rPr lang="en-GB" sz="2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les </a:t>
            </a:r>
            <a:r>
              <a:rPr lang="en-GB" sz="2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données</a:t>
            </a:r>
            <a:r>
              <a:rPr lang="en-GB" sz="2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en </a:t>
            </a:r>
            <a:r>
              <a:rPr lang="en-GB" sz="2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valeur</a:t>
            </a:r>
            <a:r>
              <a:rPr lang="en-GB" sz="2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volume et prix </a:t>
            </a:r>
            <a:r>
              <a:rPr lang="en-GB" sz="2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année</a:t>
            </a:r>
            <a:r>
              <a:rPr lang="en-GB" sz="2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fixe :</a:t>
            </a:r>
          </a:p>
          <a:p>
            <a:pPr lvl="1"/>
            <a:r>
              <a:rPr lang="en-GB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Calcul</a:t>
            </a:r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“</a:t>
            </a:r>
            <a:r>
              <a:rPr lang="en-GB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TrSuCo</a:t>
            </a:r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”</a:t>
            </a:r>
          </a:p>
          <a:p>
            <a:r>
              <a:rPr lang="en-GB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Calculer</a:t>
            </a:r>
            <a:r>
              <a:rPr lang="en-GB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les </a:t>
            </a:r>
            <a:r>
              <a:rPr lang="en-GB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données</a:t>
            </a:r>
            <a:r>
              <a:rPr lang="en-GB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en prix </a:t>
            </a:r>
            <a:r>
              <a:rPr lang="en-GB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année</a:t>
            </a:r>
            <a:r>
              <a:rPr lang="en-GB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fixe </a:t>
            </a:r>
            <a:r>
              <a:rPr lang="en-GB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ajusté</a:t>
            </a:r>
            <a:r>
              <a:rPr lang="en-GB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:</a:t>
            </a:r>
          </a:p>
          <a:p>
            <a:pPr lvl="1"/>
            <a:r>
              <a:rPr lang="en-GB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Calcul</a:t>
            </a:r>
            <a:r>
              <a:rPr lang="en-GB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“</a:t>
            </a:r>
            <a:r>
              <a:rPr lang="en-GB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TrSuCoAj</a:t>
            </a:r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”</a:t>
            </a:r>
          </a:p>
          <a:p>
            <a:pPr lvl="1"/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Attention à la </a:t>
            </a:r>
            <a:r>
              <a:rPr lang="en-GB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période</a:t>
            </a:r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choisie</a:t>
            </a:r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!! -&gt; </a:t>
            </a:r>
            <a:r>
              <a:rPr lang="en-GB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risque</a:t>
            </a:r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de </a:t>
            </a:r>
            <a:r>
              <a:rPr lang="en-GB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perdre</a:t>
            </a:r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les </a:t>
            </a:r>
            <a:r>
              <a:rPr lang="en-GB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ajustements</a:t>
            </a:r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en-GB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en-GB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13</a:t>
            </a:fld>
            <a:endParaRPr lang="fr-FR" dirty="0"/>
          </a:p>
        </p:txBody>
      </p:sp>
      <p:sp>
        <p:nvSpPr>
          <p:cNvPr id="13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052746" y="6400800"/>
            <a:ext cx="2895600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fr-FR" sz="1200" smtClean="0"/>
              <a:t>Atelier PIB comparable CEMAC 2013</a:t>
            </a:r>
            <a:endParaRPr lang="fr-FR" sz="1200" dirty="0" smtClean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FR" sz="2800" dirty="0" smtClean="0"/>
              <a:t>Tableau des déflateurs : les calculs </a:t>
            </a:r>
            <a:endParaRPr lang="fr-FR" sz="2800" dirty="0"/>
          </a:p>
        </p:txBody>
      </p:sp>
      <p:grpSp>
        <p:nvGrpSpPr>
          <p:cNvPr id="10" name="Group 9"/>
          <p:cNvGrpSpPr/>
          <p:nvPr/>
        </p:nvGrpSpPr>
        <p:grpSpPr>
          <a:xfrm>
            <a:off x="21971" y="404664"/>
            <a:ext cx="1309670" cy="2160240"/>
            <a:chOff x="21971" y="404664"/>
            <a:chExt cx="1309670" cy="2160240"/>
          </a:xfrm>
        </p:grpSpPr>
        <p:pic>
          <p:nvPicPr>
            <p:cNvPr id="14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71" y="404664"/>
              <a:ext cx="1309670" cy="116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162" y="2060848"/>
              <a:ext cx="787287" cy="5040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3023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Edition du TRE</a:t>
            </a:r>
          </a:p>
          <a:p>
            <a:pPr lvl="1"/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Choix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d’une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ou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plusieurs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périodes</a:t>
            </a:r>
            <a:endParaRPr lang="en-GB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1"/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Choix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de la valorisation</a:t>
            </a:r>
          </a:p>
          <a:p>
            <a:pPr lvl="1"/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Création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d’un dossier Excel avec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une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page par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période</a:t>
            </a:r>
            <a:endParaRPr lang="en-GB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1"/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Totaux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calculés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par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formule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-&gt;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facilite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les simulations </a:t>
            </a:r>
          </a:p>
          <a:p>
            <a:pPr marL="457200" lvl="1" indent="0">
              <a:buNone/>
            </a:pP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en-GB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en-GB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14</a:t>
            </a:fld>
            <a:endParaRPr lang="fr-FR" dirty="0"/>
          </a:p>
        </p:txBody>
      </p:sp>
      <p:sp>
        <p:nvSpPr>
          <p:cNvPr id="13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052746" y="6400800"/>
            <a:ext cx="2895600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fr-FR" sz="1200" smtClean="0"/>
              <a:t>Atelier PIB comparable CEMAC 2013</a:t>
            </a:r>
            <a:endParaRPr lang="fr-FR" sz="1200" dirty="0" smtClean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FR" sz="2800" dirty="0" smtClean="0"/>
              <a:t>Tableau des déflateurs : Le TRE</a:t>
            </a:r>
            <a:endParaRPr lang="fr-FR" sz="2800" dirty="0"/>
          </a:p>
        </p:txBody>
      </p:sp>
      <p:grpSp>
        <p:nvGrpSpPr>
          <p:cNvPr id="10" name="Group 9"/>
          <p:cNvGrpSpPr/>
          <p:nvPr/>
        </p:nvGrpSpPr>
        <p:grpSpPr>
          <a:xfrm>
            <a:off x="21971" y="404664"/>
            <a:ext cx="1309670" cy="2160240"/>
            <a:chOff x="21971" y="404664"/>
            <a:chExt cx="1309670" cy="2160240"/>
          </a:xfrm>
        </p:grpSpPr>
        <p:pic>
          <p:nvPicPr>
            <p:cNvPr id="14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71" y="404664"/>
              <a:ext cx="1309670" cy="116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162" y="2060848"/>
              <a:ext cx="787287" cy="5040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5392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905000"/>
            <a:ext cx="7418784" cy="4114800"/>
          </a:xfrm>
        </p:spPr>
        <p:txBody>
          <a:bodyPr/>
          <a:lstStyle/>
          <a:p>
            <a: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Pour </a:t>
            </a:r>
            <a:r>
              <a:rPr lang="en-GB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une</a:t>
            </a:r>
            <a: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variable :</a:t>
            </a:r>
          </a:p>
          <a:p>
            <a:pPr lvl="1"/>
            <a:r>
              <a:rPr lang="en-GB" sz="2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Pour </a:t>
            </a:r>
            <a:r>
              <a:rPr lang="en-GB" sz="2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une</a:t>
            </a:r>
            <a:r>
              <a:rPr lang="en-GB" sz="2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valorisation 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GB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Prix Courant – </a:t>
            </a:r>
            <a:r>
              <a:rPr lang="en-GB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Détail</a:t>
            </a:r>
            <a:r>
              <a:rPr lang="en-GB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au </a:t>
            </a:r>
            <a:r>
              <a:rPr lang="en-GB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niveau</a:t>
            </a:r>
            <a:r>
              <a:rPr lang="en-GB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3 possible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GB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Prix N-1 </a:t>
            </a:r>
            <a:r>
              <a:rPr lang="en-GB" sz="2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– </a:t>
            </a:r>
            <a:r>
              <a:rPr lang="en-GB" sz="2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Détail</a:t>
            </a:r>
            <a:r>
              <a:rPr lang="en-GB" sz="2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au </a:t>
            </a:r>
            <a:r>
              <a:rPr lang="en-GB" sz="2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niveau</a:t>
            </a:r>
            <a:r>
              <a:rPr lang="en-GB" sz="2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3 possible</a:t>
            </a:r>
            <a:endParaRPr lang="en-GB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1371600" lvl="2" indent="-457200">
              <a:buFont typeface="+mj-lt"/>
              <a:buAutoNum type="arabicPeriod"/>
            </a:pPr>
            <a:r>
              <a:rPr lang="en-GB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Prix </a:t>
            </a:r>
            <a:r>
              <a:rPr lang="en-GB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chainé</a:t>
            </a:r>
            <a:r>
              <a:rPr lang="en-GB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2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– </a:t>
            </a:r>
            <a:r>
              <a:rPr lang="en-GB" sz="2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Détail</a:t>
            </a:r>
            <a:r>
              <a:rPr lang="en-GB" sz="2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au </a:t>
            </a:r>
            <a:r>
              <a:rPr lang="en-GB" sz="2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niveau</a:t>
            </a:r>
            <a:r>
              <a:rPr lang="en-GB" sz="2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3 </a:t>
            </a:r>
            <a:r>
              <a:rPr lang="en-GB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possible </a:t>
            </a:r>
            <a:r>
              <a:rPr lang="en-GB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mais</a:t>
            </a:r>
            <a:r>
              <a:rPr lang="en-GB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somme</a:t>
            </a:r>
            <a:r>
              <a:rPr lang="en-GB" sz="2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des </a:t>
            </a:r>
            <a:r>
              <a:rPr lang="en-GB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niveau</a:t>
            </a:r>
            <a:r>
              <a:rPr lang="en-GB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3 &lt;&gt; </a:t>
            </a:r>
            <a:r>
              <a:rPr lang="en-GB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niveau</a:t>
            </a:r>
            <a:r>
              <a:rPr lang="en-GB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1 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GB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Prix </a:t>
            </a:r>
            <a:r>
              <a:rPr lang="en-GB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chainé</a:t>
            </a:r>
            <a:r>
              <a:rPr lang="en-GB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ajusté</a:t>
            </a:r>
            <a:r>
              <a:rPr lang="en-GB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– </a:t>
            </a:r>
            <a:r>
              <a:rPr lang="en-GB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Niveau</a:t>
            </a:r>
            <a:r>
              <a:rPr lang="en-GB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1 </a:t>
            </a:r>
            <a:r>
              <a:rPr lang="en-GB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uniquement</a:t>
            </a:r>
            <a:r>
              <a:rPr lang="en-GB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en-GB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valeurs</a:t>
            </a:r>
            <a:r>
              <a:rPr lang="en-GB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modifiables</a:t>
            </a:r>
            <a:r>
              <a:rPr lang="en-GB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GB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Déflateur</a:t>
            </a:r>
            <a:r>
              <a:rPr lang="en-GB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2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ajusté</a:t>
            </a:r>
            <a:r>
              <a:rPr lang="en-GB" sz="2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2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Niveau</a:t>
            </a:r>
            <a:r>
              <a:rPr lang="en-GB" sz="2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1 </a:t>
            </a:r>
            <a:r>
              <a:rPr lang="en-GB" sz="2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uniquement</a:t>
            </a:r>
            <a:endParaRPr lang="en-GB" sz="2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914400" lvl="2" indent="0">
              <a:buNone/>
            </a:pPr>
            <a:endParaRPr lang="en-GB" sz="2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2"/>
            <a:endParaRPr lang="en-GB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914400" lvl="2" indent="0">
              <a:buNone/>
            </a:pPr>
            <a:endParaRPr lang="en-GB" sz="2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2"/>
            <a:endParaRPr lang="en-GB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914400" lvl="2" indent="0">
              <a:buNone/>
            </a:pPr>
            <a:endParaRPr lang="en-GB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457200" lvl="1" indent="0">
              <a:buNone/>
            </a:pP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en-GB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en-GB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15</a:t>
            </a:fld>
            <a:endParaRPr lang="fr-FR" dirty="0"/>
          </a:p>
        </p:txBody>
      </p:sp>
      <p:sp>
        <p:nvSpPr>
          <p:cNvPr id="13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052746" y="6400800"/>
            <a:ext cx="2895600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fr-FR" sz="1200" smtClean="0"/>
              <a:t>Atelier PIB comparable CEMAC 2013</a:t>
            </a:r>
            <a:endParaRPr lang="fr-FR" sz="1200" dirty="0" smtClean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FR" sz="2800" dirty="0" smtClean="0"/>
              <a:t>Le détail par produit</a:t>
            </a:r>
            <a:endParaRPr lang="fr-FR" sz="2800" dirty="0"/>
          </a:p>
        </p:txBody>
      </p:sp>
      <p:grpSp>
        <p:nvGrpSpPr>
          <p:cNvPr id="10" name="Group 9"/>
          <p:cNvGrpSpPr/>
          <p:nvPr/>
        </p:nvGrpSpPr>
        <p:grpSpPr>
          <a:xfrm>
            <a:off x="21971" y="404664"/>
            <a:ext cx="1309670" cy="2160240"/>
            <a:chOff x="21971" y="404664"/>
            <a:chExt cx="1309670" cy="2160240"/>
          </a:xfrm>
        </p:grpSpPr>
        <p:pic>
          <p:nvPicPr>
            <p:cNvPr id="14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71" y="404664"/>
              <a:ext cx="1309670" cy="116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162" y="2060848"/>
              <a:ext cx="787287" cy="5040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72617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700808"/>
            <a:ext cx="7418784" cy="4318992"/>
          </a:xfrm>
        </p:spPr>
        <p:txBody>
          <a:bodyPr/>
          <a:lstStyle/>
          <a:p>
            <a:r>
              <a:rPr lang="en-GB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Fichier</a:t>
            </a:r>
            <a:endParaRPr lang="en-GB" sz="2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1"/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Exporter </a:t>
            </a:r>
          </a:p>
          <a:p>
            <a:pPr lvl="2"/>
            <a:r>
              <a:rPr lang="en-GB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Envoie</a:t>
            </a:r>
            <a:r>
              <a:rPr lang="en-GB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sur</a:t>
            </a:r>
            <a:r>
              <a:rPr lang="en-GB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une</a:t>
            </a:r>
            <a:r>
              <a:rPr lang="en-GB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feuille</a:t>
            </a:r>
            <a:r>
              <a:rPr lang="en-GB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Excel le tableau </a:t>
            </a:r>
            <a:r>
              <a:rPr lang="en-GB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tel</a:t>
            </a:r>
            <a:r>
              <a:rPr lang="en-GB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qu’à</a:t>
            </a:r>
            <a:r>
              <a:rPr lang="en-GB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l’écran</a:t>
            </a:r>
            <a:endParaRPr lang="en-GB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1"/>
            <a:r>
              <a:rPr lang="en-GB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Enregistrer</a:t>
            </a:r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les modifications  (prix </a:t>
            </a:r>
            <a:r>
              <a:rPr lang="en-GB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ajusté</a:t>
            </a:r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</a:t>
            </a:r>
          </a:p>
          <a:p>
            <a:pPr lvl="2"/>
            <a:r>
              <a:rPr lang="en-GB" sz="2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Modifie</a:t>
            </a:r>
            <a:r>
              <a:rPr lang="en-GB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les </a:t>
            </a:r>
            <a:r>
              <a:rPr lang="en-GB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données</a:t>
            </a:r>
            <a:r>
              <a:rPr lang="en-GB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concernées</a:t>
            </a:r>
            <a:r>
              <a:rPr lang="en-GB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(</a:t>
            </a:r>
            <a:r>
              <a:rPr lang="en-GB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calcul</a:t>
            </a:r>
            <a:r>
              <a:rPr lang="en-GB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= </a:t>
            </a:r>
            <a:r>
              <a:rPr lang="en-GB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TrSuCoAj</a:t>
            </a:r>
            <a:r>
              <a:rPr lang="en-GB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</a:t>
            </a:r>
            <a:endParaRPr lang="en-GB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1"/>
            <a:r>
              <a:rPr lang="en-GB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Annuler</a:t>
            </a:r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les modifications (prix </a:t>
            </a:r>
            <a:r>
              <a:rPr lang="en-GB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ajusté</a:t>
            </a:r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</a:t>
            </a:r>
          </a:p>
          <a:p>
            <a:pPr lvl="1"/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Quitter</a:t>
            </a:r>
          </a:p>
          <a:p>
            <a:pPr marL="914400" lvl="2" indent="0">
              <a:buNone/>
            </a:pPr>
            <a:endParaRPr lang="en-GB" sz="2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2"/>
            <a:endParaRPr lang="en-GB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914400" lvl="2" indent="0">
              <a:buNone/>
            </a:pPr>
            <a:endParaRPr lang="en-GB" sz="2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2"/>
            <a:endParaRPr lang="en-GB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914400" lvl="2" indent="0">
              <a:buNone/>
            </a:pPr>
            <a:endParaRPr lang="en-GB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457200" lvl="1" indent="0">
              <a:buNone/>
            </a:pP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en-GB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en-GB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16</a:t>
            </a:fld>
            <a:endParaRPr lang="fr-FR" dirty="0"/>
          </a:p>
        </p:txBody>
      </p:sp>
      <p:sp>
        <p:nvSpPr>
          <p:cNvPr id="13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052746" y="6400800"/>
            <a:ext cx="2895600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fr-FR" sz="1200" smtClean="0"/>
              <a:t>Atelier PIB comparable CEMAC 2013</a:t>
            </a:r>
            <a:endParaRPr lang="fr-FR" sz="1200" dirty="0" smtClean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FR" sz="2800" dirty="0" smtClean="0"/>
              <a:t>Le détail par produit : les menus</a:t>
            </a:r>
            <a:endParaRPr lang="fr-FR" sz="2800" dirty="0"/>
          </a:p>
        </p:txBody>
      </p:sp>
      <p:grpSp>
        <p:nvGrpSpPr>
          <p:cNvPr id="10" name="Group 9"/>
          <p:cNvGrpSpPr/>
          <p:nvPr/>
        </p:nvGrpSpPr>
        <p:grpSpPr>
          <a:xfrm>
            <a:off x="21971" y="404664"/>
            <a:ext cx="1309670" cy="2160240"/>
            <a:chOff x="21971" y="404664"/>
            <a:chExt cx="1309670" cy="2160240"/>
          </a:xfrm>
        </p:grpSpPr>
        <p:pic>
          <p:nvPicPr>
            <p:cNvPr id="14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71" y="404664"/>
              <a:ext cx="1309670" cy="116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162" y="2060848"/>
              <a:ext cx="787287" cy="5040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01632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700808"/>
            <a:ext cx="7418784" cy="4318992"/>
          </a:xfrm>
        </p:spPr>
        <p:txBody>
          <a:bodyPr/>
          <a:lstStyle/>
          <a:p>
            <a:r>
              <a:rPr lang="en-GB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Affichage</a:t>
            </a:r>
            <a:endParaRPr lang="en-GB" sz="2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1"/>
            <a:r>
              <a:rPr lang="en-GB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Afficher</a:t>
            </a:r>
            <a:r>
              <a:rPr lang="en-GB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le </a:t>
            </a:r>
            <a:r>
              <a:rPr lang="en-GB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niveau</a:t>
            </a:r>
            <a:r>
              <a:rPr lang="en-GB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3 </a:t>
            </a:r>
          </a:p>
          <a:p>
            <a:pPr lvl="2"/>
            <a:r>
              <a:rPr lang="en-GB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Accessible par un double-</a:t>
            </a:r>
            <a:r>
              <a:rPr lang="en-GB" sz="1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clic</a:t>
            </a:r>
            <a:r>
              <a:rPr lang="en-GB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1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sur</a:t>
            </a:r>
            <a:r>
              <a:rPr lang="en-GB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1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l’entête</a:t>
            </a:r>
            <a:r>
              <a:rPr lang="en-GB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1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d’une</a:t>
            </a:r>
            <a:r>
              <a:rPr lang="en-GB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1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ligne</a:t>
            </a:r>
            <a:r>
              <a:rPr lang="en-GB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pour </a:t>
            </a:r>
            <a:r>
              <a:rPr lang="en-GB" sz="1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une</a:t>
            </a:r>
            <a:r>
              <a:rPr lang="en-GB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valorisation </a:t>
            </a:r>
            <a:r>
              <a:rPr lang="en-GB" sz="1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autre</a:t>
            </a:r>
            <a:r>
              <a:rPr lang="en-GB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1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que</a:t>
            </a:r>
            <a:r>
              <a:rPr lang="en-GB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1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valeur</a:t>
            </a:r>
            <a:r>
              <a:rPr lang="en-GB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1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chainée</a:t>
            </a:r>
            <a:r>
              <a:rPr lang="en-GB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1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ajustée</a:t>
            </a:r>
            <a:r>
              <a:rPr lang="en-GB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1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ou</a:t>
            </a:r>
            <a:r>
              <a:rPr lang="en-GB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1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déflateur</a:t>
            </a:r>
            <a:r>
              <a:rPr lang="en-GB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1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ajusté</a:t>
            </a:r>
            <a:endParaRPr lang="en-GB" sz="1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2"/>
            <a:r>
              <a:rPr lang="en-GB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Donne le </a:t>
            </a:r>
            <a:r>
              <a:rPr lang="en-GB" sz="1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détail</a:t>
            </a:r>
            <a:r>
              <a:rPr lang="en-GB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par </a:t>
            </a:r>
            <a:r>
              <a:rPr lang="en-GB" sz="1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produits</a:t>
            </a:r>
            <a:r>
              <a:rPr lang="en-GB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de </a:t>
            </a:r>
            <a:r>
              <a:rPr lang="en-GB" sz="1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niveau</a:t>
            </a:r>
            <a:r>
              <a:rPr lang="en-GB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3 : attention en </a:t>
            </a:r>
            <a:r>
              <a:rPr lang="en-GB" sz="1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valeur</a:t>
            </a:r>
            <a:r>
              <a:rPr lang="en-GB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1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chainée</a:t>
            </a:r>
            <a:r>
              <a:rPr lang="en-GB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brute, le total des </a:t>
            </a:r>
            <a:r>
              <a:rPr lang="en-GB" sz="1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niveaux</a:t>
            </a:r>
            <a:r>
              <a:rPr lang="en-GB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3 </a:t>
            </a:r>
            <a:r>
              <a:rPr lang="en-GB" sz="1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peut</a:t>
            </a:r>
            <a:r>
              <a:rPr lang="en-GB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1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être</a:t>
            </a:r>
            <a:r>
              <a:rPr lang="en-GB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1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différent</a:t>
            </a:r>
            <a:r>
              <a:rPr lang="en-GB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du </a:t>
            </a:r>
            <a:r>
              <a:rPr lang="en-GB" sz="1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niveau</a:t>
            </a:r>
            <a:r>
              <a:rPr lang="en-GB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1 </a:t>
            </a:r>
          </a:p>
          <a:p>
            <a:pPr lvl="1"/>
            <a:r>
              <a:rPr lang="en-GB" sz="2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Masquer</a:t>
            </a:r>
            <a:r>
              <a:rPr lang="en-GB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le </a:t>
            </a:r>
            <a:r>
              <a:rPr lang="en-GB" sz="2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niveau</a:t>
            </a:r>
            <a:r>
              <a:rPr lang="en-GB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</a:p>
          <a:p>
            <a:pPr lvl="2"/>
            <a:r>
              <a:rPr lang="en-GB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Accessible par un double-</a:t>
            </a:r>
            <a:r>
              <a:rPr lang="en-GB" sz="1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clic</a:t>
            </a:r>
            <a:r>
              <a:rPr lang="en-GB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1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sur</a:t>
            </a:r>
            <a:r>
              <a:rPr lang="en-GB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1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l’entête</a:t>
            </a:r>
            <a:r>
              <a:rPr lang="en-GB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1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d’une</a:t>
            </a:r>
            <a:r>
              <a:rPr lang="en-GB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1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ligne</a:t>
            </a:r>
            <a:r>
              <a:rPr lang="en-GB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d’un </a:t>
            </a:r>
            <a:r>
              <a:rPr lang="en-GB" sz="1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produit</a:t>
            </a:r>
            <a:r>
              <a:rPr lang="en-GB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de </a:t>
            </a:r>
            <a:r>
              <a:rPr lang="en-GB" sz="1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niveau</a:t>
            </a:r>
            <a:r>
              <a:rPr lang="en-GB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3</a:t>
            </a:r>
          </a:p>
          <a:p>
            <a:pPr lvl="2"/>
            <a:r>
              <a:rPr lang="en-GB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Masque les </a:t>
            </a:r>
            <a:r>
              <a:rPr lang="en-GB" sz="1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lignes</a:t>
            </a:r>
            <a:r>
              <a:rPr lang="en-GB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de </a:t>
            </a:r>
            <a:r>
              <a:rPr lang="en-GB" sz="1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niveau</a:t>
            </a:r>
            <a:r>
              <a:rPr lang="en-GB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3</a:t>
            </a:r>
            <a:endParaRPr lang="en-GB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1"/>
            <a:r>
              <a:rPr lang="en-GB" sz="2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Fenêtre</a:t>
            </a:r>
            <a:r>
              <a:rPr lang="en-GB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Ressources-Emploi</a:t>
            </a:r>
            <a:endParaRPr lang="en-GB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2"/>
            <a:r>
              <a:rPr lang="en-GB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Si </a:t>
            </a:r>
            <a:r>
              <a:rPr lang="en-GB" sz="1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cochée</a:t>
            </a:r>
            <a:r>
              <a:rPr lang="en-GB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le </a:t>
            </a:r>
            <a:r>
              <a:rPr lang="en-GB" sz="1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clic</a:t>
            </a:r>
            <a:r>
              <a:rPr lang="en-GB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1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dans</a:t>
            </a:r>
            <a:r>
              <a:rPr lang="en-GB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1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une</a:t>
            </a:r>
            <a:r>
              <a:rPr lang="en-GB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cellule </a:t>
            </a:r>
            <a:r>
              <a:rPr lang="en-GB" sz="1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ouvre</a:t>
            </a:r>
            <a:r>
              <a:rPr lang="en-GB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la </a:t>
            </a:r>
            <a:r>
              <a:rPr lang="en-GB" sz="1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fenêtre</a:t>
            </a:r>
            <a:r>
              <a:rPr lang="en-GB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1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ressources-emploi</a:t>
            </a:r>
            <a:endParaRPr lang="en-GB" sz="1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2"/>
            <a:endParaRPr lang="en-GB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1"/>
            <a:endParaRPr lang="en-GB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914400" lvl="2" indent="0">
              <a:buNone/>
            </a:pPr>
            <a:endParaRPr lang="en-GB" sz="2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2"/>
            <a:endParaRPr lang="en-GB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914400" lvl="2" indent="0">
              <a:buNone/>
            </a:pPr>
            <a:endParaRPr lang="en-GB" sz="2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2"/>
            <a:endParaRPr lang="en-GB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914400" lvl="2" indent="0">
              <a:buNone/>
            </a:pPr>
            <a:endParaRPr lang="en-GB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457200" lvl="1" indent="0">
              <a:buNone/>
            </a:pP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en-GB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en-GB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17</a:t>
            </a:fld>
            <a:endParaRPr lang="fr-FR" dirty="0"/>
          </a:p>
        </p:txBody>
      </p:sp>
      <p:sp>
        <p:nvSpPr>
          <p:cNvPr id="13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052746" y="6400800"/>
            <a:ext cx="2895600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fr-FR" sz="1200" smtClean="0"/>
              <a:t>Atelier PIB comparable CEMAC 2013</a:t>
            </a:r>
            <a:endParaRPr lang="fr-FR" sz="1200" dirty="0" smtClean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FR" sz="2800" dirty="0" smtClean="0"/>
              <a:t>Le détail par produit : les menus</a:t>
            </a:r>
            <a:endParaRPr lang="fr-FR" sz="2800" dirty="0"/>
          </a:p>
        </p:txBody>
      </p:sp>
      <p:grpSp>
        <p:nvGrpSpPr>
          <p:cNvPr id="10" name="Group 9"/>
          <p:cNvGrpSpPr/>
          <p:nvPr/>
        </p:nvGrpSpPr>
        <p:grpSpPr>
          <a:xfrm>
            <a:off x="21971" y="404664"/>
            <a:ext cx="1309670" cy="2160240"/>
            <a:chOff x="21971" y="404664"/>
            <a:chExt cx="1309670" cy="2160240"/>
          </a:xfrm>
        </p:grpSpPr>
        <p:pic>
          <p:nvPicPr>
            <p:cNvPr id="14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71" y="404664"/>
              <a:ext cx="1309670" cy="116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162" y="2060848"/>
              <a:ext cx="787287" cy="5040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62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700808"/>
            <a:ext cx="7418784" cy="4318992"/>
          </a:xfrm>
        </p:spPr>
        <p:txBody>
          <a:bodyPr/>
          <a:lstStyle/>
          <a:p>
            <a:r>
              <a:rPr lang="en-GB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Données</a:t>
            </a:r>
            <a:endParaRPr lang="en-GB" sz="2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1"/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Total </a:t>
            </a:r>
            <a:r>
              <a:rPr lang="en-GB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Ressources</a:t>
            </a:r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Emplois</a:t>
            </a:r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pPr lvl="2"/>
            <a:r>
              <a:rPr lang="en-GB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Ouvre</a:t>
            </a:r>
            <a:r>
              <a:rPr lang="en-GB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la </a:t>
            </a:r>
            <a:r>
              <a:rPr lang="en-GB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fenêtre</a:t>
            </a:r>
            <a:r>
              <a:rPr lang="en-GB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des </a:t>
            </a:r>
            <a:r>
              <a:rPr lang="en-GB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ressources</a:t>
            </a:r>
            <a:r>
              <a:rPr lang="en-GB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–</a:t>
            </a:r>
            <a:r>
              <a:rPr lang="en-GB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emplois</a:t>
            </a:r>
            <a:r>
              <a:rPr lang="en-GB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du </a:t>
            </a:r>
            <a:r>
              <a:rPr lang="en-GB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produit</a:t>
            </a:r>
            <a:r>
              <a:rPr lang="en-GB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sélectionné</a:t>
            </a:r>
            <a:r>
              <a:rPr lang="en-GB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en </a:t>
            </a:r>
            <a:r>
              <a:rPr lang="en-GB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ligne</a:t>
            </a:r>
            <a:r>
              <a:rPr lang="en-GB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pour la </a:t>
            </a:r>
            <a:r>
              <a:rPr lang="en-GB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période</a:t>
            </a:r>
            <a:r>
              <a:rPr lang="en-GB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sélectionnée</a:t>
            </a:r>
            <a:r>
              <a:rPr lang="en-GB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en </a:t>
            </a:r>
            <a:r>
              <a:rPr lang="en-GB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colonne</a:t>
            </a:r>
            <a:r>
              <a:rPr lang="en-GB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</a:t>
            </a:r>
          </a:p>
          <a:p>
            <a:pPr marL="914400" lvl="2" indent="0">
              <a:buNone/>
            </a:pPr>
            <a:endParaRPr lang="en-GB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914400" lvl="2" indent="0">
              <a:buNone/>
            </a:pPr>
            <a:r>
              <a:rPr lang="en-GB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pPr marL="914400" lvl="2" indent="0">
              <a:buNone/>
            </a:pPr>
            <a:endParaRPr lang="en-GB" sz="2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2"/>
            <a:endParaRPr lang="en-GB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914400" lvl="2" indent="0">
              <a:buNone/>
            </a:pPr>
            <a:endParaRPr lang="en-GB" sz="2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2"/>
            <a:endParaRPr lang="en-GB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914400" lvl="2" indent="0">
              <a:buNone/>
            </a:pPr>
            <a:endParaRPr lang="en-GB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457200" lvl="1" indent="0">
              <a:buNone/>
            </a:pP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en-GB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en-GB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18</a:t>
            </a:fld>
            <a:endParaRPr lang="fr-FR" dirty="0"/>
          </a:p>
        </p:txBody>
      </p:sp>
      <p:sp>
        <p:nvSpPr>
          <p:cNvPr id="13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052746" y="6400800"/>
            <a:ext cx="2895600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fr-FR" sz="1200" smtClean="0"/>
              <a:t>Atelier PIB comparable CEMAC 2013</a:t>
            </a:r>
            <a:endParaRPr lang="fr-FR" sz="1200" dirty="0" smtClean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FR" sz="2800" dirty="0" smtClean="0"/>
              <a:t>Le détail par produit : les menus</a:t>
            </a:r>
            <a:endParaRPr lang="fr-FR" sz="2800" dirty="0"/>
          </a:p>
        </p:txBody>
      </p:sp>
      <p:grpSp>
        <p:nvGrpSpPr>
          <p:cNvPr id="10" name="Group 9"/>
          <p:cNvGrpSpPr/>
          <p:nvPr/>
        </p:nvGrpSpPr>
        <p:grpSpPr>
          <a:xfrm>
            <a:off x="21971" y="404664"/>
            <a:ext cx="1309670" cy="2160240"/>
            <a:chOff x="21971" y="404664"/>
            <a:chExt cx="1309670" cy="2160240"/>
          </a:xfrm>
        </p:grpSpPr>
        <p:pic>
          <p:nvPicPr>
            <p:cNvPr id="14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71" y="404664"/>
              <a:ext cx="1309670" cy="116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162" y="2060848"/>
              <a:ext cx="787287" cy="5040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38070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700808"/>
            <a:ext cx="7418784" cy="4318992"/>
          </a:xfrm>
        </p:spPr>
        <p:txBody>
          <a:bodyPr/>
          <a:lstStyle/>
          <a:p>
            <a: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 </a:t>
            </a:r>
            <a:r>
              <a:rPr lang="en-GB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fenêtre</a:t>
            </a:r>
            <a: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ressources-emplois</a:t>
            </a:r>
            <a:endParaRPr lang="en-GB" sz="2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1"/>
            <a:r>
              <a:rPr lang="en-GB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Lignes</a:t>
            </a:r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GB" sz="1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Valeur</a:t>
            </a:r>
            <a:r>
              <a:rPr lang="en-GB" sz="1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à prix courant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GB" sz="1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Valeur</a:t>
            </a:r>
            <a:r>
              <a:rPr lang="en-GB" sz="1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à prix n-1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GB" sz="1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Valeur</a:t>
            </a:r>
            <a:r>
              <a:rPr lang="en-GB" sz="1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1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chainée</a:t>
            </a:r>
            <a:r>
              <a:rPr lang="en-GB" sz="1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brute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GB" sz="1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Valeur</a:t>
            </a:r>
            <a:r>
              <a:rPr lang="en-GB" sz="1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1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chainée</a:t>
            </a:r>
            <a:r>
              <a:rPr lang="en-GB" sz="1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1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ajustée</a:t>
            </a:r>
            <a:endParaRPr lang="en-GB" sz="1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1371600" lvl="2" indent="-457200">
              <a:buFont typeface="+mj-lt"/>
              <a:buAutoNum type="arabicPeriod"/>
            </a:pPr>
            <a:r>
              <a:rPr lang="en-GB" sz="1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Déflateur</a:t>
            </a:r>
            <a:r>
              <a:rPr lang="en-GB" sz="1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1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constaté</a:t>
            </a:r>
            <a:endParaRPr lang="en-GB" sz="1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1371600" lvl="2" indent="-457200">
              <a:buFont typeface="+mj-lt"/>
              <a:buAutoNum type="arabicPeriod"/>
            </a:pPr>
            <a:r>
              <a:rPr lang="en-GB" sz="1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Déflateur</a:t>
            </a:r>
            <a:r>
              <a:rPr lang="en-GB" sz="1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1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ajusté</a:t>
            </a:r>
            <a:endParaRPr lang="en-GB" sz="1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1"/>
            <a:r>
              <a:rPr lang="en-GB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Colonnes</a:t>
            </a:r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pPr lvl="2"/>
            <a:r>
              <a:rPr lang="en-GB" sz="1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Total des </a:t>
            </a:r>
            <a:r>
              <a:rPr lang="en-GB" sz="1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ressources</a:t>
            </a:r>
            <a:endParaRPr lang="en-GB" sz="1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2"/>
            <a:r>
              <a:rPr lang="en-GB" sz="1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Total des </a:t>
            </a:r>
            <a:r>
              <a:rPr lang="en-GB" sz="1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emplois</a:t>
            </a:r>
            <a:endParaRPr lang="en-GB" sz="1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2"/>
            <a:r>
              <a:rPr lang="en-GB" sz="1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Ecart</a:t>
            </a:r>
            <a:r>
              <a:rPr lang="en-GB" sz="1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1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Ressources</a:t>
            </a:r>
            <a:r>
              <a:rPr lang="en-GB" sz="1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-</a:t>
            </a:r>
            <a:r>
              <a:rPr lang="en-GB" sz="1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Emplois</a:t>
            </a:r>
            <a:endParaRPr lang="en-GB" sz="1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914400" lvl="2" indent="0">
              <a:buNone/>
            </a:pPr>
            <a:r>
              <a:rPr lang="en-GB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pPr marL="914400" lvl="2" indent="0">
              <a:buNone/>
            </a:pPr>
            <a:endParaRPr lang="en-GB" sz="2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914400" lvl="2" indent="0">
              <a:buNone/>
            </a:pPr>
            <a:endParaRPr lang="en-GB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914400" lvl="2" indent="0">
              <a:buNone/>
            </a:pPr>
            <a:endParaRPr lang="en-GB" sz="2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2"/>
            <a:endParaRPr lang="en-GB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914400" lvl="2" indent="0">
              <a:buNone/>
            </a:pPr>
            <a:endParaRPr lang="en-GB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457200" lvl="1" indent="0">
              <a:buNone/>
            </a:pP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en-GB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en-GB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9511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19</a:t>
            </a:fld>
            <a:endParaRPr lang="fr-FR" dirty="0"/>
          </a:p>
        </p:txBody>
      </p:sp>
      <p:sp>
        <p:nvSpPr>
          <p:cNvPr id="13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052746" y="6400800"/>
            <a:ext cx="2895600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fr-FR" sz="1200" smtClean="0"/>
              <a:t>Atelier PIB comparable CEMAC 2013</a:t>
            </a:r>
            <a:endParaRPr lang="fr-FR" sz="1200" dirty="0" smtClean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FR" sz="2800" dirty="0" smtClean="0"/>
              <a:t>Le détail par produit </a:t>
            </a:r>
            <a:endParaRPr lang="fr-FR" sz="2800" dirty="0"/>
          </a:p>
        </p:txBody>
      </p:sp>
      <p:grpSp>
        <p:nvGrpSpPr>
          <p:cNvPr id="2" name="Group 1"/>
          <p:cNvGrpSpPr/>
          <p:nvPr/>
        </p:nvGrpSpPr>
        <p:grpSpPr>
          <a:xfrm>
            <a:off x="21971" y="404664"/>
            <a:ext cx="1309670" cy="2160240"/>
            <a:chOff x="21971" y="404664"/>
            <a:chExt cx="1309670" cy="2160240"/>
          </a:xfrm>
        </p:grpSpPr>
        <p:pic>
          <p:nvPicPr>
            <p:cNvPr id="8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71" y="404664"/>
              <a:ext cx="1309670" cy="116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162" y="2060848"/>
              <a:ext cx="787287" cy="5040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4038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Les pays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utilisateurs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d’ERETES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disposent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d’un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outil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de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séries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1"/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opportunité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 de disposer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instantanément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 des TRE de la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série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 </a:t>
            </a: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n-ea"/>
              <a:cs typeface="+mn-cs"/>
            </a:endParaRPr>
          </a:p>
          <a:p>
            <a:pPr lvl="1"/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opportunité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 de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calculer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 des prix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chainés</a:t>
            </a: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n-ea"/>
              <a:cs typeface="+mn-cs"/>
            </a:endParaRPr>
          </a:p>
          <a:p>
            <a:pPr marL="457200" lvl="1" indent="0">
              <a:buNone/>
            </a:pP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-&gt;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opportunité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 de disposer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d’une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série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 de TRE à prix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chainés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 </a:t>
            </a: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n-ea"/>
              <a:cs typeface="+mn-cs"/>
            </a:endParaRPr>
          </a:p>
        </p:txBody>
      </p:sp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13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052746" y="6400800"/>
            <a:ext cx="2895600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fr-FR" sz="1200" smtClean="0"/>
              <a:t>Atelier PIB comparable CEMAC 2013</a:t>
            </a:r>
            <a:endParaRPr lang="fr-FR" sz="1200" dirty="0" smtClean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FR" sz="2800" dirty="0" smtClean="0"/>
              <a:t>Contexte</a:t>
            </a:r>
            <a:endParaRPr lang="fr-FR" sz="2800" dirty="0"/>
          </a:p>
        </p:txBody>
      </p:sp>
      <p:grpSp>
        <p:nvGrpSpPr>
          <p:cNvPr id="10" name="Group 9"/>
          <p:cNvGrpSpPr/>
          <p:nvPr/>
        </p:nvGrpSpPr>
        <p:grpSpPr>
          <a:xfrm>
            <a:off x="21971" y="404664"/>
            <a:ext cx="1309670" cy="2160240"/>
            <a:chOff x="21971" y="404664"/>
            <a:chExt cx="1309670" cy="2160240"/>
          </a:xfrm>
        </p:grpSpPr>
        <p:pic>
          <p:nvPicPr>
            <p:cNvPr id="14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71" y="404664"/>
              <a:ext cx="1309670" cy="116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162" y="2060848"/>
              <a:ext cx="787287" cy="5040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700808"/>
            <a:ext cx="7418784" cy="4318992"/>
          </a:xfrm>
        </p:spPr>
        <p:txBody>
          <a:bodyPr/>
          <a:lstStyle/>
          <a:p>
            <a:r>
              <a:rPr lang="en-GB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Concerne</a:t>
            </a:r>
            <a: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uniquement</a:t>
            </a:r>
            <a: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les </a:t>
            </a:r>
            <a:r>
              <a:rPr lang="en-GB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valeurs</a:t>
            </a:r>
            <a: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chainées</a:t>
            </a:r>
            <a: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ajustées</a:t>
            </a:r>
            <a:endParaRPr lang="en-GB" sz="2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Apparition de 3 </a:t>
            </a:r>
            <a:r>
              <a:rPr lang="en-GB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lignes</a:t>
            </a:r>
            <a: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d’entête</a:t>
            </a:r>
            <a: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Valeur</a:t>
            </a:r>
            <a:r>
              <a:rPr lang="en-GB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chainée</a:t>
            </a:r>
            <a:r>
              <a:rPr lang="en-GB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au </a:t>
            </a:r>
            <a:r>
              <a:rPr lang="en-GB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niveau</a:t>
            </a:r>
            <a:r>
              <a:rPr lang="en-GB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global (</a:t>
            </a:r>
            <a:r>
              <a:rPr lang="en-GB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ligne</a:t>
            </a:r>
            <a:r>
              <a:rPr lang="en-GB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G0 du tableau des </a:t>
            </a:r>
            <a:r>
              <a:rPr lang="en-GB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déflateurs</a:t>
            </a:r>
            <a:r>
              <a:rPr lang="en-GB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Ecart</a:t>
            </a:r>
            <a:r>
              <a:rPr lang="en-GB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entre </a:t>
            </a:r>
            <a:r>
              <a:rPr lang="en-GB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ligne</a:t>
            </a:r>
            <a:r>
              <a:rPr lang="en-GB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1 et </a:t>
            </a:r>
            <a:r>
              <a:rPr lang="en-GB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ligne</a:t>
            </a:r>
            <a:r>
              <a:rPr lang="en-GB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3 (</a:t>
            </a:r>
            <a:r>
              <a:rPr lang="en-GB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formule</a:t>
            </a:r>
            <a:r>
              <a:rPr lang="en-GB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Total des </a:t>
            </a:r>
            <a:r>
              <a:rPr lang="en-GB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valeurs</a:t>
            </a:r>
            <a:r>
              <a:rPr lang="en-GB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des </a:t>
            </a:r>
            <a:r>
              <a:rPr lang="en-GB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lignes</a:t>
            </a:r>
            <a:r>
              <a:rPr lang="en-GB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suivantes</a:t>
            </a:r>
            <a:r>
              <a:rPr lang="en-GB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r>
              <a: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Apparition de 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boutons</a:t>
            </a:r>
            <a:endParaRPr lang="en-GB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GB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= </a:t>
            </a:r>
            <a:r>
              <a:rPr lang="en-GB" sz="2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annuler</a:t>
            </a:r>
            <a:r>
              <a:rPr lang="en-GB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les </a:t>
            </a:r>
            <a:r>
              <a:rPr lang="en-GB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modifications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= </a:t>
            </a:r>
            <a:r>
              <a:rPr lang="en-GB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enregistrer</a:t>
            </a:r>
            <a:r>
              <a:rPr lang="en-GB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dans</a:t>
            </a:r>
            <a:r>
              <a:rPr lang="en-GB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la base</a:t>
            </a:r>
            <a:endParaRPr lang="en-GB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457200" lvl="1" indent="0">
              <a:buNone/>
            </a:pP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457200" lvl="1" indent="0">
              <a:buNone/>
            </a:pP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n-ea"/>
              <a:cs typeface="+mn-cs"/>
            </a:endParaRPr>
          </a:p>
          <a:p>
            <a:pPr marL="914400" lvl="2" indent="0">
              <a:buNone/>
            </a:pPr>
            <a:r>
              <a:rPr lang="en-GB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pPr marL="914400" lvl="2" indent="0">
              <a:buNone/>
            </a:pPr>
            <a:endParaRPr lang="en-GB" sz="2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914400" lvl="2" indent="0">
              <a:buNone/>
            </a:pPr>
            <a:endParaRPr lang="en-GB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914400" lvl="2" indent="0">
              <a:buNone/>
            </a:pPr>
            <a:endParaRPr lang="en-GB" sz="2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2"/>
            <a:endParaRPr lang="en-GB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914400" lvl="2" indent="0">
              <a:buNone/>
            </a:pPr>
            <a:endParaRPr lang="en-GB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457200" lvl="1" indent="0">
              <a:buNone/>
            </a:pP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en-GB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en-GB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9511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20</a:t>
            </a:fld>
            <a:endParaRPr lang="fr-FR" dirty="0"/>
          </a:p>
        </p:txBody>
      </p:sp>
      <p:sp>
        <p:nvSpPr>
          <p:cNvPr id="13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052746" y="6400800"/>
            <a:ext cx="2895600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fr-FR" sz="1200" smtClean="0"/>
              <a:t>Atelier PIB comparable CEMAC 2013</a:t>
            </a:r>
            <a:endParaRPr lang="fr-FR" sz="1200" dirty="0" smtClean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FR" sz="2800" dirty="0" smtClean="0"/>
              <a:t>Ajustement </a:t>
            </a:r>
            <a:endParaRPr lang="fr-FR" sz="2800" dirty="0"/>
          </a:p>
        </p:txBody>
      </p:sp>
      <p:grpSp>
        <p:nvGrpSpPr>
          <p:cNvPr id="2" name="Group 1"/>
          <p:cNvGrpSpPr/>
          <p:nvPr/>
        </p:nvGrpSpPr>
        <p:grpSpPr>
          <a:xfrm>
            <a:off x="21971" y="404664"/>
            <a:ext cx="1309670" cy="2160240"/>
            <a:chOff x="21971" y="404664"/>
            <a:chExt cx="1309670" cy="2160240"/>
          </a:xfrm>
        </p:grpSpPr>
        <p:pic>
          <p:nvPicPr>
            <p:cNvPr id="8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71" y="404664"/>
              <a:ext cx="1309670" cy="116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162" y="2060848"/>
              <a:ext cx="787287" cy="5040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9826" y="5157192"/>
            <a:ext cx="288032" cy="2880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6143" y="5561355"/>
            <a:ext cx="288032" cy="28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70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700808"/>
            <a:ext cx="7418784" cy="4318992"/>
          </a:xfrm>
        </p:spPr>
        <p:txBody>
          <a:bodyPr/>
          <a:lstStyle/>
          <a:p>
            <a:pPr marL="0" indent="0">
              <a:buNone/>
            </a:pPr>
            <a: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Un </a:t>
            </a:r>
            <a:r>
              <a:rPr lang="en-GB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comportement</a:t>
            </a:r>
            <a: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différencié</a:t>
            </a:r>
            <a: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suivant</a:t>
            </a:r>
            <a: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la variable </a:t>
            </a:r>
            <a:r>
              <a:rPr lang="en-GB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traitée</a:t>
            </a:r>
            <a: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:</a:t>
            </a:r>
          </a:p>
          <a:p>
            <a: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Pour FBCF, Variations de stocks, Imports et Exports :</a:t>
            </a:r>
          </a:p>
          <a:p>
            <a:pPr lvl="1"/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Il </a:t>
            </a:r>
            <a:r>
              <a:rPr lang="en-GB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suffit</a:t>
            </a:r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de modifier la </a:t>
            </a:r>
            <a:r>
              <a:rPr lang="en-GB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valeur</a:t>
            </a:r>
            <a:r>
              <a:rPr lang="en-GB" sz="24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dans</a:t>
            </a:r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la cellule </a:t>
            </a:r>
          </a:p>
          <a:p>
            <a:r>
              <a:rPr lang="en-GB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Pour </a:t>
            </a:r>
            <a: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Production, CI et CF :</a:t>
            </a:r>
          </a:p>
          <a:p>
            <a:pPr lvl="1"/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Un double-</a:t>
            </a:r>
            <a:r>
              <a:rPr lang="en-GB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clic</a:t>
            </a:r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dans</a:t>
            </a:r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une</a:t>
            </a:r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cellule </a:t>
            </a:r>
            <a:r>
              <a:rPr lang="en-GB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va</a:t>
            </a:r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ouvrir</a:t>
            </a:r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une</a:t>
            </a:r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petite </a:t>
            </a:r>
            <a:r>
              <a:rPr lang="en-GB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fenêtre</a:t>
            </a:r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permettant</a:t>
            </a:r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une</a:t>
            </a:r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répartition</a:t>
            </a:r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plus </a:t>
            </a:r>
            <a:r>
              <a:rPr lang="en-GB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détaillée</a:t>
            </a:r>
            <a:endParaRPr lang="en-GB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en-GB" sz="2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914400" lvl="2" indent="0">
              <a:buNone/>
            </a:pPr>
            <a:endParaRPr lang="en-GB" sz="2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914400" lvl="2" indent="0">
              <a:buNone/>
            </a:pPr>
            <a:endParaRPr lang="en-GB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914400" lvl="2" indent="0">
              <a:buNone/>
            </a:pPr>
            <a:endParaRPr lang="en-GB" sz="2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2"/>
            <a:endParaRPr lang="en-GB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914400" lvl="2" indent="0">
              <a:buNone/>
            </a:pPr>
            <a:endParaRPr lang="en-GB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en-GB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en-GB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9511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21</a:t>
            </a:fld>
            <a:endParaRPr lang="fr-FR" dirty="0"/>
          </a:p>
        </p:txBody>
      </p:sp>
      <p:sp>
        <p:nvSpPr>
          <p:cNvPr id="13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052746" y="6400800"/>
            <a:ext cx="2895600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fr-FR" sz="1200" smtClean="0"/>
              <a:t>Atelier PIB comparable CEMAC 2013</a:t>
            </a:r>
            <a:endParaRPr lang="fr-FR" sz="1200" dirty="0" smtClean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FR" sz="2800" dirty="0" smtClean="0"/>
              <a:t>Ajustement </a:t>
            </a:r>
            <a:endParaRPr lang="fr-FR" sz="2800" dirty="0"/>
          </a:p>
        </p:txBody>
      </p:sp>
      <p:grpSp>
        <p:nvGrpSpPr>
          <p:cNvPr id="2" name="Group 1"/>
          <p:cNvGrpSpPr/>
          <p:nvPr/>
        </p:nvGrpSpPr>
        <p:grpSpPr>
          <a:xfrm>
            <a:off x="21971" y="404664"/>
            <a:ext cx="1309670" cy="2160240"/>
            <a:chOff x="21971" y="404664"/>
            <a:chExt cx="1309670" cy="2160240"/>
          </a:xfrm>
        </p:grpSpPr>
        <p:pic>
          <p:nvPicPr>
            <p:cNvPr id="8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71" y="404664"/>
              <a:ext cx="1309670" cy="116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162" y="2060848"/>
              <a:ext cx="787287" cy="5040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57206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700808"/>
            <a:ext cx="7418784" cy="4318992"/>
          </a:xfrm>
        </p:spPr>
        <p:txBody>
          <a:bodyPr/>
          <a:lstStyle/>
          <a:p>
            <a:pPr marL="0" indent="0">
              <a:buNone/>
            </a:pPr>
            <a:r>
              <a:rPr lang="en-GB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En </a:t>
            </a:r>
            <a:r>
              <a:rPr lang="en-GB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ligne</a:t>
            </a:r>
            <a:r>
              <a:rPr lang="en-GB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:</a:t>
            </a:r>
          </a:p>
          <a:p>
            <a: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 total des </a:t>
            </a:r>
            <a:r>
              <a:rPr lang="en-GB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lignes</a:t>
            </a:r>
            <a:endParaRPr lang="en-GB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GB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Pour </a:t>
            </a:r>
            <a: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Production et CI </a:t>
            </a:r>
          </a:p>
          <a:p>
            <a:pPr lvl="1"/>
            <a:r>
              <a:rPr lang="en-GB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Détail</a:t>
            </a:r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par </a:t>
            </a:r>
            <a:r>
              <a:rPr lang="en-GB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branche</a:t>
            </a:r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de </a:t>
            </a:r>
            <a:r>
              <a:rPr lang="en-GB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niveau</a:t>
            </a:r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endParaRPr lang="en-GB" sz="2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GB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Pour </a:t>
            </a:r>
            <a: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CF</a:t>
            </a:r>
            <a:endParaRPr lang="en-GB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1"/>
            <a:r>
              <a:rPr lang="en-GB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Détail</a:t>
            </a:r>
            <a:r>
              <a:rPr lang="en-GB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par </a:t>
            </a:r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“</a:t>
            </a:r>
            <a:r>
              <a:rPr lang="en-GB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entité</a:t>
            </a:r>
            <a:r>
              <a:rPr lang="en-GB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” </a:t>
            </a:r>
          </a:p>
          <a:p>
            <a:pPr lvl="2"/>
            <a:r>
              <a:rPr lang="en-GB" sz="1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Conso</a:t>
            </a:r>
            <a:r>
              <a:rPr lang="en-GB" sz="1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finale </a:t>
            </a:r>
            <a:r>
              <a:rPr lang="en-GB" sz="1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achetée</a:t>
            </a:r>
            <a:endParaRPr lang="en-GB" sz="1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2"/>
            <a:r>
              <a:rPr lang="en-GB" sz="1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DEPCF Ménages</a:t>
            </a:r>
          </a:p>
          <a:p>
            <a:pPr lvl="2"/>
            <a:r>
              <a:rPr lang="en-GB" sz="1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DEPCF APU</a:t>
            </a:r>
          </a:p>
          <a:p>
            <a:pPr lvl="2"/>
            <a:r>
              <a:rPr lang="en-GB" sz="1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DEPCF ISBL</a:t>
            </a:r>
            <a:endParaRPr lang="en-GB" sz="1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457200" lvl="1" indent="0">
              <a:buNone/>
            </a:pPr>
            <a:endParaRPr lang="en-GB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1"/>
            <a:endParaRPr lang="en-GB" sz="2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1"/>
            <a:endParaRPr lang="en-GB" sz="2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en-GB" sz="2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914400" lvl="2" indent="0">
              <a:buNone/>
            </a:pPr>
            <a:endParaRPr lang="en-GB" sz="2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914400" lvl="2" indent="0">
              <a:buNone/>
            </a:pPr>
            <a:endParaRPr lang="en-GB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914400" lvl="2" indent="0">
              <a:buNone/>
            </a:pPr>
            <a:endParaRPr lang="en-GB" sz="2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2"/>
            <a:endParaRPr lang="en-GB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914400" lvl="2" indent="0">
              <a:buNone/>
            </a:pPr>
            <a:endParaRPr lang="en-GB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en-GB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en-GB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9511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22</a:t>
            </a:fld>
            <a:endParaRPr lang="fr-FR" dirty="0"/>
          </a:p>
        </p:txBody>
      </p:sp>
      <p:sp>
        <p:nvSpPr>
          <p:cNvPr id="13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052746" y="6400800"/>
            <a:ext cx="2895600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fr-FR" sz="1200" smtClean="0"/>
              <a:t>Atelier PIB comparable CEMAC 2013</a:t>
            </a:r>
            <a:endParaRPr lang="fr-FR" sz="1200" dirty="0" smtClean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FR" sz="2800" dirty="0" smtClean="0"/>
              <a:t>Fenêtre de répartition de l’ajustement </a:t>
            </a:r>
            <a:endParaRPr lang="fr-FR" sz="2800" dirty="0"/>
          </a:p>
        </p:txBody>
      </p:sp>
      <p:grpSp>
        <p:nvGrpSpPr>
          <p:cNvPr id="2" name="Group 1"/>
          <p:cNvGrpSpPr/>
          <p:nvPr/>
        </p:nvGrpSpPr>
        <p:grpSpPr>
          <a:xfrm>
            <a:off x="21971" y="404664"/>
            <a:ext cx="1309670" cy="2160240"/>
            <a:chOff x="21971" y="404664"/>
            <a:chExt cx="1309670" cy="2160240"/>
          </a:xfrm>
        </p:grpSpPr>
        <p:pic>
          <p:nvPicPr>
            <p:cNvPr id="8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71" y="404664"/>
              <a:ext cx="1309670" cy="116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162" y="2060848"/>
              <a:ext cx="787287" cy="5040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852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700808"/>
            <a:ext cx="7418784" cy="4318992"/>
          </a:xfrm>
        </p:spPr>
        <p:txBody>
          <a:bodyPr/>
          <a:lstStyle/>
          <a:p>
            <a:pPr marL="0" indent="0">
              <a:buNone/>
            </a:pPr>
            <a:r>
              <a:rPr lang="en-GB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En </a:t>
            </a:r>
            <a:r>
              <a:rPr lang="en-GB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colonne</a:t>
            </a:r>
            <a:r>
              <a:rPr lang="en-GB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:</a:t>
            </a:r>
            <a:endParaRPr lang="en-GB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en-GB" sz="2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Valeur</a:t>
            </a:r>
            <a:r>
              <a:rPr lang="en-GB" sz="2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2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initiale</a:t>
            </a:r>
            <a:r>
              <a:rPr lang="en-GB" sz="2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sz="2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Valeur</a:t>
            </a:r>
            <a:r>
              <a:rPr lang="en-GB" sz="2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à </a:t>
            </a:r>
            <a:r>
              <a:rPr lang="en-GB" sz="2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ajouter</a:t>
            </a:r>
            <a:endParaRPr lang="en-GB" sz="2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en-GB" sz="2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Valeur</a:t>
            </a:r>
            <a:r>
              <a:rPr lang="en-GB" sz="2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à </a:t>
            </a:r>
            <a:r>
              <a:rPr lang="en-GB" sz="2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soustraire</a:t>
            </a:r>
            <a:endParaRPr lang="en-GB" sz="2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en-GB" sz="2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Valeur</a:t>
            </a:r>
            <a:r>
              <a:rPr lang="en-GB" sz="2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2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modifiée</a:t>
            </a:r>
            <a:r>
              <a:rPr lang="en-GB" sz="2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en-GB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457200" lvl="1" indent="0">
              <a:buNone/>
            </a:pPr>
            <a:endParaRPr lang="en-GB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1"/>
            <a:endParaRPr lang="en-GB" sz="2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1"/>
            <a:endParaRPr lang="en-GB" sz="2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en-GB" sz="2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914400" lvl="2" indent="0">
              <a:buNone/>
            </a:pPr>
            <a:endParaRPr lang="en-GB" sz="2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914400" lvl="2" indent="0">
              <a:buNone/>
            </a:pPr>
            <a:endParaRPr lang="en-GB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914400" lvl="2" indent="0">
              <a:buNone/>
            </a:pPr>
            <a:endParaRPr lang="en-GB" sz="2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2"/>
            <a:endParaRPr lang="en-GB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914400" lvl="2" indent="0">
              <a:buNone/>
            </a:pPr>
            <a:endParaRPr lang="en-GB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en-GB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en-GB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9511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23</a:t>
            </a:fld>
            <a:endParaRPr lang="fr-FR" dirty="0"/>
          </a:p>
        </p:txBody>
      </p:sp>
      <p:sp>
        <p:nvSpPr>
          <p:cNvPr id="13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052746" y="6400800"/>
            <a:ext cx="2895600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fr-FR" sz="1200" smtClean="0"/>
              <a:t>Atelier PIB comparable CEMAC 2013</a:t>
            </a:r>
            <a:endParaRPr lang="fr-FR" sz="1200" dirty="0" smtClean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FR" sz="2800" dirty="0" smtClean="0"/>
              <a:t>Fenêtre de répartition de l’ajustement </a:t>
            </a:r>
            <a:endParaRPr lang="fr-FR" sz="2800" dirty="0"/>
          </a:p>
        </p:txBody>
      </p:sp>
      <p:grpSp>
        <p:nvGrpSpPr>
          <p:cNvPr id="2" name="Group 1"/>
          <p:cNvGrpSpPr/>
          <p:nvPr/>
        </p:nvGrpSpPr>
        <p:grpSpPr>
          <a:xfrm>
            <a:off x="21971" y="404664"/>
            <a:ext cx="1309670" cy="2160240"/>
            <a:chOff x="21971" y="404664"/>
            <a:chExt cx="1309670" cy="2160240"/>
          </a:xfrm>
        </p:grpSpPr>
        <p:pic>
          <p:nvPicPr>
            <p:cNvPr id="8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71" y="404664"/>
              <a:ext cx="1309670" cy="116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162" y="2060848"/>
              <a:ext cx="787287" cy="5040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0600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700808"/>
            <a:ext cx="7418784" cy="4318992"/>
          </a:xfrm>
        </p:spPr>
        <p:txBody>
          <a:bodyPr/>
          <a:lstStyle/>
          <a:p>
            <a:pPr marL="0" indent="0">
              <a:buNone/>
            </a:pPr>
            <a: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 modification de la </a:t>
            </a:r>
            <a:r>
              <a:rPr lang="en-GB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valeur</a:t>
            </a:r>
            <a: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d’une</a:t>
            </a:r>
            <a: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cellule </a:t>
            </a:r>
            <a:r>
              <a:rPr lang="en-GB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provoque</a:t>
            </a:r>
            <a: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:</a:t>
            </a:r>
          </a:p>
          <a:p>
            <a: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Coloration de la cellule </a:t>
            </a:r>
            <a:r>
              <a:rPr lang="en-GB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concernée</a:t>
            </a:r>
            <a:endParaRPr lang="en-GB" sz="2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Coloration et </a:t>
            </a:r>
            <a:r>
              <a:rPr lang="en-GB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rechainage</a:t>
            </a:r>
            <a: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des cellules </a:t>
            </a:r>
            <a:r>
              <a:rPr lang="en-GB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impactées</a:t>
            </a:r>
            <a:endParaRPr lang="en-GB" sz="2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Coloration et </a:t>
            </a:r>
            <a:r>
              <a:rPr lang="en-GB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recalcul</a:t>
            </a:r>
            <a: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des cellules </a:t>
            </a:r>
            <a:r>
              <a:rPr lang="en-GB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impactées</a:t>
            </a:r>
            <a: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GB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dans</a:t>
            </a:r>
            <a: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la </a:t>
            </a:r>
            <a:r>
              <a:rPr lang="en-GB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fenêtre</a:t>
            </a:r>
            <a: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ressource-emploi</a:t>
            </a:r>
            <a:endParaRPr lang="en-GB" sz="1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457200" lvl="1" indent="0">
              <a:buNone/>
            </a:pPr>
            <a:endParaRPr lang="en-GB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1"/>
            <a:endParaRPr lang="en-GB" sz="2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1"/>
            <a:endParaRPr lang="en-GB" sz="2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en-GB" sz="2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914400" lvl="2" indent="0">
              <a:buNone/>
            </a:pPr>
            <a:endParaRPr lang="en-GB" sz="2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914400" lvl="2" indent="0">
              <a:buNone/>
            </a:pPr>
            <a:endParaRPr lang="en-GB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914400" lvl="2" indent="0">
              <a:buNone/>
            </a:pPr>
            <a:endParaRPr lang="en-GB" sz="2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2"/>
            <a:endParaRPr lang="en-GB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914400" lvl="2" indent="0">
              <a:buNone/>
            </a:pPr>
            <a:endParaRPr lang="en-GB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en-GB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en-GB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9511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24</a:t>
            </a:fld>
            <a:endParaRPr lang="fr-FR" dirty="0"/>
          </a:p>
        </p:txBody>
      </p:sp>
      <p:sp>
        <p:nvSpPr>
          <p:cNvPr id="13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052746" y="6400800"/>
            <a:ext cx="2895600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fr-FR" sz="1200" smtClean="0"/>
              <a:t>Atelier PIB comparable CEMAC 2013</a:t>
            </a:r>
            <a:endParaRPr lang="fr-FR" sz="1200" dirty="0" smtClean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FR" sz="2800" dirty="0" smtClean="0"/>
              <a:t>Ajustement</a:t>
            </a:r>
            <a:endParaRPr lang="fr-FR" sz="2800" dirty="0"/>
          </a:p>
        </p:txBody>
      </p:sp>
      <p:grpSp>
        <p:nvGrpSpPr>
          <p:cNvPr id="2" name="Group 1"/>
          <p:cNvGrpSpPr/>
          <p:nvPr/>
        </p:nvGrpSpPr>
        <p:grpSpPr>
          <a:xfrm>
            <a:off x="21971" y="404664"/>
            <a:ext cx="1309670" cy="2160240"/>
            <a:chOff x="21971" y="404664"/>
            <a:chExt cx="1309670" cy="2160240"/>
          </a:xfrm>
        </p:grpSpPr>
        <p:pic>
          <p:nvPicPr>
            <p:cNvPr id="8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71" y="404664"/>
              <a:ext cx="1309670" cy="116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162" y="2060848"/>
              <a:ext cx="787287" cy="5040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5133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700808"/>
            <a:ext cx="7418784" cy="4318992"/>
          </a:xfrm>
        </p:spPr>
        <p:txBody>
          <a:bodyPr/>
          <a:lstStyle/>
          <a:p>
            <a:pPr marL="0" indent="0">
              <a:buNone/>
            </a:pPr>
            <a: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Attention:</a:t>
            </a:r>
          </a:p>
          <a:p>
            <a: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On </a:t>
            </a:r>
            <a:r>
              <a:rPr lang="en-GB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travaille</a:t>
            </a:r>
            <a: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une</a:t>
            </a:r>
            <a: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seule</a:t>
            </a:r>
            <a: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variable à la </a:t>
            </a:r>
            <a:r>
              <a:rPr lang="en-GB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fois</a:t>
            </a:r>
            <a: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pPr lvl="1"/>
            <a:r>
              <a:rPr lang="en-GB" sz="1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il</a:t>
            </a:r>
            <a:r>
              <a:rPr lang="en-GB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1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faut</a:t>
            </a:r>
            <a:r>
              <a:rPr lang="en-GB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1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sauver</a:t>
            </a:r>
            <a:r>
              <a:rPr lang="en-GB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1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ou</a:t>
            </a:r>
            <a:r>
              <a:rPr lang="en-GB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1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annuler</a:t>
            </a:r>
            <a:r>
              <a:rPr lang="en-GB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en </a:t>
            </a:r>
            <a:r>
              <a:rPr lang="en-GB" sz="1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quittant</a:t>
            </a:r>
            <a:r>
              <a:rPr lang="en-GB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la </a:t>
            </a:r>
            <a:r>
              <a:rPr lang="en-GB" sz="1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fenêtre</a:t>
            </a:r>
            <a:r>
              <a:rPr lang="en-GB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1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ou</a:t>
            </a:r>
            <a:r>
              <a:rPr lang="en-GB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en </a:t>
            </a:r>
            <a:r>
              <a:rPr lang="en-GB" sz="1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changeant</a:t>
            </a:r>
            <a:r>
              <a:rPr lang="en-GB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de valorisation</a:t>
            </a:r>
          </a:p>
          <a:p>
            <a:r>
              <a:rPr lang="en-GB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On ne </a:t>
            </a:r>
            <a:r>
              <a:rPr lang="en-GB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peut</a:t>
            </a:r>
            <a:r>
              <a:rPr lang="en-GB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que</a:t>
            </a:r>
            <a:r>
              <a:rPr lang="en-GB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modifier les </a:t>
            </a:r>
            <a:r>
              <a:rPr lang="en-GB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données</a:t>
            </a:r>
            <a:r>
              <a:rPr lang="en-GB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existantes</a:t>
            </a:r>
            <a:endParaRPr lang="en-GB" sz="2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1"/>
            <a:r>
              <a:rPr lang="en-GB" sz="1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Une</a:t>
            </a:r>
            <a:r>
              <a:rPr lang="en-GB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cellule vide </a:t>
            </a:r>
            <a:r>
              <a:rPr lang="en-GB" sz="1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interrompt</a:t>
            </a:r>
            <a:r>
              <a:rPr lang="en-GB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le </a:t>
            </a:r>
            <a:r>
              <a:rPr lang="en-GB" sz="1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chainage</a:t>
            </a:r>
            <a:r>
              <a:rPr lang="en-GB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pPr lvl="1"/>
            <a:r>
              <a:rPr lang="en-GB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On ne </a:t>
            </a:r>
            <a:r>
              <a:rPr lang="en-GB" sz="1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peut</a:t>
            </a:r>
            <a:r>
              <a:rPr lang="en-GB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pas </a:t>
            </a:r>
            <a:r>
              <a:rPr lang="en-GB" sz="1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créer</a:t>
            </a:r>
            <a:r>
              <a:rPr lang="en-GB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1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une</a:t>
            </a:r>
            <a:r>
              <a:rPr lang="en-GB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1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donnée</a:t>
            </a:r>
            <a:r>
              <a:rPr lang="en-GB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1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directement</a:t>
            </a:r>
            <a:r>
              <a:rPr lang="en-GB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en entrant </a:t>
            </a:r>
            <a:r>
              <a:rPr lang="en-GB" sz="1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une</a:t>
            </a:r>
            <a:r>
              <a:rPr lang="en-GB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1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valeur</a:t>
            </a:r>
            <a:r>
              <a:rPr lang="en-GB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1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dans</a:t>
            </a:r>
            <a:r>
              <a:rPr lang="en-GB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1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une</a:t>
            </a:r>
            <a:r>
              <a:rPr lang="en-GB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cellule vide</a:t>
            </a:r>
          </a:p>
          <a:p>
            <a:pPr lvl="1"/>
            <a:r>
              <a:rPr lang="en-GB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On ne </a:t>
            </a:r>
            <a:r>
              <a:rPr lang="en-GB" sz="1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supprime</a:t>
            </a:r>
            <a:r>
              <a:rPr lang="en-GB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pas </a:t>
            </a:r>
            <a:r>
              <a:rPr lang="en-GB" sz="1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une</a:t>
            </a:r>
            <a:r>
              <a:rPr lang="en-GB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1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donnée</a:t>
            </a:r>
            <a:r>
              <a:rPr lang="en-GB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en </a:t>
            </a:r>
            <a:r>
              <a:rPr lang="en-GB" sz="1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lui</a:t>
            </a:r>
            <a:r>
              <a:rPr lang="en-GB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1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attribuant</a:t>
            </a:r>
            <a:r>
              <a:rPr lang="en-GB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1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une</a:t>
            </a:r>
            <a:r>
              <a:rPr lang="en-GB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1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valeur</a:t>
            </a:r>
            <a:r>
              <a:rPr lang="en-GB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1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nulle</a:t>
            </a:r>
            <a:r>
              <a:rPr lang="en-GB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en-GB" sz="1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ce</a:t>
            </a:r>
            <a:r>
              <a:rPr lang="en-GB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qui </a:t>
            </a:r>
            <a:r>
              <a:rPr lang="en-GB" sz="1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permet</a:t>
            </a:r>
            <a:r>
              <a:rPr lang="en-GB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de la </a:t>
            </a:r>
            <a:r>
              <a:rPr lang="en-GB" sz="1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rétablir</a:t>
            </a:r>
            <a:r>
              <a:rPr lang="en-GB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1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si</a:t>
            </a:r>
            <a:r>
              <a:rPr lang="en-GB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1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besoin</a:t>
            </a:r>
            <a:endParaRPr lang="en-GB" sz="1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66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457200" lvl="1" indent="0">
              <a:buNone/>
            </a:pP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n-ea"/>
              <a:cs typeface="+mn-cs"/>
            </a:endParaRPr>
          </a:p>
          <a:p>
            <a:pPr marL="457200" lvl="1" indent="0">
              <a:buNone/>
            </a:pPr>
            <a:endParaRPr lang="en-GB" sz="1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66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457200" lvl="1" indent="0">
              <a:buNone/>
            </a:pPr>
            <a:endParaRPr lang="en-GB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1"/>
            <a:endParaRPr lang="en-GB" sz="2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1"/>
            <a:endParaRPr lang="en-GB" sz="2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en-GB" sz="2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914400" lvl="2" indent="0">
              <a:buNone/>
            </a:pPr>
            <a:endParaRPr lang="en-GB" sz="2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914400" lvl="2" indent="0">
              <a:buNone/>
            </a:pPr>
            <a:endParaRPr lang="en-GB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914400" lvl="2" indent="0">
              <a:buNone/>
            </a:pPr>
            <a:endParaRPr lang="en-GB" sz="2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2"/>
            <a:endParaRPr lang="en-GB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914400" lvl="2" indent="0">
              <a:buNone/>
            </a:pPr>
            <a:endParaRPr lang="en-GB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en-GB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en-GB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9511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25</a:t>
            </a:fld>
            <a:endParaRPr lang="fr-FR" dirty="0"/>
          </a:p>
        </p:txBody>
      </p:sp>
      <p:sp>
        <p:nvSpPr>
          <p:cNvPr id="13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052746" y="6400800"/>
            <a:ext cx="2895600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fr-FR" sz="1200" smtClean="0"/>
              <a:t>Atelier PIB comparable CEMAC 2013</a:t>
            </a:r>
            <a:endParaRPr lang="fr-FR" sz="1200" dirty="0" smtClean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FR" sz="2800" dirty="0" smtClean="0"/>
              <a:t>Ajustement</a:t>
            </a:r>
            <a:endParaRPr lang="fr-FR" sz="2800" dirty="0"/>
          </a:p>
        </p:txBody>
      </p:sp>
      <p:grpSp>
        <p:nvGrpSpPr>
          <p:cNvPr id="2" name="Group 1"/>
          <p:cNvGrpSpPr/>
          <p:nvPr/>
        </p:nvGrpSpPr>
        <p:grpSpPr>
          <a:xfrm>
            <a:off x="21971" y="404664"/>
            <a:ext cx="1309670" cy="2160240"/>
            <a:chOff x="21971" y="404664"/>
            <a:chExt cx="1309670" cy="2160240"/>
          </a:xfrm>
        </p:grpSpPr>
        <p:pic>
          <p:nvPicPr>
            <p:cNvPr id="8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71" y="404664"/>
              <a:ext cx="1309670" cy="116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162" y="2060848"/>
              <a:ext cx="787287" cy="5040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74534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700808"/>
            <a:ext cx="7418784" cy="4318992"/>
          </a:xfrm>
        </p:spPr>
        <p:txBody>
          <a:bodyPr/>
          <a:lstStyle/>
          <a:p>
            <a:pPr marL="0" indent="0">
              <a:buNone/>
            </a:pPr>
            <a: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 </a:t>
            </a:r>
            <a:r>
              <a:rPr lang="en-GB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sauvegarde</a:t>
            </a:r>
            <a: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des modifications :</a:t>
            </a:r>
          </a:p>
          <a:p>
            <a:r>
              <a:rPr lang="en-GB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Modifie</a:t>
            </a:r>
            <a: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la </a:t>
            </a:r>
            <a:r>
              <a:rPr lang="en-GB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valeur</a:t>
            </a:r>
            <a: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et la </a:t>
            </a:r>
            <a: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date </a:t>
            </a:r>
            <a:r>
              <a:rPr lang="en-GB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 modification </a:t>
            </a:r>
            <a: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des </a:t>
            </a:r>
            <a:r>
              <a:rPr lang="en-GB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données</a:t>
            </a:r>
            <a: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de </a:t>
            </a:r>
            <a:r>
              <a:rPr lang="en-GB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séries</a:t>
            </a:r>
            <a: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calculées</a:t>
            </a:r>
            <a: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(</a:t>
            </a:r>
            <a:r>
              <a:rPr lang="en-GB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calcul</a:t>
            </a:r>
            <a: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= </a:t>
            </a:r>
            <a:r>
              <a:rPr lang="en-GB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TrSuCoAj</a:t>
            </a:r>
            <a: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 </a:t>
            </a:r>
            <a: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qui se </a:t>
            </a:r>
            <a:r>
              <a:rPr lang="en-GB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trouvent</a:t>
            </a:r>
            <a: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dans</a:t>
            </a:r>
            <a: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les cellules </a:t>
            </a:r>
            <a:r>
              <a:rPr lang="en-GB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vertes</a:t>
            </a:r>
            <a: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</a:p>
          <a:p>
            <a: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Actualise le </a:t>
            </a:r>
            <a:r>
              <a:rPr lang="en-GB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détail</a:t>
            </a:r>
            <a: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par </a:t>
            </a:r>
            <a:r>
              <a:rPr lang="en-GB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produit</a:t>
            </a:r>
            <a: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la </a:t>
            </a:r>
            <a:r>
              <a:rPr lang="en-GB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fenêtre</a:t>
            </a:r>
            <a: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des </a:t>
            </a:r>
            <a:r>
              <a:rPr lang="en-GB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déflateurs</a:t>
            </a:r>
            <a: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et </a:t>
            </a:r>
            <a:r>
              <a:rPr lang="en-GB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celle</a:t>
            </a:r>
            <a: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des </a:t>
            </a:r>
            <a:r>
              <a:rPr lang="en-GB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ressources-emplois</a:t>
            </a:r>
            <a:endParaRPr lang="en-GB" sz="2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en-GB" sz="1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66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457200" lvl="1" indent="0">
              <a:buNone/>
            </a:pP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n-ea"/>
              <a:cs typeface="+mn-cs"/>
            </a:endParaRPr>
          </a:p>
          <a:p>
            <a:pPr marL="457200" lvl="1" indent="0">
              <a:buNone/>
            </a:pPr>
            <a:endParaRPr lang="en-GB" sz="1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66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457200" lvl="1" indent="0">
              <a:buNone/>
            </a:pPr>
            <a:endParaRPr lang="en-GB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1"/>
            <a:endParaRPr lang="en-GB" sz="2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1"/>
            <a:endParaRPr lang="en-GB" sz="2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en-GB" sz="2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914400" lvl="2" indent="0">
              <a:buNone/>
            </a:pPr>
            <a:endParaRPr lang="en-GB" sz="2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914400" lvl="2" indent="0">
              <a:buNone/>
            </a:pPr>
            <a:endParaRPr lang="en-GB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914400" lvl="2" indent="0">
              <a:buNone/>
            </a:pPr>
            <a:endParaRPr lang="en-GB" sz="2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2"/>
            <a:endParaRPr lang="en-GB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914400" lvl="2" indent="0">
              <a:buNone/>
            </a:pPr>
            <a:endParaRPr lang="en-GB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en-GB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en-GB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9511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26</a:t>
            </a:fld>
            <a:endParaRPr lang="fr-FR" dirty="0"/>
          </a:p>
        </p:txBody>
      </p:sp>
      <p:sp>
        <p:nvSpPr>
          <p:cNvPr id="13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052746" y="6400800"/>
            <a:ext cx="2895600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fr-FR" sz="1200" smtClean="0"/>
              <a:t>Atelier PIB comparable CEMAC 2013</a:t>
            </a:r>
            <a:endParaRPr lang="fr-FR" sz="1200" dirty="0" smtClean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FR" sz="2800" dirty="0" smtClean="0"/>
              <a:t>Ajustement</a:t>
            </a:r>
            <a:endParaRPr lang="fr-FR" sz="2800" dirty="0"/>
          </a:p>
        </p:txBody>
      </p:sp>
      <p:grpSp>
        <p:nvGrpSpPr>
          <p:cNvPr id="2" name="Group 1"/>
          <p:cNvGrpSpPr/>
          <p:nvPr/>
        </p:nvGrpSpPr>
        <p:grpSpPr>
          <a:xfrm>
            <a:off x="21971" y="404664"/>
            <a:ext cx="1309670" cy="2160240"/>
            <a:chOff x="21971" y="404664"/>
            <a:chExt cx="1309670" cy="2160240"/>
          </a:xfrm>
        </p:grpSpPr>
        <p:pic>
          <p:nvPicPr>
            <p:cNvPr id="8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71" y="404664"/>
              <a:ext cx="1309670" cy="116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162" y="2060848"/>
              <a:ext cx="787287" cy="5040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9715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700808"/>
            <a:ext cx="7418784" cy="4318992"/>
          </a:xfrm>
        </p:spPr>
        <p:txBody>
          <a:bodyPr/>
          <a:lstStyle/>
          <a:p>
            <a: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Conserver des backups des </a:t>
            </a:r>
            <a:r>
              <a:rPr lang="en-GB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différentes</a:t>
            </a:r>
            <a: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phases de </a:t>
            </a:r>
            <a:r>
              <a:rPr lang="en-GB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votre</a:t>
            </a:r>
            <a: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ajustement</a:t>
            </a:r>
            <a:endParaRPr lang="en-GB" sz="2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en-GB" sz="2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Attention en </a:t>
            </a:r>
            <a:r>
              <a:rPr lang="en-GB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lançant</a:t>
            </a:r>
            <a: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les </a:t>
            </a:r>
            <a:r>
              <a:rPr lang="en-GB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calculs</a:t>
            </a:r>
            <a: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à ne pas </a:t>
            </a:r>
            <a:r>
              <a:rPr lang="en-GB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écraser</a:t>
            </a:r>
            <a: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les </a:t>
            </a:r>
            <a:r>
              <a:rPr lang="en-GB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ajustements</a:t>
            </a:r>
            <a:r>
              <a:rPr lang="en-GB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pPr marL="0" indent="0">
              <a:buNone/>
            </a:pPr>
            <a:endParaRPr lang="en-GB" sz="1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66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457200" lvl="1" indent="0">
              <a:buNone/>
            </a:pP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n-ea"/>
              <a:cs typeface="+mn-cs"/>
            </a:endParaRPr>
          </a:p>
          <a:p>
            <a:pPr marL="457200" lvl="1" indent="0">
              <a:buNone/>
            </a:pPr>
            <a:endParaRPr lang="en-GB" sz="1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66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457200" lvl="1" indent="0">
              <a:buNone/>
            </a:pPr>
            <a:endParaRPr lang="en-GB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1"/>
            <a:endParaRPr lang="en-GB" sz="2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1"/>
            <a:endParaRPr lang="en-GB" sz="2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en-GB" sz="2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914400" lvl="2" indent="0">
              <a:buNone/>
            </a:pPr>
            <a:endParaRPr lang="en-GB" sz="2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914400" lvl="2" indent="0">
              <a:buNone/>
            </a:pPr>
            <a:endParaRPr lang="en-GB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914400" lvl="2" indent="0">
              <a:buNone/>
            </a:pPr>
            <a:endParaRPr lang="en-GB" sz="2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2"/>
            <a:endParaRPr lang="en-GB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914400" lvl="2" indent="0">
              <a:buNone/>
            </a:pPr>
            <a:endParaRPr lang="en-GB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en-GB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en-GB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9511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27</a:t>
            </a:fld>
            <a:endParaRPr lang="fr-FR" dirty="0"/>
          </a:p>
        </p:txBody>
      </p:sp>
      <p:sp>
        <p:nvSpPr>
          <p:cNvPr id="13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052746" y="6400800"/>
            <a:ext cx="2895600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fr-FR" sz="1200" smtClean="0"/>
              <a:t>Atelier PIB comparable CEMAC 2013</a:t>
            </a:r>
            <a:endParaRPr lang="fr-FR" sz="1200" dirty="0" smtClean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FR" sz="2800" dirty="0" smtClean="0"/>
              <a:t>Conseils </a:t>
            </a:r>
            <a:endParaRPr lang="fr-FR" sz="2800" dirty="0"/>
          </a:p>
        </p:txBody>
      </p:sp>
      <p:grpSp>
        <p:nvGrpSpPr>
          <p:cNvPr id="2" name="Group 1"/>
          <p:cNvGrpSpPr/>
          <p:nvPr/>
        </p:nvGrpSpPr>
        <p:grpSpPr>
          <a:xfrm>
            <a:off x="21971" y="404664"/>
            <a:ext cx="1309670" cy="2160240"/>
            <a:chOff x="21971" y="404664"/>
            <a:chExt cx="1309670" cy="2160240"/>
          </a:xfrm>
        </p:grpSpPr>
        <p:pic>
          <p:nvPicPr>
            <p:cNvPr id="8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71" y="404664"/>
              <a:ext cx="1309670" cy="116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162" y="2060848"/>
              <a:ext cx="787287" cy="5040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95467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570414"/>
            <a:ext cx="7010400" cy="4449386"/>
          </a:xfrm>
        </p:spPr>
        <p:txBody>
          <a:bodyPr/>
          <a:lstStyle/>
          <a:p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Mais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:</a:t>
            </a: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1"/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Les TRE de la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série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 à prix courants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ou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 prix n-1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conserveront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l’équilibre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 du TRE de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chaque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période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dans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 ERETES</a:t>
            </a: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n-ea"/>
              <a:cs typeface="+mn-cs"/>
            </a:endParaRPr>
          </a:p>
          <a:p>
            <a:pPr lvl="1"/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Par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contre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 les TRE de la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série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 à prix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chainé</a:t>
            </a:r>
            <a:r>
              <a: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devront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être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ajustés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 </a:t>
            </a:r>
          </a:p>
          <a:p>
            <a:pPr lvl="1"/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Les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ajustements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 ne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peuvent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être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automatiques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 et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doivent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 respecter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une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logique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économique</a:t>
            </a: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n-ea"/>
              <a:cs typeface="+mn-cs"/>
            </a:endParaRPr>
          </a:p>
        </p:txBody>
      </p:sp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13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052746" y="6400800"/>
            <a:ext cx="2895600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fr-FR" sz="1200" smtClean="0"/>
              <a:t>Atelier PIB comparable CEMAC 2013</a:t>
            </a:r>
            <a:endParaRPr lang="fr-FR" sz="1200" dirty="0" smtClean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FR" sz="2800" dirty="0" smtClean="0"/>
              <a:t>Contexte</a:t>
            </a:r>
            <a:endParaRPr lang="fr-FR" sz="2800" dirty="0"/>
          </a:p>
        </p:txBody>
      </p:sp>
      <p:grpSp>
        <p:nvGrpSpPr>
          <p:cNvPr id="10" name="Group 9"/>
          <p:cNvGrpSpPr/>
          <p:nvPr/>
        </p:nvGrpSpPr>
        <p:grpSpPr>
          <a:xfrm>
            <a:off x="21971" y="404664"/>
            <a:ext cx="1309670" cy="2160240"/>
            <a:chOff x="21971" y="404664"/>
            <a:chExt cx="1309670" cy="2160240"/>
          </a:xfrm>
        </p:grpSpPr>
        <p:pic>
          <p:nvPicPr>
            <p:cNvPr id="14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71" y="404664"/>
              <a:ext cx="1309670" cy="116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162" y="2060848"/>
              <a:ext cx="787287" cy="5040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84558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Calculer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et exporter sous Excel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une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série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de TRE à prix courant et à prix constant (prix n-1) et prix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d’une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année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de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référence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fixe (prix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chainé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</a:t>
            </a:r>
          </a:p>
          <a:p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Faciliter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le travail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d’ajustement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du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comptable</a:t>
            </a:r>
            <a:endParaRPr lang="en-GB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13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052746" y="6400800"/>
            <a:ext cx="2895600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fr-FR" sz="1200" smtClean="0"/>
              <a:t>Atelier PIB comparable CEMAC 2013</a:t>
            </a:r>
            <a:endParaRPr lang="fr-FR" sz="1200" dirty="0" smtClean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FR" sz="2800" dirty="0" smtClean="0"/>
              <a:t>Objectifs de l’outil de calage</a:t>
            </a:r>
            <a:endParaRPr lang="fr-FR" sz="2800" dirty="0"/>
          </a:p>
        </p:txBody>
      </p:sp>
      <p:grpSp>
        <p:nvGrpSpPr>
          <p:cNvPr id="10" name="Group 9"/>
          <p:cNvGrpSpPr/>
          <p:nvPr/>
        </p:nvGrpSpPr>
        <p:grpSpPr>
          <a:xfrm>
            <a:off x="21971" y="404664"/>
            <a:ext cx="1309670" cy="2160240"/>
            <a:chOff x="21971" y="404664"/>
            <a:chExt cx="1309670" cy="2160240"/>
          </a:xfrm>
        </p:grpSpPr>
        <p:pic>
          <p:nvPicPr>
            <p:cNvPr id="14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71" y="404664"/>
              <a:ext cx="1309670" cy="116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162" y="2060848"/>
              <a:ext cx="787287" cy="5040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771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Attention : </a:t>
            </a:r>
            <a:r>
              <a:rPr lang="en-GB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Ce</a:t>
            </a:r>
            <a:r>
              <a:rPr lang="en-GB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prototype a </a:t>
            </a:r>
            <a:r>
              <a:rPr lang="en-GB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une</a:t>
            </a:r>
            <a:r>
              <a:rPr lang="en-GB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durée</a:t>
            </a:r>
            <a:r>
              <a:rPr lang="en-GB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de vie </a:t>
            </a:r>
            <a:r>
              <a:rPr lang="en-GB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limitée</a:t>
            </a:r>
            <a:r>
              <a:rPr lang="en-GB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au 15/08/2013. La version </a:t>
            </a:r>
            <a:r>
              <a:rPr lang="en-GB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définitive</a:t>
            </a:r>
            <a:r>
              <a:rPr lang="en-GB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devrait</a:t>
            </a:r>
            <a:r>
              <a:rPr lang="en-GB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être</a:t>
            </a:r>
            <a:r>
              <a:rPr lang="en-GB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livrée</a:t>
            </a:r>
            <a:r>
              <a:rPr lang="en-GB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en </a:t>
            </a:r>
            <a:r>
              <a:rPr lang="en-GB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septembre</a:t>
            </a:r>
            <a:r>
              <a:rPr lang="en-GB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endParaRPr lang="en-GB" b="1" i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Lancer la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procédure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ERETES-RETRO_04FR.exe</a:t>
            </a:r>
          </a:p>
          <a:p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Indiquer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le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répertoire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d’installation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et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celui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de PROGRESS</a:t>
            </a: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en-GB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13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052746" y="6400800"/>
            <a:ext cx="2895600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fr-FR" sz="1200" smtClean="0"/>
              <a:t>Atelier PIB comparable CEMAC 2013</a:t>
            </a:r>
            <a:endParaRPr lang="fr-FR" sz="1200" dirty="0" smtClean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FR" sz="2800" dirty="0" smtClean="0"/>
              <a:t>Installation du prototype</a:t>
            </a:r>
            <a:endParaRPr lang="fr-FR" sz="2800" dirty="0"/>
          </a:p>
        </p:txBody>
      </p:sp>
      <p:grpSp>
        <p:nvGrpSpPr>
          <p:cNvPr id="10" name="Group 9"/>
          <p:cNvGrpSpPr/>
          <p:nvPr/>
        </p:nvGrpSpPr>
        <p:grpSpPr>
          <a:xfrm>
            <a:off x="21971" y="404664"/>
            <a:ext cx="1309670" cy="2160240"/>
            <a:chOff x="21971" y="404664"/>
            <a:chExt cx="1309670" cy="2160240"/>
          </a:xfrm>
        </p:grpSpPr>
        <p:pic>
          <p:nvPicPr>
            <p:cNvPr id="14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71" y="404664"/>
              <a:ext cx="1309670" cy="116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162" y="2060848"/>
              <a:ext cx="787287" cy="5040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998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Cliquez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sur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l’icone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“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Ajustement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du TRE”</a:t>
            </a:r>
          </a:p>
          <a:p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Choisissez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votre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base SERIE </a:t>
            </a:r>
          </a:p>
          <a:p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Indiquez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l’identifiant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et le mot de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passe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d’un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administrateur</a:t>
            </a: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en-GB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13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052746" y="6400800"/>
            <a:ext cx="2895600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fr-FR" sz="1200" smtClean="0"/>
              <a:t>Atelier PIB comparable CEMAC 2013</a:t>
            </a:r>
            <a:endParaRPr lang="fr-FR" sz="1200" dirty="0" smtClean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FR" sz="2800" dirty="0" smtClean="0"/>
              <a:t>Lancement du prototype</a:t>
            </a:r>
            <a:endParaRPr lang="fr-FR" sz="2800" dirty="0"/>
          </a:p>
        </p:txBody>
      </p:sp>
      <p:grpSp>
        <p:nvGrpSpPr>
          <p:cNvPr id="10" name="Group 9"/>
          <p:cNvGrpSpPr/>
          <p:nvPr/>
        </p:nvGrpSpPr>
        <p:grpSpPr>
          <a:xfrm>
            <a:off x="21971" y="404664"/>
            <a:ext cx="1309670" cy="2160240"/>
            <a:chOff x="21971" y="404664"/>
            <a:chExt cx="1309670" cy="2160240"/>
          </a:xfrm>
        </p:grpSpPr>
        <p:pic>
          <p:nvPicPr>
            <p:cNvPr id="14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71" y="404664"/>
              <a:ext cx="1309670" cy="116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162" y="2060848"/>
              <a:ext cx="787287" cy="5040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5514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 tableau des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déflateurs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affiche</a:t>
            </a:r>
            <a:endParaRPr lang="en-GB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En page </a:t>
            </a:r>
          </a:p>
          <a:p>
            <a:pPr lvl="1"/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Une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variable (production, CI, CF, FBCF, Variation stocks, Exports et Imports)</a:t>
            </a:r>
          </a:p>
          <a:p>
            <a:r>
              <a: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En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colonne</a:t>
            </a:r>
            <a:endParaRPr lang="en-GB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1"/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Les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périodes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de la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série</a:t>
            </a:r>
            <a:r>
              <a: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</a:t>
            </a:r>
            <a:r>
              <a:rPr lang="en-GB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en-GB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en-GB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13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052746" y="6400800"/>
            <a:ext cx="2895600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fr-FR" sz="1200" smtClean="0"/>
              <a:t>Atelier PIB comparable CEMAC 2013</a:t>
            </a:r>
            <a:endParaRPr lang="fr-FR" sz="1200" dirty="0" smtClean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FR" sz="2800" dirty="0" smtClean="0"/>
              <a:t>La fenêtre d’accueil du prototype</a:t>
            </a:r>
            <a:endParaRPr lang="fr-FR" sz="2800" dirty="0"/>
          </a:p>
        </p:txBody>
      </p:sp>
      <p:grpSp>
        <p:nvGrpSpPr>
          <p:cNvPr id="10" name="Group 9"/>
          <p:cNvGrpSpPr/>
          <p:nvPr/>
        </p:nvGrpSpPr>
        <p:grpSpPr>
          <a:xfrm>
            <a:off x="21971" y="404664"/>
            <a:ext cx="1309670" cy="2160240"/>
            <a:chOff x="21971" y="404664"/>
            <a:chExt cx="1309670" cy="2160240"/>
          </a:xfrm>
        </p:grpSpPr>
        <p:pic>
          <p:nvPicPr>
            <p:cNvPr id="14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71" y="404664"/>
              <a:ext cx="1309670" cy="116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162" y="2060848"/>
              <a:ext cx="787287" cy="5040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5290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 tableau des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déflateurs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affiche</a:t>
            </a:r>
            <a:endParaRPr lang="en-GB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En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Ligne</a:t>
            </a:r>
            <a:endParaRPr lang="en-GB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1"/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somme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des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valeurs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calculées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au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niveau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1 des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produits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(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ligne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S1 à S4)</a:t>
            </a:r>
          </a:p>
          <a:p>
            <a:pPr lvl="1"/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valeur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totale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chainée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au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niveau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global (G0)</a:t>
            </a:r>
          </a:p>
          <a:p>
            <a:pPr lvl="1"/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L’écart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à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combler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</a:t>
            </a:r>
            <a:r>
              <a:rPr lang="en-GB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en-GB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en-GB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13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052746" y="6400800"/>
            <a:ext cx="2895600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fr-FR" sz="1200" smtClean="0"/>
              <a:t>Atelier PIB comparable CEMAC 2013</a:t>
            </a:r>
            <a:endParaRPr lang="fr-FR" sz="1200" dirty="0" smtClean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FR" sz="2800" dirty="0" smtClean="0"/>
              <a:t>La fenêtre d’accueil du prototype</a:t>
            </a:r>
            <a:endParaRPr lang="fr-FR" sz="2800" dirty="0"/>
          </a:p>
        </p:txBody>
      </p:sp>
      <p:grpSp>
        <p:nvGrpSpPr>
          <p:cNvPr id="10" name="Group 9"/>
          <p:cNvGrpSpPr/>
          <p:nvPr/>
        </p:nvGrpSpPr>
        <p:grpSpPr>
          <a:xfrm>
            <a:off x="21971" y="404664"/>
            <a:ext cx="1309670" cy="2160240"/>
            <a:chOff x="21971" y="404664"/>
            <a:chExt cx="1309670" cy="2160240"/>
          </a:xfrm>
        </p:grpSpPr>
        <p:pic>
          <p:nvPicPr>
            <p:cNvPr id="14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71" y="404664"/>
              <a:ext cx="1309670" cy="116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162" y="2060848"/>
              <a:ext cx="787287" cy="5040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05108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En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ligne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également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pPr lvl="1"/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L’indice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de volume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constaté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pPr lvl="2"/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Ligne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G0 n/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Ligne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G0 n-1) - 1</a:t>
            </a:r>
          </a:p>
          <a:p>
            <a:pPr lvl="1"/>
            <a:r>
              <a:rPr lang="en-GB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L’indice</a:t>
            </a:r>
            <a:r>
              <a: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de volume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ajusté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2"/>
            <a:r>
              <a: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</a:t>
            </a:r>
            <a:r>
              <a:rPr lang="en-GB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Ligne</a:t>
            </a:r>
            <a:r>
              <a: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S4  n/ </a:t>
            </a:r>
            <a:r>
              <a:rPr lang="en-GB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Ligne</a:t>
            </a:r>
            <a:r>
              <a: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S4 n-1) - 1</a:t>
            </a:r>
          </a:p>
          <a:p>
            <a:pPr lvl="1"/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Les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déflateurs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constaté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(S1/G0) et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ajusté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(S1/S4)</a:t>
            </a:r>
          </a:p>
          <a:p>
            <a:pPr lvl="1"/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 variation de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ces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GB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déflateurs</a:t>
            </a:r>
            <a:r>
              <a: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</a:t>
            </a:r>
            <a:r>
              <a:rPr lang="en-GB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en-GB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en-GB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1" name="Picture 10" descr="logoTrasysNew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6275409"/>
            <a:ext cx="1214414" cy="582591"/>
          </a:xfrm>
          <a:prstGeom prst="rect">
            <a:avLst/>
          </a:prstGeom>
        </p:spPr>
      </p:pic>
      <p:sp>
        <p:nvSpPr>
          <p:cNvPr id="12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572396" y="6400800"/>
            <a:ext cx="1219200" cy="457200"/>
          </a:xfrm>
          <a:prstGeom prst="rect">
            <a:avLst/>
          </a:prstGeom>
        </p:spPr>
        <p:txBody>
          <a:bodyPr/>
          <a:lstStyle/>
          <a:p>
            <a:fld id="{F12A78D7-AF82-49F1-BB4A-0A375665737D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13" name="Footer Placeholder 11"/>
          <p:cNvSpPr>
            <a:spLocks noGrp="1"/>
          </p:cNvSpPr>
          <p:nvPr>
            <p:ph type="ftr" sz="quarter" idx="4294967295"/>
          </p:nvPr>
        </p:nvSpPr>
        <p:spPr>
          <a:xfrm>
            <a:off x="3052746" y="6400800"/>
            <a:ext cx="2895600" cy="457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fr-FR" sz="1200" smtClean="0"/>
              <a:t>Atelier PIB comparable CEMAC 2013</a:t>
            </a:r>
            <a:endParaRPr lang="fr-FR" sz="1200" dirty="0" smtClean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5135" y="527716"/>
            <a:ext cx="7010400" cy="814797"/>
          </a:xfrm>
          <a:ln>
            <a:solidFill>
              <a:schemeClr val="accent1"/>
            </a:solidFill>
          </a:ln>
        </p:spPr>
        <p:style>
          <a:lnRef idx="0">
            <a:schemeClr val="accent4"/>
          </a:lnRef>
          <a:fillRef idx="1003">
            <a:schemeClr val="lt2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fr-FR" sz="2800" dirty="0" smtClean="0"/>
              <a:t>La fenêtre d’accueil du prototype</a:t>
            </a:r>
            <a:endParaRPr lang="fr-FR" sz="2800" dirty="0"/>
          </a:p>
        </p:txBody>
      </p:sp>
      <p:grpSp>
        <p:nvGrpSpPr>
          <p:cNvPr id="10" name="Group 9"/>
          <p:cNvGrpSpPr/>
          <p:nvPr/>
        </p:nvGrpSpPr>
        <p:grpSpPr>
          <a:xfrm>
            <a:off x="21971" y="404664"/>
            <a:ext cx="1309670" cy="2160240"/>
            <a:chOff x="21971" y="404664"/>
            <a:chExt cx="1309670" cy="2160240"/>
          </a:xfrm>
        </p:grpSpPr>
        <p:pic>
          <p:nvPicPr>
            <p:cNvPr id="14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71" y="404664"/>
              <a:ext cx="1309670" cy="116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162" y="2060848"/>
              <a:ext cx="787287" cy="5040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987730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Echo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Ech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Ech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4198</TotalTime>
  <Words>1384</Words>
  <Application>Microsoft Office PowerPoint</Application>
  <PresentationFormat>On-screen Show (4:3)</PresentationFormat>
  <Paragraphs>401</Paragraphs>
  <Slides>27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template</vt:lpstr>
      <vt:lpstr>Outil d’ajustement du TRE</vt:lpstr>
      <vt:lpstr>Contexte</vt:lpstr>
      <vt:lpstr>Contexte</vt:lpstr>
      <vt:lpstr>Objectifs de l’outil de calage</vt:lpstr>
      <vt:lpstr>Installation du prototype</vt:lpstr>
      <vt:lpstr>Lancement du prototype</vt:lpstr>
      <vt:lpstr>La fenêtre d’accueil du prototype</vt:lpstr>
      <vt:lpstr>La fenêtre d’accueil du prototype</vt:lpstr>
      <vt:lpstr>La fenêtre d’accueil du prototype</vt:lpstr>
      <vt:lpstr>Tableau des déflateurs : les menus </vt:lpstr>
      <vt:lpstr>Tableau des déflateurs : les menus </vt:lpstr>
      <vt:lpstr>Tableau des déflateurs : les calculs </vt:lpstr>
      <vt:lpstr>Tableau des déflateurs : les calculs </vt:lpstr>
      <vt:lpstr>Tableau des déflateurs : Le TRE</vt:lpstr>
      <vt:lpstr>Le détail par produit</vt:lpstr>
      <vt:lpstr>Le détail par produit : les menus</vt:lpstr>
      <vt:lpstr>Le détail par produit : les menus</vt:lpstr>
      <vt:lpstr>Le détail par produit : les menus</vt:lpstr>
      <vt:lpstr>Le détail par produit </vt:lpstr>
      <vt:lpstr>Ajustement </vt:lpstr>
      <vt:lpstr>Ajustement </vt:lpstr>
      <vt:lpstr>Fenêtre de répartition de l’ajustement </vt:lpstr>
      <vt:lpstr>Fenêtre de répartition de l’ajustement </vt:lpstr>
      <vt:lpstr>Ajustement</vt:lpstr>
      <vt:lpstr>Ajustement</vt:lpstr>
      <vt:lpstr>Ajustement</vt:lpstr>
      <vt:lpstr>Conseils </vt:lpstr>
    </vt:vector>
  </TitlesOfParts>
  <Company>Trasys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Outil de séries</dc:title>
  <dc:creator>bourgmaj</dc:creator>
  <cp:lastModifiedBy>bourgmaj</cp:lastModifiedBy>
  <cp:revision>82</cp:revision>
  <dcterms:created xsi:type="dcterms:W3CDTF">2011-11-14T13:24:01Z</dcterms:created>
  <dcterms:modified xsi:type="dcterms:W3CDTF">2013-07-24T14:11:24Z</dcterms:modified>
</cp:coreProperties>
</file>