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1" r:id="rId4"/>
    <p:sldId id="273" r:id="rId5"/>
    <p:sldId id="282" r:id="rId6"/>
    <p:sldId id="284" r:id="rId7"/>
    <p:sldId id="286" r:id="rId8"/>
    <p:sldId id="283" r:id="rId9"/>
    <p:sldId id="287" r:id="rId10"/>
    <p:sldId id="289" r:id="rId11"/>
    <p:sldId id="280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3F8089-13D3-49BE-A6A5-4D4809871BDE}">
          <p14:sldIdLst>
            <p14:sldId id="256"/>
            <p14:sldId id="263"/>
            <p14:sldId id="281"/>
            <p14:sldId id="273"/>
            <p14:sldId id="282"/>
            <p14:sldId id="284"/>
            <p14:sldId id="286"/>
            <p14:sldId id="283"/>
            <p14:sldId id="287"/>
            <p14:sldId id="289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50" y="5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09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99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33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13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21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5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8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26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06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2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87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D84D-2884-495E-AA20-8767AA49EBF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C8BE-3B1A-4407-A641-2E1B037A21E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39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90094"/>
            <a:ext cx="9144000" cy="2340000"/>
          </a:xfrm>
        </p:spPr>
        <p:txBody>
          <a:bodyPr>
            <a:normAutofit fontScale="90000"/>
          </a:bodyPr>
          <a:lstStyle/>
          <a:p>
            <a:r>
              <a:rPr lang="fr-FR" sz="2700" dirty="0"/>
              <a:t>REPUBLIQUE DE GUINEE-BISSAU</a:t>
            </a:r>
            <a:br>
              <a:rPr lang="fr-FR" sz="2700" dirty="0"/>
            </a:br>
            <a:r>
              <a:rPr lang="fr-FR" sz="2700" dirty="0"/>
              <a:t>MINISTÈRE DE L'ÉCONOMIE ET DES FINANCES</a:t>
            </a:r>
            <a:br>
              <a:rPr lang="fr-FR" sz="2700" dirty="0"/>
            </a:br>
            <a:r>
              <a:rPr lang="fr-FR" sz="2700" dirty="0"/>
              <a:t>SECRÉTARIAT D'ÉTAT PLAN ET INTÉGRATION RÉGIONALE</a:t>
            </a:r>
            <a:r>
              <a:rPr lang="fr-FR" sz="3100" dirty="0"/>
              <a:t/>
            </a:r>
            <a:br>
              <a:rPr lang="fr-FR" sz="3100" dirty="0"/>
            </a:br>
            <a:r>
              <a:rPr lang="fr-FR" sz="3100" b="1" dirty="0"/>
              <a:t>INSTITUT NATIONAL DE STATISTIQUE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91868"/>
            <a:ext cx="9144000" cy="1655762"/>
          </a:xfrm>
        </p:spPr>
        <p:txBody>
          <a:bodyPr>
            <a:normAutofit/>
          </a:bodyPr>
          <a:lstStyle/>
          <a:p>
            <a:r>
              <a:rPr lang="pt-BR" sz="3600" b="1" i="1" dirty="0"/>
              <a:t> </a:t>
            </a:r>
            <a:r>
              <a:rPr lang="fr-FR" sz="3600" b="1" i="1" dirty="0" smtClean="0"/>
              <a:t> </a:t>
            </a:r>
            <a:r>
              <a:rPr lang="fr-FR" altLang="fr-FR" sz="3600" b="1" dirty="0"/>
              <a:t>Présentation </a:t>
            </a:r>
            <a:r>
              <a:rPr lang="fr-FR" altLang="fr-FR" sz="3600" b="1" dirty="0" smtClean="0"/>
              <a:t> </a:t>
            </a:r>
            <a:r>
              <a:rPr lang="fr-FR" altLang="fr-FR" sz="3600" b="1" dirty="0"/>
              <a:t>des MCS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3943886" y="6040192"/>
            <a:ext cx="4855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Ouagadougou, </a:t>
            </a:r>
            <a:r>
              <a:rPr lang="fr-FR" dirty="0"/>
              <a:t>du </a:t>
            </a:r>
            <a:r>
              <a:rPr lang="fr-FR" dirty="0" smtClean="0"/>
              <a:t>7 </a:t>
            </a:r>
            <a:r>
              <a:rPr lang="fr-FR" dirty="0"/>
              <a:t>au </a:t>
            </a:r>
            <a:r>
              <a:rPr lang="fr-FR" dirty="0" smtClean="0"/>
              <a:t>11 Octobre 2019</a:t>
            </a:r>
            <a:endParaRPr lang="pt-BR" dirty="0"/>
          </a:p>
        </p:txBody>
      </p:sp>
      <p:pic>
        <p:nvPicPr>
          <p:cNvPr id="1026" name="Picture 2" descr="logo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935" y="626606"/>
            <a:ext cx="850129" cy="75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" descr="logo uemo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59" y="247671"/>
            <a:ext cx="847725" cy="1188790"/>
          </a:xfrm>
          <a:prstGeom prst="rect">
            <a:avLst/>
          </a:prstGeom>
          <a:noFill/>
        </p:spPr>
      </p:pic>
      <p:pic>
        <p:nvPicPr>
          <p:cNvPr id="9" name="Picture 8" descr="Resultado de imagem para simbolo de AFRISTAT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941" y="372484"/>
            <a:ext cx="1333500" cy="93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4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Désagrégation </a:t>
            </a:r>
            <a:r>
              <a:rPr lang="fr-FR" altLang="fr-FR" dirty="0"/>
              <a:t>de la MCS</a:t>
            </a:r>
            <a:r>
              <a:rPr lang="fr-FR" altLang="fr-FR" b="1" dirty="0">
                <a:latin typeface="Calibri" pitchFamily="34" charset="0"/>
              </a:rPr>
              <a:t> </a:t>
            </a:r>
            <a:r>
              <a:rPr lang="fr-FR" b="1" i="1" dirty="0">
                <a:solidFill>
                  <a:prstClr val="black"/>
                </a:solidFill>
              </a:rPr>
              <a:t/>
            </a:r>
            <a:br>
              <a:rPr lang="fr-FR" b="1" i="1" dirty="0">
                <a:solidFill>
                  <a:prstClr val="black"/>
                </a:solidFill>
              </a:rPr>
            </a:b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51964"/>
              </p:ext>
            </p:extLst>
          </p:nvPr>
        </p:nvGraphicFramePr>
        <p:xfrm>
          <a:off x="838200" y="1087486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Critère de désagrégation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Informations utilisées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Capital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Capital public</a:t>
                      </a:r>
                    </a:p>
                    <a:p>
                      <a:r>
                        <a:rPr lang="fr-FR" dirty="0"/>
                        <a:t>Capital privé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 du programme d'investissement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et DSF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Reste du monde (14)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UEMOA,Ghanbi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CEDEAO, Portugal,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EU,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Tx/>
                        <a:buChar char="-"/>
                      </a:pPr>
                      <a:r>
                        <a:rPr lang="fr-FR" sz="1800" dirty="0" smtClean="0">
                          <a:effectLst/>
                          <a:latin typeface="Calibri (Corps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des importations et exportations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3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4771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Merci pour votre attention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31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13"/>
            <a:ext cx="10515600" cy="1325563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pt-BR" sz="26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PLAN  DE LA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3" y="1107583"/>
            <a:ext cx="11101588" cy="5357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/>
              <a:t>1. </a:t>
            </a:r>
            <a:r>
              <a:rPr lang="fr-FR" sz="2600" b="1" i="1" dirty="0" smtClean="0">
                <a:solidFill>
                  <a:prstClr val="black"/>
                </a:solidFill>
              </a:rPr>
              <a:t>Rappel de processus du élaboration de la MCS</a:t>
            </a:r>
            <a:endParaRPr lang="pt-BR" sz="3200" dirty="0"/>
          </a:p>
          <a:p>
            <a:pPr marL="0" indent="0">
              <a:buNone/>
            </a:pPr>
            <a:r>
              <a:rPr lang="fr-FR" sz="3200" dirty="0" smtClean="0"/>
              <a:t>2. </a:t>
            </a:r>
            <a:r>
              <a:rPr lang="fr-FR" sz="2600" b="1" i="1" dirty="0" smtClean="0">
                <a:solidFill>
                  <a:prstClr val="black"/>
                </a:solidFill>
              </a:rPr>
              <a:t>Etat d'avancement de la MCS et de la note méthodologue  (validation au neveux national)</a:t>
            </a:r>
            <a:endParaRPr lang="fr-FR" sz="26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3200" dirty="0" smtClean="0"/>
              <a:t>3. P</a:t>
            </a:r>
            <a:r>
              <a:rPr lang="fr-FR" sz="2600" b="1" i="1" dirty="0" smtClean="0">
                <a:solidFill>
                  <a:prstClr val="black"/>
                </a:solidFill>
              </a:rPr>
              <a:t>résentation des diffèrent informations et des hypothèses utilisées pour les désagrégations des MCS</a:t>
            </a:r>
            <a:endParaRPr lang="fr-FR" sz="2400" dirty="0" smtClean="0"/>
          </a:p>
          <a:p>
            <a:pPr marL="0" lvl="0" indent="0">
              <a:buNone/>
            </a:pPr>
            <a:r>
              <a:rPr lang="fr-FR" sz="3200" dirty="0" smtClean="0"/>
              <a:t>4 </a:t>
            </a:r>
            <a:r>
              <a:rPr lang="fr-FR" sz="2600" b="1" i="1" dirty="0" smtClean="0">
                <a:solidFill>
                  <a:prstClr val="black"/>
                </a:solidFill>
              </a:rPr>
              <a:t>Principales difficultés et approche de solutions;</a:t>
            </a:r>
            <a:endParaRPr lang="fr-FR" sz="26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sz="3200" dirty="0" smtClean="0"/>
              <a:t>5. </a:t>
            </a:r>
            <a:r>
              <a:rPr lang="fr-FR" sz="2600" b="1" i="1" dirty="0" smtClean="0">
                <a:solidFill>
                  <a:prstClr val="black"/>
                </a:solidFill>
              </a:rPr>
              <a:t>Perspective d'élaboration des MCS</a:t>
            </a:r>
            <a:endParaRPr lang="en-US" sz="26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1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5545"/>
          </a:xfrm>
        </p:spPr>
        <p:txBody>
          <a:bodyPr>
            <a:normAutofit fontScale="90000"/>
          </a:bodyPr>
          <a:lstStyle/>
          <a:p>
            <a:r>
              <a:rPr lang="fr-FR" altLang="fr-FR" sz="3600" b="1" dirty="0"/>
              <a:t>Processus</a:t>
            </a:r>
            <a:r>
              <a:rPr lang="fr-FR" altLang="fr-FR" b="1" dirty="0"/>
              <a:t> </a:t>
            </a:r>
            <a:r>
              <a:rPr lang="fr-FR" altLang="fr-FR" sz="3600" b="1" dirty="0"/>
              <a:t>d’élaboration d’une MCS (1)</a:t>
            </a:r>
            <a:r>
              <a:rPr lang="pt-BR" sz="3600" b="1" dirty="0"/>
              <a:t/>
            </a:r>
            <a:br>
              <a:rPr lang="pt-BR" sz="3600" b="1" dirty="0"/>
            </a:br>
            <a:endParaRPr lang="pt-BR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90670"/>
            <a:ext cx="10597308" cy="512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889"/>
            <a:ext cx="10515600" cy="494307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fr-FR" sz="2600" b="1" i="1" dirty="0" smtClean="0">
                <a:solidFill>
                  <a:prstClr val="black"/>
                </a:solidFill>
              </a:rPr>
              <a:t>  </a:t>
            </a:r>
            <a:endParaRPr lang="fr-FR" sz="2600" b="1" i="1" dirty="0">
              <a:solidFill>
                <a:prstClr val="black"/>
              </a:solidFill>
            </a:endParaRPr>
          </a:p>
          <a:p>
            <a:pPr algn="just">
              <a:buFont typeface="Calibri" panose="020F0502020204030204" pitchFamily="34" charset="0"/>
              <a:buNone/>
            </a:pPr>
            <a:r>
              <a:rPr lang="fr-FR" altLang="fr-FR" sz="2400" b="1" dirty="0"/>
              <a:t>Ajustement de la MCS Primaire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Adaptation nomenclatures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Niveau désagrégation (limiter les problèmes de convergence)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Ajustement « Marges » et « Exportations » sur les CI du secteur « Commerce »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Transferts interinstitutionnels (Matrice Qui à Qui) = revenus de la propriétés + impôts </a:t>
            </a:r>
            <a:r>
              <a:rPr lang="fr-FR" altLang="fr-FR" sz="2800" dirty="0" err="1"/>
              <a:t>rev</a:t>
            </a:r>
            <a:r>
              <a:rPr lang="fr-FR" altLang="fr-FR" sz="2800" dirty="0"/>
              <a:t>. et bénéfices + contributions et prestations sociales + autres transferts courants + transferts en nature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fr-FR" sz="1800" dirty="0">
              <a:solidFill>
                <a:prstClr val="black"/>
              </a:solidFill>
            </a:endParaRPr>
          </a:p>
          <a:p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936434" y="705080"/>
            <a:ext cx="10333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3200" b="1" dirty="0" smtClean="0"/>
              <a:t>Processus d’élaboration </a:t>
            </a:r>
            <a:r>
              <a:rPr lang="fr-FR" altLang="fr-FR" sz="3200" b="1" dirty="0"/>
              <a:t>d’une MCS </a:t>
            </a:r>
            <a:r>
              <a:rPr lang="fr-FR" altLang="fr-FR" sz="3200" b="1" dirty="0" smtClean="0"/>
              <a:t>(2)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6374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889"/>
            <a:ext cx="10515600" cy="4943074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fr-FR" sz="2600" b="1" i="1" dirty="0" smtClean="0">
                <a:solidFill>
                  <a:prstClr val="black"/>
                </a:solidFill>
              </a:rPr>
              <a:t>  </a:t>
            </a:r>
            <a:endParaRPr lang="fr-FR" sz="2600" b="1" i="1" dirty="0">
              <a:solidFill>
                <a:prstClr val="black"/>
              </a:solidFill>
            </a:endParaRP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Principe sous-jacent de double entrée de la comptabilité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Construction d’une MCS exige que le total des lignes =  total des colonnes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Problème : diversité des sources 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Nécessité de techniques </a:t>
            </a:r>
            <a:r>
              <a:rPr lang="fr-FR" altLang="fr-FR" sz="2800" dirty="0" smtClean="0"/>
              <a:t>d’équilibrage</a:t>
            </a:r>
            <a:endParaRPr lang="fr-FR" altLang="fr-FR" sz="2800" dirty="0"/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fr-FR" sz="1800" dirty="0">
              <a:solidFill>
                <a:prstClr val="black"/>
              </a:solidFill>
            </a:endParaRPr>
          </a:p>
          <a:p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936434" y="705080"/>
            <a:ext cx="10333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3200" b="1" dirty="0" smtClean="0"/>
              <a:t>Processus d’élaboration </a:t>
            </a:r>
            <a:r>
              <a:rPr lang="fr-FR" altLang="fr-FR" sz="3200" b="1" dirty="0"/>
              <a:t>d’une MCS </a:t>
            </a:r>
            <a:r>
              <a:rPr lang="fr-FR" altLang="fr-FR" sz="3200" b="1" dirty="0" smtClean="0"/>
              <a:t>(3)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9273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1178"/>
            <a:ext cx="10515600" cy="494307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fr-FR" sz="2600" b="1" i="1" dirty="0" smtClean="0">
                <a:solidFill>
                  <a:prstClr val="black"/>
                </a:solidFill>
              </a:rPr>
              <a:t>  </a:t>
            </a:r>
            <a:endParaRPr lang="fr-FR" sz="2600" b="1" i="1" dirty="0">
              <a:solidFill>
                <a:prstClr val="black"/>
              </a:solidFill>
            </a:endParaRP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Une MCS se construit à partir de 3 sources de données :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	1-	Tableau Ressources Emplois (TRE)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	2-	Tableau des Comptes Economiques Intégrés (TCEI)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	3-     Matrice des transferts entre unités institutionnelles  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	3- 	Enquêtes ménages 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Nécessité cohérence comptable, remaniement, méthodologie de conciliation ou d’équilibrage</a:t>
            </a:r>
          </a:p>
          <a:p>
            <a:pPr marL="800100" lvl="1" indent="-342900" algn="just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altLang="fr-FR" sz="2800" dirty="0"/>
              <a:t>Année de référence de la MCS = année du </a:t>
            </a:r>
            <a:r>
              <a:rPr lang="fr-FR" altLang="fr-FR" sz="2800" dirty="0" smtClean="0"/>
              <a:t>TRE 2015</a:t>
            </a:r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936434" y="705080"/>
            <a:ext cx="10333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3200" dirty="0"/>
              <a:t>Sources des données</a:t>
            </a:r>
            <a:endParaRPr lang="fr-FR" sz="3200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Sources des données (</a:t>
            </a:r>
            <a:r>
              <a:rPr lang="fr-FR" altLang="fr-FR" dirty="0" smtClean="0"/>
              <a:t>2)</a:t>
            </a:r>
            <a:endParaRPr lang="pt-B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599" cy="49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8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722"/>
            <a:ext cx="10515600" cy="4943074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fr-FR" sz="2600" b="1" i="1" dirty="0" smtClean="0">
                <a:solidFill>
                  <a:prstClr val="black"/>
                </a:solidFill>
              </a:rPr>
              <a:t> </a:t>
            </a:r>
            <a:r>
              <a:rPr lang="fr-FR" dirty="0"/>
              <a:t>La Guinée Bissau dispose d'une matrice de comptabilité sociale </a:t>
            </a:r>
            <a:r>
              <a:rPr lang="fr-FR" dirty="0" smtClean="0"/>
              <a:t>fait sur la base des </a:t>
            </a:r>
            <a:r>
              <a:rPr lang="fr-FR" dirty="0"/>
              <a:t>données de la </a:t>
            </a:r>
            <a:r>
              <a:rPr lang="fr-FR" dirty="0" smtClean="0"/>
              <a:t>comptabilité nationale (SCN2008</a:t>
            </a:r>
            <a:r>
              <a:rPr lang="fr-FR" dirty="0" smtClean="0"/>
              <a:t>)</a:t>
            </a:r>
            <a:endParaRPr lang="fr-FR" dirty="0"/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endParaRPr lang="fr-FR" altLang="fr-FR" sz="2800" dirty="0"/>
          </a:p>
          <a:p>
            <a:pPr marL="0" indent="0">
              <a:buNone/>
            </a:pPr>
            <a:r>
              <a:rPr lang="fr-FR" dirty="0"/>
              <a:t>Premier </a:t>
            </a:r>
            <a:r>
              <a:rPr lang="fr-FR" dirty="0" err="1"/>
              <a:t>draft</a:t>
            </a:r>
            <a:r>
              <a:rPr lang="fr-FR" dirty="0"/>
              <a:t> du guide disponible</a:t>
            </a:r>
          </a:p>
          <a:p>
            <a:pPr marL="0" indent="0">
              <a:buNone/>
            </a:pPr>
            <a:r>
              <a:rPr lang="fr-FR" dirty="0"/>
              <a:t>En attente </a:t>
            </a:r>
            <a:r>
              <a:rPr lang="fr-FR" dirty="0" smtClean="0"/>
              <a:t> la </a:t>
            </a:r>
            <a:r>
              <a:rPr lang="fr-FR" dirty="0"/>
              <a:t>publication</a:t>
            </a: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endParaRPr lang="fr-FR" altLang="fr-FR" sz="2800" dirty="0"/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fr-FR" sz="1800" dirty="0">
              <a:solidFill>
                <a:prstClr val="black"/>
              </a:solidFill>
            </a:endParaRPr>
          </a:p>
          <a:p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936434" y="705080"/>
            <a:ext cx="103338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prstClr val="black"/>
                </a:solidFill>
              </a:rPr>
              <a:t>Etat </a:t>
            </a:r>
            <a:r>
              <a:rPr lang="fr-FR" sz="3200" b="1" i="1" dirty="0">
                <a:solidFill>
                  <a:prstClr val="black"/>
                </a:solidFill>
              </a:rPr>
              <a:t>d'avancement de la MCS et de la note méthodologue  (validation au neveux national)</a:t>
            </a:r>
          </a:p>
        </p:txBody>
      </p:sp>
    </p:spTree>
    <p:extLst>
      <p:ext uri="{BB962C8B-B14F-4D97-AF65-F5344CB8AC3E}">
        <p14:creationId xmlns:p14="http://schemas.microsoft.com/office/powerpoint/2010/main" val="21670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Désagrégation </a:t>
            </a:r>
            <a:r>
              <a:rPr lang="fr-FR" altLang="fr-FR" dirty="0"/>
              <a:t>de la MCS</a:t>
            </a:r>
            <a:r>
              <a:rPr lang="fr-FR" altLang="fr-FR" b="1" dirty="0">
                <a:latin typeface="Calibri" pitchFamily="34" charset="0"/>
              </a:rPr>
              <a:t> </a:t>
            </a:r>
            <a:r>
              <a:rPr lang="fr-FR" b="1" i="1" dirty="0">
                <a:solidFill>
                  <a:prstClr val="black"/>
                </a:solidFill>
              </a:rPr>
              <a:t/>
            </a:r>
            <a:br>
              <a:rPr lang="fr-FR" b="1" i="1" dirty="0">
                <a:solidFill>
                  <a:prstClr val="black"/>
                </a:solidFill>
              </a:rPr>
            </a:br>
            <a:endParaRPr lang="pt-BR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378279"/>
              </p:ext>
            </p:extLst>
          </p:nvPr>
        </p:nvGraphicFramePr>
        <p:xfrm>
          <a:off x="761082" y="1032406"/>
          <a:ext cx="10515600" cy="577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Comptes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désagrégation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Informations utilisées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Administration publique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TVA non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déductible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Subventions sur les produits, Autres taxes sur les produits, Impôts sur les </a:t>
                      </a:r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expor-tations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Impôts sur les </a:t>
                      </a:r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impor-tations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Impôts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Subventions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Impôts courants sur les revenus et le capital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Impôts sur la production et subventions sur la production</a:t>
                      </a:r>
                    </a:p>
                    <a:p>
                      <a:pPr marL="185738" lvl="0" indent="-185738">
                        <a:buFontTx/>
                        <a:buChar char="-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Taxes sur les produits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Ménages (6)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public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privé formel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Salariés du privé informel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Travailleurs du primaire (agriculteur, éleveurs, pêcheurs, etc.)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Indépendants et employeurs non agricoles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9695" indent="-99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 (Corps)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Autres (Inactifs)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85738" lvl="0" indent="-1857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Calibri (Corps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de </a:t>
                      </a:r>
                      <a:r>
                        <a:rPr lang="fr-FR" sz="1800" dirty="0" smtClean="0">
                          <a:effectLst/>
                          <a:latin typeface="Calibri (Corps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enquête ILAP 2010</a:t>
                      </a:r>
                      <a:endParaRPr lang="fr-FR" sz="1800" dirty="0">
                        <a:effectLst/>
                        <a:latin typeface="Calibri (Corps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28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4695</TotalTime>
  <Words>383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(Corps)</vt:lpstr>
      <vt:lpstr>Calibri Light</vt:lpstr>
      <vt:lpstr>Times New Roman</vt:lpstr>
      <vt:lpstr>Wingdings</vt:lpstr>
      <vt:lpstr>Office Theme</vt:lpstr>
      <vt:lpstr>REPUBLIQUE DE GUINEE-BISSAU MINISTÈRE DE L'ÉCONOMIE ET DES FINANCES SECRÉTARIAT D'ÉTAT PLAN ET INTÉGRATION RÉGIONALE INSTITUT NATIONAL DE STATISTIQUE </vt:lpstr>
      <vt:lpstr>PLAN  DE LA PRESENTATION</vt:lpstr>
      <vt:lpstr>Processus d’élaboration d’une MCS (1) </vt:lpstr>
      <vt:lpstr>PowerPoint Presentation</vt:lpstr>
      <vt:lpstr>PowerPoint Presentation</vt:lpstr>
      <vt:lpstr>PowerPoint Presentation</vt:lpstr>
      <vt:lpstr>Sources des données (2)</vt:lpstr>
      <vt:lpstr>PowerPoint Presentation</vt:lpstr>
      <vt:lpstr>Désagrégation de la MCS  </vt:lpstr>
      <vt:lpstr>Désagrégation de la MCS  </vt:lpstr>
      <vt:lpstr>Merci pour votre attention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192</cp:revision>
  <dcterms:created xsi:type="dcterms:W3CDTF">2018-11-11T12:29:29Z</dcterms:created>
  <dcterms:modified xsi:type="dcterms:W3CDTF">2019-10-07T14:57:54Z</dcterms:modified>
</cp:coreProperties>
</file>