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5"/>
  </p:notesMasterIdLst>
  <p:handoutMasterIdLst>
    <p:handoutMasterId r:id="rId26"/>
  </p:handoutMasterIdLst>
  <p:sldIdLst>
    <p:sldId id="256" r:id="rId2"/>
    <p:sldId id="270" r:id="rId3"/>
    <p:sldId id="287" r:id="rId4"/>
    <p:sldId id="385" r:id="rId5"/>
    <p:sldId id="257" r:id="rId6"/>
    <p:sldId id="386" r:id="rId7"/>
    <p:sldId id="325" r:id="rId8"/>
    <p:sldId id="326" r:id="rId9"/>
    <p:sldId id="348" r:id="rId10"/>
    <p:sldId id="374" r:id="rId11"/>
    <p:sldId id="375" r:id="rId12"/>
    <p:sldId id="378" r:id="rId13"/>
    <p:sldId id="379" r:id="rId14"/>
    <p:sldId id="380" r:id="rId15"/>
    <p:sldId id="381" r:id="rId16"/>
    <p:sldId id="384" r:id="rId17"/>
    <p:sldId id="327" r:id="rId18"/>
    <p:sldId id="352" r:id="rId19"/>
    <p:sldId id="369" r:id="rId20"/>
    <p:sldId id="370" r:id="rId21"/>
    <p:sldId id="371" r:id="rId22"/>
    <p:sldId id="322" r:id="rId23"/>
    <p:sldId id="267" r:id="rId24"/>
  </p:sldIdLst>
  <p:sldSz cx="9144000" cy="6858000" type="screen4x3"/>
  <p:notesSz cx="6797675" cy="9928225"/>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er" initials="u" lastIdx="0" clrIdx="0">
    <p:extLst>
      <p:ext uri="{19B8F6BF-5375-455C-9EA6-DF929625EA0E}">
        <p15:presenceInfo xmlns:p15="http://schemas.microsoft.com/office/powerpoint/2012/main" userId="us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75DCB02-9BB8-47FD-8907-85C794F793BA}" styleName="Style à thème 1 - Accentuation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2A488322-F2BA-4B5B-9748-0D474271808F}" styleName="Style moyen 3 - Accentuation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C083E6E3-FA7D-4D7B-A595-EF9225AFEA82}" styleName="Style léger 1 - Accentuation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9D7B26C5-4107-4FEC-AEDC-1716B250A1EF}" styleName="Style clair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565" autoAdjust="0"/>
    <p:restoredTop sz="83109" autoAdjust="0"/>
  </p:normalViewPr>
  <p:slideViewPr>
    <p:cSldViewPr>
      <p:cViewPr varScale="1">
        <p:scale>
          <a:sx n="98" d="100"/>
          <a:sy n="98" d="100"/>
        </p:scale>
        <p:origin x="2208" y="78"/>
      </p:cViewPr>
      <p:guideLst>
        <p:guide orient="horz" pos="2160"/>
        <p:guide pos="2880"/>
      </p:guideLst>
    </p:cSldViewPr>
  </p:slideViewPr>
  <p:notesTextViewPr>
    <p:cViewPr>
      <p:scale>
        <a:sx n="100" d="100"/>
        <a:sy n="100" d="100"/>
      </p:scale>
      <p:origin x="0" y="0"/>
    </p:cViewPr>
  </p:notesTextViewPr>
  <p:notesViewPr>
    <p:cSldViewPr>
      <p:cViewPr varScale="1">
        <p:scale>
          <a:sx n="83" d="100"/>
          <a:sy n="83" d="100"/>
        </p:scale>
        <p:origin x="3948" y="84"/>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FB55C3C-D0A0-45B3-8509-E4B633D8B946}" type="doc">
      <dgm:prSet loTypeId="urn:microsoft.com/office/officeart/2005/8/layout/hProcess4" loCatId="process" qsTypeId="urn:microsoft.com/office/officeart/2005/8/quickstyle/simple3" qsCatId="simple" csTypeId="urn:microsoft.com/office/officeart/2005/8/colors/accent1_2" csCatId="accent1" phldr="1"/>
      <dgm:spPr/>
      <dgm:t>
        <a:bodyPr/>
        <a:lstStyle/>
        <a:p>
          <a:endParaRPr lang="en-US"/>
        </a:p>
      </dgm:t>
    </dgm:pt>
    <dgm:pt modelId="{E2FE941B-AE57-49CD-AC7B-3D10473DB2C8}">
      <dgm:prSet phldrT="[Texte]" custT="1"/>
      <dgm:spPr/>
      <dgm:t>
        <a:bodyPr/>
        <a:lstStyle/>
        <a:p>
          <a:r>
            <a:rPr lang="fr-FR" sz="1400" dirty="0"/>
            <a:t>Choisir le modèle du 1</a:t>
          </a:r>
          <a:r>
            <a:rPr lang="fr-FR" sz="1400" baseline="30000" dirty="0"/>
            <a:t>ier</a:t>
          </a:r>
          <a:r>
            <a:rPr lang="fr-FR" sz="1400" dirty="0"/>
            <a:t> tour</a:t>
          </a:r>
          <a:endParaRPr lang="en-US" sz="1400" dirty="0"/>
        </a:p>
      </dgm:t>
    </dgm:pt>
    <dgm:pt modelId="{C0BFAABA-074B-4BDA-95E4-00F44831CE58}" type="parTrans" cxnId="{17F2EE09-D968-4EAD-A767-75E66F0546AB}">
      <dgm:prSet/>
      <dgm:spPr/>
      <dgm:t>
        <a:bodyPr/>
        <a:lstStyle/>
        <a:p>
          <a:endParaRPr lang="en-US"/>
        </a:p>
      </dgm:t>
    </dgm:pt>
    <dgm:pt modelId="{8E3EDFB4-8241-4690-8E84-926C238CF63A}" type="sibTrans" cxnId="{17F2EE09-D968-4EAD-A767-75E66F0546AB}">
      <dgm:prSet/>
      <dgm:spPr/>
      <dgm:t>
        <a:bodyPr/>
        <a:lstStyle/>
        <a:p>
          <a:endParaRPr lang="en-US"/>
        </a:p>
      </dgm:t>
    </dgm:pt>
    <dgm:pt modelId="{75A1980F-15F7-43E4-A062-B38E4D2D5852}">
      <dgm:prSet phldrT="[Texte]" custT="1"/>
      <dgm:spPr/>
      <dgm:t>
        <a:bodyPr/>
        <a:lstStyle/>
        <a:p>
          <a:r>
            <a:rPr lang="fr-FR" sz="1200" dirty="0"/>
            <a:t>Action 2</a:t>
          </a:r>
          <a:endParaRPr lang="en-US" sz="1200" dirty="0"/>
        </a:p>
      </dgm:t>
    </dgm:pt>
    <dgm:pt modelId="{17D3D803-FA3C-4E73-B3CB-2E10F8078E26}" type="parTrans" cxnId="{3D1348EB-222A-46D4-AB78-04A8CF20CCEC}">
      <dgm:prSet/>
      <dgm:spPr/>
      <dgm:t>
        <a:bodyPr/>
        <a:lstStyle/>
        <a:p>
          <a:endParaRPr lang="en-US"/>
        </a:p>
      </dgm:t>
    </dgm:pt>
    <dgm:pt modelId="{71514032-1499-46DC-9CE8-DD10D9D11822}" type="sibTrans" cxnId="{3D1348EB-222A-46D4-AB78-04A8CF20CCEC}">
      <dgm:prSet/>
      <dgm:spPr/>
      <dgm:t>
        <a:bodyPr/>
        <a:lstStyle/>
        <a:p>
          <a:endParaRPr lang="en-US"/>
        </a:p>
      </dgm:t>
    </dgm:pt>
    <dgm:pt modelId="{26C1BD0A-F300-4B5F-A9B8-4BD879D2BDE8}">
      <dgm:prSet phldrT="[Texte]" custT="1"/>
      <dgm:spPr/>
      <dgm:t>
        <a:bodyPr/>
        <a:lstStyle/>
        <a:p>
          <a:r>
            <a:rPr lang="fr-FR" sz="1400" dirty="0" err="1" smtClean="0">
              <a:ea typeface="Calibri" panose="020F0502020204030204" pitchFamily="34" charset="0"/>
              <a:cs typeface="Calibri" panose="020F0502020204030204" pitchFamily="34" charset="0"/>
            </a:rPr>
            <a:t>rétropolations</a:t>
          </a:r>
          <a:r>
            <a:rPr lang="fr-FR" sz="1400" dirty="0" smtClean="0">
              <a:ea typeface="Calibri" panose="020F0502020204030204" pitchFamily="34" charset="0"/>
              <a:cs typeface="Calibri" panose="020F0502020204030204" pitchFamily="34" charset="0"/>
            </a:rPr>
            <a:t> du volume de N et de valeur N-1 (1</a:t>
          </a:r>
          <a:r>
            <a:rPr lang="fr-FR" sz="1400" baseline="30000" dirty="0" smtClean="0">
              <a:ea typeface="Calibri" panose="020F0502020204030204" pitchFamily="34" charset="0"/>
              <a:cs typeface="Calibri" panose="020F0502020204030204" pitchFamily="34" charset="0"/>
            </a:rPr>
            <a:t>ier</a:t>
          </a:r>
          <a:r>
            <a:rPr lang="fr-FR" sz="1400" dirty="0" smtClean="0">
              <a:ea typeface="Calibri" panose="020F0502020204030204" pitchFamily="34" charset="0"/>
              <a:cs typeface="Calibri" panose="020F0502020204030204" pitchFamily="34" charset="0"/>
            </a:rPr>
            <a:t> tour)</a:t>
          </a:r>
          <a:endParaRPr lang="en-US" sz="1400" dirty="0"/>
        </a:p>
      </dgm:t>
    </dgm:pt>
    <dgm:pt modelId="{35237949-82BB-4ED9-88B1-1D0622F19EFB}" type="parTrans" cxnId="{F056B3A8-5945-4AD4-A586-4B7CB8DEFAD2}">
      <dgm:prSet/>
      <dgm:spPr/>
      <dgm:t>
        <a:bodyPr/>
        <a:lstStyle/>
        <a:p>
          <a:endParaRPr lang="en-US"/>
        </a:p>
      </dgm:t>
    </dgm:pt>
    <dgm:pt modelId="{FA75F200-B8F4-4A29-9F7D-8A15D752CAFA}" type="sibTrans" cxnId="{F056B3A8-5945-4AD4-A586-4B7CB8DEFAD2}">
      <dgm:prSet/>
      <dgm:spPr/>
      <dgm:t>
        <a:bodyPr/>
        <a:lstStyle/>
        <a:p>
          <a:endParaRPr lang="en-US"/>
        </a:p>
      </dgm:t>
    </dgm:pt>
    <dgm:pt modelId="{F662D63A-2D86-4D13-AA13-2A8F9505FF74}">
      <dgm:prSet phldrT="[Texte]" custT="1"/>
      <dgm:spPr/>
      <dgm:t>
        <a:bodyPr/>
        <a:lstStyle/>
        <a:p>
          <a:r>
            <a:rPr lang="fr-FR" sz="1200" dirty="0"/>
            <a:t>Action 3</a:t>
          </a:r>
          <a:endParaRPr lang="en-US" sz="1200" dirty="0"/>
        </a:p>
      </dgm:t>
    </dgm:pt>
    <dgm:pt modelId="{3E151195-4F36-439A-96B1-E5963062479E}" type="parTrans" cxnId="{EA264867-A098-4EDB-B80F-9295DEA4D6BD}">
      <dgm:prSet/>
      <dgm:spPr/>
      <dgm:t>
        <a:bodyPr/>
        <a:lstStyle/>
        <a:p>
          <a:endParaRPr lang="en-US"/>
        </a:p>
      </dgm:t>
    </dgm:pt>
    <dgm:pt modelId="{D0A688E9-099C-467F-B224-C8EB33EC6870}" type="sibTrans" cxnId="{EA264867-A098-4EDB-B80F-9295DEA4D6BD}">
      <dgm:prSet/>
      <dgm:spPr/>
      <dgm:t>
        <a:bodyPr/>
        <a:lstStyle/>
        <a:p>
          <a:endParaRPr lang="en-US"/>
        </a:p>
      </dgm:t>
    </dgm:pt>
    <dgm:pt modelId="{260C3426-605F-4F02-B859-C93F68421405}">
      <dgm:prSet phldrT="[Texte]" custT="1"/>
      <dgm:spPr/>
      <dgm:t>
        <a:bodyPr/>
        <a:lstStyle/>
        <a:p>
          <a:r>
            <a:rPr lang="fr-FR" sz="1400" dirty="0"/>
            <a:t>Choisir le compte à traiter (l’année N)</a:t>
          </a:r>
          <a:endParaRPr lang="en-US" sz="1400" dirty="0"/>
        </a:p>
      </dgm:t>
    </dgm:pt>
    <dgm:pt modelId="{9B82B516-BA1F-49A9-ABC4-D35398B635B9}" type="sibTrans" cxnId="{C77F3814-48FF-49A1-A529-79B5A5E43B45}">
      <dgm:prSet/>
      <dgm:spPr/>
      <dgm:t>
        <a:bodyPr/>
        <a:lstStyle/>
        <a:p>
          <a:endParaRPr lang="en-US"/>
        </a:p>
      </dgm:t>
    </dgm:pt>
    <dgm:pt modelId="{265678F5-8522-4A53-8086-2106B67D16BF}" type="parTrans" cxnId="{C77F3814-48FF-49A1-A529-79B5A5E43B45}">
      <dgm:prSet/>
      <dgm:spPr/>
      <dgm:t>
        <a:bodyPr/>
        <a:lstStyle/>
        <a:p>
          <a:endParaRPr lang="en-US"/>
        </a:p>
      </dgm:t>
    </dgm:pt>
    <dgm:pt modelId="{9332C89C-4DDC-4DFF-A806-83C83AA781DC}">
      <dgm:prSet phldrT="[Texte]" custT="1"/>
      <dgm:spPr/>
      <dgm:t>
        <a:bodyPr/>
        <a:lstStyle/>
        <a:p>
          <a:r>
            <a:rPr lang="fr-FR" sz="1200" dirty="0"/>
            <a:t>Action 1</a:t>
          </a:r>
          <a:endParaRPr lang="en-US" sz="1200" dirty="0"/>
        </a:p>
      </dgm:t>
    </dgm:pt>
    <dgm:pt modelId="{3FFA51FC-E1F1-4D12-820F-279B7585B80E}" type="sibTrans" cxnId="{506DF4A3-0DE9-41F2-86CD-78D1753E34F8}">
      <dgm:prSet/>
      <dgm:spPr/>
      <dgm:t>
        <a:bodyPr/>
        <a:lstStyle/>
        <a:p>
          <a:endParaRPr lang="en-US"/>
        </a:p>
      </dgm:t>
    </dgm:pt>
    <dgm:pt modelId="{33DE39CF-A93A-4C3E-9FEA-2334563BFEAA}" type="parTrans" cxnId="{506DF4A3-0DE9-41F2-86CD-78D1753E34F8}">
      <dgm:prSet/>
      <dgm:spPr/>
      <dgm:t>
        <a:bodyPr/>
        <a:lstStyle/>
        <a:p>
          <a:endParaRPr lang="en-US"/>
        </a:p>
      </dgm:t>
    </dgm:pt>
    <dgm:pt modelId="{B460D841-3922-4FB7-8415-CD9F16C92121}">
      <dgm:prSet custT="1"/>
      <dgm:spPr/>
      <dgm:t>
        <a:bodyPr/>
        <a:lstStyle/>
        <a:p>
          <a:r>
            <a:rPr lang="fr-FR" sz="1400" dirty="0"/>
            <a:t>Mettre à jour la base de données sur la </a:t>
          </a:r>
          <a:r>
            <a:rPr lang="fr-FR" sz="1400" dirty="0" err="1"/>
            <a:t>rétropolation</a:t>
          </a:r>
          <a:endParaRPr lang="en-US" sz="1400" dirty="0"/>
        </a:p>
      </dgm:t>
    </dgm:pt>
    <dgm:pt modelId="{A1E004A6-DC92-4D7F-BC49-489418722EC3}" type="parTrans" cxnId="{4CDC03E7-5EE7-42F5-A823-B57CFE4B2D7B}">
      <dgm:prSet/>
      <dgm:spPr/>
      <dgm:t>
        <a:bodyPr/>
        <a:lstStyle/>
        <a:p>
          <a:endParaRPr lang="en-US"/>
        </a:p>
      </dgm:t>
    </dgm:pt>
    <dgm:pt modelId="{B019027D-5F9E-4739-9DCB-5EC539843686}" type="sibTrans" cxnId="{4CDC03E7-5EE7-42F5-A823-B57CFE4B2D7B}">
      <dgm:prSet/>
      <dgm:spPr/>
      <dgm:t>
        <a:bodyPr/>
        <a:lstStyle/>
        <a:p>
          <a:endParaRPr lang="en-US"/>
        </a:p>
      </dgm:t>
    </dgm:pt>
    <dgm:pt modelId="{77E7B0D9-F26C-4057-9945-E6EB231E51B9}">
      <dgm:prSet phldrT="[Texte]" custT="1"/>
      <dgm:spPr/>
      <dgm:t>
        <a:bodyPr/>
        <a:lstStyle/>
        <a:p>
          <a:r>
            <a:rPr lang="fr-FR" sz="1600" dirty="0"/>
            <a:t>Actualiser les Tableaux croisés dynamiques construits à partir de la base de données. </a:t>
          </a:r>
          <a:endParaRPr lang="en-US" sz="1600" dirty="0"/>
        </a:p>
      </dgm:t>
    </dgm:pt>
    <dgm:pt modelId="{F821C6F5-B9F4-4974-A10B-9C454E2D5061}" type="parTrans" cxnId="{A084A160-CACB-44A9-A0ED-AA569B6FDDB5}">
      <dgm:prSet/>
      <dgm:spPr/>
      <dgm:t>
        <a:bodyPr/>
        <a:lstStyle/>
        <a:p>
          <a:endParaRPr lang="en-US"/>
        </a:p>
      </dgm:t>
    </dgm:pt>
    <dgm:pt modelId="{166DA276-CB95-4A0B-987A-1BFC4D46C568}" type="sibTrans" cxnId="{A084A160-CACB-44A9-A0ED-AA569B6FDDB5}">
      <dgm:prSet/>
      <dgm:spPr/>
      <dgm:t>
        <a:bodyPr/>
        <a:lstStyle/>
        <a:p>
          <a:endParaRPr lang="en-US"/>
        </a:p>
      </dgm:t>
    </dgm:pt>
    <dgm:pt modelId="{5B4297AA-1D1F-40D6-A654-F47882ACA4FD}">
      <dgm:prSet/>
      <dgm:spPr/>
      <dgm:t>
        <a:bodyPr/>
        <a:lstStyle/>
        <a:p>
          <a:r>
            <a:rPr lang="en-US"/>
            <a:t>procédure C</a:t>
          </a:r>
        </a:p>
      </dgm:t>
    </dgm:pt>
    <dgm:pt modelId="{3F7A7934-A6B1-4827-95F3-B052F06B0C81}" type="parTrans" cxnId="{A484E3B5-CC5A-46B6-8071-5ADFEAB38C05}">
      <dgm:prSet/>
      <dgm:spPr/>
      <dgm:t>
        <a:bodyPr/>
        <a:lstStyle/>
        <a:p>
          <a:endParaRPr lang="en-US"/>
        </a:p>
      </dgm:t>
    </dgm:pt>
    <dgm:pt modelId="{9DB1D113-2B39-49C4-8E77-DA4BC93D5734}" type="sibTrans" cxnId="{A484E3B5-CC5A-46B6-8071-5ADFEAB38C05}">
      <dgm:prSet/>
      <dgm:spPr/>
      <dgm:t>
        <a:bodyPr/>
        <a:lstStyle/>
        <a:p>
          <a:endParaRPr lang="en-US"/>
        </a:p>
      </dgm:t>
    </dgm:pt>
    <dgm:pt modelId="{A2F91413-F03C-4941-A926-9B2435A364A7}" type="pres">
      <dgm:prSet presAssocID="{EFB55C3C-D0A0-45B3-8509-E4B633D8B946}" presName="Name0" presStyleCnt="0">
        <dgm:presLayoutVars>
          <dgm:dir/>
          <dgm:animLvl val="lvl"/>
          <dgm:resizeHandles val="exact"/>
        </dgm:presLayoutVars>
      </dgm:prSet>
      <dgm:spPr/>
      <dgm:t>
        <a:bodyPr/>
        <a:lstStyle/>
        <a:p>
          <a:endParaRPr lang="fr-FR"/>
        </a:p>
      </dgm:t>
    </dgm:pt>
    <dgm:pt modelId="{21EC6AE2-E2C5-4CA3-A4F5-BF6CC43D171A}" type="pres">
      <dgm:prSet presAssocID="{EFB55C3C-D0A0-45B3-8509-E4B633D8B946}" presName="tSp" presStyleCnt="0"/>
      <dgm:spPr/>
    </dgm:pt>
    <dgm:pt modelId="{923D885F-198A-4DBF-A0F6-713CEEB76EE5}" type="pres">
      <dgm:prSet presAssocID="{EFB55C3C-D0A0-45B3-8509-E4B633D8B946}" presName="bSp" presStyleCnt="0"/>
      <dgm:spPr/>
    </dgm:pt>
    <dgm:pt modelId="{872BC5F8-43A6-4392-BA58-E6765CED36AF}" type="pres">
      <dgm:prSet presAssocID="{EFB55C3C-D0A0-45B3-8509-E4B633D8B946}" presName="process" presStyleCnt="0"/>
      <dgm:spPr/>
    </dgm:pt>
    <dgm:pt modelId="{FF6EABCA-8051-43FB-B285-749F54B5E45C}" type="pres">
      <dgm:prSet presAssocID="{9332C89C-4DDC-4DFF-A806-83C83AA781DC}" presName="composite1" presStyleCnt="0"/>
      <dgm:spPr/>
    </dgm:pt>
    <dgm:pt modelId="{69414366-837B-47E2-8039-C4255A8A290E}" type="pres">
      <dgm:prSet presAssocID="{9332C89C-4DDC-4DFF-A806-83C83AA781DC}" presName="dummyNode1" presStyleLbl="node1" presStyleIdx="0" presStyleCnt="4"/>
      <dgm:spPr/>
    </dgm:pt>
    <dgm:pt modelId="{ED9633BE-9849-4FBF-871D-F444E635B2E1}" type="pres">
      <dgm:prSet presAssocID="{9332C89C-4DDC-4DFF-A806-83C83AA781DC}" presName="childNode1" presStyleLbl="bgAcc1" presStyleIdx="0" presStyleCnt="4" custScaleY="171792" custLinFactNeighborX="5418">
        <dgm:presLayoutVars>
          <dgm:bulletEnabled val="1"/>
        </dgm:presLayoutVars>
      </dgm:prSet>
      <dgm:spPr/>
      <dgm:t>
        <a:bodyPr/>
        <a:lstStyle/>
        <a:p>
          <a:endParaRPr lang="fr-FR"/>
        </a:p>
      </dgm:t>
    </dgm:pt>
    <dgm:pt modelId="{E49ED53E-1B6F-45C7-B944-259F60D73582}" type="pres">
      <dgm:prSet presAssocID="{9332C89C-4DDC-4DFF-A806-83C83AA781DC}" presName="childNode1tx" presStyleLbl="bgAcc1" presStyleIdx="0" presStyleCnt="4">
        <dgm:presLayoutVars>
          <dgm:bulletEnabled val="1"/>
        </dgm:presLayoutVars>
      </dgm:prSet>
      <dgm:spPr/>
      <dgm:t>
        <a:bodyPr/>
        <a:lstStyle/>
        <a:p>
          <a:endParaRPr lang="fr-FR"/>
        </a:p>
      </dgm:t>
    </dgm:pt>
    <dgm:pt modelId="{ECD0EA04-70BD-4DB6-9D00-52617E4CA660}" type="pres">
      <dgm:prSet presAssocID="{9332C89C-4DDC-4DFF-A806-83C83AA781DC}" presName="parentNode1" presStyleLbl="node1" presStyleIdx="0" presStyleCnt="4" custLinFactNeighborX="5665" custLinFactNeighborY="41273">
        <dgm:presLayoutVars>
          <dgm:chMax val="1"/>
          <dgm:bulletEnabled val="1"/>
        </dgm:presLayoutVars>
      </dgm:prSet>
      <dgm:spPr/>
      <dgm:t>
        <a:bodyPr/>
        <a:lstStyle/>
        <a:p>
          <a:endParaRPr lang="fr-FR"/>
        </a:p>
      </dgm:t>
    </dgm:pt>
    <dgm:pt modelId="{D2CBA500-E705-40A0-96EE-C0CD2285D3B9}" type="pres">
      <dgm:prSet presAssocID="{9332C89C-4DDC-4DFF-A806-83C83AA781DC}" presName="connSite1" presStyleCnt="0"/>
      <dgm:spPr/>
    </dgm:pt>
    <dgm:pt modelId="{C7548075-3640-45F6-8A15-2918AD1EEE6C}" type="pres">
      <dgm:prSet presAssocID="{3FFA51FC-E1F1-4D12-820F-279B7585B80E}" presName="Name9" presStyleLbl="sibTrans2D1" presStyleIdx="0" presStyleCnt="3" custAng="2108709"/>
      <dgm:spPr/>
      <dgm:t>
        <a:bodyPr/>
        <a:lstStyle/>
        <a:p>
          <a:endParaRPr lang="fr-FR"/>
        </a:p>
      </dgm:t>
    </dgm:pt>
    <dgm:pt modelId="{55D75E21-38C1-41B7-AFB4-F02A6C2B06AA}" type="pres">
      <dgm:prSet presAssocID="{75A1980F-15F7-43E4-A062-B38E4D2D5852}" presName="composite2" presStyleCnt="0"/>
      <dgm:spPr/>
    </dgm:pt>
    <dgm:pt modelId="{A8489A66-920B-4E6D-A627-3D4CD3288C31}" type="pres">
      <dgm:prSet presAssocID="{75A1980F-15F7-43E4-A062-B38E4D2D5852}" presName="dummyNode2" presStyleLbl="node1" presStyleIdx="0" presStyleCnt="4"/>
      <dgm:spPr/>
    </dgm:pt>
    <dgm:pt modelId="{209A103E-8411-463C-8D24-B78DE9FF5AE3}" type="pres">
      <dgm:prSet presAssocID="{75A1980F-15F7-43E4-A062-B38E4D2D5852}" presName="childNode2" presStyleLbl="bgAcc1" presStyleIdx="1" presStyleCnt="4" custScaleX="122997" custScaleY="188696" custLinFactNeighborX="1162" custLinFactNeighborY="-6106">
        <dgm:presLayoutVars>
          <dgm:bulletEnabled val="1"/>
        </dgm:presLayoutVars>
      </dgm:prSet>
      <dgm:spPr/>
      <dgm:t>
        <a:bodyPr/>
        <a:lstStyle/>
        <a:p>
          <a:endParaRPr lang="fr-FR"/>
        </a:p>
      </dgm:t>
    </dgm:pt>
    <dgm:pt modelId="{E2B117BF-E682-466E-9244-C82DC389E8B7}" type="pres">
      <dgm:prSet presAssocID="{75A1980F-15F7-43E4-A062-B38E4D2D5852}" presName="childNode2tx" presStyleLbl="bgAcc1" presStyleIdx="1" presStyleCnt="4">
        <dgm:presLayoutVars>
          <dgm:bulletEnabled val="1"/>
        </dgm:presLayoutVars>
      </dgm:prSet>
      <dgm:spPr/>
      <dgm:t>
        <a:bodyPr/>
        <a:lstStyle/>
        <a:p>
          <a:endParaRPr lang="fr-FR"/>
        </a:p>
      </dgm:t>
    </dgm:pt>
    <dgm:pt modelId="{E291D30C-793D-4EF1-91B8-2FAB11F95966}" type="pres">
      <dgm:prSet presAssocID="{75A1980F-15F7-43E4-A062-B38E4D2D5852}" presName="parentNode2" presStyleLbl="node1" presStyleIdx="1" presStyleCnt="4" custLinFactNeighborX="18" custLinFactNeighborY="-92363">
        <dgm:presLayoutVars>
          <dgm:chMax val="0"/>
          <dgm:bulletEnabled val="1"/>
        </dgm:presLayoutVars>
      </dgm:prSet>
      <dgm:spPr/>
      <dgm:t>
        <a:bodyPr/>
        <a:lstStyle/>
        <a:p>
          <a:endParaRPr lang="fr-FR"/>
        </a:p>
      </dgm:t>
    </dgm:pt>
    <dgm:pt modelId="{76C848AC-5BF3-44B1-9004-4760E6365D20}" type="pres">
      <dgm:prSet presAssocID="{75A1980F-15F7-43E4-A062-B38E4D2D5852}" presName="connSite2" presStyleCnt="0"/>
      <dgm:spPr/>
    </dgm:pt>
    <dgm:pt modelId="{E22F7B8F-7DAB-4693-BEE7-4D4D831D08A9}" type="pres">
      <dgm:prSet presAssocID="{71514032-1499-46DC-9CE8-DD10D9D11822}" presName="Name18" presStyleLbl="sibTrans2D1" presStyleIdx="1" presStyleCnt="3" custAng="21129013"/>
      <dgm:spPr/>
      <dgm:t>
        <a:bodyPr/>
        <a:lstStyle/>
        <a:p>
          <a:endParaRPr lang="fr-FR"/>
        </a:p>
      </dgm:t>
    </dgm:pt>
    <dgm:pt modelId="{F7FC10C2-F092-4F9A-8B14-87DCD98C2E38}" type="pres">
      <dgm:prSet presAssocID="{F662D63A-2D86-4D13-AA13-2A8F9505FF74}" presName="composite1" presStyleCnt="0"/>
      <dgm:spPr/>
    </dgm:pt>
    <dgm:pt modelId="{D15A51B6-CAB8-4DB6-BA7A-7483FB9988CA}" type="pres">
      <dgm:prSet presAssocID="{F662D63A-2D86-4D13-AA13-2A8F9505FF74}" presName="dummyNode1" presStyleLbl="node1" presStyleIdx="1" presStyleCnt="4"/>
      <dgm:spPr/>
    </dgm:pt>
    <dgm:pt modelId="{F6336ABF-D41B-478E-A2BA-EC42EBC8A314}" type="pres">
      <dgm:prSet presAssocID="{F662D63A-2D86-4D13-AA13-2A8F9505FF74}" presName="childNode1" presStyleLbl="bgAcc1" presStyleIdx="2" presStyleCnt="4" custScaleY="152653">
        <dgm:presLayoutVars>
          <dgm:bulletEnabled val="1"/>
        </dgm:presLayoutVars>
      </dgm:prSet>
      <dgm:spPr/>
      <dgm:t>
        <a:bodyPr/>
        <a:lstStyle/>
        <a:p>
          <a:endParaRPr lang="fr-FR"/>
        </a:p>
      </dgm:t>
    </dgm:pt>
    <dgm:pt modelId="{9A1F9589-5C70-4CF1-A291-CA2C6DCD59A8}" type="pres">
      <dgm:prSet presAssocID="{F662D63A-2D86-4D13-AA13-2A8F9505FF74}" presName="childNode1tx" presStyleLbl="bgAcc1" presStyleIdx="2" presStyleCnt="4">
        <dgm:presLayoutVars>
          <dgm:bulletEnabled val="1"/>
        </dgm:presLayoutVars>
      </dgm:prSet>
      <dgm:spPr/>
      <dgm:t>
        <a:bodyPr/>
        <a:lstStyle/>
        <a:p>
          <a:endParaRPr lang="fr-FR"/>
        </a:p>
      </dgm:t>
    </dgm:pt>
    <dgm:pt modelId="{DEB9A5EC-BA02-4FFF-BC3A-027C817498BD}" type="pres">
      <dgm:prSet presAssocID="{F662D63A-2D86-4D13-AA13-2A8F9505FF74}" presName="parentNode1" presStyleLbl="node1" presStyleIdx="2" presStyleCnt="4" custLinFactNeighborX="27126" custLinFactNeighborY="85427">
        <dgm:presLayoutVars>
          <dgm:chMax val="1"/>
          <dgm:bulletEnabled val="1"/>
        </dgm:presLayoutVars>
      </dgm:prSet>
      <dgm:spPr/>
      <dgm:t>
        <a:bodyPr/>
        <a:lstStyle/>
        <a:p>
          <a:endParaRPr lang="fr-FR"/>
        </a:p>
      </dgm:t>
    </dgm:pt>
    <dgm:pt modelId="{7D1A263D-4337-4104-A188-DC9A0D79A384}" type="pres">
      <dgm:prSet presAssocID="{F662D63A-2D86-4D13-AA13-2A8F9505FF74}" presName="connSite1" presStyleCnt="0"/>
      <dgm:spPr/>
    </dgm:pt>
    <dgm:pt modelId="{238498E0-1D25-4340-A651-7139041219CE}" type="pres">
      <dgm:prSet presAssocID="{D0A688E9-099C-467F-B224-C8EB33EC6870}" presName="Name9" presStyleLbl="sibTrans2D1" presStyleIdx="2" presStyleCnt="3"/>
      <dgm:spPr/>
      <dgm:t>
        <a:bodyPr/>
        <a:lstStyle/>
        <a:p>
          <a:endParaRPr lang="fr-FR"/>
        </a:p>
      </dgm:t>
    </dgm:pt>
    <dgm:pt modelId="{C832DA45-47BE-4D30-A437-14B35156E86E}" type="pres">
      <dgm:prSet presAssocID="{5B4297AA-1D1F-40D6-A654-F47882ACA4FD}" presName="composite2" presStyleCnt="0"/>
      <dgm:spPr/>
    </dgm:pt>
    <dgm:pt modelId="{1994026A-DD83-4886-9A85-B5166C87AA67}" type="pres">
      <dgm:prSet presAssocID="{5B4297AA-1D1F-40D6-A654-F47882ACA4FD}" presName="dummyNode2" presStyleLbl="node1" presStyleIdx="2" presStyleCnt="4"/>
      <dgm:spPr/>
    </dgm:pt>
    <dgm:pt modelId="{44026735-18DA-4478-B2D5-8833BC5FD726}" type="pres">
      <dgm:prSet presAssocID="{5B4297AA-1D1F-40D6-A654-F47882ACA4FD}" presName="childNode2" presStyleLbl="bgAcc1" presStyleIdx="3" presStyleCnt="4" custScaleX="95617">
        <dgm:presLayoutVars>
          <dgm:bulletEnabled val="1"/>
        </dgm:presLayoutVars>
      </dgm:prSet>
      <dgm:spPr/>
    </dgm:pt>
    <dgm:pt modelId="{51FF334C-ADB7-40D9-BF94-36016374821E}" type="pres">
      <dgm:prSet presAssocID="{5B4297AA-1D1F-40D6-A654-F47882ACA4FD}" presName="childNode2tx" presStyleLbl="bgAcc1" presStyleIdx="3" presStyleCnt="4">
        <dgm:presLayoutVars>
          <dgm:bulletEnabled val="1"/>
        </dgm:presLayoutVars>
      </dgm:prSet>
      <dgm:spPr/>
    </dgm:pt>
    <dgm:pt modelId="{E31CC8E6-FA0A-4828-A109-EF2C771E8DB0}" type="pres">
      <dgm:prSet presAssocID="{5B4297AA-1D1F-40D6-A654-F47882ACA4FD}" presName="parentNode2" presStyleLbl="node1" presStyleIdx="3" presStyleCnt="4" custLinFactNeighborX="-7574" custLinFactNeighborY="5194">
        <dgm:presLayoutVars>
          <dgm:chMax val="0"/>
          <dgm:bulletEnabled val="1"/>
        </dgm:presLayoutVars>
      </dgm:prSet>
      <dgm:spPr/>
      <dgm:t>
        <a:bodyPr/>
        <a:lstStyle/>
        <a:p>
          <a:endParaRPr lang="fr-FR"/>
        </a:p>
      </dgm:t>
    </dgm:pt>
    <dgm:pt modelId="{CF47FE4C-CE19-40E6-A004-6CFC4C51D9EF}" type="pres">
      <dgm:prSet presAssocID="{5B4297AA-1D1F-40D6-A654-F47882ACA4FD}" presName="connSite2" presStyleCnt="0"/>
      <dgm:spPr/>
    </dgm:pt>
  </dgm:ptLst>
  <dgm:cxnLst>
    <dgm:cxn modelId="{A484E3B5-CC5A-46B6-8071-5ADFEAB38C05}" srcId="{EFB55C3C-D0A0-45B3-8509-E4B633D8B946}" destId="{5B4297AA-1D1F-40D6-A654-F47882ACA4FD}" srcOrd="3" destOrd="0" parTransId="{3F7A7934-A6B1-4827-95F3-B052F06B0C81}" sibTransId="{9DB1D113-2B39-49C4-8E77-DA4BC93D5734}"/>
    <dgm:cxn modelId="{D0EDF199-6694-4279-89F3-9048B6B2B1C1}" type="presOf" srcId="{77E7B0D9-F26C-4057-9945-E6EB231E51B9}" destId="{F6336ABF-D41B-478E-A2BA-EC42EBC8A314}" srcOrd="0" destOrd="0" presId="urn:microsoft.com/office/officeart/2005/8/layout/hProcess4"/>
    <dgm:cxn modelId="{35650800-E909-4BA1-9C2A-E2A992FB32BA}" type="presOf" srcId="{26C1BD0A-F300-4B5F-A9B8-4BD879D2BDE8}" destId="{E2B117BF-E682-466E-9244-C82DC389E8B7}" srcOrd="1" destOrd="0" presId="urn:microsoft.com/office/officeart/2005/8/layout/hProcess4"/>
    <dgm:cxn modelId="{17F2EE09-D968-4EAD-A767-75E66F0546AB}" srcId="{9332C89C-4DDC-4DFF-A806-83C83AA781DC}" destId="{E2FE941B-AE57-49CD-AC7B-3D10473DB2C8}" srcOrd="1" destOrd="0" parTransId="{C0BFAABA-074B-4BDA-95E4-00F44831CE58}" sibTransId="{8E3EDFB4-8241-4690-8E84-926C238CF63A}"/>
    <dgm:cxn modelId="{6698C96F-84DB-4385-995C-A4927B50F6CF}" type="presOf" srcId="{D0A688E9-099C-467F-B224-C8EB33EC6870}" destId="{238498E0-1D25-4340-A651-7139041219CE}" srcOrd="0" destOrd="0" presId="urn:microsoft.com/office/officeart/2005/8/layout/hProcess4"/>
    <dgm:cxn modelId="{3D1348EB-222A-46D4-AB78-04A8CF20CCEC}" srcId="{EFB55C3C-D0A0-45B3-8509-E4B633D8B946}" destId="{75A1980F-15F7-43E4-A062-B38E4D2D5852}" srcOrd="1" destOrd="0" parTransId="{17D3D803-FA3C-4E73-B3CB-2E10F8078E26}" sibTransId="{71514032-1499-46DC-9CE8-DD10D9D11822}"/>
    <dgm:cxn modelId="{4FA3D0C3-96AD-4C60-8D4A-3B897424DB44}" type="presOf" srcId="{B460D841-3922-4FB7-8415-CD9F16C92121}" destId="{E2B117BF-E682-466E-9244-C82DC389E8B7}" srcOrd="1" destOrd="1" presId="urn:microsoft.com/office/officeart/2005/8/layout/hProcess4"/>
    <dgm:cxn modelId="{DD072049-443A-4B0B-8AF5-5E6FA9178626}" type="presOf" srcId="{9332C89C-4DDC-4DFF-A806-83C83AA781DC}" destId="{ECD0EA04-70BD-4DB6-9D00-52617E4CA660}" srcOrd="0" destOrd="0" presId="urn:microsoft.com/office/officeart/2005/8/layout/hProcess4"/>
    <dgm:cxn modelId="{53186475-D332-4DB5-BCDD-F5DDCE3BCCCD}" type="presOf" srcId="{75A1980F-15F7-43E4-A062-B38E4D2D5852}" destId="{E291D30C-793D-4EF1-91B8-2FAB11F95966}" srcOrd="0" destOrd="0" presId="urn:microsoft.com/office/officeart/2005/8/layout/hProcess4"/>
    <dgm:cxn modelId="{4CDC03E7-5EE7-42F5-A823-B57CFE4B2D7B}" srcId="{75A1980F-15F7-43E4-A062-B38E4D2D5852}" destId="{B460D841-3922-4FB7-8415-CD9F16C92121}" srcOrd="1" destOrd="0" parTransId="{A1E004A6-DC92-4D7F-BC49-489418722EC3}" sibTransId="{B019027D-5F9E-4739-9DCB-5EC539843686}"/>
    <dgm:cxn modelId="{01661176-CD8C-4A15-ACBE-B60E55051EF2}" type="presOf" srcId="{3FFA51FC-E1F1-4D12-820F-279B7585B80E}" destId="{C7548075-3640-45F6-8A15-2918AD1EEE6C}" srcOrd="0" destOrd="0" presId="urn:microsoft.com/office/officeart/2005/8/layout/hProcess4"/>
    <dgm:cxn modelId="{6383C553-5793-474D-A304-D53F8677BEDF}" type="presOf" srcId="{260C3426-605F-4F02-B859-C93F68421405}" destId="{ED9633BE-9849-4FBF-871D-F444E635B2E1}" srcOrd="0" destOrd="0" presId="urn:microsoft.com/office/officeart/2005/8/layout/hProcess4"/>
    <dgm:cxn modelId="{4F6CC6BC-1002-453D-8C87-3C0581F17FB4}" type="presOf" srcId="{71514032-1499-46DC-9CE8-DD10D9D11822}" destId="{E22F7B8F-7DAB-4693-BEE7-4D4D831D08A9}" srcOrd="0" destOrd="0" presId="urn:microsoft.com/office/officeart/2005/8/layout/hProcess4"/>
    <dgm:cxn modelId="{F056B3A8-5945-4AD4-A586-4B7CB8DEFAD2}" srcId="{75A1980F-15F7-43E4-A062-B38E4D2D5852}" destId="{26C1BD0A-F300-4B5F-A9B8-4BD879D2BDE8}" srcOrd="0" destOrd="0" parTransId="{35237949-82BB-4ED9-88B1-1D0622F19EFB}" sibTransId="{FA75F200-B8F4-4A29-9F7D-8A15D752CAFA}"/>
    <dgm:cxn modelId="{3C265BDA-AD69-4A95-8E14-F4A11D41EAFB}" type="presOf" srcId="{E2FE941B-AE57-49CD-AC7B-3D10473DB2C8}" destId="{E49ED53E-1B6F-45C7-B944-259F60D73582}" srcOrd="1" destOrd="1" presId="urn:microsoft.com/office/officeart/2005/8/layout/hProcess4"/>
    <dgm:cxn modelId="{506DF4A3-0DE9-41F2-86CD-78D1753E34F8}" srcId="{EFB55C3C-D0A0-45B3-8509-E4B633D8B946}" destId="{9332C89C-4DDC-4DFF-A806-83C83AA781DC}" srcOrd="0" destOrd="0" parTransId="{33DE39CF-A93A-4C3E-9FEA-2334563BFEAA}" sibTransId="{3FFA51FC-E1F1-4D12-820F-279B7585B80E}"/>
    <dgm:cxn modelId="{3F8AA92D-E7D3-4C5F-AA2C-687E49CF339E}" type="presOf" srcId="{EFB55C3C-D0A0-45B3-8509-E4B633D8B946}" destId="{A2F91413-F03C-4941-A926-9B2435A364A7}" srcOrd="0" destOrd="0" presId="urn:microsoft.com/office/officeart/2005/8/layout/hProcess4"/>
    <dgm:cxn modelId="{25D39789-3D89-4252-A61E-7CCC11577128}" type="presOf" srcId="{26C1BD0A-F300-4B5F-A9B8-4BD879D2BDE8}" destId="{209A103E-8411-463C-8D24-B78DE9FF5AE3}" srcOrd="0" destOrd="0" presId="urn:microsoft.com/office/officeart/2005/8/layout/hProcess4"/>
    <dgm:cxn modelId="{6940AE53-2598-4C6C-B704-D22D962F40DB}" type="presOf" srcId="{260C3426-605F-4F02-B859-C93F68421405}" destId="{E49ED53E-1B6F-45C7-B944-259F60D73582}" srcOrd="1" destOrd="0" presId="urn:microsoft.com/office/officeart/2005/8/layout/hProcess4"/>
    <dgm:cxn modelId="{82B2292A-FC75-4BE2-ABA0-9896037B8C83}" type="presOf" srcId="{B460D841-3922-4FB7-8415-CD9F16C92121}" destId="{209A103E-8411-463C-8D24-B78DE9FF5AE3}" srcOrd="0" destOrd="1" presId="urn:microsoft.com/office/officeart/2005/8/layout/hProcess4"/>
    <dgm:cxn modelId="{6C24AA29-81AA-49C5-AA6B-393C00150D96}" type="presOf" srcId="{5B4297AA-1D1F-40D6-A654-F47882ACA4FD}" destId="{E31CC8E6-FA0A-4828-A109-EF2C771E8DB0}" srcOrd="0" destOrd="0" presId="urn:microsoft.com/office/officeart/2005/8/layout/hProcess4"/>
    <dgm:cxn modelId="{A084A160-CACB-44A9-A0ED-AA569B6FDDB5}" srcId="{F662D63A-2D86-4D13-AA13-2A8F9505FF74}" destId="{77E7B0D9-F26C-4057-9945-E6EB231E51B9}" srcOrd="0" destOrd="0" parTransId="{F821C6F5-B9F4-4974-A10B-9C454E2D5061}" sibTransId="{166DA276-CB95-4A0B-987A-1BFC4D46C568}"/>
    <dgm:cxn modelId="{EA264867-A098-4EDB-B80F-9295DEA4D6BD}" srcId="{EFB55C3C-D0A0-45B3-8509-E4B633D8B946}" destId="{F662D63A-2D86-4D13-AA13-2A8F9505FF74}" srcOrd="2" destOrd="0" parTransId="{3E151195-4F36-439A-96B1-E5963062479E}" sibTransId="{D0A688E9-099C-467F-B224-C8EB33EC6870}"/>
    <dgm:cxn modelId="{C77F3814-48FF-49A1-A529-79B5A5E43B45}" srcId="{9332C89C-4DDC-4DFF-A806-83C83AA781DC}" destId="{260C3426-605F-4F02-B859-C93F68421405}" srcOrd="0" destOrd="0" parTransId="{265678F5-8522-4A53-8086-2106B67D16BF}" sibTransId="{9B82B516-BA1F-49A9-ABC4-D35398B635B9}"/>
    <dgm:cxn modelId="{212925C5-C7C4-49E1-AA31-09EFCA77D7C4}" type="presOf" srcId="{77E7B0D9-F26C-4057-9945-E6EB231E51B9}" destId="{9A1F9589-5C70-4CF1-A291-CA2C6DCD59A8}" srcOrd="1" destOrd="0" presId="urn:microsoft.com/office/officeart/2005/8/layout/hProcess4"/>
    <dgm:cxn modelId="{3750AF51-13AE-487F-97F3-563F7CADB133}" type="presOf" srcId="{F662D63A-2D86-4D13-AA13-2A8F9505FF74}" destId="{DEB9A5EC-BA02-4FFF-BC3A-027C817498BD}" srcOrd="0" destOrd="0" presId="urn:microsoft.com/office/officeart/2005/8/layout/hProcess4"/>
    <dgm:cxn modelId="{1366475B-A62C-43A9-B66E-072D3D48AB55}" type="presOf" srcId="{E2FE941B-AE57-49CD-AC7B-3D10473DB2C8}" destId="{ED9633BE-9849-4FBF-871D-F444E635B2E1}" srcOrd="0" destOrd="1" presId="urn:microsoft.com/office/officeart/2005/8/layout/hProcess4"/>
    <dgm:cxn modelId="{7D031C13-B199-4C7A-9541-2B4BA7F1E225}" type="presParOf" srcId="{A2F91413-F03C-4941-A926-9B2435A364A7}" destId="{21EC6AE2-E2C5-4CA3-A4F5-BF6CC43D171A}" srcOrd="0" destOrd="0" presId="urn:microsoft.com/office/officeart/2005/8/layout/hProcess4"/>
    <dgm:cxn modelId="{D7DB7306-20EE-44EF-A9FD-A4CF6AB61388}" type="presParOf" srcId="{A2F91413-F03C-4941-A926-9B2435A364A7}" destId="{923D885F-198A-4DBF-A0F6-713CEEB76EE5}" srcOrd="1" destOrd="0" presId="urn:microsoft.com/office/officeart/2005/8/layout/hProcess4"/>
    <dgm:cxn modelId="{81ED1DEF-02A0-4EB2-BE6E-0490F239BDEA}" type="presParOf" srcId="{A2F91413-F03C-4941-A926-9B2435A364A7}" destId="{872BC5F8-43A6-4392-BA58-E6765CED36AF}" srcOrd="2" destOrd="0" presId="urn:microsoft.com/office/officeart/2005/8/layout/hProcess4"/>
    <dgm:cxn modelId="{AC7C52BD-57C4-4A8B-ABF0-E983B77ADAA9}" type="presParOf" srcId="{872BC5F8-43A6-4392-BA58-E6765CED36AF}" destId="{FF6EABCA-8051-43FB-B285-749F54B5E45C}" srcOrd="0" destOrd="0" presId="urn:microsoft.com/office/officeart/2005/8/layout/hProcess4"/>
    <dgm:cxn modelId="{3149A813-D1EE-4FBF-A190-E47285951EA3}" type="presParOf" srcId="{FF6EABCA-8051-43FB-B285-749F54B5E45C}" destId="{69414366-837B-47E2-8039-C4255A8A290E}" srcOrd="0" destOrd="0" presId="urn:microsoft.com/office/officeart/2005/8/layout/hProcess4"/>
    <dgm:cxn modelId="{FEBA4BF4-BFBB-45A1-89AD-EE95015CE020}" type="presParOf" srcId="{FF6EABCA-8051-43FB-B285-749F54B5E45C}" destId="{ED9633BE-9849-4FBF-871D-F444E635B2E1}" srcOrd="1" destOrd="0" presId="urn:microsoft.com/office/officeart/2005/8/layout/hProcess4"/>
    <dgm:cxn modelId="{92FA1B3D-629F-4A71-BCFB-7BDEB8D8CF4F}" type="presParOf" srcId="{FF6EABCA-8051-43FB-B285-749F54B5E45C}" destId="{E49ED53E-1B6F-45C7-B944-259F60D73582}" srcOrd="2" destOrd="0" presId="urn:microsoft.com/office/officeart/2005/8/layout/hProcess4"/>
    <dgm:cxn modelId="{7E12DB38-F54A-4343-ABB8-F8E6CED40C59}" type="presParOf" srcId="{FF6EABCA-8051-43FB-B285-749F54B5E45C}" destId="{ECD0EA04-70BD-4DB6-9D00-52617E4CA660}" srcOrd="3" destOrd="0" presId="urn:microsoft.com/office/officeart/2005/8/layout/hProcess4"/>
    <dgm:cxn modelId="{F5D942F0-D3FE-4668-8C5A-6F2A2C847468}" type="presParOf" srcId="{FF6EABCA-8051-43FB-B285-749F54B5E45C}" destId="{D2CBA500-E705-40A0-96EE-C0CD2285D3B9}" srcOrd="4" destOrd="0" presId="urn:microsoft.com/office/officeart/2005/8/layout/hProcess4"/>
    <dgm:cxn modelId="{96BCE62C-CE27-4B33-8A30-502BA1359345}" type="presParOf" srcId="{872BC5F8-43A6-4392-BA58-E6765CED36AF}" destId="{C7548075-3640-45F6-8A15-2918AD1EEE6C}" srcOrd="1" destOrd="0" presId="urn:microsoft.com/office/officeart/2005/8/layout/hProcess4"/>
    <dgm:cxn modelId="{331FCF28-3552-4766-B39D-E25A1251D3D2}" type="presParOf" srcId="{872BC5F8-43A6-4392-BA58-E6765CED36AF}" destId="{55D75E21-38C1-41B7-AFB4-F02A6C2B06AA}" srcOrd="2" destOrd="0" presId="urn:microsoft.com/office/officeart/2005/8/layout/hProcess4"/>
    <dgm:cxn modelId="{422D527F-7FA6-48C1-B42A-AC1C1E25B0E8}" type="presParOf" srcId="{55D75E21-38C1-41B7-AFB4-F02A6C2B06AA}" destId="{A8489A66-920B-4E6D-A627-3D4CD3288C31}" srcOrd="0" destOrd="0" presId="urn:microsoft.com/office/officeart/2005/8/layout/hProcess4"/>
    <dgm:cxn modelId="{FA163EA5-4005-4DCA-B2C4-F053C156A85C}" type="presParOf" srcId="{55D75E21-38C1-41B7-AFB4-F02A6C2B06AA}" destId="{209A103E-8411-463C-8D24-B78DE9FF5AE3}" srcOrd="1" destOrd="0" presId="urn:microsoft.com/office/officeart/2005/8/layout/hProcess4"/>
    <dgm:cxn modelId="{796D9164-F8E8-4563-8689-BB5A80FB4306}" type="presParOf" srcId="{55D75E21-38C1-41B7-AFB4-F02A6C2B06AA}" destId="{E2B117BF-E682-466E-9244-C82DC389E8B7}" srcOrd="2" destOrd="0" presId="urn:microsoft.com/office/officeart/2005/8/layout/hProcess4"/>
    <dgm:cxn modelId="{8E99A01F-4565-4A36-9CE1-D85BB0060258}" type="presParOf" srcId="{55D75E21-38C1-41B7-AFB4-F02A6C2B06AA}" destId="{E291D30C-793D-4EF1-91B8-2FAB11F95966}" srcOrd="3" destOrd="0" presId="urn:microsoft.com/office/officeart/2005/8/layout/hProcess4"/>
    <dgm:cxn modelId="{2E14284B-B97A-421A-B2E1-11FAADD85DE9}" type="presParOf" srcId="{55D75E21-38C1-41B7-AFB4-F02A6C2B06AA}" destId="{76C848AC-5BF3-44B1-9004-4760E6365D20}" srcOrd="4" destOrd="0" presId="urn:microsoft.com/office/officeart/2005/8/layout/hProcess4"/>
    <dgm:cxn modelId="{162BF07A-17F9-4038-A4C4-C6B60D23D178}" type="presParOf" srcId="{872BC5F8-43A6-4392-BA58-E6765CED36AF}" destId="{E22F7B8F-7DAB-4693-BEE7-4D4D831D08A9}" srcOrd="3" destOrd="0" presId="urn:microsoft.com/office/officeart/2005/8/layout/hProcess4"/>
    <dgm:cxn modelId="{C95DC204-D929-421D-9CFC-3FC41579BB1E}" type="presParOf" srcId="{872BC5F8-43A6-4392-BA58-E6765CED36AF}" destId="{F7FC10C2-F092-4F9A-8B14-87DCD98C2E38}" srcOrd="4" destOrd="0" presId="urn:microsoft.com/office/officeart/2005/8/layout/hProcess4"/>
    <dgm:cxn modelId="{71DC40DF-80DF-4287-88B0-7CEC50E63C42}" type="presParOf" srcId="{F7FC10C2-F092-4F9A-8B14-87DCD98C2E38}" destId="{D15A51B6-CAB8-4DB6-BA7A-7483FB9988CA}" srcOrd="0" destOrd="0" presId="urn:microsoft.com/office/officeart/2005/8/layout/hProcess4"/>
    <dgm:cxn modelId="{8249A2AA-263D-460C-A012-08E5EFF57C14}" type="presParOf" srcId="{F7FC10C2-F092-4F9A-8B14-87DCD98C2E38}" destId="{F6336ABF-D41B-478E-A2BA-EC42EBC8A314}" srcOrd="1" destOrd="0" presId="urn:microsoft.com/office/officeart/2005/8/layout/hProcess4"/>
    <dgm:cxn modelId="{A694F910-A084-43C5-AB6E-3291703FC887}" type="presParOf" srcId="{F7FC10C2-F092-4F9A-8B14-87DCD98C2E38}" destId="{9A1F9589-5C70-4CF1-A291-CA2C6DCD59A8}" srcOrd="2" destOrd="0" presId="urn:microsoft.com/office/officeart/2005/8/layout/hProcess4"/>
    <dgm:cxn modelId="{28F0A176-CB8A-4A34-9F12-583F30309DDE}" type="presParOf" srcId="{F7FC10C2-F092-4F9A-8B14-87DCD98C2E38}" destId="{DEB9A5EC-BA02-4FFF-BC3A-027C817498BD}" srcOrd="3" destOrd="0" presId="urn:microsoft.com/office/officeart/2005/8/layout/hProcess4"/>
    <dgm:cxn modelId="{9E2111E6-57E4-480C-A9D7-33A32E44C13F}" type="presParOf" srcId="{F7FC10C2-F092-4F9A-8B14-87DCD98C2E38}" destId="{7D1A263D-4337-4104-A188-DC9A0D79A384}" srcOrd="4" destOrd="0" presId="urn:microsoft.com/office/officeart/2005/8/layout/hProcess4"/>
    <dgm:cxn modelId="{53BF66C2-2FAF-4999-A137-5D408260FD27}" type="presParOf" srcId="{872BC5F8-43A6-4392-BA58-E6765CED36AF}" destId="{238498E0-1D25-4340-A651-7139041219CE}" srcOrd="5" destOrd="0" presId="urn:microsoft.com/office/officeart/2005/8/layout/hProcess4"/>
    <dgm:cxn modelId="{604B8EA4-1BED-42E3-922D-876D9B847379}" type="presParOf" srcId="{872BC5F8-43A6-4392-BA58-E6765CED36AF}" destId="{C832DA45-47BE-4D30-A437-14B35156E86E}" srcOrd="6" destOrd="0" presId="urn:microsoft.com/office/officeart/2005/8/layout/hProcess4"/>
    <dgm:cxn modelId="{F3A1515C-60C0-41CD-BBE4-1E9523A7EE8A}" type="presParOf" srcId="{C832DA45-47BE-4D30-A437-14B35156E86E}" destId="{1994026A-DD83-4886-9A85-B5166C87AA67}" srcOrd="0" destOrd="0" presId="urn:microsoft.com/office/officeart/2005/8/layout/hProcess4"/>
    <dgm:cxn modelId="{0F488A04-51F1-48EA-8E1D-48557912AD71}" type="presParOf" srcId="{C832DA45-47BE-4D30-A437-14B35156E86E}" destId="{44026735-18DA-4478-B2D5-8833BC5FD726}" srcOrd="1" destOrd="0" presId="urn:microsoft.com/office/officeart/2005/8/layout/hProcess4"/>
    <dgm:cxn modelId="{05E102D2-175F-4ACB-B13D-F3987C34710F}" type="presParOf" srcId="{C832DA45-47BE-4D30-A437-14B35156E86E}" destId="{51FF334C-ADB7-40D9-BF94-36016374821E}" srcOrd="2" destOrd="0" presId="urn:microsoft.com/office/officeart/2005/8/layout/hProcess4"/>
    <dgm:cxn modelId="{7FEAD419-F3C7-4F97-908E-26F0A2ACB5D3}" type="presParOf" srcId="{C832DA45-47BE-4D30-A437-14B35156E86E}" destId="{E31CC8E6-FA0A-4828-A109-EF2C771E8DB0}" srcOrd="3" destOrd="0" presId="urn:microsoft.com/office/officeart/2005/8/layout/hProcess4"/>
    <dgm:cxn modelId="{D8898F2B-F51A-4D60-B4AD-BAA62D88A543}" type="presParOf" srcId="{C832DA45-47BE-4D30-A437-14B35156E86E}" destId="{CF47FE4C-CE19-40E6-A004-6CFC4C51D9EF}" srcOrd="4" destOrd="0" presId="urn:microsoft.com/office/officeart/2005/8/layout/h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FB55C3C-D0A0-45B3-8509-E4B633D8B946}" type="doc">
      <dgm:prSet loTypeId="urn:microsoft.com/office/officeart/2005/8/layout/hProcess4" loCatId="process" qsTypeId="urn:microsoft.com/office/officeart/2005/8/quickstyle/simple3" qsCatId="simple" csTypeId="urn:microsoft.com/office/officeart/2005/8/colors/accent1_2" csCatId="accent1" phldr="1"/>
      <dgm:spPr/>
      <dgm:t>
        <a:bodyPr/>
        <a:lstStyle/>
        <a:p>
          <a:endParaRPr lang="en-US"/>
        </a:p>
      </dgm:t>
    </dgm:pt>
    <dgm:pt modelId="{E2FE941B-AE57-49CD-AC7B-3D10473DB2C8}">
      <dgm:prSet phldrT="[Texte]" custT="1"/>
      <dgm:spPr/>
      <dgm:t>
        <a:bodyPr/>
        <a:lstStyle/>
        <a:p>
          <a:r>
            <a:rPr lang="fr-FR" sz="1400" dirty="0" smtClean="0"/>
            <a:t>Analyser le modèle de CB proposé, vérifier la </a:t>
          </a:r>
          <a:r>
            <a:rPr lang="fr-FR" sz="1400" dirty="0" err="1" smtClean="0"/>
            <a:t>vraissemblance</a:t>
          </a:r>
          <a:r>
            <a:rPr lang="fr-FR" sz="1400" dirty="0" smtClean="0"/>
            <a:t> des ratios</a:t>
          </a:r>
          <a:endParaRPr lang="en-US" sz="1400" dirty="0"/>
        </a:p>
      </dgm:t>
    </dgm:pt>
    <dgm:pt modelId="{C0BFAABA-074B-4BDA-95E4-00F44831CE58}" type="parTrans" cxnId="{17F2EE09-D968-4EAD-A767-75E66F0546AB}">
      <dgm:prSet/>
      <dgm:spPr/>
      <dgm:t>
        <a:bodyPr/>
        <a:lstStyle/>
        <a:p>
          <a:endParaRPr lang="en-US"/>
        </a:p>
      </dgm:t>
    </dgm:pt>
    <dgm:pt modelId="{8E3EDFB4-8241-4690-8E84-926C238CF63A}" type="sibTrans" cxnId="{17F2EE09-D968-4EAD-A767-75E66F0546AB}">
      <dgm:prSet/>
      <dgm:spPr/>
      <dgm:t>
        <a:bodyPr/>
        <a:lstStyle/>
        <a:p>
          <a:endParaRPr lang="en-US"/>
        </a:p>
      </dgm:t>
    </dgm:pt>
    <dgm:pt modelId="{75A1980F-15F7-43E4-A062-B38E4D2D5852}">
      <dgm:prSet phldrT="[Texte]" custT="1"/>
      <dgm:spPr/>
      <dgm:t>
        <a:bodyPr/>
        <a:lstStyle/>
        <a:p>
          <a:r>
            <a:rPr lang="fr-FR" sz="1200" dirty="0"/>
            <a:t>Action 2</a:t>
          </a:r>
          <a:endParaRPr lang="en-US" sz="1200" dirty="0"/>
        </a:p>
      </dgm:t>
    </dgm:pt>
    <dgm:pt modelId="{17D3D803-FA3C-4E73-B3CB-2E10F8078E26}" type="parTrans" cxnId="{3D1348EB-222A-46D4-AB78-04A8CF20CCEC}">
      <dgm:prSet/>
      <dgm:spPr/>
      <dgm:t>
        <a:bodyPr/>
        <a:lstStyle/>
        <a:p>
          <a:endParaRPr lang="en-US"/>
        </a:p>
      </dgm:t>
    </dgm:pt>
    <dgm:pt modelId="{71514032-1499-46DC-9CE8-DD10D9D11822}" type="sibTrans" cxnId="{3D1348EB-222A-46D4-AB78-04A8CF20CCEC}">
      <dgm:prSet/>
      <dgm:spPr/>
      <dgm:t>
        <a:bodyPr/>
        <a:lstStyle/>
        <a:p>
          <a:endParaRPr lang="en-US"/>
        </a:p>
      </dgm:t>
    </dgm:pt>
    <dgm:pt modelId="{26C1BD0A-F300-4B5F-A9B8-4BD879D2BDE8}">
      <dgm:prSet phldrT="[Texte]" custT="1"/>
      <dgm:spPr/>
      <dgm:t>
        <a:bodyPr/>
        <a:lstStyle/>
        <a:p>
          <a:r>
            <a:rPr lang="fr-FR" sz="1400" dirty="0" smtClean="0"/>
            <a:t> Correction de modèles, utilisation d’exogènes si nécessaire</a:t>
          </a:r>
          <a:endParaRPr lang="en-US" sz="1400" dirty="0"/>
        </a:p>
      </dgm:t>
    </dgm:pt>
    <dgm:pt modelId="{35237949-82BB-4ED9-88B1-1D0622F19EFB}" type="parTrans" cxnId="{F056B3A8-5945-4AD4-A586-4B7CB8DEFAD2}">
      <dgm:prSet/>
      <dgm:spPr/>
      <dgm:t>
        <a:bodyPr/>
        <a:lstStyle/>
        <a:p>
          <a:endParaRPr lang="en-US"/>
        </a:p>
      </dgm:t>
    </dgm:pt>
    <dgm:pt modelId="{FA75F200-B8F4-4A29-9F7D-8A15D752CAFA}" type="sibTrans" cxnId="{F056B3A8-5945-4AD4-A586-4B7CB8DEFAD2}">
      <dgm:prSet/>
      <dgm:spPr/>
      <dgm:t>
        <a:bodyPr/>
        <a:lstStyle/>
        <a:p>
          <a:endParaRPr lang="en-US"/>
        </a:p>
      </dgm:t>
    </dgm:pt>
    <dgm:pt modelId="{F662D63A-2D86-4D13-AA13-2A8F9505FF74}">
      <dgm:prSet phldrT="[Texte]" custT="1"/>
      <dgm:spPr/>
      <dgm:t>
        <a:bodyPr/>
        <a:lstStyle/>
        <a:p>
          <a:r>
            <a:rPr lang="fr-FR" sz="1200" dirty="0"/>
            <a:t>Action 3</a:t>
          </a:r>
          <a:endParaRPr lang="en-US" sz="1200" dirty="0"/>
        </a:p>
      </dgm:t>
    </dgm:pt>
    <dgm:pt modelId="{3E151195-4F36-439A-96B1-E5963062479E}" type="parTrans" cxnId="{EA264867-A098-4EDB-B80F-9295DEA4D6BD}">
      <dgm:prSet/>
      <dgm:spPr/>
      <dgm:t>
        <a:bodyPr/>
        <a:lstStyle/>
        <a:p>
          <a:endParaRPr lang="en-US"/>
        </a:p>
      </dgm:t>
    </dgm:pt>
    <dgm:pt modelId="{D0A688E9-099C-467F-B224-C8EB33EC6870}" type="sibTrans" cxnId="{EA264867-A098-4EDB-B80F-9295DEA4D6BD}">
      <dgm:prSet/>
      <dgm:spPr/>
      <dgm:t>
        <a:bodyPr/>
        <a:lstStyle/>
        <a:p>
          <a:endParaRPr lang="en-US"/>
        </a:p>
      </dgm:t>
    </dgm:pt>
    <dgm:pt modelId="{11FD6394-AB8B-49C8-A25F-C3E9586AA2F2}">
      <dgm:prSet phldrT="[Texte]" custT="1"/>
      <dgm:spPr/>
      <dgm:t>
        <a:bodyPr/>
        <a:lstStyle/>
        <a:p>
          <a:r>
            <a:rPr lang="fr-FR" sz="1600" dirty="0"/>
            <a:t>Actualiser les Tableaux croisés dynamiques construits à partir de la base de données. </a:t>
          </a:r>
          <a:endParaRPr lang="en-US" sz="1600" dirty="0"/>
        </a:p>
      </dgm:t>
    </dgm:pt>
    <dgm:pt modelId="{F519BAE1-08B6-4CC4-BFB6-C5D9F63B522B}" type="parTrans" cxnId="{BD9E6F12-A50A-476E-A03B-CEE3579B9169}">
      <dgm:prSet/>
      <dgm:spPr/>
      <dgm:t>
        <a:bodyPr/>
        <a:lstStyle/>
        <a:p>
          <a:endParaRPr lang="en-US"/>
        </a:p>
      </dgm:t>
    </dgm:pt>
    <dgm:pt modelId="{385EBCC0-8F41-4DC2-A904-5387471636DF}" type="sibTrans" cxnId="{BD9E6F12-A50A-476E-A03B-CEE3579B9169}">
      <dgm:prSet/>
      <dgm:spPr/>
      <dgm:t>
        <a:bodyPr/>
        <a:lstStyle/>
        <a:p>
          <a:endParaRPr lang="en-US"/>
        </a:p>
      </dgm:t>
    </dgm:pt>
    <dgm:pt modelId="{260C3426-605F-4F02-B859-C93F68421405}">
      <dgm:prSet phldrT="[Texte]" custT="1"/>
      <dgm:spPr/>
      <dgm:t>
        <a:bodyPr/>
        <a:lstStyle/>
        <a:p>
          <a:endParaRPr lang="en-US" sz="1400" dirty="0"/>
        </a:p>
      </dgm:t>
    </dgm:pt>
    <dgm:pt modelId="{9B82B516-BA1F-49A9-ABC4-D35398B635B9}" type="sibTrans" cxnId="{C77F3814-48FF-49A1-A529-79B5A5E43B45}">
      <dgm:prSet/>
      <dgm:spPr/>
      <dgm:t>
        <a:bodyPr/>
        <a:lstStyle/>
        <a:p>
          <a:endParaRPr lang="en-US"/>
        </a:p>
      </dgm:t>
    </dgm:pt>
    <dgm:pt modelId="{265678F5-8522-4A53-8086-2106B67D16BF}" type="parTrans" cxnId="{C77F3814-48FF-49A1-A529-79B5A5E43B45}">
      <dgm:prSet/>
      <dgm:spPr/>
      <dgm:t>
        <a:bodyPr/>
        <a:lstStyle/>
        <a:p>
          <a:endParaRPr lang="en-US"/>
        </a:p>
      </dgm:t>
    </dgm:pt>
    <dgm:pt modelId="{9332C89C-4DDC-4DFF-A806-83C83AA781DC}">
      <dgm:prSet phldrT="[Texte]" custT="1"/>
      <dgm:spPr/>
      <dgm:t>
        <a:bodyPr/>
        <a:lstStyle/>
        <a:p>
          <a:r>
            <a:rPr lang="fr-FR" sz="1200" dirty="0"/>
            <a:t>Action 1</a:t>
          </a:r>
          <a:endParaRPr lang="en-US" sz="1200" dirty="0"/>
        </a:p>
      </dgm:t>
    </dgm:pt>
    <dgm:pt modelId="{3FFA51FC-E1F1-4D12-820F-279B7585B80E}" type="sibTrans" cxnId="{506DF4A3-0DE9-41F2-86CD-78D1753E34F8}">
      <dgm:prSet/>
      <dgm:spPr/>
      <dgm:t>
        <a:bodyPr/>
        <a:lstStyle/>
        <a:p>
          <a:endParaRPr lang="en-US"/>
        </a:p>
      </dgm:t>
    </dgm:pt>
    <dgm:pt modelId="{33DE39CF-A93A-4C3E-9FEA-2334563BFEAA}" type="parTrans" cxnId="{506DF4A3-0DE9-41F2-86CD-78D1753E34F8}">
      <dgm:prSet/>
      <dgm:spPr/>
      <dgm:t>
        <a:bodyPr/>
        <a:lstStyle/>
        <a:p>
          <a:endParaRPr lang="en-US"/>
        </a:p>
      </dgm:t>
    </dgm:pt>
    <dgm:pt modelId="{B460D841-3922-4FB7-8415-CD9F16C92121}">
      <dgm:prSet custT="1"/>
      <dgm:spPr/>
      <dgm:t>
        <a:bodyPr/>
        <a:lstStyle/>
        <a:p>
          <a:r>
            <a:rPr lang="fr-FR" sz="1400" dirty="0"/>
            <a:t>Mettre à jour la base de données sur la </a:t>
          </a:r>
          <a:r>
            <a:rPr lang="fr-FR" sz="1400" dirty="0" err="1"/>
            <a:t>rétropolation</a:t>
          </a:r>
          <a:endParaRPr lang="en-US" sz="1400" dirty="0"/>
        </a:p>
      </dgm:t>
    </dgm:pt>
    <dgm:pt modelId="{A1E004A6-DC92-4D7F-BC49-489418722EC3}" type="parTrans" cxnId="{4CDC03E7-5EE7-42F5-A823-B57CFE4B2D7B}">
      <dgm:prSet/>
      <dgm:spPr/>
      <dgm:t>
        <a:bodyPr/>
        <a:lstStyle/>
        <a:p>
          <a:endParaRPr lang="en-US"/>
        </a:p>
      </dgm:t>
    </dgm:pt>
    <dgm:pt modelId="{B019027D-5F9E-4739-9DCB-5EC539843686}" type="sibTrans" cxnId="{4CDC03E7-5EE7-42F5-A823-B57CFE4B2D7B}">
      <dgm:prSet/>
      <dgm:spPr/>
      <dgm:t>
        <a:bodyPr/>
        <a:lstStyle/>
        <a:p>
          <a:endParaRPr lang="en-US"/>
        </a:p>
      </dgm:t>
    </dgm:pt>
    <dgm:pt modelId="{77E7B0D9-F26C-4057-9945-E6EB231E51B9}">
      <dgm:prSet phldrT="[Texte]" custT="1"/>
      <dgm:spPr/>
      <dgm:t>
        <a:bodyPr/>
        <a:lstStyle/>
        <a:p>
          <a:endParaRPr lang="en-US" sz="1600" dirty="0"/>
        </a:p>
      </dgm:t>
    </dgm:pt>
    <dgm:pt modelId="{F821C6F5-B9F4-4974-A10B-9C454E2D5061}" type="parTrans" cxnId="{A084A160-CACB-44A9-A0ED-AA569B6FDDB5}">
      <dgm:prSet/>
      <dgm:spPr/>
      <dgm:t>
        <a:bodyPr/>
        <a:lstStyle/>
        <a:p>
          <a:endParaRPr lang="en-US"/>
        </a:p>
      </dgm:t>
    </dgm:pt>
    <dgm:pt modelId="{166DA276-CB95-4A0B-987A-1BFC4D46C568}" type="sibTrans" cxnId="{A084A160-CACB-44A9-A0ED-AA569B6FDDB5}">
      <dgm:prSet/>
      <dgm:spPr/>
      <dgm:t>
        <a:bodyPr/>
        <a:lstStyle/>
        <a:p>
          <a:endParaRPr lang="en-US"/>
        </a:p>
      </dgm:t>
    </dgm:pt>
    <dgm:pt modelId="{5B4297AA-1D1F-40D6-A654-F47882ACA4FD}">
      <dgm:prSet custT="1"/>
      <dgm:spPr/>
      <dgm:t>
        <a:bodyPr/>
        <a:lstStyle/>
        <a:p>
          <a:r>
            <a:rPr lang="en-US" sz="1200"/>
            <a:t>Procédure D</a:t>
          </a:r>
        </a:p>
      </dgm:t>
    </dgm:pt>
    <dgm:pt modelId="{3F7A7934-A6B1-4827-95F3-B052F06B0C81}" type="parTrans" cxnId="{A484E3B5-CC5A-46B6-8071-5ADFEAB38C05}">
      <dgm:prSet/>
      <dgm:spPr/>
      <dgm:t>
        <a:bodyPr/>
        <a:lstStyle/>
        <a:p>
          <a:endParaRPr lang="en-US"/>
        </a:p>
      </dgm:t>
    </dgm:pt>
    <dgm:pt modelId="{9DB1D113-2B39-49C4-8E77-DA4BC93D5734}" type="sibTrans" cxnId="{A484E3B5-CC5A-46B6-8071-5ADFEAB38C05}">
      <dgm:prSet/>
      <dgm:spPr/>
      <dgm:t>
        <a:bodyPr/>
        <a:lstStyle/>
        <a:p>
          <a:endParaRPr lang="en-US"/>
        </a:p>
      </dgm:t>
    </dgm:pt>
    <dgm:pt modelId="{8AD83901-A7AE-4C8B-962E-072256A65877}">
      <dgm:prSet phldrT="[Texte]" custT="1"/>
      <dgm:spPr/>
      <dgm:t>
        <a:bodyPr/>
        <a:lstStyle/>
        <a:p>
          <a:r>
            <a:rPr lang="en-US" sz="1400" dirty="0" smtClean="0"/>
            <a:t>Si le </a:t>
          </a:r>
          <a:r>
            <a:rPr lang="en-US" sz="1400" dirty="0" err="1" smtClean="0"/>
            <a:t>modèle</a:t>
          </a:r>
          <a:r>
            <a:rPr lang="en-US" sz="1400" dirty="0" smtClean="0"/>
            <a:t> </a:t>
          </a:r>
          <a:r>
            <a:rPr lang="en-US" sz="1400" dirty="0" err="1" smtClean="0"/>
            <a:t>est</a:t>
          </a:r>
          <a:r>
            <a:rPr lang="en-US" sz="1400" dirty="0" smtClean="0"/>
            <a:t> bon on </a:t>
          </a:r>
          <a:r>
            <a:rPr lang="en-US" sz="1400" dirty="0" err="1" smtClean="0"/>
            <a:t>continu</a:t>
          </a:r>
          <a:r>
            <a:rPr lang="en-US" sz="1400" dirty="0" smtClean="0"/>
            <a:t> </a:t>
          </a:r>
          <a:r>
            <a:rPr lang="en-US" sz="1400" dirty="0" err="1" smtClean="0"/>
            <a:t>sinon</a:t>
          </a:r>
          <a:r>
            <a:rPr lang="en-US" sz="1400" dirty="0" smtClean="0"/>
            <a:t> on </a:t>
          </a:r>
          <a:r>
            <a:rPr lang="en-US" sz="1400" dirty="0" err="1" smtClean="0"/>
            <a:t>corrige</a:t>
          </a:r>
          <a:r>
            <a:rPr lang="en-US" sz="1400" dirty="0" smtClean="0"/>
            <a:t> à nouveau</a:t>
          </a:r>
          <a:endParaRPr lang="en-US" sz="1400" dirty="0"/>
        </a:p>
      </dgm:t>
    </dgm:pt>
    <dgm:pt modelId="{3A225A01-0EFC-4464-A2CB-C9C7FE9E89E9}" type="parTrans" cxnId="{4CDEE817-45C8-4C50-9F8E-DD961220996B}">
      <dgm:prSet/>
      <dgm:spPr/>
      <dgm:t>
        <a:bodyPr/>
        <a:lstStyle/>
        <a:p>
          <a:endParaRPr lang="fr-FR"/>
        </a:p>
      </dgm:t>
    </dgm:pt>
    <dgm:pt modelId="{D2189BD6-6465-4379-8AC8-D95D2402FE4F}" type="sibTrans" cxnId="{4CDEE817-45C8-4C50-9F8E-DD961220996B}">
      <dgm:prSet/>
      <dgm:spPr/>
      <dgm:t>
        <a:bodyPr/>
        <a:lstStyle/>
        <a:p>
          <a:endParaRPr lang="fr-FR"/>
        </a:p>
      </dgm:t>
    </dgm:pt>
    <dgm:pt modelId="{A2F91413-F03C-4941-A926-9B2435A364A7}" type="pres">
      <dgm:prSet presAssocID="{EFB55C3C-D0A0-45B3-8509-E4B633D8B946}" presName="Name0" presStyleCnt="0">
        <dgm:presLayoutVars>
          <dgm:dir/>
          <dgm:animLvl val="lvl"/>
          <dgm:resizeHandles val="exact"/>
        </dgm:presLayoutVars>
      </dgm:prSet>
      <dgm:spPr/>
      <dgm:t>
        <a:bodyPr/>
        <a:lstStyle/>
        <a:p>
          <a:endParaRPr lang="fr-FR"/>
        </a:p>
      </dgm:t>
    </dgm:pt>
    <dgm:pt modelId="{21EC6AE2-E2C5-4CA3-A4F5-BF6CC43D171A}" type="pres">
      <dgm:prSet presAssocID="{EFB55C3C-D0A0-45B3-8509-E4B633D8B946}" presName="tSp" presStyleCnt="0"/>
      <dgm:spPr/>
    </dgm:pt>
    <dgm:pt modelId="{923D885F-198A-4DBF-A0F6-713CEEB76EE5}" type="pres">
      <dgm:prSet presAssocID="{EFB55C3C-D0A0-45B3-8509-E4B633D8B946}" presName="bSp" presStyleCnt="0"/>
      <dgm:spPr/>
    </dgm:pt>
    <dgm:pt modelId="{872BC5F8-43A6-4392-BA58-E6765CED36AF}" type="pres">
      <dgm:prSet presAssocID="{EFB55C3C-D0A0-45B3-8509-E4B633D8B946}" presName="process" presStyleCnt="0"/>
      <dgm:spPr/>
    </dgm:pt>
    <dgm:pt modelId="{FF6EABCA-8051-43FB-B285-749F54B5E45C}" type="pres">
      <dgm:prSet presAssocID="{9332C89C-4DDC-4DFF-A806-83C83AA781DC}" presName="composite1" presStyleCnt="0"/>
      <dgm:spPr/>
    </dgm:pt>
    <dgm:pt modelId="{69414366-837B-47E2-8039-C4255A8A290E}" type="pres">
      <dgm:prSet presAssocID="{9332C89C-4DDC-4DFF-A806-83C83AA781DC}" presName="dummyNode1" presStyleLbl="node1" presStyleIdx="0" presStyleCnt="4"/>
      <dgm:spPr/>
    </dgm:pt>
    <dgm:pt modelId="{ED9633BE-9849-4FBF-871D-F444E635B2E1}" type="pres">
      <dgm:prSet presAssocID="{9332C89C-4DDC-4DFF-A806-83C83AA781DC}" presName="childNode1" presStyleLbl="bgAcc1" presStyleIdx="0" presStyleCnt="4" custScaleX="114992" custScaleY="130454" custLinFactNeighborX="5418" custLinFactNeighborY="-2529">
        <dgm:presLayoutVars>
          <dgm:bulletEnabled val="1"/>
        </dgm:presLayoutVars>
      </dgm:prSet>
      <dgm:spPr/>
      <dgm:t>
        <a:bodyPr/>
        <a:lstStyle/>
        <a:p>
          <a:endParaRPr lang="fr-FR"/>
        </a:p>
      </dgm:t>
    </dgm:pt>
    <dgm:pt modelId="{E49ED53E-1B6F-45C7-B944-259F60D73582}" type="pres">
      <dgm:prSet presAssocID="{9332C89C-4DDC-4DFF-A806-83C83AA781DC}" presName="childNode1tx" presStyleLbl="bgAcc1" presStyleIdx="0" presStyleCnt="4">
        <dgm:presLayoutVars>
          <dgm:bulletEnabled val="1"/>
        </dgm:presLayoutVars>
      </dgm:prSet>
      <dgm:spPr/>
      <dgm:t>
        <a:bodyPr/>
        <a:lstStyle/>
        <a:p>
          <a:endParaRPr lang="fr-FR"/>
        </a:p>
      </dgm:t>
    </dgm:pt>
    <dgm:pt modelId="{ECD0EA04-70BD-4DB6-9D00-52617E4CA660}" type="pres">
      <dgm:prSet presAssocID="{9332C89C-4DDC-4DFF-A806-83C83AA781DC}" presName="parentNode1" presStyleLbl="node1" presStyleIdx="0" presStyleCnt="4" custLinFactNeighborX="6471" custLinFactNeighborY="44107">
        <dgm:presLayoutVars>
          <dgm:chMax val="1"/>
          <dgm:bulletEnabled val="1"/>
        </dgm:presLayoutVars>
      </dgm:prSet>
      <dgm:spPr/>
      <dgm:t>
        <a:bodyPr/>
        <a:lstStyle/>
        <a:p>
          <a:endParaRPr lang="fr-FR"/>
        </a:p>
      </dgm:t>
    </dgm:pt>
    <dgm:pt modelId="{D2CBA500-E705-40A0-96EE-C0CD2285D3B9}" type="pres">
      <dgm:prSet presAssocID="{9332C89C-4DDC-4DFF-A806-83C83AA781DC}" presName="connSite1" presStyleCnt="0"/>
      <dgm:spPr/>
    </dgm:pt>
    <dgm:pt modelId="{C7548075-3640-45F6-8A15-2918AD1EEE6C}" type="pres">
      <dgm:prSet presAssocID="{3FFA51FC-E1F1-4D12-820F-279B7585B80E}" presName="Name9" presStyleLbl="sibTrans2D1" presStyleIdx="0" presStyleCnt="3" custAng="862912" custLinFactNeighborX="-4249" custLinFactNeighborY="12189"/>
      <dgm:spPr/>
      <dgm:t>
        <a:bodyPr/>
        <a:lstStyle/>
        <a:p>
          <a:endParaRPr lang="fr-FR"/>
        </a:p>
      </dgm:t>
    </dgm:pt>
    <dgm:pt modelId="{55D75E21-38C1-41B7-AFB4-F02A6C2B06AA}" type="pres">
      <dgm:prSet presAssocID="{75A1980F-15F7-43E4-A062-B38E4D2D5852}" presName="composite2" presStyleCnt="0"/>
      <dgm:spPr/>
    </dgm:pt>
    <dgm:pt modelId="{A8489A66-920B-4E6D-A627-3D4CD3288C31}" type="pres">
      <dgm:prSet presAssocID="{75A1980F-15F7-43E4-A062-B38E4D2D5852}" presName="dummyNode2" presStyleLbl="node1" presStyleIdx="0" presStyleCnt="4"/>
      <dgm:spPr/>
    </dgm:pt>
    <dgm:pt modelId="{209A103E-8411-463C-8D24-B78DE9FF5AE3}" type="pres">
      <dgm:prSet presAssocID="{75A1980F-15F7-43E4-A062-B38E4D2D5852}" presName="childNode2" presStyleLbl="bgAcc1" presStyleIdx="1" presStyleCnt="4" custScaleX="126098" custScaleY="243710" custLinFactNeighborX="-628" custLinFactNeighborY="-8594">
        <dgm:presLayoutVars>
          <dgm:bulletEnabled val="1"/>
        </dgm:presLayoutVars>
      </dgm:prSet>
      <dgm:spPr/>
      <dgm:t>
        <a:bodyPr/>
        <a:lstStyle/>
        <a:p>
          <a:endParaRPr lang="fr-FR"/>
        </a:p>
      </dgm:t>
    </dgm:pt>
    <dgm:pt modelId="{E2B117BF-E682-466E-9244-C82DC389E8B7}" type="pres">
      <dgm:prSet presAssocID="{75A1980F-15F7-43E4-A062-B38E4D2D5852}" presName="childNode2tx" presStyleLbl="bgAcc1" presStyleIdx="1" presStyleCnt="4">
        <dgm:presLayoutVars>
          <dgm:bulletEnabled val="1"/>
        </dgm:presLayoutVars>
      </dgm:prSet>
      <dgm:spPr/>
      <dgm:t>
        <a:bodyPr/>
        <a:lstStyle/>
        <a:p>
          <a:endParaRPr lang="fr-FR"/>
        </a:p>
      </dgm:t>
    </dgm:pt>
    <dgm:pt modelId="{E291D30C-793D-4EF1-91B8-2FAB11F95966}" type="pres">
      <dgm:prSet presAssocID="{75A1980F-15F7-43E4-A062-B38E4D2D5852}" presName="parentNode2" presStyleLbl="node1" presStyleIdx="1" presStyleCnt="4" custLinFactNeighborX="-7828" custLinFactNeighborY="-99362">
        <dgm:presLayoutVars>
          <dgm:chMax val="0"/>
          <dgm:bulletEnabled val="1"/>
        </dgm:presLayoutVars>
      </dgm:prSet>
      <dgm:spPr/>
      <dgm:t>
        <a:bodyPr/>
        <a:lstStyle/>
        <a:p>
          <a:endParaRPr lang="fr-FR"/>
        </a:p>
      </dgm:t>
    </dgm:pt>
    <dgm:pt modelId="{76C848AC-5BF3-44B1-9004-4760E6365D20}" type="pres">
      <dgm:prSet presAssocID="{75A1980F-15F7-43E4-A062-B38E4D2D5852}" presName="connSite2" presStyleCnt="0"/>
      <dgm:spPr/>
    </dgm:pt>
    <dgm:pt modelId="{E22F7B8F-7DAB-4693-BEE7-4D4D831D08A9}" type="pres">
      <dgm:prSet presAssocID="{71514032-1499-46DC-9CE8-DD10D9D11822}" presName="Name18" presStyleLbl="sibTrans2D1" presStyleIdx="1" presStyleCnt="3" custAng="20566770" custScaleX="118825" custScaleY="110441" custLinFactNeighborX="515" custLinFactNeighborY="959"/>
      <dgm:spPr/>
      <dgm:t>
        <a:bodyPr/>
        <a:lstStyle/>
        <a:p>
          <a:endParaRPr lang="fr-FR"/>
        </a:p>
      </dgm:t>
    </dgm:pt>
    <dgm:pt modelId="{F7FC10C2-F092-4F9A-8B14-87DCD98C2E38}" type="pres">
      <dgm:prSet presAssocID="{F662D63A-2D86-4D13-AA13-2A8F9505FF74}" presName="composite1" presStyleCnt="0"/>
      <dgm:spPr/>
    </dgm:pt>
    <dgm:pt modelId="{D15A51B6-CAB8-4DB6-BA7A-7483FB9988CA}" type="pres">
      <dgm:prSet presAssocID="{F662D63A-2D86-4D13-AA13-2A8F9505FF74}" presName="dummyNode1" presStyleLbl="node1" presStyleIdx="1" presStyleCnt="4"/>
      <dgm:spPr/>
    </dgm:pt>
    <dgm:pt modelId="{F6336ABF-D41B-478E-A2BA-EC42EBC8A314}" type="pres">
      <dgm:prSet presAssocID="{F662D63A-2D86-4D13-AA13-2A8F9505FF74}" presName="childNode1" presStyleLbl="bgAcc1" presStyleIdx="2" presStyleCnt="4" custScaleY="199829">
        <dgm:presLayoutVars>
          <dgm:bulletEnabled val="1"/>
        </dgm:presLayoutVars>
      </dgm:prSet>
      <dgm:spPr/>
      <dgm:t>
        <a:bodyPr/>
        <a:lstStyle/>
        <a:p>
          <a:endParaRPr lang="fr-FR"/>
        </a:p>
      </dgm:t>
    </dgm:pt>
    <dgm:pt modelId="{9A1F9589-5C70-4CF1-A291-CA2C6DCD59A8}" type="pres">
      <dgm:prSet presAssocID="{F662D63A-2D86-4D13-AA13-2A8F9505FF74}" presName="childNode1tx" presStyleLbl="bgAcc1" presStyleIdx="2" presStyleCnt="4">
        <dgm:presLayoutVars>
          <dgm:bulletEnabled val="1"/>
        </dgm:presLayoutVars>
      </dgm:prSet>
      <dgm:spPr/>
      <dgm:t>
        <a:bodyPr/>
        <a:lstStyle/>
        <a:p>
          <a:endParaRPr lang="fr-FR"/>
        </a:p>
      </dgm:t>
    </dgm:pt>
    <dgm:pt modelId="{DEB9A5EC-BA02-4FFF-BC3A-027C817498BD}" type="pres">
      <dgm:prSet presAssocID="{F662D63A-2D86-4D13-AA13-2A8F9505FF74}" presName="parentNode1" presStyleLbl="node1" presStyleIdx="2" presStyleCnt="4" custLinFactNeighborX="12255" custLinFactNeighborY="97000">
        <dgm:presLayoutVars>
          <dgm:chMax val="1"/>
          <dgm:bulletEnabled val="1"/>
        </dgm:presLayoutVars>
      </dgm:prSet>
      <dgm:spPr/>
      <dgm:t>
        <a:bodyPr/>
        <a:lstStyle/>
        <a:p>
          <a:endParaRPr lang="fr-FR"/>
        </a:p>
      </dgm:t>
    </dgm:pt>
    <dgm:pt modelId="{7D1A263D-4337-4104-A188-DC9A0D79A384}" type="pres">
      <dgm:prSet presAssocID="{F662D63A-2D86-4D13-AA13-2A8F9505FF74}" presName="connSite1" presStyleCnt="0"/>
      <dgm:spPr/>
    </dgm:pt>
    <dgm:pt modelId="{238498E0-1D25-4340-A651-7139041219CE}" type="pres">
      <dgm:prSet presAssocID="{D0A688E9-099C-467F-B224-C8EB33EC6870}" presName="Name9" presStyleLbl="sibTrans2D1" presStyleIdx="2" presStyleCnt="3"/>
      <dgm:spPr/>
      <dgm:t>
        <a:bodyPr/>
        <a:lstStyle/>
        <a:p>
          <a:endParaRPr lang="fr-FR"/>
        </a:p>
      </dgm:t>
    </dgm:pt>
    <dgm:pt modelId="{C832DA45-47BE-4D30-A437-14B35156E86E}" type="pres">
      <dgm:prSet presAssocID="{5B4297AA-1D1F-40D6-A654-F47882ACA4FD}" presName="composite2" presStyleCnt="0"/>
      <dgm:spPr/>
    </dgm:pt>
    <dgm:pt modelId="{1994026A-DD83-4886-9A85-B5166C87AA67}" type="pres">
      <dgm:prSet presAssocID="{5B4297AA-1D1F-40D6-A654-F47882ACA4FD}" presName="dummyNode2" presStyleLbl="node1" presStyleIdx="2" presStyleCnt="4"/>
      <dgm:spPr/>
    </dgm:pt>
    <dgm:pt modelId="{44026735-18DA-4478-B2D5-8833BC5FD726}" type="pres">
      <dgm:prSet presAssocID="{5B4297AA-1D1F-40D6-A654-F47882ACA4FD}" presName="childNode2" presStyleLbl="bgAcc1" presStyleIdx="3" presStyleCnt="4" custScaleX="95617">
        <dgm:presLayoutVars>
          <dgm:bulletEnabled val="1"/>
        </dgm:presLayoutVars>
      </dgm:prSet>
      <dgm:spPr/>
    </dgm:pt>
    <dgm:pt modelId="{51FF334C-ADB7-40D9-BF94-36016374821E}" type="pres">
      <dgm:prSet presAssocID="{5B4297AA-1D1F-40D6-A654-F47882ACA4FD}" presName="childNode2tx" presStyleLbl="bgAcc1" presStyleIdx="3" presStyleCnt="4">
        <dgm:presLayoutVars>
          <dgm:bulletEnabled val="1"/>
        </dgm:presLayoutVars>
      </dgm:prSet>
      <dgm:spPr/>
    </dgm:pt>
    <dgm:pt modelId="{E31CC8E6-FA0A-4828-A109-EF2C771E8DB0}" type="pres">
      <dgm:prSet presAssocID="{5B4297AA-1D1F-40D6-A654-F47882ACA4FD}" presName="parentNode2" presStyleLbl="node1" presStyleIdx="3" presStyleCnt="4" custLinFactNeighborX="-7574" custLinFactNeighborY="5194">
        <dgm:presLayoutVars>
          <dgm:chMax val="0"/>
          <dgm:bulletEnabled val="1"/>
        </dgm:presLayoutVars>
      </dgm:prSet>
      <dgm:spPr/>
      <dgm:t>
        <a:bodyPr/>
        <a:lstStyle/>
        <a:p>
          <a:endParaRPr lang="fr-FR"/>
        </a:p>
      </dgm:t>
    </dgm:pt>
    <dgm:pt modelId="{CF47FE4C-CE19-40E6-A004-6CFC4C51D9EF}" type="pres">
      <dgm:prSet presAssocID="{5B4297AA-1D1F-40D6-A654-F47882ACA4FD}" presName="connSite2" presStyleCnt="0"/>
      <dgm:spPr/>
    </dgm:pt>
  </dgm:ptLst>
  <dgm:cxnLst>
    <dgm:cxn modelId="{3E0FCC9B-80D9-425A-968F-4C79E7740579}" type="presOf" srcId="{E2FE941B-AE57-49CD-AC7B-3D10473DB2C8}" destId="{E49ED53E-1B6F-45C7-B944-259F60D73582}" srcOrd="1" destOrd="1" presId="urn:microsoft.com/office/officeart/2005/8/layout/hProcess4"/>
    <dgm:cxn modelId="{506DF4A3-0DE9-41F2-86CD-78D1753E34F8}" srcId="{EFB55C3C-D0A0-45B3-8509-E4B633D8B946}" destId="{9332C89C-4DDC-4DFF-A806-83C83AA781DC}" srcOrd="0" destOrd="0" parTransId="{33DE39CF-A93A-4C3E-9FEA-2334563BFEAA}" sibTransId="{3FFA51FC-E1F1-4D12-820F-279B7585B80E}"/>
    <dgm:cxn modelId="{C77F3814-48FF-49A1-A529-79B5A5E43B45}" srcId="{9332C89C-4DDC-4DFF-A806-83C83AA781DC}" destId="{260C3426-605F-4F02-B859-C93F68421405}" srcOrd="0" destOrd="0" parTransId="{265678F5-8522-4A53-8086-2106B67D16BF}" sibTransId="{9B82B516-BA1F-49A9-ABC4-D35398B635B9}"/>
    <dgm:cxn modelId="{A084A160-CACB-44A9-A0ED-AA569B6FDDB5}" srcId="{F662D63A-2D86-4D13-AA13-2A8F9505FF74}" destId="{77E7B0D9-F26C-4057-9945-E6EB231E51B9}" srcOrd="0" destOrd="0" parTransId="{F821C6F5-B9F4-4974-A10B-9C454E2D5061}" sibTransId="{166DA276-CB95-4A0B-987A-1BFC4D46C568}"/>
    <dgm:cxn modelId="{17F2EE09-D968-4EAD-A767-75E66F0546AB}" srcId="{9332C89C-4DDC-4DFF-A806-83C83AA781DC}" destId="{E2FE941B-AE57-49CD-AC7B-3D10473DB2C8}" srcOrd="1" destOrd="0" parTransId="{C0BFAABA-074B-4BDA-95E4-00F44831CE58}" sibTransId="{8E3EDFB4-8241-4690-8E84-926C238CF63A}"/>
    <dgm:cxn modelId="{4CDEE817-45C8-4C50-9F8E-DD961220996B}" srcId="{75A1980F-15F7-43E4-A062-B38E4D2D5852}" destId="{8AD83901-A7AE-4C8B-962E-072256A65877}" srcOrd="1" destOrd="0" parTransId="{3A225A01-0EFC-4464-A2CB-C9C7FE9E89E9}" sibTransId="{D2189BD6-6465-4379-8AC8-D95D2402FE4F}"/>
    <dgm:cxn modelId="{47107F7B-E39C-43E5-B165-18455EDF17C3}" type="presOf" srcId="{EFB55C3C-D0A0-45B3-8509-E4B633D8B946}" destId="{A2F91413-F03C-4941-A926-9B2435A364A7}" srcOrd="0" destOrd="0" presId="urn:microsoft.com/office/officeart/2005/8/layout/hProcess4"/>
    <dgm:cxn modelId="{7FAA6AE3-4E9D-48D2-B13A-0E434A5C34E8}" type="presOf" srcId="{75A1980F-15F7-43E4-A062-B38E4D2D5852}" destId="{E291D30C-793D-4EF1-91B8-2FAB11F95966}" srcOrd="0" destOrd="0" presId="urn:microsoft.com/office/officeart/2005/8/layout/hProcess4"/>
    <dgm:cxn modelId="{79477768-7680-4972-8AA2-1689A7616170}" type="presOf" srcId="{11FD6394-AB8B-49C8-A25F-C3E9586AA2F2}" destId="{F6336ABF-D41B-478E-A2BA-EC42EBC8A314}" srcOrd="0" destOrd="1" presId="urn:microsoft.com/office/officeart/2005/8/layout/hProcess4"/>
    <dgm:cxn modelId="{4CDC03E7-5EE7-42F5-A823-B57CFE4B2D7B}" srcId="{75A1980F-15F7-43E4-A062-B38E4D2D5852}" destId="{B460D841-3922-4FB7-8415-CD9F16C92121}" srcOrd="2" destOrd="0" parTransId="{A1E004A6-DC92-4D7F-BC49-489418722EC3}" sibTransId="{B019027D-5F9E-4739-9DCB-5EC539843686}"/>
    <dgm:cxn modelId="{F056B3A8-5945-4AD4-A586-4B7CB8DEFAD2}" srcId="{75A1980F-15F7-43E4-A062-B38E4D2D5852}" destId="{26C1BD0A-F300-4B5F-A9B8-4BD879D2BDE8}" srcOrd="0" destOrd="0" parTransId="{35237949-82BB-4ED9-88B1-1D0622F19EFB}" sibTransId="{FA75F200-B8F4-4A29-9F7D-8A15D752CAFA}"/>
    <dgm:cxn modelId="{BDB63E3F-003F-495F-91B8-B403E36CDE9E}" type="presOf" srcId="{F662D63A-2D86-4D13-AA13-2A8F9505FF74}" destId="{DEB9A5EC-BA02-4FFF-BC3A-027C817498BD}" srcOrd="0" destOrd="0" presId="urn:microsoft.com/office/officeart/2005/8/layout/hProcess4"/>
    <dgm:cxn modelId="{E1F529B5-12D3-40FD-8940-FE0C7781713C}" type="presOf" srcId="{260C3426-605F-4F02-B859-C93F68421405}" destId="{E49ED53E-1B6F-45C7-B944-259F60D73582}" srcOrd="1" destOrd="0" presId="urn:microsoft.com/office/officeart/2005/8/layout/hProcess4"/>
    <dgm:cxn modelId="{CCA003A4-65E1-4299-ACA9-6F19FFD376E9}" type="presOf" srcId="{8AD83901-A7AE-4C8B-962E-072256A65877}" destId="{209A103E-8411-463C-8D24-B78DE9FF5AE3}" srcOrd="0" destOrd="1" presId="urn:microsoft.com/office/officeart/2005/8/layout/hProcess4"/>
    <dgm:cxn modelId="{3D1348EB-222A-46D4-AB78-04A8CF20CCEC}" srcId="{EFB55C3C-D0A0-45B3-8509-E4B633D8B946}" destId="{75A1980F-15F7-43E4-A062-B38E4D2D5852}" srcOrd="1" destOrd="0" parTransId="{17D3D803-FA3C-4E73-B3CB-2E10F8078E26}" sibTransId="{71514032-1499-46DC-9CE8-DD10D9D11822}"/>
    <dgm:cxn modelId="{BD9E6F12-A50A-476E-A03B-CEE3579B9169}" srcId="{F662D63A-2D86-4D13-AA13-2A8F9505FF74}" destId="{11FD6394-AB8B-49C8-A25F-C3E9586AA2F2}" srcOrd="1" destOrd="0" parTransId="{F519BAE1-08B6-4CC4-BFB6-C5D9F63B522B}" sibTransId="{385EBCC0-8F41-4DC2-A904-5387471636DF}"/>
    <dgm:cxn modelId="{D232598E-B896-424A-AFEF-A798A367DC9D}" type="presOf" srcId="{8AD83901-A7AE-4C8B-962E-072256A65877}" destId="{E2B117BF-E682-466E-9244-C82DC389E8B7}" srcOrd="1" destOrd="1" presId="urn:microsoft.com/office/officeart/2005/8/layout/hProcess4"/>
    <dgm:cxn modelId="{A484E3B5-CC5A-46B6-8071-5ADFEAB38C05}" srcId="{EFB55C3C-D0A0-45B3-8509-E4B633D8B946}" destId="{5B4297AA-1D1F-40D6-A654-F47882ACA4FD}" srcOrd="3" destOrd="0" parTransId="{3F7A7934-A6B1-4827-95F3-B052F06B0C81}" sibTransId="{9DB1D113-2B39-49C4-8E77-DA4BC93D5734}"/>
    <dgm:cxn modelId="{D89BC015-CEAD-499B-8DD5-76A361ADF73F}" type="presOf" srcId="{E2FE941B-AE57-49CD-AC7B-3D10473DB2C8}" destId="{ED9633BE-9849-4FBF-871D-F444E635B2E1}" srcOrd="0" destOrd="1" presId="urn:microsoft.com/office/officeart/2005/8/layout/hProcess4"/>
    <dgm:cxn modelId="{047BA9C8-DABA-497F-AADB-2ECA3F880BB3}" type="presOf" srcId="{77E7B0D9-F26C-4057-9945-E6EB231E51B9}" destId="{F6336ABF-D41B-478E-A2BA-EC42EBC8A314}" srcOrd="0" destOrd="0" presId="urn:microsoft.com/office/officeart/2005/8/layout/hProcess4"/>
    <dgm:cxn modelId="{7DD89D5D-4147-4D4D-AEBA-CCC1C2F6479B}" type="presOf" srcId="{3FFA51FC-E1F1-4D12-820F-279B7585B80E}" destId="{C7548075-3640-45F6-8A15-2918AD1EEE6C}" srcOrd="0" destOrd="0" presId="urn:microsoft.com/office/officeart/2005/8/layout/hProcess4"/>
    <dgm:cxn modelId="{2C62986B-FB82-437C-9FF9-A27B9C122B8F}" type="presOf" srcId="{260C3426-605F-4F02-B859-C93F68421405}" destId="{ED9633BE-9849-4FBF-871D-F444E635B2E1}" srcOrd="0" destOrd="0" presId="urn:microsoft.com/office/officeart/2005/8/layout/hProcess4"/>
    <dgm:cxn modelId="{2262EAD8-EA94-4718-94C2-EA33F482114E}" type="presOf" srcId="{77E7B0D9-F26C-4057-9945-E6EB231E51B9}" destId="{9A1F9589-5C70-4CF1-A291-CA2C6DCD59A8}" srcOrd="1" destOrd="0" presId="urn:microsoft.com/office/officeart/2005/8/layout/hProcess4"/>
    <dgm:cxn modelId="{15437B12-0443-4C19-938A-7B097EC306CB}" type="presOf" srcId="{5B4297AA-1D1F-40D6-A654-F47882ACA4FD}" destId="{E31CC8E6-FA0A-4828-A109-EF2C771E8DB0}" srcOrd="0" destOrd="0" presId="urn:microsoft.com/office/officeart/2005/8/layout/hProcess4"/>
    <dgm:cxn modelId="{0ED5C972-A2DA-4542-8091-09F539B01B21}" type="presOf" srcId="{B460D841-3922-4FB7-8415-CD9F16C92121}" destId="{E2B117BF-E682-466E-9244-C82DC389E8B7}" srcOrd="1" destOrd="2" presId="urn:microsoft.com/office/officeart/2005/8/layout/hProcess4"/>
    <dgm:cxn modelId="{A2B7CB7F-42B3-44DD-A76B-24D56F6472F3}" type="presOf" srcId="{71514032-1499-46DC-9CE8-DD10D9D11822}" destId="{E22F7B8F-7DAB-4693-BEE7-4D4D831D08A9}" srcOrd="0" destOrd="0" presId="urn:microsoft.com/office/officeart/2005/8/layout/hProcess4"/>
    <dgm:cxn modelId="{EA264867-A098-4EDB-B80F-9295DEA4D6BD}" srcId="{EFB55C3C-D0A0-45B3-8509-E4B633D8B946}" destId="{F662D63A-2D86-4D13-AA13-2A8F9505FF74}" srcOrd="2" destOrd="0" parTransId="{3E151195-4F36-439A-96B1-E5963062479E}" sibTransId="{D0A688E9-099C-467F-B224-C8EB33EC6870}"/>
    <dgm:cxn modelId="{25C5C58B-3DA4-4B9D-97CA-6E640A915B17}" type="presOf" srcId="{26C1BD0A-F300-4B5F-A9B8-4BD879D2BDE8}" destId="{E2B117BF-E682-466E-9244-C82DC389E8B7}" srcOrd="1" destOrd="0" presId="urn:microsoft.com/office/officeart/2005/8/layout/hProcess4"/>
    <dgm:cxn modelId="{B94BE1E8-AAB0-440D-A416-7021C4729A49}" type="presOf" srcId="{9332C89C-4DDC-4DFF-A806-83C83AA781DC}" destId="{ECD0EA04-70BD-4DB6-9D00-52617E4CA660}" srcOrd="0" destOrd="0" presId="urn:microsoft.com/office/officeart/2005/8/layout/hProcess4"/>
    <dgm:cxn modelId="{45FB16FF-6436-4005-B07B-A390A74DFB29}" type="presOf" srcId="{B460D841-3922-4FB7-8415-CD9F16C92121}" destId="{209A103E-8411-463C-8D24-B78DE9FF5AE3}" srcOrd="0" destOrd="2" presId="urn:microsoft.com/office/officeart/2005/8/layout/hProcess4"/>
    <dgm:cxn modelId="{9E27AA9E-A803-462C-84F5-1CCD1836A36C}" type="presOf" srcId="{11FD6394-AB8B-49C8-A25F-C3E9586AA2F2}" destId="{9A1F9589-5C70-4CF1-A291-CA2C6DCD59A8}" srcOrd="1" destOrd="1" presId="urn:microsoft.com/office/officeart/2005/8/layout/hProcess4"/>
    <dgm:cxn modelId="{7496C2A4-83E2-47BA-BFBA-A0FC2F5C6DEA}" type="presOf" srcId="{26C1BD0A-F300-4B5F-A9B8-4BD879D2BDE8}" destId="{209A103E-8411-463C-8D24-B78DE9FF5AE3}" srcOrd="0" destOrd="0" presId="urn:microsoft.com/office/officeart/2005/8/layout/hProcess4"/>
    <dgm:cxn modelId="{27215BFD-1FEB-48F9-B478-69012833DAE5}" type="presOf" srcId="{D0A688E9-099C-467F-B224-C8EB33EC6870}" destId="{238498E0-1D25-4340-A651-7139041219CE}" srcOrd="0" destOrd="0" presId="urn:microsoft.com/office/officeart/2005/8/layout/hProcess4"/>
    <dgm:cxn modelId="{3DF2B651-3F9A-430B-AEC6-E455BD6A0621}" type="presParOf" srcId="{A2F91413-F03C-4941-A926-9B2435A364A7}" destId="{21EC6AE2-E2C5-4CA3-A4F5-BF6CC43D171A}" srcOrd="0" destOrd="0" presId="urn:microsoft.com/office/officeart/2005/8/layout/hProcess4"/>
    <dgm:cxn modelId="{27FE5A1E-A52D-41E7-9A52-0EF3475BA07F}" type="presParOf" srcId="{A2F91413-F03C-4941-A926-9B2435A364A7}" destId="{923D885F-198A-4DBF-A0F6-713CEEB76EE5}" srcOrd="1" destOrd="0" presId="urn:microsoft.com/office/officeart/2005/8/layout/hProcess4"/>
    <dgm:cxn modelId="{8F5DB751-5FF9-43E7-A6DD-E22B1402533C}" type="presParOf" srcId="{A2F91413-F03C-4941-A926-9B2435A364A7}" destId="{872BC5F8-43A6-4392-BA58-E6765CED36AF}" srcOrd="2" destOrd="0" presId="urn:microsoft.com/office/officeart/2005/8/layout/hProcess4"/>
    <dgm:cxn modelId="{7B37FA9E-D67F-42CA-8529-BF9F27D2F911}" type="presParOf" srcId="{872BC5F8-43A6-4392-BA58-E6765CED36AF}" destId="{FF6EABCA-8051-43FB-B285-749F54B5E45C}" srcOrd="0" destOrd="0" presId="urn:microsoft.com/office/officeart/2005/8/layout/hProcess4"/>
    <dgm:cxn modelId="{CEC59680-9FC5-4F94-AE31-ECCB76C7DD2E}" type="presParOf" srcId="{FF6EABCA-8051-43FB-B285-749F54B5E45C}" destId="{69414366-837B-47E2-8039-C4255A8A290E}" srcOrd="0" destOrd="0" presId="urn:microsoft.com/office/officeart/2005/8/layout/hProcess4"/>
    <dgm:cxn modelId="{12E2B4DC-221D-4A55-AEEC-D3027B043D7D}" type="presParOf" srcId="{FF6EABCA-8051-43FB-B285-749F54B5E45C}" destId="{ED9633BE-9849-4FBF-871D-F444E635B2E1}" srcOrd="1" destOrd="0" presId="urn:microsoft.com/office/officeart/2005/8/layout/hProcess4"/>
    <dgm:cxn modelId="{4C953872-F595-44F6-BAEE-4EE27196A3D9}" type="presParOf" srcId="{FF6EABCA-8051-43FB-B285-749F54B5E45C}" destId="{E49ED53E-1B6F-45C7-B944-259F60D73582}" srcOrd="2" destOrd="0" presId="urn:microsoft.com/office/officeart/2005/8/layout/hProcess4"/>
    <dgm:cxn modelId="{DD21CA4B-AF4A-42A3-BD42-A8AD43D3D0B8}" type="presParOf" srcId="{FF6EABCA-8051-43FB-B285-749F54B5E45C}" destId="{ECD0EA04-70BD-4DB6-9D00-52617E4CA660}" srcOrd="3" destOrd="0" presId="urn:microsoft.com/office/officeart/2005/8/layout/hProcess4"/>
    <dgm:cxn modelId="{1E1B7A40-FE28-4C1F-88DA-1C31DD6F1B3C}" type="presParOf" srcId="{FF6EABCA-8051-43FB-B285-749F54B5E45C}" destId="{D2CBA500-E705-40A0-96EE-C0CD2285D3B9}" srcOrd="4" destOrd="0" presId="urn:microsoft.com/office/officeart/2005/8/layout/hProcess4"/>
    <dgm:cxn modelId="{241A5589-6981-4DBB-ABE6-BF6E5B689CB4}" type="presParOf" srcId="{872BC5F8-43A6-4392-BA58-E6765CED36AF}" destId="{C7548075-3640-45F6-8A15-2918AD1EEE6C}" srcOrd="1" destOrd="0" presId="urn:microsoft.com/office/officeart/2005/8/layout/hProcess4"/>
    <dgm:cxn modelId="{7B7ACC77-C990-4EA0-B5C0-7C1890D9EEF9}" type="presParOf" srcId="{872BC5F8-43A6-4392-BA58-E6765CED36AF}" destId="{55D75E21-38C1-41B7-AFB4-F02A6C2B06AA}" srcOrd="2" destOrd="0" presId="urn:microsoft.com/office/officeart/2005/8/layout/hProcess4"/>
    <dgm:cxn modelId="{9793994F-4D74-4997-BCBD-BE901F6E3AA5}" type="presParOf" srcId="{55D75E21-38C1-41B7-AFB4-F02A6C2B06AA}" destId="{A8489A66-920B-4E6D-A627-3D4CD3288C31}" srcOrd="0" destOrd="0" presId="urn:microsoft.com/office/officeart/2005/8/layout/hProcess4"/>
    <dgm:cxn modelId="{6FE2638C-1EE5-4A17-8AA2-8D01F31199DC}" type="presParOf" srcId="{55D75E21-38C1-41B7-AFB4-F02A6C2B06AA}" destId="{209A103E-8411-463C-8D24-B78DE9FF5AE3}" srcOrd="1" destOrd="0" presId="urn:microsoft.com/office/officeart/2005/8/layout/hProcess4"/>
    <dgm:cxn modelId="{BBF94A36-85AD-420D-9F00-EC60626607BA}" type="presParOf" srcId="{55D75E21-38C1-41B7-AFB4-F02A6C2B06AA}" destId="{E2B117BF-E682-466E-9244-C82DC389E8B7}" srcOrd="2" destOrd="0" presId="urn:microsoft.com/office/officeart/2005/8/layout/hProcess4"/>
    <dgm:cxn modelId="{EABCD92C-B284-41C2-BDE1-2FFF496A2681}" type="presParOf" srcId="{55D75E21-38C1-41B7-AFB4-F02A6C2B06AA}" destId="{E291D30C-793D-4EF1-91B8-2FAB11F95966}" srcOrd="3" destOrd="0" presId="urn:microsoft.com/office/officeart/2005/8/layout/hProcess4"/>
    <dgm:cxn modelId="{94B1C177-5BBC-4E7D-8C7E-B6FADA6D8740}" type="presParOf" srcId="{55D75E21-38C1-41B7-AFB4-F02A6C2B06AA}" destId="{76C848AC-5BF3-44B1-9004-4760E6365D20}" srcOrd="4" destOrd="0" presId="urn:microsoft.com/office/officeart/2005/8/layout/hProcess4"/>
    <dgm:cxn modelId="{362EF018-4A30-468A-879B-7C0016AB4D7E}" type="presParOf" srcId="{872BC5F8-43A6-4392-BA58-E6765CED36AF}" destId="{E22F7B8F-7DAB-4693-BEE7-4D4D831D08A9}" srcOrd="3" destOrd="0" presId="urn:microsoft.com/office/officeart/2005/8/layout/hProcess4"/>
    <dgm:cxn modelId="{0C852AD9-4DEA-4A15-A0DB-0B0808626B33}" type="presParOf" srcId="{872BC5F8-43A6-4392-BA58-E6765CED36AF}" destId="{F7FC10C2-F092-4F9A-8B14-87DCD98C2E38}" srcOrd="4" destOrd="0" presId="urn:microsoft.com/office/officeart/2005/8/layout/hProcess4"/>
    <dgm:cxn modelId="{DE33A585-2381-4BD2-AA04-69AC2D7DD94E}" type="presParOf" srcId="{F7FC10C2-F092-4F9A-8B14-87DCD98C2E38}" destId="{D15A51B6-CAB8-4DB6-BA7A-7483FB9988CA}" srcOrd="0" destOrd="0" presId="urn:microsoft.com/office/officeart/2005/8/layout/hProcess4"/>
    <dgm:cxn modelId="{E13D4648-9F9C-46A7-A2C2-EA22F1F38A7D}" type="presParOf" srcId="{F7FC10C2-F092-4F9A-8B14-87DCD98C2E38}" destId="{F6336ABF-D41B-478E-A2BA-EC42EBC8A314}" srcOrd="1" destOrd="0" presId="urn:microsoft.com/office/officeart/2005/8/layout/hProcess4"/>
    <dgm:cxn modelId="{3374A065-D53A-46DD-BE91-FC8E141D9B32}" type="presParOf" srcId="{F7FC10C2-F092-4F9A-8B14-87DCD98C2E38}" destId="{9A1F9589-5C70-4CF1-A291-CA2C6DCD59A8}" srcOrd="2" destOrd="0" presId="urn:microsoft.com/office/officeart/2005/8/layout/hProcess4"/>
    <dgm:cxn modelId="{02DD7F5B-3F3B-4406-B008-A87F0CDBB801}" type="presParOf" srcId="{F7FC10C2-F092-4F9A-8B14-87DCD98C2E38}" destId="{DEB9A5EC-BA02-4FFF-BC3A-027C817498BD}" srcOrd="3" destOrd="0" presId="urn:microsoft.com/office/officeart/2005/8/layout/hProcess4"/>
    <dgm:cxn modelId="{5681EF58-9184-4677-9666-50D8DF9A063B}" type="presParOf" srcId="{F7FC10C2-F092-4F9A-8B14-87DCD98C2E38}" destId="{7D1A263D-4337-4104-A188-DC9A0D79A384}" srcOrd="4" destOrd="0" presId="urn:microsoft.com/office/officeart/2005/8/layout/hProcess4"/>
    <dgm:cxn modelId="{3B644008-8587-4A52-ACA9-B8C79A3FD8D0}" type="presParOf" srcId="{872BC5F8-43A6-4392-BA58-E6765CED36AF}" destId="{238498E0-1D25-4340-A651-7139041219CE}" srcOrd="5" destOrd="0" presId="urn:microsoft.com/office/officeart/2005/8/layout/hProcess4"/>
    <dgm:cxn modelId="{5B67992C-1EE0-4296-BCE8-43890B3E6D93}" type="presParOf" srcId="{872BC5F8-43A6-4392-BA58-E6765CED36AF}" destId="{C832DA45-47BE-4D30-A437-14B35156E86E}" srcOrd="6" destOrd="0" presId="urn:microsoft.com/office/officeart/2005/8/layout/hProcess4"/>
    <dgm:cxn modelId="{55E05E8B-8CFC-445D-A93A-52F98D1E39F4}" type="presParOf" srcId="{C832DA45-47BE-4D30-A437-14B35156E86E}" destId="{1994026A-DD83-4886-9A85-B5166C87AA67}" srcOrd="0" destOrd="0" presId="urn:microsoft.com/office/officeart/2005/8/layout/hProcess4"/>
    <dgm:cxn modelId="{FDF8448E-BEF1-4F54-916C-224480DBF54C}" type="presParOf" srcId="{C832DA45-47BE-4D30-A437-14B35156E86E}" destId="{44026735-18DA-4478-B2D5-8833BC5FD726}" srcOrd="1" destOrd="0" presId="urn:microsoft.com/office/officeart/2005/8/layout/hProcess4"/>
    <dgm:cxn modelId="{37B29B4E-18A2-47E7-AC11-912CA120AFF4}" type="presParOf" srcId="{C832DA45-47BE-4D30-A437-14B35156E86E}" destId="{51FF334C-ADB7-40D9-BF94-36016374821E}" srcOrd="2" destOrd="0" presId="urn:microsoft.com/office/officeart/2005/8/layout/hProcess4"/>
    <dgm:cxn modelId="{FAD0FC47-B7DB-495E-9F20-32627AFAEB6D}" type="presParOf" srcId="{C832DA45-47BE-4D30-A437-14B35156E86E}" destId="{E31CC8E6-FA0A-4828-A109-EF2C771E8DB0}" srcOrd="3" destOrd="0" presId="urn:microsoft.com/office/officeart/2005/8/layout/hProcess4"/>
    <dgm:cxn modelId="{0654B860-AFCB-495C-9ADF-3330BB344379}" type="presParOf" srcId="{C832DA45-47BE-4D30-A437-14B35156E86E}" destId="{CF47FE4C-CE19-40E6-A004-6CFC4C51D9EF}" srcOrd="4" destOrd="0" presId="urn:microsoft.com/office/officeart/2005/8/layout/h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FB55C3C-D0A0-45B3-8509-E4B633D8B946}" type="doc">
      <dgm:prSet loTypeId="urn:microsoft.com/office/officeart/2005/8/layout/hProcess4" loCatId="process" qsTypeId="urn:microsoft.com/office/officeart/2005/8/quickstyle/simple3" qsCatId="simple" csTypeId="urn:microsoft.com/office/officeart/2005/8/colors/accent1_2" csCatId="accent1" phldr="1"/>
      <dgm:spPr/>
      <dgm:t>
        <a:bodyPr/>
        <a:lstStyle/>
        <a:p>
          <a:endParaRPr lang="en-US"/>
        </a:p>
      </dgm:t>
    </dgm:pt>
    <dgm:pt modelId="{75A1980F-15F7-43E4-A062-B38E4D2D5852}">
      <dgm:prSet phldrT="[Texte]" custT="1"/>
      <dgm:spPr/>
      <dgm:t>
        <a:bodyPr/>
        <a:lstStyle/>
        <a:p>
          <a:r>
            <a:rPr lang="fr-FR" sz="1200" dirty="0"/>
            <a:t>Action 2</a:t>
          </a:r>
          <a:endParaRPr lang="en-US" sz="1200" dirty="0"/>
        </a:p>
      </dgm:t>
    </dgm:pt>
    <dgm:pt modelId="{17D3D803-FA3C-4E73-B3CB-2E10F8078E26}" type="parTrans" cxnId="{3D1348EB-222A-46D4-AB78-04A8CF20CCEC}">
      <dgm:prSet/>
      <dgm:spPr/>
      <dgm:t>
        <a:bodyPr/>
        <a:lstStyle/>
        <a:p>
          <a:endParaRPr lang="en-US"/>
        </a:p>
      </dgm:t>
    </dgm:pt>
    <dgm:pt modelId="{71514032-1499-46DC-9CE8-DD10D9D11822}" type="sibTrans" cxnId="{3D1348EB-222A-46D4-AB78-04A8CF20CCEC}">
      <dgm:prSet/>
      <dgm:spPr/>
      <dgm:t>
        <a:bodyPr/>
        <a:lstStyle/>
        <a:p>
          <a:endParaRPr lang="en-US"/>
        </a:p>
      </dgm:t>
    </dgm:pt>
    <dgm:pt modelId="{26C1BD0A-F300-4B5F-A9B8-4BD879D2BDE8}">
      <dgm:prSet phldrT="[Texte]" custT="1"/>
      <dgm:spPr/>
      <dgm:t>
        <a:bodyPr/>
        <a:lstStyle/>
        <a:p>
          <a:r>
            <a:rPr lang="fr-FR" sz="1600" dirty="0" smtClean="0"/>
            <a:t>Proposer des ajustements et valider les ajustements proposés</a:t>
          </a:r>
          <a:endParaRPr lang="en-US" sz="1600" dirty="0"/>
        </a:p>
      </dgm:t>
    </dgm:pt>
    <dgm:pt modelId="{35237949-82BB-4ED9-88B1-1D0622F19EFB}" type="parTrans" cxnId="{F056B3A8-5945-4AD4-A586-4B7CB8DEFAD2}">
      <dgm:prSet/>
      <dgm:spPr/>
      <dgm:t>
        <a:bodyPr/>
        <a:lstStyle/>
        <a:p>
          <a:endParaRPr lang="en-US"/>
        </a:p>
      </dgm:t>
    </dgm:pt>
    <dgm:pt modelId="{FA75F200-B8F4-4A29-9F7D-8A15D752CAFA}" type="sibTrans" cxnId="{F056B3A8-5945-4AD4-A586-4B7CB8DEFAD2}">
      <dgm:prSet/>
      <dgm:spPr/>
      <dgm:t>
        <a:bodyPr/>
        <a:lstStyle/>
        <a:p>
          <a:endParaRPr lang="en-US"/>
        </a:p>
      </dgm:t>
    </dgm:pt>
    <dgm:pt modelId="{F662D63A-2D86-4D13-AA13-2A8F9505FF74}">
      <dgm:prSet phldrT="[Texte]" custT="1"/>
      <dgm:spPr/>
      <dgm:t>
        <a:bodyPr/>
        <a:lstStyle/>
        <a:p>
          <a:r>
            <a:rPr lang="fr-FR" sz="1200" dirty="0"/>
            <a:t>Action 3</a:t>
          </a:r>
          <a:endParaRPr lang="en-US" sz="1200" dirty="0"/>
        </a:p>
      </dgm:t>
    </dgm:pt>
    <dgm:pt modelId="{3E151195-4F36-439A-96B1-E5963062479E}" type="parTrans" cxnId="{EA264867-A098-4EDB-B80F-9295DEA4D6BD}">
      <dgm:prSet/>
      <dgm:spPr/>
      <dgm:t>
        <a:bodyPr/>
        <a:lstStyle/>
        <a:p>
          <a:endParaRPr lang="en-US"/>
        </a:p>
      </dgm:t>
    </dgm:pt>
    <dgm:pt modelId="{D0A688E9-099C-467F-B224-C8EB33EC6870}" type="sibTrans" cxnId="{EA264867-A098-4EDB-B80F-9295DEA4D6BD}">
      <dgm:prSet/>
      <dgm:spPr/>
      <dgm:t>
        <a:bodyPr/>
        <a:lstStyle/>
        <a:p>
          <a:endParaRPr lang="en-US"/>
        </a:p>
      </dgm:t>
    </dgm:pt>
    <dgm:pt modelId="{9332C89C-4DDC-4DFF-A806-83C83AA781DC}">
      <dgm:prSet phldrT="[Texte]" custT="1"/>
      <dgm:spPr/>
      <dgm:t>
        <a:bodyPr/>
        <a:lstStyle/>
        <a:p>
          <a:r>
            <a:rPr lang="fr-FR" sz="1200" dirty="0"/>
            <a:t>Action 1</a:t>
          </a:r>
          <a:endParaRPr lang="en-US" sz="1200" dirty="0"/>
        </a:p>
      </dgm:t>
    </dgm:pt>
    <dgm:pt modelId="{3FFA51FC-E1F1-4D12-820F-279B7585B80E}" type="sibTrans" cxnId="{506DF4A3-0DE9-41F2-86CD-78D1753E34F8}">
      <dgm:prSet/>
      <dgm:spPr/>
      <dgm:t>
        <a:bodyPr/>
        <a:lstStyle/>
        <a:p>
          <a:endParaRPr lang="en-US"/>
        </a:p>
      </dgm:t>
    </dgm:pt>
    <dgm:pt modelId="{33DE39CF-A93A-4C3E-9FEA-2334563BFEAA}" type="parTrans" cxnId="{506DF4A3-0DE9-41F2-86CD-78D1753E34F8}">
      <dgm:prSet/>
      <dgm:spPr/>
      <dgm:t>
        <a:bodyPr/>
        <a:lstStyle/>
        <a:p>
          <a:endParaRPr lang="en-US"/>
        </a:p>
      </dgm:t>
    </dgm:pt>
    <dgm:pt modelId="{77E7B0D9-F26C-4057-9945-E6EB231E51B9}">
      <dgm:prSet phldrT="[Texte]" custT="1"/>
      <dgm:spPr/>
      <dgm:t>
        <a:bodyPr/>
        <a:lstStyle/>
        <a:p>
          <a:r>
            <a:rPr lang="fr-FR" sz="1600" dirty="0" smtClean="0"/>
            <a:t>Actualiser les TCD</a:t>
          </a:r>
          <a:endParaRPr lang="en-US" sz="1600" dirty="0"/>
        </a:p>
      </dgm:t>
    </dgm:pt>
    <dgm:pt modelId="{F821C6F5-B9F4-4974-A10B-9C454E2D5061}" type="parTrans" cxnId="{A084A160-CACB-44A9-A0ED-AA569B6FDDB5}">
      <dgm:prSet/>
      <dgm:spPr/>
      <dgm:t>
        <a:bodyPr/>
        <a:lstStyle/>
        <a:p>
          <a:endParaRPr lang="en-US"/>
        </a:p>
      </dgm:t>
    </dgm:pt>
    <dgm:pt modelId="{166DA276-CB95-4A0B-987A-1BFC4D46C568}" type="sibTrans" cxnId="{A084A160-CACB-44A9-A0ED-AA569B6FDDB5}">
      <dgm:prSet/>
      <dgm:spPr/>
      <dgm:t>
        <a:bodyPr/>
        <a:lstStyle/>
        <a:p>
          <a:endParaRPr lang="en-US"/>
        </a:p>
      </dgm:t>
    </dgm:pt>
    <dgm:pt modelId="{5B4297AA-1D1F-40D6-A654-F47882ACA4FD}">
      <dgm:prSet custT="1"/>
      <dgm:spPr/>
      <dgm:t>
        <a:bodyPr/>
        <a:lstStyle/>
        <a:p>
          <a:r>
            <a:rPr lang="en-US" sz="1200"/>
            <a:t>Procédure E</a:t>
          </a:r>
        </a:p>
      </dgm:t>
    </dgm:pt>
    <dgm:pt modelId="{3F7A7934-A6B1-4827-95F3-B052F06B0C81}" type="parTrans" cxnId="{A484E3B5-CC5A-46B6-8071-5ADFEAB38C05}">
      <dgm:prSet/>
      <dgm:spPr/>
      <dgm:t>
        <a:bodyPr/>
        <a:lstStyle/>
        <a:p>
          <a:endParaRPr lang="en-US"/>
        </a:p>
      </dgm:t>
    </dgm:pt>
    <dgm:pt modelId="{9DB1D113-2B39-49C4-8E77-DA4BC93D5734}" type="sibTrans" cxnId="{A484E3B5-CC5A-46B6-8071-5ADFEAB38C05}">
      <dgm:prSet/>
      <dgm:spPr/>
      <dgm:t>
        <a:bodyPr/>
        <a:lstStyle/>
        <a:p>
          <a:endParaRPr lang="en-US"/>
        </a:p>
      </dgm:t>
    </dgm:pt>
    <dgm:pt modelId="{BCEDF87B-C8E8-4694-8AA7-0592D9A28683}">
      <dgm:prSet phldrT="[Texte]" custT="1"/>
      <dgm:spPr/>
      <dgm:t>
        <a:bodyPr/>
        <a:lstStyle/>
        <a:p>
          <a:r>
            <a:rPr lang="fr-FR" sz="1400" dirty="0" smtClean="0"/>
            <a:t>Vérifier l’ampleur des déséquilibres de la production, des CI en volume, par rapport à l’étape des ERE</a:t>
          </a:r>
          <a:endParaRPr lang="en-US" sz="1400" dirty="0"/>
        </a:p>
      </dgm:t>
    </dgm:pt>
    <dgm:pt modelId="{95D268CA-4122-4827-A61F-42B058F25A41}" type="parTrans" cxnId="{CDCC029F-9617-435C-86B7-E37ACF786ECE}">
      <dgm:prSet/>
      <dgm:spPr/>
    </dgm:pt>
    <dgm:pt modelId="{F7E5937C-ED8D-418E-B6AB-0F395CE1EFCA}" type="sibTrans" cxnId="{CDCC029F-9617-435C-86B7-E37ACF786ECE}">
      <dgm:prSet/>
      <dgm:spPr/>
    </dgm:pt>
    <dgm:pt modelId="{E9E7F916-E786-48E5-A5F1-F81DE151A799}">
      <dgm:prSet phldrT="[Texte]" custT="1"/>
      <dgm:spPr/>
      <dgm:t>
        <a:bodyPr/>
        <a:lstStyle/>
        <a:p>
          <a:r>
            <a:rPr lang="fr-FR" sz="1400" dirty="0" smtClean="0"/>
            <a:t>Vérifier l’écart des autres impôts sur la production et de la subventions de la production en volume  par rapport  et à l’ancienne base.</a:t>
          </a:r>
          <a:endParaRPr lang="en-US" sz="1400" dirty="0"/>
        </a:p>
      </dgm:t>
    </dgm:pt>
    <dgm:pt modelId="{C905E4D9-3B5B-4A08-9A79-F716F1CDF462}" type="parTrans" cxnId="{44F13748-C680-4A04-BF58-300CE555F851}">
      <dgm:prSet/>
      <dgm:spPr/>
    </dgm:pt>
    <dgm:pt modelId="{F61D1D5F-CB99-4B3B-9461-A038548EF7BA}" type="sibTrans" cxnId="{44F13748-C680-4A04-BF58-300CE555F851}">
      <dgm:prSet/>
      <dgm:spPr/>
    </dgm:pt>
    <dgm:pt modelId="{9956A2AD-BD11-4766-BA89-B03424A351D4}">
      <dgm:prSet phldrT="[Texte]" custT="1"/>
      <dgm:spPr/>
      <dgm:t>
        <a:bodyPr/>
        <a:lstStyle/>
        <a:p>
          <a:r>
            <a:rPr lang="fr-FR" sz="1600" dirty="0" smtClean="0"/>
            <a:t> puis constater la </a:t>
          </a:r>
          <a:r>
            <a:rPr lang="fr-FR" sz="1600" dirty="0" err="1" smtClean="0"/>
            <a:t>résorbtion</a:t>
          </a:r>
          <a:r>
            <a:rPr lang="fr-FR" sz="1600" dirty="0" smtClean="0"/>
            <a:t> des écarts en volume</a:t>
          </a:r>
          <a:endParaRPr lang="en-US" sz="1600" dirty="0"/>
        </a:p>
      </dgm:t>
    </dgm:pt>
    <dgm:pt modelId="{0CE5F962-3C70-447A-8825-D4E19CAE853A}" type="parTrans" cxnId="{78F2944B-D529-41B1-A70C-F7DDF91511DF}">
      <dgm:prSet/>
      <dgm:spPr/>
    </dgm:pt>
    <dgm:pt modelId="{803AF955-30DC-4524-A0B5-86B1FE6DD4A8}" type="sibTrans" cxnId="{78F2944B-D529-41B1-A70C-F7DDF91511DF}">
      <dgm:prSet/>
      <dgm:spPr/>
    </dgm:pt>
    <dgm:pt modelId="{A2F91413-F03C-4941-A926-9B2435A364A7}" type="pres">
      <dgm:prSet presAssocID="{EFB55C3C-D0A0-45B3-8509-E4B633D8B946}" presName="Name0" presStyleCnt="0">
        <dgm:presLayoutVars>
          <dgm:dir/>
          <dgm:animLvl val="lvl"/>
          <dgm:resizeHandles val="exact"/>
        </dgm:presLayoutVars>
      </dgm:prSet>
      <dgm:spPr/>
      <dgm:t>
        <a:bodyPr/>
        <a:lstStyle/>
        <a:p>
          <a:endParaRPr lang="fr-FR"/>
        </a:p>
      </dgm:t>
    </dgm:pt>
    <dgm:pt modelId="{21EC6AE2-E2C5-4CA3-A4F5-BF6CC43D171A}" type="pres">
      <dgm:prSet presAssocID="{EFB55C3C-D0A0-45B3-8509-E4B633D8B946}" presName="tSp" presStyleCnt="0"/>
      <dgm:spPr/>
    </dgm:pt>
    <dgm:pt modelId="{923D885F-198A-4DBF-A0F6-713CEEB76EE5}" type="pres">
      <dgm:prSet presAssocID="{EFB55C3C-D0A0-45B3-8509-E4B633D8B946}" presName="bSp" presStyleCnt="0"/>
      <dgm:spPr/>
    </dgm:pt>
    <dgm:pt modelId="{872BC5F8-43A6-4392-BA58-E6765CED36AF}" type="pres">
      <dgm:prSet presAssocID="{EFB55C3C-D0A0-45B3-8509-E4B633D8B946}" presName="process" presStyleCnt="0"/>
      <dgm:spPr/>
    </dgm:pt>
    <dgm:pt modelId="{FF6EABCA-8051-43FB-B285-749F54B5E45C}" type="pres">
      <dgm:prSet presAssocID="{9332C89C-4DDC-4DFF-A806-83C83AA781DC}" presName="composite1" presStyleCnt="0"/>
      <dgm:spPr/>
    </dgm:pt>
    <dgm:pt modelId="{69414366-837B-47E2-8039-C4255A8A290E}" type="pres">
      <dgm:prSet presAssocID="{9332C89C-4DDC-4DFF-A806-83C83AA781DC}" presName="dummyNode1" presStyleLbl="node1" presStyleIdx="0" presStyleCnt="4"/>
      <dgm:spPr/>
    </dgm:pt>
    <dgm:pt modelId="{ED9633BE-9849-4FBF-871D-F444E635B2E1}" type="pres">
      <dgm:prSet presAssocID="{9332C89C-4DDC-4DFF-A806-83C83AA781DC}" presName="childNode1" presStyleLbl="bgAcc1" presStyleIdx="0" presStyleCnt="4" custScaleX="165241" custScaleY="305119" custLinFactNeighborX="5418" custLinFactNeighborY="-2529">
        <dgm:presLayoutVars>
          <dgm:bulletEnabled val="1"/>
        </dgm:presLayoutVars>
      </dgm:prSet>
      <dgm:spPr/>
      <dgm:t>
        <a:bodyPr/>
        <a:lstStyle/>
        <a:p>
          <a:endParaRPr lang="fr-FR"/>
        </a:p>
      </dgm:t>
    </dgm:pt>
    <dgm:pt modelId="{E49ED53E-1B6F-45C7-B944-259F60D73582}" type="pres">
      <dgm:prSet presAssocID="{9332C89C-4DDC-4DFF-A806-83C83AA781DC}" presName="childNode1tx" presStyleLbl="bgAcc1" presStyleIdx="0" presStyleCnt="4">
        <dgm:presLayoutVars>
          <dgm:bulletEnabled val="1"/>
        </dgm:presLayoutVars>
      </dgm:prSet>
      <dgm:spPr/>
      <dgm:t>
        <a:bodyPr/>
        <a:lstStyle/>
        <a:p>
          <a:endParaRPr lang="fr-FR"/>
        </a:p>
      </dgm:t>
    </dgm:pt>
    <dgm:pt modelId="{ECD0EA04-70BD-4DB6-9D00-52617E4CA660}" type="pres">
      <dgm:prSet presAssocID="{9332C89C-4DDC-4DFF-A806-83C83AA781DC}" presName="parentNode1" presStyleLbl="node1" presStyleIdx="0" presStyleCnt="4" custLinFactY="100000" custLinFactNeighborX="10469" custLinFactNeighborY="146525">
        <dgm:presLayoutVars>
          <dgm:chMax val="1"/>
          <dgm:bulletEnabled val="1"/>
        </dgm:presLayoutVars>
      </dgm:prSet>
      <dgm:spPr/>
      <dgm:t>
        <a:bodyPr/>
        <a:lstStyle/>
        <a:p>
          <a:endParaRPr lang="fr-FR"/>
        </a:p>
      </dgm:t>
    </dgm:pt>
    <dgm:pt modelId="{D2CBA500-E705-40A0-96EE-C0CD2285D3B9}" type="pres">
      <dgm:prSet presAssocID="{9332C89C-4DDC-4DFF-A806-83C83AA781DC}" presName="connSite1" presStyleCnt="0"/>
      <dgm:spPr/>
    </dgm:pt>
    <dgm:pt modelId="{C7548075-3640-45F6-8A15-2918AD1EEE6C}" type="pres">
      <dgm:prSet presAssocID="{3FFA51FC-E1F1-4D12-820F-279B7585B80E}" presName="Name9" presStyleLbl="sibTrans2D1" presStyleIdx="0" presStyleCnt="3" custAng="1616517" custLinFactNeighborX="-4249" custLinFactNeighborY="12189"/>
      <dgm:spPr/>
      <dgm:t>
        <a:bodyPr/>
        <a:lstStyle/>
        <a:p>
          <a:endParaRPr lang="fr-FR"/>
        </a:p>
      </dgm:t>
    </dgm:pt>
    <dgm:pt modelId="{55D75E21-38C1-41B7-AFB4-F02A6C2B06AA}" type="pres">
      <dgm:prSet presAssocID="{75A1980F-15F7-43E4-A062-B38E4D2D5852}" presName="composite2" presStyleCnt="0"/>
      <dgm:spPr/>
    </dgm:pt>
    <dgm:pt modelId="{A8489A66-920B-4E6D-A627-3D4CD3288C31}" type="pres">
      <dgm:prSet presAssocID="{75A1980F-15F7-43E4-A062-B38E4D2D5852}" presName="dummyNode2" presStyleLbl="node1" presStyleIdx="0" presStyleCnt="4"/>
      <dgm:spPr/>
    </dgm:pt>
    <dgm:pt modelId="{209A103E-8411-463C-8D24-B78DE9FF5AE3}" type="pres">
      <dgm:prSet presAssocID="{75A1980F-15F7-43E4-A062-B38E4D2D5852}" presName="childNode2" presStyleLbl="bgAcc1" presStyleIdx="1" presStyleCnt="4" custScaleX="187211" custScaleY="237477" custLinFactNeighborX="-988" custLinFactNeighborY="-2630">
        <dgm:presLayoutVars>
          <dgm:bulletEnabled val="1"/>
        </dgm:presLayoutVars>
      </dgm:prSet>
      <dgm:spPr/>
      <dgm:t>
        <a:bodyPr/>
        <a:lstStyle/>
        <a:p>
          <a:endParaRPr lang="fr-FR"/>
        </a:p>
      </dgm:t>
    </dgm:pt>
    <dgm:pt modelId="{E2B117BF-E682-466E-9244-C82DC389E8B7}" type="pres">
      <dgm:prSet presAssocID="{75A1980F-15F7-43E4-A062-B38E4D2D5852}" presName="childNode2tx" presStyleLbl="bgAcc1" presStyleIdx="1" presStyleCnt="4">
        <dgm:presLayoutVars>
          <dgm:bulletEnabled val="1"/>
        </dgm:presLayoutVars>
      </dgm:prSet>
      <dgm:spPr/>
      <dgm:t>
        <a:bodyPr/>
        <a:lstStyle/>
        <a:p>
          <a:endParaRPr lang="fr-FR"/>
        </a:p>
      </dgm:t>
    </dgm:pt>
    <dgm:pt modelId="{E291D30C-793D-4EF1-91B8-2FAB11F95966}" type="pres">
      <dgm:prSet presAssocID="{75A1980F-15F7-43E4-A062-B38E4D2D5852}" presName="parentNode2" presStyleLbl="node1" presStyleIdx="1" presStyleCnt="4" custLinFactY="-63600" custLinFactNeighborX="10321" custLinFactNeighborY="-100000">
        <dgm:presLayoutVars>
          <dgm:chMax val="0"/>
          <dgm:bulletEnabled val="1"/>
        </dgm:presLayoutVars>
      </dgm:prSet>
      <dgm:spPr/>
      <dgm:t>
        <a:bodyPr/>
        <a:lstStyle/>
        <a:p>
          <a:endParaRPr lang="fr-FR"/>
        </a:p>
      </dgm:t>
    </dgm:pt>
    <dgm:pt modelId="{76C848AC-5BF3-44B1-9004-4760E6365D20}" type="pres">
      <dgm:prSet presAssocID="{75A1980F-15F7-43E4-A062-B38E4D2D5852}" presName="connSite2" presStyleCnt="0"/>
      <dgm:spPr/>
    </dgm:pt>
    <dgm:pt modelId="{E22F7B8F-7DAB-4693-BEE7-4D4D831D08A9}" type="pres">
      <dgm:prSet presAssocID="{71514032-1499-46DC-9CE8-DD10D9D11822}" presName="Name18" presStyleLbl="sibTrans2D1" presStyleIdx="1" presStyleCnt="3" custAng="20309212" custScaleX="118825" custScaleY="110441" custLinFactNeighborX="-494" custLinFactNeighborY="-988"/>
      <dgm:spPr/>
      <dgm:t>
        <a:bodyPr/>
        <a:lstStyle/>
        <a:p>
          <a:endParaRPr lang="fr-FR"/>
        </a:p>
      </dgm:t>
    </dgm:pt>
    <dgm:pt modelId="{F7FC10C2-F092-4F9A-8B14-87DCD98C2E38}" type="pres">
      <dgm:prSet presAssocID="{F662D63A-2D86-4D13-AA13-2A8F9505FF74}" presName="composite1" presStyleCnt="0"/>
      <dgm:spPr/>
    </dgm:pt>
    <dgm:pt modelId="{D15A51B6-CAB8-4DB6-BA7A-7483FB9988CA}" type="pres">
      <dgm:prSet presAssocID="{F662D63A-2D86-4D13-AA13-2A8F9505FF74}" presName="dummyNode1" presStyleLbl="node1" presStyleIdx="1" presStyleCnt="4"/>
      <dgm:spPr/>
    </dgm:pt>
    <dgm:pt modelId="{F6336ABF-D41B-478E-A2BA-EC42EBC8A314}" type="pres">
      <dgm:prSet presAssocID="{F662D63A-2D86-4D13-AA13-2A8F9505FF74}" presName="childNode1" presStyleLbl="bgAcc1" presStyleIdx="2" presStyleCnt="4" custScaleX="134206" custScaleY="250267">
        <dgm:presLayoutVars>
          <dgm:bulletEnabled val="1"/>
        </dgm:presLayoutVars>
      </dgm:prSet>
      <dgm:spPr/>
      <dgm:t>
        <a:bodyPr/>
        <a:lstStyle/>
        <a:p>
          <a:endParaRPr lang="fr-FR"/>
        </a:p>
      </dgm:t>
    </dgm:pt>
    <dgm:pt modelId="{9A1F9589-5C70-4CF1-A291-CA2C6DCD59A8}" type="pres">
      <dgm:prSet presAssocID="{F662D63A-2D86-4D13-AA13-2A8F9505FF74}" presName="childNode1tx" presStyleLbl="bgAcc1" presStyleIdx="2" presStyleCnt="4">
        <dgm:presLayoutVars>
          <dgm:bulletEnabled val="1"/>
        </dgm:presLayoutVars>
      </dgm:prSet>
      <dgm:spPr/>
      <dgm:t>
        <a:bodyPr/>
        <a:lstStyle/>
        <a:p>
          <a:endParaRPr lang="fr-FR"/>
        </a:p>
      </dgm:t>
    </dgm:pt>
    <dgm:pt modelId="{DEB9A5EC-BA02-4FFF-BC3A-027C817498BD}" type="pres">
      <dgm:prSet presAssocID="{F662D63A-2D86-4D13-AA13-2A8F9505FF74}" presName="parentNode1" presStyleLbl="node1" presStyleIdx="2" presStyleCnt="4" custLinFactY="76065" custLinFactNeighborX="20137" custLinFactNeighborY="100000">
        <dgm:presLayoutVars>
          <dgm:chMax val="1"/>
          <dgm:bulletEnabled val="1"/>
        </dgm:presLayoutVars>
      </dgm:prSet>
      <dgm:spPr/>
      <dgm:t>
        <a:bodyPr/>
        <a:lstStyle/>
        <a:p>
          <a:endParaRPr lang="fr-FR"/>
        </a:p>
      </dgm:t>
    </dgm:pt>
    <dgm:pt modelId="{7D1A263D-4337-4104-A188-DC9A0D79A384}" type="pres">
      <dgm:prSet presAssocID="{F662D63A-2D86-4D13-AA13-2A8F9505FF74}" presName="connSite1" presStyleCnt="0"/>
      <dgm:spPr/>
    </dgm:pt>
    <dgm:pt modelId="{238498E0-1D25-4340-A651-7139041219CE}" type="pres">
      <dgm:prSet presAssocID="{D0A688E9-099C-467F-B224-C8EB33EC6870}" presName="Name9" presStyleLbl="sibTrans2D1" presStyleIdx="2" presStyleCnt="3" custLinFactNeighborX="25710" custLinFactNeighborY="-7644"/>
      <dgm:spPr/>
      <dgm:t>
        <a:bodyPr/>
        <a:lstStyle/>
        <a:p>
          <a:endParaRPr lang="fr-FR"/>
        </a:p>
      </dgm:t>
    </dgm:pt>
    <dgm:pt modelId="{C832DA45-47BE-4D30-A437-14B35156E86E}" type="pres">
      <dgm:prSet presAssocID="{5B4297AA-1D1F-40D6-A654-F47882ACA4FD}" presName="composite2" presStyleCnt="0"/>
      <dgm:spPr/>
    </dgm:pt>
    <dgm:pt modelId="{1994026A-DD83-4886-9A85-B5166C87AA67}" type="pres">
      <dgm:prSet presAssocID="{5B4297AA-1D1F-40D6-A654-F47882ACA4FD}" presName="dummyNode2" presStyleLbl="node1" presStyleIdx="2" presStyleCnt="4"/>
      <dgm:spPr/>
    </dgm:pt>
    <dgm:pt modelId="{44026735-18DA-4478-B2D5-8833BC5FD726}" type="pres">
      <dgm:prSet presAssocID="{5B4297AA-1D1F-40D6-A654-F47882ACA4FD}" presName="childNode2" presStyleLbl="bgAcc1" presStyleIdx="3" presStyleCnt="4" custScaleX="95617">
        <dgm:presLayoutVars>
          <dgm:bulletEnabled val="1"/>
        </dgm:presLayoutVars>
      </dgm:prSet>
      <dgm:spPr/>
    </dgm:pt>
    <dgm:pt modelId="{51FF334C-ADB7-40D9-BF94-36016374821E}" type="pres">
      <dgm:prSet presAssocID="{5B4297AA-1D1F-40D6-A654-F47882ACA4FD}" presName="childNode2tx" presStyleLbl="bgAcc1" presStyleIdx="3" presStyleCnt="4">
        <dgm:presLayoutVars>
          <dgm:bulletEnabled val="1"/>
        </dgm:presLayoutVars>
      </dgm:prSet>
      <dgm:spPr/>
    </dgm:pt>
    <dgm:pt modelId="{E31CC8E6-FA0A-4828-A109-EF2C771E8DB0}" type="pres">
      <dgm:prSet presAssocID="{5B4297AA-1D1F-40D6-A654-F47882ACA4FD}" presName="parentNode2" presStyleLbl="node1" presStyleIdx="3" presStyleCnt="4" custScaleX="115918" custLinFactNeighborX="-7574" custLinFactNeighborY="5194">
        <dgm:presLayoutVars>
          <dgm:chMax val="0"/>
          <dgm:bulletEnabled val="1"/>
        </dgm:presLayoutVars>
      </dgm:prSet>
      <dgm:spPr/>
      <dgm:t>
        <a:bodyPr/>
        <a:lstStyle/>
        <a:p>
          <a:endParaRPr lang="fr-FR"/>
        </a:p>
      </dgm:t>
    </dgm:pt>
    <dgm:pt modelId="{CF47FE4C-CE19-40E6-A004-6CFC4C51D9EF}" type="pres">
      <dgm:prSet presAssocID="{5B4297AA-1D1F-40D6-A654-F47882ACA4FD}" presName="connSite2" presStyleCnt="0"/>
      <dgm:spPr/>
    </dgm:pt>
  </dgm:ptLst>
  <dgm:cxnLst>
    <dgm:cxn modelId="{506DF4A3-0DE9-41F2-86CD-78D1753E34F8}" srcId="{EFB55C3C-D0A0-45B3-8509-E4B633D8B946}" destId="{9332C89C-4DDC-4DFF-A806-83C83AA781DC}" srcOrd="0" destOrd="0" parTransId="{33DE39CF-A93A-4C3E-9FEA-2334563BFEAA}" sibTransId="{3FFA51FC-E1F1-4D12-820F-279B7585B80E}"/>
    <dgm:cxn modelId="{8FE3212E-E20D-47D6-A421-3D3F418472FA}" type="presOf" srcId="{26C1BD0A-F300-4B5F-A9B8-4BD879D2BDE8}" destId="{209A103E-8411-463C-8D24-B78DE9FF5AE3}" srcOrd="0" destOrd="0" presId="urn:microsoft.com/office/officeart/2005/8/layout/hProcess4"/>
    <dgm:cxn modelId="{44F13748-C680-4A04-BF58-300CE555F851}" srcId="{9332C89C-4DDC-4DFF-A806-83C83AA781DC}" destId="{E9E7F916-E786-48E5-A5F1-F81DE151A799}" srcOrd="1" destOrd="0" parTransId="{C905E4D9-3B5B-4A08-9A79-F716F1CDF462}" sibTransId="{F61D1D5F-CB99-4B3B-9461-A038548EF7BA}"/>
    <dgm:cxn modelId="{5404B2F8-AD58-479A-B307-832D8459AE5B}" type="presOf" srcId="{BCEDF87B-C8E8-4694-8AA7-0592D9A28683}" destId="{E49ED53E-1B6F-45C7-B944-259F60D73582}" srcOrd="1" destOrd="0" presId="urn:microsoft.com/office/officeart/2005/8/layout/hProcess4"/>
    <dgm:cxn modelId="{B3E1E4A3-3A7E-4237-914F-5F6B8C3F1A30}" type="presOf" srcId="{D0A688E9-099C-467F-B224-C8EB33EC6870}" destId="{238498E0-1D25-4340-A651-7139041219CE}" srcOrd="0" destOrd="0" presId="urn:microsoft.com/office/officeart/2005/8/layout/hProcess4"/>
    <dgm:cxn modelId="{FB9774AF-3A9E-48B0-930E-6389DDC83320}" type="presOf" srcId="{9956A2AD-BD11-4766-BA89-B03424A351D4}" destId="{F6336ABF-D41B-478E-A2BA-EC42EBC8A314}" srcOrd="0" destOrd="1" presId="urn:microsoft.com/office/officeart/2005/8/layout/hProcess4"/>
    <dgm:cxn modelId="{BE3B8EAD-2C65-4214-92D1-0A7BAA69E504}" type="presOf" srcId="{BCEDF87B-C8E8-4694-8AA7-0592D9A28683}" destId="{ED9633BE-9849-4FBF-871D-F444E635B2E1}" srcOrd="0" destOrd="0" presId="urn:microsoft.com/office/officeart/2005/8/layout/hProcess4"/>
    <dgm:cxn modelId="{8CC20BCF-EC93-4AD7-A58B-F7FD652FBD1A}" type="presOf" srcId="{26C1BD0A-F300-4B5F-A9B8-4BD879D2BDE8}" destId="{E2B117BF-E682-466E-9244-C82DC389E8B7}" srcOrd="1" destOrd="0" presId="urn:microsoft.com/office/officeart/2005/8/layout/hProcess4"/>
    <dgm:cxn modelId="{A084A160-CACB-44A9-A0ED-AA569B6FDDB5}" srcId="{F662D63A-2D86-4D13-AA13-2A8F9505FF74}" destId="{77E7B0D9-F26C-4057-9945-E6EB231E51B9}" srcOrd="0" destOrd="0" parTransId="{F821C6F5-B9F4-4974-A10B-9C454E2D5061}" sibTransId="{166DA276-CB95-4A0B-987A-1BFC4D46C568}"/>
    <dgm:cxn modelId="{8300B688-1B41-41FC-83C8-3B3E3FD108B6}" type="presOf" srcId="{EFB55C3C-D0A0-45B3-8509-E4B633D8B946}" destId="{A2F91413-F03C-4941-A926-9B2435A364A7}" srcOrd="0" destOrd="0" presId="urn:microsoft.com/office/officeart/2005/8/layout/hProcess4"/>
    <dgm:cxn modelId="{1D17044C-0910-41D1-AC1E-A60FF1C75A8D}" type="presOf" srcId="{F662D63A-2D86-4D13-AA13-2A8F9505FF74}" destId="{DEB9A5EC-BA02-4FFF-BC3A-027C817498BD}" srcOrd="0" destOrd="0" presId="urn:microsoft.com/office/officeart/2005/8/layout/hProcess4"/>
    <dgm:cxn modelId="{1F5AD666-04A8-4D0C-A4CF-07E3A13EE63A}" type="presOf" srcId="{E9E7F916-E786-48E5-A5F1-F81DE151A799}" destId="{E49ED53E-1B6F-45C7-B944-259F60D73582}" srcOrd="1" destOrd="1" presId="urn:microsoft.com/office/officeart/2005/8/layout/hProcess4"/>
    <dgm:cxn modelId="{FB58BA7F-A780-404C-8E7D-517C155985A3}" type="presOf" srcId="{75A1980F-15F7-43E4-A062-B38E4D2D5852}" destId="{E291D30C-793D-4EF1-91B8-2FAB11F95966}" srcOrd="0" destOrd="0" presId="urn:microsoft.com/office/officeart/2005/8/layout/hProcess4"/>
    <dgm:cxn modelId="{4FAAEA41-C743-445A-95FA-F9BB91EF8300}" type="presOf" srcId="{5B4297AA-1D1F-40D6-A654-F47882ACA4FD}" destId="{E31CC8E6-FA0A-4828-A109-EF2C771E8DB0}" srcOrd="0" destOrd="0" presId="urn:microsoft.com/office/officeart/2005/8/layout/hProcess4"/>
    <dgm:cxn modelId="{8C182B8B-5DB2-4447-9DD0-76CBEFB8F6BA}" type="presOf" srcId="{71514032-1499-46DC-9CE8-DD10D9D11822}" destId="{E22F7B8F-7DAB-4693-BEE7-4D4D831D08A9}" srcOrd="0" destOrd="0" presId="urn:microsoft.com/office/officeart/2005/8/layout/hProcess4"/>
    <dgm:cxn modelId="{BB7362F2-CCD0-4CDE-9068-6E04697E28C5}" type="presOf" srcId="{77E7B0D9-F26C-4057-9945-E6EB231E51B9}" destId="{9A1F9589-5C70-4CF1-A291-CA2C6DCD59A8}" srcOrd="1" destOrd="0" presId="urn:microsoft.com/office/officeart/2005/8/layout/hProcess4"/>
    <dgm:cxn modelId="{F056B3A8-5945-4AD4-A586-4B7CB8DEFAD2}" srcId="{75A1980F-15F7-43E4-A062-B38E4D2D5852}" destId="{26C1BD0A-F300-4B5F-A9B8-4BD879D2BDE8}" srcOrd="0" destOrd="0" parTransId="{35237949-82BB-4ED9-88B1-1D0622F19EFB}" sibTransId="{FA75F200-B8F4-4A29-9F7D-8A15D752CAFA}"/>
    <dgm:cxn modelId="{CDCC029F-9617-435C-86B7-E37ACF786ECE}" srcId="{9332C89C-4DDC-4DFF-A806-83C83AA781DC}" destId="{BCEDF87B-C8E8-4694-8AA7-0592D9A28683}" srcOrd="0" destOrd="0" parTransId="{95D268CA-4122-4827-A61F-42B058F25A41}" sibTransId="{F7E5937C-ED8D-418E-B6AB-0F395CE1EFCA}"/>
    <dgm:cxn modelId="{F29733B8-F6F9-4BD4-974D-6CC31D59FEEA}" type="presOf" srcId="{77E7B0D9-F26C-4057-9945-E6EB231E51B9}" destId="{F6336ABF-D41B-478E-A2BA-EC42EBC8A314}" srcOrd="0" destOrd="0" presId="urn:microsoft.com/office/officeart/2005/8/layout/hProcess4"/>
    <dgm:cxn modelId="{3D1348EB-222A-46D4-AB78-04A8CF20CCEC}" srcId="{EFB55C3C-D0A0-45B3-8509-E4B633D8B946}" destId="{75A1980F-15F7-43E4-A062-B38E4D2D5852}" srcOrd="1" destOrd="0" parTransId="{17D3D803-FA3C-4E73-B3CB-2E10F8078E26}" sibTransId="{71514032-1499-46DC-9CE8-DD10D9D11822}"/>
    <dgm:cxn modelId="{A484E3B5-CC5A-46B6-8071-5ADFEAB38C05}" srcId="{EFB55C3C-D0A0-45B3-8509-E4B633D8B946}" destId="{5B4297AA-1D1F-40D6-A654-F47882ACA4FD}" srcOrd="3" destOrd="0" parTransId="{3F7A7934-A6B1-4827-95F3-B052F06B0C81}" sibTransId="{9DB1D113-2B39-49C4-8E77-DA4BC93D5734}"/>
    <dgm:cxn modelId="{D0D70070-FE70-4B4D-8360-426528EE5ACA}" type="presOf" srcId="{9956A2AD-BD11-4766-BA89-B03424A351D4}" destId="{9A1F9589-5C70-4CF1-A291-CA2C6DCD59A8}" srcOrd="1" destOrd="1" presId="urn:microsoft.com/office/officeart/2005/8/layout/hProcess4"/>
    <dgm:cxn modelId="{6904D388-4AB3-4CFC-BA05-D7DE8C558F30}" type="presOf" srcId="{3FFA51FC-E1F1-4D12-820F-279B7585B80E}" destId="{C7548075-3640-45F6-8A15-2918AD1EEE6C}" srcOrd="0" destOrd="0" presId="urn:microsoft.com/office/officeart/2005/8/layout/hProcess4"/>
    <dgm:cxn modelId="{FF083396-34B1-4D38-8C72-D45A4863A32A}" type="presOf" srcId="{9332C89C-4DDC-4DFF-A806-83C83AA781DC}" destId="{ECD0EA04-70BD-4DB6-9D00-52617E4CA660}" srcOrd="0" destOrd="0" presId="urn:microsoft.com/office/officeart/2005/8/layout/hProcess4"/>
    <dgm:cxn modelId="{0062B11E-2A41-4F07-BE2D-69629FCD5180}" type="presOf" srcId="{E9E7F916-E786-48E5-A5F1-F81DE151A799}" destId="{ED9633BE-9849-4FBF-871D-F444E635B2E1}" srcOrd="0" destOrd="1" presId="urn:microsoft.com/office/officeart/2005/8/layout/hProcess4"/>
    <dgm:cxn modelId="{EA264867-A098-4EDB-B80F-9295DEA4D6BD}" srcId="{EFB55C3C-D0A0-45B3-8509-E4B633D8B946}" destId="{F662D63A-2D86-4D13-AA13-2A8F9505FF74}" srcOrd="2" destOrd="0" parTransId="{3E151195-4F36-439A-96B1-E5963062479E}" sibTransId="{D0A688E9-099C-467F-B224-C8EB33EC6870}"/>
    <dgm:cxn modelId="{78F2944B-D529-41B1-A70C-F7DDF91511DF}" srcId="{F662D63A-2D86-4D13-AA13-2A8F9505FF74}" destId="{9956A2AD-BD11-4766-BA89-B03424A351D4}" srcOrd="1" destOrd="0" parTransId="{0CE5F962-3C70-447A-8825-D4E19CAE853A}" sibTransId="{803AF955-30DC-4524-A0B5-86B1FE6DD4A8}"/>
    <dgm:cxn modelId="{2BF56993-7F61-4139-AAD1-0644D49F04AE}" type="presParOf" srcId="{A2F91413-F03C-4941-A926-9B2435A364A7}" destId="{21EC6AE2-E2C5-4CA3-A4F5-BF6CC43D171A}" srcOrd="0" destOrd="0" presId="urn:microsoft.com/office/officeart/2005/8/layout/hProcess4"/>
    <dgm:cxn modelId="{2A5EF7DE-4ED1-4D9B-961C-1085EAE11CE1}" type="presParOf" srcId="{A2F91413-F03C-4941-A926-9B2435A364A7}" destId="{923D885F-198A-4DBF-A0F6-713CEEB76EE5}" srcOrd="1" destOrd="0" presId="urn:microsoft.com/office/officeart/2005/8/layout/hProcess4"/>
    <dgm:cxn modelId="{7C3E662B-2653-4970-9094-5B77893F6552}" type="presParOf" srcId="{A2F91413-F03C-4941-A926-9B2435A364A7}" destId="{872BC5F8-43A6-4392-BA58-E6765CED36AF}" srcOrd="2" destOrd="0" presId="urn:microsoft.com/office/officeart/2005/8/layout/hProcess4"/>
    <dgm:cxn modelId="{6DC50422-4A71-47E5-B7CD-312FC1C40194}" type="presParOf" srcId="{872BC5F8-43A6-4392-BA58-E6765CED36AF}" destId="{FF6EABCA-8051-43FB-B285-749F54B5E45C}" srcOrd="0" destOrd="0" presId="urn:microsoft.com/office/officeart/2005/8/layout/hProcess4"/>
    <dgm:cxn modelId="{50BF9461-4E09-4021-AD3A-39D97412FD23}" type="presParOf" srcId="{FF6EABCA-8051-43FB-B285-749F54B5E45C}" destId="{69414366-837B-47E2-8039-C4255A8A290E}" srcOrd="0" destOrd="0" presId="urn:microsoft.com/office/officeart/2005/8/layout/hProcess4"/>
    <dgm:cxn modelId="{1D058E45-27E2-4AA7-B0D8-2FB46A217AEF}" type="presParOf" srcId="{FF6EABCA-8051-43FB-B285-749F54B5E45C}" destId="{ED9633BE-9849-4FBF-871D-F444E635B2E1}" srcOrd="1" destOrd="0" presId="urn:microsoft.com/office/officeart/2005/8/layout/hProcess4"/>
    <dgm:cxn modelId="{56D90B23-33F1-470E-BC5B-CC039757216F}" type="presParOf" srcId="{FF6EABCA-8051-43FB-B285-749F54B5E45C}" destId="{E49ED53E-1B6F-45C7-B944-259F60D73582}" srcOrd="2" destOrd="0" presId="urn:microsoft.com/office/officeart/2005/8/layout/hProcess4"/>
    <dgm:cxn modelId="{757B8FCE-79BE-46CC-88D5-DA817336A8C1}" type="presParOf" srcId="{FF6EABCA-8051-43FB-B285-749F54B5E45C}" destId="{ECD0EA04-70BD-4DB6-9D00-52617E4CA660}" srcOrd="3" destOrd="0" presId="urn:microsoft.com/office/officeart/2005/8/layout/hProcess4"/>
    <dgm:cxn modelId="{66E68F5A-439C-4E6B-B594-0ED3C4547DE5}" type="presParOf" srcId="{FF6EABCA-8051-43FB-B285-749F54B5E45C}" destId="{D2CBA500-E705-40A0-96EE-C0CD2285D3B9}" srcOrd="4" destOrd="0" presId="urn:microsoft.com/office/officeart/2005/8/layout/hProcess4"/>
    <dgm:cxn modelId="{155546CB-9CC8-4638-A7ED-D4218C65ADED}" type="presParOf" srcId="{872BC5F8-43A6-4392-BA58-E6765CED36AF}" destId="{C7548075-3640-45F6-8A15-2918AD1EEE6C}" srcOrd="1" destOrd="0" presId="urn:microsoft.com/office/officeart/2005/8/layout/hProcess4"/>
    <dgm:cxn modelId="{E20E3B4A-D4EE-49C7-9437-4B5F2C53EA8B}" type="presParOf" srcId="{872BC5F8-43A6-4392-BA58-E6765CED36AF}" destId="{55D75E21-38C1-41B7-AFB4-F02A6C2B06AA}" srcOrd="2" destOrd="0" presId="urn:microsoft.com/office/officeart/2005/8/layout/hProcess4"/>
    <dgm:cxn modelId="{BAEDD3C6-A6BE-4ED7-BD1B-57A276568019}" type="presParOf" srcId="{55D75E21-38C1-41B7-AFB4-F02A6C2B06AA}" destId="{A8489A66-920B-4E6D-A627-3D4CD3288C31}" srcOrd="0" destOrd="0" presId="urn:microsoft.com/office/officeart/2005/8/layout/hProcess4"/>
    <dgm:cxn modelId="{B43FD4A0-ED67-4899-B91F-93C969A09AC8}" type="presParOf" srcId="{55D75E21-38C1-41B7-AFB4-F02A6C2B06AA}" destId="{209A103E-8411-463C-8D24-B78DE9FF5AE3}" srcOrd="1" destOrd="0" presId="urn:microsoft.com/office/officeart/2005/8/layout/hProcess4"/>
    <dgm:cxn modelId="{19256CC6-4F43-42B8-8F6A-F0CDA09441E7}" type="presParOf" srcId="{55D75E21-38C1-41B7-AFB4-F02A6C2B06AA}" destId="{E2B117BF-E682-466E-9244-C82DC389E8B7}" srcOrd="2" destOrd="0" presId="urn:microsoft.com/office/officeart/2005/8/layout/hProcess4"/>
    <dgm:cxn modelId="{B3B73C59-F5C1-4150-B9A2-01C4299DBE61}" type="presParOf" srcId="{55D75E21-38C1-41B7-AFB4-F02A6C2B06AA}" destId="{E291D30C-793D-4EF1-91B8-2FAB11F95966}" srcOrd="3" destOrd="0" presId="urn:microsoft.com/office/officeart/2005/8/layout/hProcess4"/>
    <dgm:cxn modelId="{F4F9C3E5-6E00-4ADE-BA3D-FFF43E556107}" type="presParOf" srcId="{55D75E21-38C1-41B7-AFB4-F02A6C2B06AA}" destId="{76C848AC-5BF3-44B1-9004-4760E6365D20}" srcOrd="4" destOrd="0" presId="urn:microsoft.com/office/officeart/2005/8/layout/hProcess4"/>
    <dgm:cxn modelId="{561D7C38-B064-43A2-9E79-E5AD32EA0E54}" type="presParOf" srcId="{872BC5F8-43A6-4392-BA58-E6765CED36AF}" destId="{E22F7B8F-7DAB-4693-BEE7-4D4D831D08A9}" srcOrd="3" destOrd="0" presId="urn:microsoft.com/office/officeart/2005/8/layout/hProcess4"/>
    <dgm:cxn modelId="{E16F7761-8C16-4D06-8A5B-09E0748456A1}" type="presParOf" srcId="{872BC5F8-43A6-4392-BA58-E6765CED36AF}" destId="{F7FC10C2-F092-4F9A-8B14-87DCD98C2E38}" srcOrd="4" destOrd="0" presId="urn:microsoft.com/office/officeart/2005/8/layout/hProcess4"/>
    <dgm:cxn modelId="{0C589278-DCEA-4AC6-8EB9-028F909C9267}" type="presParOf" srcId="{F7FC10C2-F092-4F9A-8B14-87DCD98C2E38}" destId="{D15A51B6-CAB8-4DB6-BA7A-7483FB9988CA}" srcOrd="0" destOrd="0" presId="urn:microsoft.com/office/officeart/2005/8/layout/hProcess4"/>
    <dgm:cxn modelId="{6983CAEB-7007-4067-9563-5BD500D5BCED}" type="presParOf" srcId="{F7FC10C2-F092-4F9A-8B14-87DCD98C2E38}" destId="{F6336ABF-D41B-478E-A2BA-EC42EBC8A314}" srcOrd="1" destOrd="0" presId="urn:microsoft.com/office/officeart/2005/8/layout/hProcess4"/>
    <dgm:cxn modelId="{D7C2B8AC-A81B-4FF4-921F-5841651B82B1}" type="presParOf" srcId="{F7FC10C2-F092-4F9A-8B14-87DCD98C2E38}" destId="{9A1F9589-5C70-4CF1-A291-CA2C6DCD59A8}" srcOrd="2" destOrd="0" presId="urn:microsoft.com/office/officeart/2005/8/layout/hProcess4"/>
    <dgm:cxn modelId="{FC85CCD9-E162-42DD-816D-596D709E8DC4}" type="presParOf" srcId="{F7FC10C2-F092-4F9A-8B14-87DCD98C2E38}" destId="{DEB9A5EC-BA02-4FFF-BC3A-027C817498BD}" srcOrd="3" destOrd="0" presId="urn:microsoft.com/office/officeart/2005/8/layout/hProcess4"/>
    <dgm:cxn modelId="{DA39D105-1C32-401A-AD2F-BA371543D4AE}" type="presParOf" srcId="{F7FC10C2-F092-4F9A-8B14-87DCD98C2E38}" destId="{7D1A263D-4337-4104-A188-DC9A0D79A384}" srcOrd="4" destOrd="0" presId="urn:microsoft.com/office/officeart/2005/8/layout/hProcess4"/>
    <dgm:cxn modelId="{D94BDB07-BCC4-4D7B-814F-BB04681FA8DB}" type="presParOf" srcId="{872BC5F8-43A6-4392-BA58-E6765CED36AF}" destId="{238498E0-1D25-4340-A651-7139041219CE}" srcOrd="5" destOrd="0" presId="urn:microsoft.com/office/officeart/2005/8/layout/hProcess4"/>
    <dgm:cxn modelId="{BBB47F43-DAAD-49C5-85F8-223DAC20105F}" type="presParOf" srcId="{872BC5F8-43A6-4392-BA58-E6765CED36AF}" destId="{C832DA45-47BE-4D30-A437-14B35156E86E}" srcOrd="6" destOrd="0" presId="urn:microsoft.com/office/officeart/2005/8/layout/hProcess4"/>
    <dgm:cxn modelId="{601808C5-5178-4687-B389-A1EB7567CA46}" type="presParOf" srcId="{C832DA45-47BE-4D30-A437-14B35156E86E}" destId="{1994026A-DD83-4886-9A85-B5166C87AA67}" srcOrd="0" destOrd="0" presId="urn:microsoft.com/office/officeart/2005/8/layout/hProcess4"/>
    <dgm:cxn modelId="{1A9FA165-6C0B-41C3-A866-999CD696ABEB}" type="presParOf" srcId="{C832DA45-47BE-4D30-A437-14B35156E86E}" destId="{44026735-18DA-4478-B2D5-8833BC5FD726}" srcOrd="1" destOrd="0" presId="urn:microsoft.com/office/officeart/2005/8/layout/hProcess4"/>
    <dgm:cxn modelId="{10975D43-DB30-4388-A1CF-F6E368852DA9}" type="presParOf" srcId="{C832DA45-47BE-4D30-A437-14B35156E86E}" destId="{51FF334C-ADB7-40D9-BF94-36016374821E}" srcOrd="2" destOrd="0" presId="urn:microsoft.com/office/officeart/2005/8/layout/hProcess4"/>
    <dgm:cxn modelId="{C19709F9-C745-47B1-974A-8FDDD106C048}" type="presParOf" srcId="{C832DA45-47BE-4D30-A437-14B35156E86E}" destId="{E31CC8E6-FA0A-4828-A109-EF2C771E8DB0}" srcOrd="3" destOrd="0" presId="urn:microsoft.com/office/officeart/2005/8/layout/hProcess4"/>
    <dgm:cxn modelId="{FB79B05D-00EA-49B3-9AFF-8F21A5A3893F}" type="presParOf" srcId="{C832DA45-47BE-4D30-A437-14B35156E86E}" destId="{CF47FE4C-CE19-40E6-A004-6CFC4C51D9EF}" srcOrd="4" destOrd="0" presId="urn:microsoft.com/office/officeart/2005/8/layout/h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FB55C3C-D0A0-45B3-8509-E4B633D8B946}" type="doc">
      <dgm:prSet loTypeId="urn:microsoft.com/office/officeart/2005/8/layout/hProcess4" loCatId="process" qsTypeId="urn:microsoft.com/office/officeart/2005/8/quickstyle/simple3" qsCatId="simple" csTypeId="urn:microsoft.com/office/officeart/2005/8/colors/accent1_2" csCatId="accent1" phldr="1"/>
      <dgm:spPr/>
      <dgm:t>
        <a:bodyPr/>
        <a:lstStyle/>
        <a:p>
          <a:endParaRPr lang="en-US"/>
        </a:p>
      </dgm:t>
    </dgm:pt>
    <dgm:pt modelId="{75A1980F-15F7-43E4-A062-B38E4D2D5852}">
      <dgm:prSet phldrT="[Texte]" custT="1"/>
      <dgm:spPr/>
      <dgm:t>
        <a:bodyPr/>
        <a:lstStyle/>
        <a:p>
          <a:r>
            <a:rPr lang="fr-FR" sz="1200" dirty="0"/>
            <a:t>Action 2</a:t>
          </a:r>
          <a:endParaRPr lang="en-US" sz="1200" dirty="0"/>
        </a:p>
      </dgm:t>
    </dgm:pt>
    <dgm:pt modelId="{17D3D803-FA3C-4E73-B3CB-2E10F8078E26}" type="parTrans" cxnId="{3D1348EB-222A-46D4-AB78-04A8CF20CCEC}">
      <dgm:prSet/>
      <dgm:spPr/>
      <dgm:t>
        <a:bodyPr/>
        <a:lstStyle/>
        <a:p>
          <a:endParaRPr lang="en-US"/>
        </a:p>
      </dgm:t>
    </dgm:pt>
    <dgm:pt modelId="{71514032-1499-46DC-9CE8-DD10D9D11822}" type="sibTrans" cxnId="{3D1348EB-222A-46D4-AB78-04A8CF20CCEC}">
      <dgm:prSet/>
      <dgm:spPr/>
      <dgm:t>
        <a:bodyPr/>
        <a:lstStyle/>
        <a:p>
          <a:endParaRPr lang="en-US"/>
        </a:p>
      </dgm:t>
    </dgm:pt>
    <dgm:pt modelId="{26C1BD0A-F300-4B5F-A9B8-4BD879D2BDE8}">
      <dgm:prSet phldrT="[Texte]" custT="1"/>
      <dgm:spPr/>
      <dgm:t>
        <a:bodyPr/>
        <a:lstStyle/>
        <a:p>
          <a:r>
            <a:rPr lang="fr-FR" sz="1600" dirty="0" smtClean="0"/>
            <a:t>Proposer des ajustements et valider les ajustements proposés</a:t>
          </a:r>
          <a:endParaRPr lang="en-US" sz="1600" dirty="0"/>
        </a:p>
      </dgm:t>
    </dgm:pt>
    <dgm:pt modelId="{35237949-82BB-4ED9-88B1-1D0622F19EFB}" type="parTrans" cxnId="{F056B3A8-5945-4AD4-A586-4B7CB8DEFAD2}">
      <dgm:prSet/>
      <dgm:spPr/>
      <dgm:t>
        <a:bodyPr/>
        <a:lstStyle/>
        <a:p>
          <a:endParaRPr lang="en-US"/>
        </a:p>
      </dgm:t>
    </dgm:pt>
    <dgm:pt modelId="{FA75F200-B8F4-4A29-9F7D-8A15D752CAFA}" type="sibTrans" cxnId="{F056B3A8-5945-4AD4-A586-4B7CB8DEFAD2}">
      <dgm:prSet/>
      <dgm:spPr/>
      <dgm:t>
        <a:bodyPr/>
        <a:lstStyle/>
        <a:p>
          <a:endParaRPr lang="en-US"/>
        </a:p>
      </dgm:t>
    </dgm:pt>
    <dgm:pt modelId="{F662D63A-2D86-4D13-AA13-2A8F9505FF74}">
      <dgm:prSet phldrT="[Texte]" custT="1"/>
      <dgm:spPr/>
      <dgm:t>
        <a:bodyPr/>
        <a:lstStyle/>
        <a:p>
          <a:r>
            <a:rPr lang="fr-FR" sz="1200" dirty="0"/>
            <a:t>Action 3</a:t>
          </a:r>
          <a:endParaRPr lang="en-US" sz="1200" dirty="0"/>
        </a:p>
      </dgm:t>
    </dgm:pt>
    <dgm:pt modelId="{3E151195-4F36-439A-96B1-E5963062479E}" type="parTrans" cxnId="{EA264867-A098-4EDB-B80F-9295DEA4D6BD}">
      <dgm:prSet/>
      <dgm:spPr/>
      <dgm:t>
        <a:bodyPr/>
        <a:lstStyle/>
        <a:p>
          <a:endParaRPr lang="en-US"/>
        </a:p>
      </dgm:t>
    </dgm:pt>
    <dgm:pt modelId="{D0A688E9-099C-467F-B224-C8EB33EC6870}" type="sibTrans" cxnId="{EA264867-A098-4EDB-B80F-9295DEA4D6BD}">
      <dgm:prSet/>
      <dgm:spPr/>
      <dgm:t>
        <a:bodyPr/>
        <a:lstStyle/>
        <a:p>
          <a:endParaRPr lang="en-US"/>
        </a:p>
      </dgm:t>
    </dgm:pt>
    <dgm:pt modelId="{260C3426-605F-4F02-B859-C93F68421405}">
      <dgm:prSet phldrT="[Texte]" custT="1"/>
      <dgm:spPr/>
      <dgm:t>
        <a:bodyPr/>
        <a:lstStyle/>
        <a:p>
          <a:r>
            <a:rPr lang="fr-FR" sz="1400" dirty="0" smtClean="0"/>
            <a:t>Vérifier l’ampleur des déséquilibres de la production, des CI en valeur, par rapport à l’étape des ERE</a:t>
          </a:r>
          <a:endParaRPr lang="en-US" sz="1400" dirty="0"/>
        </a:p>
      </dgm:t>
    </dgm:pt>
    <dgm:pt modelId="{9B82B516-BA1F-49A9-ABC4-D35398B635B9}" type="sibTrans" cxnId="{C77F3814-48FF-49A1-A529-79B5A5E43B45}">
      <dgm:prSet/>
      <dgm:spPr/>
      <dgm:t>
        <a:bodyPr/>
        <a:lstStyle/>
        <a:p>
          <a:endParaRPr lang="en-US"/>
        </a:p>
      </dgm:t>
    </dgm:pt>
    <dgm:pt modelId="{265678F5-8522-4A53-8086-2106B67D16BF}" type="parTrans" cxnId="{C77F3814-48FF-49A1-A529-79B5A5E43B45}">
      <dgm:prSet/>
      <dgm:spPr/>
      <dgm:t>
        <a:bodyPr/>
        <a:lstStyle/>
        <a:p>
          <a:endParaRPr lang="en-US"/>
        </a:p>
      </dgm:t>
    </dgm:pt>
    <dgm:pt modelId="{9332C89C-4DDC-4DFF-A806-83C83AA781DC}">
      <dgm:prSet phldrT="[Texte]" custT="1"/>
      <dgm:spPr/>
      <dgm:t>
        <a:bodyPr/>
        <a:lstStyle/>
        <a:p>
          <a:r>
            <a:rPr lang="fr-FR" sz="1200" dirty="0"/>
            <a:t>Action 1</a:t>
          </a:r>
          <a:endParaRPr lang="en-US" sz="1200" dirty="0"/>
        </a:p>
      </dgm:t>
    </dgm:pt>
    <dgm:pt modelId="{3FFA51FC-E1F1-4D12-820F-279B7585B80E}" type="sibTrans" cxnId="{506DF4A3-0DE9-41F2-86CD-78D1753E34F8}">
      <dgm:prSet/>
      <dgm:spPr/>
      <dgm:t>
        <a:bodyPr/>
        <a:lstStyle/>
        <a:p>
          <a:endParaRPr lang="en-US"/>
        </a:p>
      </dgm:t>
    </dgm:pt>
    <dgm:pt modelId="{33DE39CF-A93A-4C3E-9FEA-2334563BFEAA}" type="parTrans" cxnId="{506DF4A3-0DE9-41F2-86CD-78D1753E34F8}">
      <dgm:prSet/>
      <dgm:spPr/>
      <dgm:t>
        <a:bodyPr/>
        <a:lstStyle/>
        <a:p>
          <a:endParaRPr lang="en-US"/>
        </a:p>
      </dgm:t>
    </dgm:pt>
    <dgm:pt modelId="{77E7B0D9-F26C-4057-9945-E6EB231E51B9}">
      <dgm:prSet phldrT="[Texte]" custT="1"/>
      <dgm:spPr/>
      <dgm:t>
        <a:bodyPr/>
        <a:lstStyle/>
        <a:p>
          <a:r>
            <a:rPr lang="fr-FR" sz="1600" dirty="0" smtClean="0"/>
            <a:t>Actualiser les TCD</a:t>
          </a:r>
          <a:endParaRPr lang="en-US" sz="1600" dirty="0"/>
        </a:p>
      </dgm:t>
    </dgm:pt>
    <dgm:pt modelId="{F821C6F5-B9F4-4974-A10B-9C454E2D5061}" type="parTrans" cxnId="{A084A160-CACB-44A9-A0ED-AA569B6FDDB5}">
      <dgm:prSet/>
      <dgm:spPr/>
      <dgm:t>
        <a:bodyPr/>
        <a:lstStyle/>
        <a:p>
          <a:endParaRPr lang="en-US"/>
        </a:p>
      </dgm:t>
    </dgm:pt>
    <dgm:pt modelId="{166DA276-CB95-4A0B-987A-1BFC4D46C568}" type="sibTrans" cxnId="{A084A160-CACB-44A9-A0ED-AA569B6FDDB5}">
      <dgm:prSet/>
      <dgm:spPr/>
      <dgm:t>
        <a:bodyPr/>
        <a:lstStyle/>
        <a:p>
          <a:endParaRPr lang="en-US"/>
        </a:p>
      </dgm:t>
    </dgm:pt>
    <dgm:pt modelId="{E45FD24C-3EA3-41D1-84F2-9381C96BF2B5}">
      <dgm:prSet/>
      <dgm:spPr/>
      <dgm:t>
        <a:bodyPr/>
        <a:lstStyle/>
        <a:p>
          <a:r>
            <a:rPr lang="fr-FR"/>
            <a:t>Fin de la procédure</a:t>
          </a:r>
          <a:endParaRPr lang="en-US"/>
        </a:p>
      </dgm:t>
    </dgm:pt>
    <dgm:pt modelId="{81229EB0-81A3-4765-A7D3-9CF13C3366AC}" type="parTrans" cxnId="{2D0040B6-DAAC-415E-9249-98DF95351FFD}">
      <dgm:prSet/>
      <dgm:spPr/>
      <dgm:t>
        <a:bodyPr/>
        <a:lstStyle/>
        <a:p>
          <a:endParaRPr lang="en-US"/>
        </a:p>
      </dgm:t>
    </dgm:pt>
    <dgm:pt modelId="{5C8552A2-EEBA-47DE-9C4E-7A2F0798FADA}" type="sibTrans" cxnId="{2D0040B6-DAAC-415E-9249-98DF95351FFD}">
      <dgm:prSet/>
      <dgm:spPr/>
      <dgm:t>
        <a:bodyPr/>
        <a:lstStyle/>
        <a:p>
          <a:endParaRPr lang="en-US"/>
        </a:p>
      </dgm:t>
    </dgm:pt>
    <dgm:pt modelId="{B74E4688-0DBF-4C60-8567-3D33A311E6F3}">
      <dgm:prSet custT="1"/>
      <dgm:spPr/>
      <dgm:t>
        <a:bodyPr/>
        <a:lstStyle/>
        <a:p>
          <a:r>
            <a:rPr lang="fr-FR" sz="1400" dirty="0" smtClean="0"/>
            <a:t>Vérifier l’écart des autres impôts sur la production et de la subventions de la production en valeur par rapport  et à l’ancienne base.</a:t>
          </a:r>
          <a:endParaRPr lang="en-US" sz="1400" dirty="0"/>
        </a:p>
      </dgm:t>
    </dgm:pt>
    <dgm:pt modelId="{64FB6810-3555-488B-8E83-F9C26412EB4B}" type="parTrans" cxnId="{4E3DE3DB-FFD5-41B3-953E-DA42E5467161}">
      <dgm:prSet/>
      <dgm:spPr/>
      <dgm:t>
        <a:bodyPr/>
        <a:lstStyle/>
        <a:p>
          <a:endParaRPr lang="fr-FR"/>
        </a:p>
      </dgm:t>
    </dgm:pt>
    <dgm:pt modelId="{DD128610-A50A-4C6F-9333-886F1C1EA850}" type="sibTrans" cxnId="{4E3DE3DB-FFD5-41B3-953E-DA42E5467161}">
      <dgm:prSet/>
      <dgm:spPr/>
      <dgm:t>
        <a:bodyPr/>
        <a:lstStyle/>
        <a:p>
          <a:endParaRPr lang="fr-FR"/>
        </a:p>
      </dgm:t>
    </dgm:pt>
    <dgm:pt modelId="{37828FDF-5E6E-48E6-A3A5-814653B2B441}">
      <dgm:prSet custT="1"/>
      <dgm:spPr/>
      <dgm:t>
        <a:bodyPr/>
        <a:lstStyle/>
        <a:p>
          <a:r>
            <a:rPr lang="fr-FR" sz="1600" dirty="0" smtClean="0"/>
            <a:t>puis constater la </a:t>
          </a:r>
          <a:r>
            <a:rPr lang="fr-FR" sz="1600" dirty="0" err="1" smtClean="0"/>
            <a:t>résorbtion</a:t>
          </a:r>
          <a:r>
            <a:rPr lang="fr-FR" sz="1600" dirty="0" smtClean="0"/>
            <a:t> des écarts en valeur</a:t>
          </a:r>
          <a:endParaRPr lang="en-US" sz="1600" dirty="0"/>
        </a:p>
      </dgm:t>
    </dgm:pt>
    <dgm:pt modelId="{4C52F1D4-B7E9-4617-B264-5029F0D8BC16}" type="parTrans" cxnId="{D3E24115-137E-4E4A-944D-006DC77B69FA}">
      <dgm:prSet/>
      <dgm:spPr/>
      <dgm:t>
        <a:bodyPr/>
        <a:lstStyle/>
        <a:p>
          <a:endParaRPr lang="fr-FR"/>
        </a:p>
      </dgm:t>
    </dgm:pt>
    <dgm:pt modelId="{D9DEB47C-E5D4-4D67-813A-C511AD10C60F}" type="sibTrans" cxnId="{D3E24115-137E-4E4A-944D-006DC77B69FA}">
      <dgm:prSet/>
      <dgm:spPr/>
      <dgm:t>
        <a:bodyPr/>
        <a:lstStyle/>
        <a:p>
          <a:endParaRPr lang="fr-FR"/>
        </a:p>
      </dgm:t>
    </dgm:pt>
    <dgm:pt modelId="{A2F91413-F03C-4941-A926-9B2435A364A7}" type="pres">
      <dgm:prSet presAssocID="{EFB55C3C-D0A0-45B3-8509-E4B633D8B946}" presName="Name0" presStyleCnt="0">
        <dgm:presLayoutVars>
          <dgm:dir/>
          <dgm:animLvl val="lvl"/>
          <dgm:resizeHandles val="exact"/>
        </dgm:presLayoutVars>
      </dgm:prSet>
      <dgm:spPr/>
      <dgm:t>
        <a:bodyPr/>
        <a:lstStyle/>
        <a:p>
          <a:endParaRPr lang="fr-FR"/>
        </a:p>
      </dgm:t>
    </dgm:pt>
    <dgm:pt modelId="{21EC6AE2-E2C5-4CA3-A4F5-BF6CC43D171A}" type="pres">
      <dgm:prSet presAssocID="{EFB55C3C-D0A0-45B3-8509-E4B633D8B946}" presName="tSp" presStyleCnt="0"/>
      <dgm:spPr/>
    </dgm:pt>
    <dgm:pt modelId="{923D885F-198A-4DBF-A0F6-713CEEB76EE5}" type="pres">
      <dgm:prSet presAssocID="{EFB55C3C-D0A0-45B3-8509-E4B633D8B946}" presName="bSp" presStyleCnt="0"/>
      <dgm:spPr/>
    </dgm:pt>
    <dgm:pt modelId="{872BC5F8-43A6-4392-BA58-E6765CED36AF}" type="pres">
      <dgm:prSet presAssocID="{EFB55C3C-D0A0-45B3-8509-E4B633D8B946}" presName="process" presStyleCnt="0"/>
      <dgm:spPr/>
    </dgm:pt>
    <dgm:pt modelId="{FF6EABCA-8051-43FB-B285-749F54B5E45C}" type="pres">
      <dgm:prSet presAssocID="{9332C89C-4DDC-4DFF-A806-83C83AA781DC}" presName="composite1" presStyleCnt="0"/>
      <dgm:spPr/>
    </dgm:pt>
    <dgm:pt modelId="{69414366-837B-47E2-8039-C4255A8A290E}" type="pres">
      <dgm:prSet presAssocID="{9332C89C-4DDC-4DFF-A806-83C83AA781DC}" presName="dummyNode1" presStyleLbl="node1" presStyleIdx="0" presStyleCnt="4"/>
      <dgm:spPr/>
    </dgm:pt>
    <dgm:pt modelId="{ED9633BE-9849-4FBF-871D-F444E635B2E1}" type="pres">
      <dgm:prSet presAssocID="{9332C89C-4DDC-4DFF-A806-83C83AA781DC}" presName="childNode1" presStyleLbl="bgAcc1" presStyleIdx="0" presStyleCnt="4" custScaleX="184481" custScaleY="278410" custLinFactNeighborX="5418" custLinFactNeighborY="-2529">
        <dgm:presLayoutVars>
          <dgm:bulletEnabled val="1"/>
        </dgm:presLayoutVars>
      </dgm:prSet>
      <dgm:spPr/>
      <dgm:t>
        <a:bodyPr/>
        <a:lstStyle/>
        <a:p>
          <a:endParaRPr lang="fr-FR"/>
        </a:p>
      </dgm:t>
    </dgm:pt>
    <dgm:pt modelId="{E49ED53E-1B6F-45C7-B944-259F60D73582}" type="pres">
      <dgm:prSet presAssocID="{9332C89C-4DDC-4DFF-A806-83C83AA781DC}" presName="childNode1tx" presStyleLbl="bgAcc1" presStyleIdx="0" presStyleCnt="4">
        <dgm:presLayoutVars>
          <dgm:bulletEnabled val="1"/>
        </dgm:presLayoutVars>
      </dgm:prSet>
      <dgm:spPr/>
      <dgm:t>
        <a:bodyPr/>
        <a:lstStyle/>
        <a:p>
          <a:endParaRPr lang="fr-FR"/>
        </a:p>
      </dgm:t>
    </dgm:pt>
    <dgm:pt modelId="{ECD0EA04-70BD-4DB6-9D00-52617E4CA660}" type="pres">
      <dgm:prSet presAssocID="{9332C89C-4DDC-4DFF-A806-83C83AA781DC}" presName="parentNode1" presStyleLbl="node1" presStyleIdx="0" presStyleCnt="4" custLinFactY="100000" custLinFactNeighborX="24933" custLinFactNeighborY="120774">
        <dgm:presLayoutVars>
          <dgm:chMax val="1"/>
          <dgm:bulletEnabled val="1"/>
        </dgm:presLayoutVars>
      </dgm:prSet>
      <dgm:spPr/>
      <dgm:t>
        <a:bodyPr/>
        <a:lstStyle/>
        <a:p>
          <a:endParaRPr lang="fr-FR"/>
        </a:p>
      </dgm:t>
    </dgm:pt>
    <dgm:pt modelId="{D2CBA500-E705-40A0-96EE-C0CD2285D3B9}" type="pres">
      <dgm:prSet presAssocID="{9332C89C-4DDC-4DFF-A806-83C83AA781DC}" presName="connSite1" presStyleCnt="0"/>
      <dgm:spPr/>
    </dgm:pt>
    <dgm:pt modelId="{C7548075-3640-45F6-8A15-2918AD1EEE6C}" type="pres">
      <dgm:prSet presAssocID="{3FFA51FC-E1F1-4D12-820F-279B7585B80E}" presName="Name9" presStyleLbl="sibTrans2D1" presStyleIdx="0" presStyleCnt="3" custAng="1616517" custLinFactNeighborX="-4249" custLinFactNeighborY="12189"/>
      <dgm:spPr/>
      <dgm:t>
        <a:bodyPr/>
        <a:lstStyle/>
        <a:p>
          <a:endParaRPr lang="fr-FR"/>
        </a:p>
      </dgm:t>
    </dgm:pt>
    <dgm:pt modelId="{55D75E21-38C1-41B7-AFB4-F02A6C2B06AA}" type="pres">
      <dgm:prSet presAssocID="{75A1980F-15F7-43E4-A062-B38E4D2D5852}" presName="composite2" presStyleCnt="0"/>
      <dgm:spPr/>
    </dgm:pt>
    <dgm:pt modelId="{A8489A66-920B-4E6D-A627-3D4CD3288C31}" type="pres">
      <dgm:prSet presAssocID="{75A1980F-15F7-43E4-A062-B38E4D2D5852}" presName="dummyNode2" presStyleLbl="node1" presStyleIdx="0" presStyleCnt="4"/>
      <dgm:spPr/>
    </dgm:pt>
    <dgm:pt modelId="{209A103E-8411-463C-8D24-B78DE9FF5AE3}" type="pres">
      <dgm:prSet presAssocID="{75A1980F-15F7-43E4-A062-B38E4D2D5852}" presName="childNode2" presStyleLbl="bgAcc1" presStyleIdx="1" presStyleCnt="4" custScaleX="182169" custScaleY="283631" custLinFactNeighborX="-988" custLinFactNeighborY="-2630">
        <dgm:presLayoutVars>
          <dgm:bulletEnabled val="1"/>
        </dgm:presLayoutVars>
      </dgm:prSet>
      <dgm:spPr/>
      <dgm:t>
        <a:bodyPr/>
        <a:lstStyle/>
        <a:p>
          <a:endParaRPr lang="fr-FR"/>
        </a:p>
      </dgm:t>
    </dgm:pt>
    <dgm:pt modelId="{E2B117BF-E682-466E-9244-C82DC389E8B7}" type="pres">
      <dgm:prSet presAssocID="{75A1980F-15F7-43E4-A062-B38E4D2D5852}" presName="childNode2tx" presStyleLbl="bgAcc1" presStyleIdx="1" presStyleCnt="4">
        <dgm:presLayoutVars>
          <dgm:bulletEnabled val="1"/>
        </dgm:presLayoutVars>
      </dgm:prSet>
      <dgm:spPr/>
      <dgm:t>
        <a:bodyPr/>
        <a:lstStyle/>
        <a:p>
          <a:endParaRPr lang="fr-FR"/>
        </a:p>
      </dgm:t>
    </dgm:pt>
    <dgm:pt modelId="{E291D30C-793D-4EF1-91B8-2FAB11F95966}" type="pres">
      <dgm:prSet presAssocID="{75A1980F-15F7-43E4-A062-B38E4D2D5852}" presName="parentNode2" presStyleLbl="node1" presStyleIdx="1" presStyleCnt="4" custLinFactY="-96682" custLinFactNeighborX="12345" custLinFactNeighborY="-100000">
        <dgm:presLayoutVars>
          <dgm:chMax val="0"/>
          <dgm:bulletEnabled val="1"/>
        </dgm:presLayoutVars>
      </dgm:prSet>
      <dgm:spPr/>
      <dgm:t>
        <a:bodyPr/>
        <a:lstStyle/>
        <a:p>
          <a:endParaRPr lang="fr-FR"/>
        </a:p>
      </dgm:t>
    </dgm:pt>
    <dgm:pt modelId="{76C848AC-5BF3-44B1-9004-4760E6365D20}" type="pres">
      <dgm:prSet presAssocID="{75A1980F-15F7-43E4-A062-B38E4D2D5852}" presName="connSite2" presStyleCnt="0"/>
      <dgm:spPr/>
    </dgm:pt>
    <dgm:pt modelId="{E22F7B8F-7DAB-4693-BEE7-4D4D831D08A9}" type="pres">
      <dgm:prSet presAssocID="{71514032-1499-46DC-9CE8-DD10D9D11822}" presName="Name18" presStyleLbl="sibTrans2D1" presStyleIdx="1" presStyleCnt="3" custAng="20309212" custScaleX="118825" custScaleY="110441" custLinFactNeighborX="-1075" custLinFactNeighborY="-5636"/>
      <dgm:spPr/>
      <dgm:t>
        <a:bodyPr/>
        <a:lstStyle/>
        <a:p>
          <a:endParaRPr lang="fr-FR"/>
        </a:p>
      </dgm:t>
    </dgm:pt>
    <dgm:pt modelId="{F7FC10C2-F092-4F9A-8B14-87DCD98C2E38}" type="pres">
      <dgm:prSet presAssocID="{F662D63A-2D86-4D13-AA13-2A8F9505FF74}" presName="composite1" presStyleCnt="0"/>
      <dgm:spPr/>
    </dgm:pt>
    <dgm:pt modelId="{D15A51B6-CAB8-4DB6-BA7A-7483FB9988CA}" type="pres">
      <dgm:prSet presAssocID="{F662D63A-2D86-4D13-AA13-2A8F9505FF74}" presName="dummyNode1" presStyleLbl="node1" presStyleIdx="1" presStyleCnt="4"/>
      <dgm:spPr/>
    </dgm:pt>
    <dgm:pt modelId="{F6336ABF-D41B-478E-A2BA-EC42EBC8A314}" type="pres">
      <dgm:prSet presAssocID="{F662D63A-2D86-4D13-AA13-2A8F9505FF74}" presName="childNode1" presStyleLbl="bgAcc1" presStyleIdx="2" presStyleCnt="4" custScaleX="161323" custScaleY="259871">
        <dgm:presLayoutVars>
          <dgm:bulletEnabled val="1"/>
        </dgm:presLayoutVars>
      </dgm:prSet>
      <dgm:spPr/>
      <dgm:t>
        <a:bodyPr/>
        <a:lstStyle/>
        <a:p>
          <a:endParaRPr lang="fr-FR"/>
        </a:p>
      </dgm:t>
    </dgm:pt>
    <dgm:pt modelId="{9A1F9589-5C70-4CF1-A291-CA2C6DCD59A8}" type="pres">
      <dgm:prSet presAssocID="{F662D63A-2D86-4D13-AA13-2A8F9505FF74}" presName="childNode1tx" presStyleLbl="bgAcc1" presStyleIdx="2" presStyleCnt="4">
        <dgm:presLayoutVars>
          <dgm:bulletEnabled val="1"/>
        </dgm:presLayoutVars>
      </dgm:prSet>
      <dgm:spPr/>
      <dgm:t>
        <a:bodyPr/>
        <a:lstStyle/>
        <a:p>
          <a:endParaRPr lang="fr-FR"/>
        </a:p>
      </dgm:t>
    </dgm:pt>
    <dgm:pt modelId="{DEB9A5EC-BA02-4FFF-BC3A-027C817498BD}" type="pres">
      <dgm:prSet presAssocID="{F662D63A-2D86-4D13-AA13-2A8F9505FF74}" presName="parentNode1" presStyleLbl="node1" presStyleIdx="2" presStyleCnt="4" custLinFactY="80389" custLinFactNeighborX="29939" custLinFactNeighborY="100000">
        <dgm:presLayoutVars>
          <dgm:chMax val="1"/>
          <dgm:bulletEnabled val="1"/>
        </dgm:presLayoutVars>
      </dgm:prSet>
      <dgm:spPr/>
      <dgm:t>
        <a:bodyPr/>
        <a:lstStyle/>
        <a:p>
          <a:endParaRPr lang="fr-FR"/>
        </a:p>
      </dgm:t>
    </dgm:pt>
    <dgm:pt modelId="{7D1A263D-4337-4104-A188-DC9A0D79A384}" type="pres">
      <dgm:prSet presAssocID="{F662D63A-2D86-4D13-AA13-2A8F9505FF74}" presName="connSite1" presStyleCnt="0"/>
      <dgm:spPr/>
    </dgm:pt>
    <dgm:pt modelId="{238498E0-1D25-4340-A651-7139041219CE}" type="pres">
      <dgm:prSet presAssocID="{D0A688E9-099C-467F-B224-C8EB33EC6870}" presName="Name9" presStyleLbl="sibTrans2D1" presStyleIdx="2" presStyleCnt="3" custLinFactNeighborX="25710" custLinFactNeighborY="-7644"/>
      <dgm:spPr/>
      <dgm:t>
        <a:bodyPr/>
        <a:lstStyle/>
        <a:p>
          <a:endParaRPr lang="fr-FR"/>
        </a:p>
      </dgm:t>
    </dgm:pt>
    <dgm:pt modelId="{EDCFD9A9-4C1C-4331-9116-D5406148F429}" type="pres">
      <dgm:prSet presAssocID="{E45FD24C-3EA3-41D1-84F2-9381C96BF2B5}" presName="composite2" presStyleCnt="0"/>
      <dgm:spPr/>
    </dgm:pt>
    <dgm:pt modelId="{1E5FB3A3-C8A1-4539-97E9-3AD1CB5192FD}" type="pres">
      <dgm:prSet presAssocID="{E45FD24C-3EA3-41D1-84F2-9381C96BF2B5}" presName="dummyNode2" presStyleLbl="node1" presStyleIdx="2" presStyleCnt="4"/>
      <dgm:spPr/>
    </dgm:pt>
    <dgm:pt modelId="{65A81019-A77B-4EFB-89D4-BF437E7E0579}" type="pres">
      <dgm:prSet presAssocID="{E45FD24C-3EA3-41D1-84F2-9381C96BF2B5}" presName="childNode2" presStyleLbl="bgAcc1" presStyleIdx="3" presStyleCnt="4">
        <dgm:presLayoutVars>
          <dgm:bulletEnabled val="1"/>
        </dgm:presLayoutVars>
      </dgm:prSet>
      <dgm:spPr/>
    </dgm:pt>
    <dgm:pt modelId="{1AC5CDD4-313B-46E2-918B-F9F3A56C3B82}" type="pres">
      <dgm:prSet presAssocID="{E45FD24C-3EA3-41D1-84F2-9381C96BF2B5}" presName="childNode2tx" presStyleLbl="bgAcc1" presStyleIdx="3" presStyleCnt="4">
        <dgm:presLayoutVars>
          <dgm:bulletEnabled val="1"/>
        </dgm:presLayoutVars>
      </dgm:prSet>
      <dgm:spPr/>
    </dgm:pt>
    <dgm:pt modelId="{C2CBC818-8B21-4BE0-9246-0E53EE493319}" type="pres">
      <dgm:prSet presAssocID="{E45FD24C-3EA3-41D1-84F2-9381C96BF2B5}" presName="parentNode2" presStyleLbl="node1" presStyleIdx="3" presStyleCnt="4">
        <dgm:presLayoutVars>
          <dgm:chMax val="0"/>
          <dgm:bulletEnabled val="1"/>
        </dgm:presLayoutVars>
      </dgm:prSet>
      <dgm:spPr/>
      <dgm:t>
        <a:bodyPr/>
        <a:lstStyle/>
        <a:p>
          <a:endParaRPr lang="fr-FR"/>
        </a:p>
      </dgm:t>
    </dgm:pt>
    <dgm:pt modelId="{02346405-BF7E-4DBE-84BA-50C620CFA327}" type="pres">
      <dgm:prSet presAssocID="{E45FD24C-3EA3-41D1-84F2-9381C96BF2B5}" presName="connSite2" presStyleCnt="0"/>
      <dgm:spPr/>
    </dgm:pt>
  </dgm:ptLst>
  <dgm:cxnLst>
    <dgm:cxn modelId="{506DF4A3-0DE9-41F2-86CD-78D1753E34F8}" srcId="{EFB55C3C-D0A0-45B3-8509-E4B633D8B946}" destId="{9332C89C-4DDC-4DFF-A806-83C83AA781DC}" srcOrd="0" destOrd="0" parTransId="{33DE39CF-A93A-4C3E-9FEA-2334563BFEAA}" sibTransId="{3FFA51FC-E1F1-4D12-820F-279B7585B80E}"/>
    <dgm:cxn modelId="{D85164B9-91E7-49CC-A172-982B7F06B4CE}" type="presOf" srcId="{26C1BD0A-F300-4B5F-A9B8-4BD879D2BDE8}" destId="{209A103E-8411-463C-8D24-B78DE9FF5AE3}" srcOrd="0" destOrd="0" presId="urn:microsoft.com/office/officeart/2005/8/layout/hProcess4"/>
    <dgm:cxn modelId="{2D0040B6-DAAC-415E-9249-98DF95351FFD}" srcId="{EFB55C3C-D0A0-45B3-8509-E4B633D8B946}" destId="{E45FD24C-3EA3-41D1-84F2-9381C96BF2B5}" srcOrd="3" destOrd="0" parTransId="{81229EB0-81A3-4765-A7D3-9CF13C3366AC}" sibTransId="{5C8552A2-EEBA-47DE-9C4E-7A2F0798FADA}"/>
    <dgm:cxn modelId="{4D07B36C-101C-422A-81B3-A205D7235DE2}" type="presOf" srcId="{37828FDF-5E6E-48E6-A3A5-814653B2B441}" destId="{F6336ABF-D41B-478E-A2BA-EC42EBC8A314}" srcOrd="0" destOrd="1" presId="urn:microsoft.com/office/officeart/2005/8/layout/hProcess4"/>
    <dgm:cxn modelId="{C77F3814-48FF-49A1-A529-79B5A5E43B45}" srcId="{9332C89C-4DDC-4DFF-A806-83C83AA781DC}" destId="{260C3426-605F-4F02-B859-C93F68421405}" srcOrd="0" destOrd="0" parTransId="{265678F5-8522-4A53-8086-2106B67D16BF}" sibTransId="{9B82B516-BA1F-49A9-ABC4-D35398B635B9}"/>
    <dgm:cxn modelId="{A084A160-CACB-44A9-A0ED-AA569B6FDDB5}" srcId="{F662D63A-2D86-4D13-AA13-2A8F9505FF74}" destId="{77E7B0D9-F26C-4057-9945-E6EB231E51B9}" srcOrd="0" destOrd="0" parTransId="{F821C6F5-B9F4-4974-A10B-9C454E2D5061}" sibTransId="{166DA276-CB95-4A0B-987A-1BFC4D46C568}"/>
    <dgm:cxn modelId="{19FFAAD8-E7E5-4482-B227-84400B5E067D}" type="presOf" srcId="{9332C89C-4DDC-4DFF-A806-83C83AA781DC}" destId="{ECD0EA04-70BD-4DB6-9D00-52617E4CA660}" srcOrd="0" destOrd="0" presId="urn:microsoft.com/office/officeart/2005/8/layout/hProcess4"/>
    <dgm:cxn modelId="{852F8D9D-513E-4DE2-82E9-30064193FA6F}" type="presOf" srcId="{3FFA51FC-E1F1-4D12-820F-279B7585B80E}" destId="{C7548075-3640-45F6-8A15-2918AD1EEE6C}" srcOrd="0" destOrd="0" presId="urn:microsoft.com/office/officeart/2005/8/layout/hProcess4"/>
    <dgm:cxn modelId="{B32FEC96-BDA8-4843-AD65-486AA06DF149}" type="presOf" srcId="{EFB55C3C-D0A0-45B3-8509-E4B633D8B946}" destId="{A2F91413-F03C-4941-A926-9B2435A364A7}" srcOrd="0" destOrd="0" presId="urn:microsoft.com/office/officeart/2005/8/layout/hProcess4"/>
    <dgm:cxn modelId="{FB924C8F-E91E-406D-BD80-C0E1C98C864F}" type="presOf" srcId="{260C3426-605F-4F02-B859-C93F68421405}" destId="{ED9633BE-9849-4FBF-871D-F444E635B2E1}" srcOrd="0" destOrd="0" presId="urn:microsoft.com/office/officeart/2005/8/layout/hProcess4"/>
    <dgm:cxn modelId="{C14E280A-6D24-418A-B6ED-60A8423ABECC}" type="presOf" srcId="{B74E4688-0DBF-4C60-8567-3D33A311E6F3}" destId="{ED9633BE-9849-4FBF-871D-F444E635B2E1}" srcOrd="0" destOrd="1" presId="urn:microsoft.com/office/officeart/2005/8/layout/hProcess4"/>
    <dgm:cxn modelId="{E1073CCE-B28A-4F7F-B535-095166370CFB}" type="presOf" srcId="{77E7B0D9-F26C-4057-9945-E6EB231E51B9}" destId="{9A1F9589-5C70-4CF1-A291-CA2C6DCD59A8}" srcOrd="1" destOrd="0" presId="urn:microsoft.com/office/officeart/2005/8/layout/hProcess4"/>
    <dgm:cxn modelId="{4786B786-9062-4862-84FD-5A4DAA065024}" type="presOf" srcId="{F662D63A-2D86-4D13-AA13-2A8F9505FF74}" destId="{DEB9A5EC-BA02-4FFF-BC3A-027C817498BD}" srcOrd="0" destOrd="0" presId="urn:microsoft.com/office/officeart/2005/8/layout/hProcess4"/>
    <dgm:cxn modelId="{846ED80A-3349-4F73-B3D1-8DDA5B72DB9F}" type="presOf" srcId="{26C1BD0A-F300-4B5F-A9B8-4BD879D2BDE8}" destId="{E2B117BF-E682-466E-9244-C82DC389E8B7}" srcOrd="1" destOrd="0" presId="urn:microsoft.com/office/officeart/2005/8/layout/hProcess4"/>
    <dgm:cxn modelId="{6F543D5C-28CB-4B48-8953-3C1ADE9BCAFA}" type="presOf" srcId="{75A1980F-15F7-43E4-A062-B38E4D2D5852}" destId="{E291D30C-793D-4EF1-91B8-2FAB11F95966}" srcOrd="0" destOrd="0" presId="urn:microsoft.com/office/officeart/2005/8/layout/hProcess4"/>
    <dgm:cxn modelId="{F056B3A8-5945-4AD4-A586-4B7CB8DEFAD2}" srcId="{75A1980F-15F7-43E4-A062-B38E4D2D5852}" destId="{26C1BD0A-F300-4B5F-A9B8-4BD879D2BDE8}" srcOrd="0" destOrd="0" parTransId="{35237949-82BB-4ED9-88B1-1D0622F19EFB}" sibTransId="{FA75F200-B8F4-4A29-9F7D-8A15D752CAFA}"/>
    <dgm:cxn modelId="{ECC33DFA-F943-4605-91F2-2DD0ACDCD681}" type="presOf" srcId="{D0A688E9-099C-467F-B224-C8EB33EC6870}" destId="{238498E0-1D25-4340-A651-7139041219CE}" srcOrd="0" destOrd="0" presId="urn:microsoft.com/office/officeart/2005/8/layout/hProcess4"/>
    <dgm:cxn modelId="{968B639B-ED51-496E-BF69-E4A32D5723CD}" type="presOf" srcId="{B74E4688-0DBF-4C60-8567-3D33A311E6F3}" destId="{E49ED53E-1B6F-45C7-B944-259F60D73582}" srcOrd="1" destOrd="1" presId="urn:microsoft.com/office/officeart/2005/8/layout/hProcess4"/>
    <dgm:cxn modelId="{3D1348EB-222A-46D4-AB78-04A8CF20CCEC}" srcId="{EFB55C3C-D0A0-45B3-8509-E4B633D8B946}" destId="{75A1980F-15F7-43E4-A062-B38E4D2D5852}" srcOrd="1" destOrd="0" parTransId="{17D3D803-FA3C-4E73-B3CB-2E10F8078E26}" sibTransId="{71514032-1499-46DC-9CE8-DD10D9D11822}"/>
    <dgm:cxn modelId="{D3E24115-137E-4E4A-944D-006DC77B69FA}" srcId="{F662D63A-2D86-4D13-AA13-2A8F9505FF74}" destId="{37828FDF-5E6E-48E6-A3A5-814653B2B441}" srcOrd="1" destOrd="0" parTransId="{4C52F1D4-B7E9-4617-B264-5029F0D8BC16}" sibTransId="{D9DEB47C-E5D4-4D67-813A-C511AD10C60F}"/>
    <dgm:cxn modelId="{EF444FBD-C350-450D-A270-1F8839B7259E}" type="presOf" srcId="{71514032-1499-46DC-9CE8-DD10D9D11822}" destId="{E22F7B8F-7DAB-4693-BEE7-4D4D831D08A9}" srcOrd="0" destOrd="0" presId="urn:microsoft.com/office/officeart/2005/8/layout/hProcess4"/>
    <dgm:cxn modelId="{576AC112-0C85-441C-AF79-8D71944D0D4C}" type="presOf" srcId="{37828FDF-5E6E-48E6-A3A5-814653B2B441}" destId="{9A1F9589-5C70-4CF1-A291-CA2C6DCD59A8}" srcOrd="1" destOrd="1" presId="urn:microsoft.com/office/officeart/2005/8/layout/hProcess4"/>
    <dgm:cxn modelId="{C918FA0A-1765-4F67-B973-134C520AF1C5}" type="presOf" srcId="{260C3426-605F-4F02-B859-C93F68421405}" destId="{E49ED53E-1B6F-45C7-B944-259F60D73582}" srcOrd="1" destOrd="0" presId="urn:microsoft.com/office/officeart/2005/8/layout/hProcess4"/>
    <dgm:cxn modelId="{CC6CAB02-33C4-4447-8055-99856E11F97D}" type="presOf" srcId="{E45FD24C-3EA3-41D1-84F2-9381C96BF2B5}" destId="{C2CBC818-8B21-4BE0-9246-0E53EE493319}" srcOrd="0" destOrd="0" presId="urn:microsoft.com/office/officeart/2005/8/layout/hProcess4"/>
    <dgm:cxn modelId="{EA264867-A098-4EDB-B80F-9295DEA4D6BD}" srcId="{EFB55C3C-D0A0-45B3-8509-E4B633D8B946}" destId="{F662D63A-2D86-4D13-AA13-2A8F9505FF74}" srcOrd="2" destOrd="0" parTransId="{3E151195-4F36-439A-96B1-E5963062479E}" sibTransId="{D0A688E9-099C-467F-B224-C8EB33EC6870}"/>
    <dgm:cxn modelId="{4E3DE3DB-FFD5-41B3-953E-DA42E5467161}" srcId="{9332C89C-4DDC-4DFF-A806-83C83AA781DC}" destId="{B74E4688-0DBF-4C60-8567-3D33A311E6F3}" srcOrd="1" destOrd="0" parTransId="{64FB6810-3555-488B-8E83-F9C26412EB4B}" sibTransId="{DD128610-A50A-4C6F-9333-886F1C1EA850}"/>
    <dgm:cxn modelId="{2ECD9E8B-4E06-4F6B-972C-EFBE89CDC690}" type="presOf" srcId="{77E7B0D9-F26C-4057-9945-E6EB231E51B9}" destId="{F6336ABF-D41B-478E-A2BA-EC42EBC8A314}" srcOrd="0" destOrd="0" presId="urn:microsoft.com/office/officeart/2005/8/layout/hProcess4"/>
    <dgm:cxn modelId="{463A03CC-FC01-4947-8399-807D71462CAA}" type="presParOf" srcId="{A2F91413-F03C-4941-A926-9B2435A364A7}" destId="{21EC6AE2-E2C5-4CA3-A4F5-BF6CC43D171A}" srcOrd="0" destOrd="0" presId="urn:microsoft.com/office/officeart/2005/8/layout/hProcess4"/>
    <dgm:cxn modelId="{3EA7B974-BF96-4E20-9114-775137AB96D1}" type="presParOf" srcId="{A2F91413-F03C-4941-A926-9B2435A364A7}" destId="{923D885F-198A-4DBF-A0F6-713CEEB76EE5}" srcOrd="1" destOrd="0" presId="urn:microsoft.com/office/officeart/2005/8/layout/hProcess4"/>
    <dgm:cxn modelId="{DF08108B-885C-4233-951A-7AB1856ECB47}" type="presParOf" srcId="{A2F91413-F03C-4941-A926-9B2435A364A7}" destId="{872BC5F8-43A6-4392-BA58-E6765CED36AF}" srcOrd="2" destOrd="0" presId="urn:microsoft.com/office/officeart/2005/8/layout/hProcess4"/>
    <dgm:cxn modelId="{6F5C8130-B133-436A-BF70-AE579747BAD6}" type="presParOf" srcId="{872BC5F8-43A6-4392-BA58-E6765CED36AF}" destId="{FF6EABCA-8051-43FB-B285-749F54B5E45C}" srcOrd="0" destOrd="0" presId="urn:microsoft.com/office/officeart/2005/8/layout/hProcess4"/>
    <dgm:cxn modelId="{914EA32B-2D12-4FD3-A46E-357CF10FC5CB}" type="presParOf" srcId="{FF6EABCA-8051-43FB-B285-749F54B5E45C}" destId="{69414366-837B-47E2-8039-C4255A8A290E}" srcOrd="0" destOrd="0" presId="urn:microsoft.com/office/officeart/2005/8/layout/hProcess4"/>
    <dgm:cxn modelId="{A0D4376C-1397-448E-958F-BBACB27CF4AC}" type="presParOf" srcId="{FF6EABCA-8051-43FB-B285-749F54B5E45C}" destId="{ED9633BE-9849-4FBF-871D-F444E635B2E1}" srcOrd="1" destOrd="0" presId="urn:microsoft.com/office/officeart/2005/8/layout/hProcess4"/>
    <dgm:cxn modelId="{183F078D-0CC2-4B60-85AD-5C4DA76E6232}" type="presParOf" srcId="{FF6EABCA-8051-43FB-B285-749F54B5E45C}" destId="{E49ED53E-1B6F-45C7-B944-259F60D73582}" srcOrd="2" destOrd="0" presId="urn:microsoft.com/office/officeart/2005/8/layout/hProcess4"/>
    <dgm:cxn modelId="{5E8CFA7E-C506-4449-8A37-1866DED6898A}" type="presParOf" srcId="{FF6EABCA-8051-43FB-B285-749F54B5E45C}" destId="{ECD0EA04-70BD-4DB6-9D00-52617E4CA660}" srcOrd="3" destOrd="0" presId="urn:microsoft.com/office/officeart/2005/8/layout/hProcess4"/>
    <dgm:cxn modelId="{0E6A449D-67F1-4549-A763-B265953EB755}" type="presParOf" srcId="{FF6EABCA-8051-43FB-B285-749F54B5E45C}" destId="{D2CBA500-E705-40A0-96EE-C0CD2285D3B9}" srcOrd="4" destOrd="0" presId="urn:microsoft.com/office/officeart/2005/8/layout/hProcess4"/>
    <dgm:cxn modelId="{5D93987F-029B-492D-B938-91DEC6010976}" type="presParOf" srcId="{872BC5F8-43A6-4392-BA58-E6765CED36AF}" destId="{C7548075-3640-45F6-8A15-2918AD1EEE6C}" srcOrd="1" destOrd="0" presId="urn:microsoft.com/office/officeart/2005/8/layout/hProcess4"/>
    <dgm:cxn modelId="{06925C10-CF3C-4EEC-932C-6E65C5394607}" type="presParOf" srcId="{872BC5F8-43A6-4392-BA58-E6765CED36AF}" destId="{55D75E21-38C1-41B7-AFB4-F02A6C2B06AA}" srcOrd="2" destOrd="0" presId="urn:microsoft.com/office/officeart/2005/8/layout/hProcess4"/>
    <dgm:cxn modelId="{008635D9-0D25-4F45-93E9-DC07D1986A89}" type="presParOf" srcId="{55D75E21-38C1-41B7-AFB4-F02A6C2B06AA}" destId="{A8489A66-920B-4E6D-A627-3D4CD3288C31}" srcOrd="0" destOrd="0" presId="urn:microsoft.com/office/officeart/2005/8/layout/hProcess4"/>
    <dgm:cxn modelId="{196E8768-1B22-4E0F-BC8E-D327C1E23097}" type="presParOf" srcId="{55D75E21-38C1-41B7-AFB4-F02A6C2B06AA}" destId="{209A103E-8411-463C-8D24-B78DE9FF5AE3}" srcOrd="1" destOrd="0" presId="urn:microsoft.com/office/officeart/2005/8/layout/hProcess4"/>
    <dgm:cxn modelId="{55353517-8FAF-4282-9B71-D7AA2791D41D}" type="presParOf" srcId="{55D75E21-38C1-41B7-AFB4-F02A6C2B06AA}" destId="{E2B117BF-E682-466E-9244-C82DC389E8B7}" srcOrd="2" destOrd="0" presId="urn:microsoft.com/office/officeart/2005/8/layout/hProcess4"/>
    <dgm:cxn modelId="{60BC41CD-06E6-4814-85A2-6402B740C3BF}" type="presParOf" srcId="{55D75E21-38C1-41B7-AFB4-F02A6C2B06AA}" destId="{E291D30C-793D-4EF1-91B8-2FAB11F95966}" srcOrd="3" destOrd="0" presId="urn:microsoft.com/office/officeart/2005/8/layout/hProcess4"/>
    <dgm:cxn modelId="{D24DA677-7F8B-4CA8-82AF-98C5CA0CFB23}" type="presParOf" srcId="{55D75E21-38C1-41B7-AFB4-F02A6C2B06AA}" destId="{76C848AC-5BF3-44B1-9004-4760E6365D20}" srcOrd="4" destOrd="0" presId="urn:microsoft.com/office/officeart/2005/8/layout/hProcess4"/>
    <dgm:cxn modelId="{7E6B588B-3558-4349-9752-8BA2409E5E88}" type="presParOf" srcId="{872BC5F8-43A6-4392-BA58-E6765CED36AF}" destId="{E22F7B8F-7DAB-4693-BEE7-4D4D831D08A9}" srcOrd="3" destOrd="0" presId="urn:microsoft.com/office/officeart/2005/8/layout/hProcess4"/>
    <dgm:cxn modelId="{8EFA6150-6B40-4449-B84F-7B153E5A31B4}" type="presParOf" srcId="{872BC5F8-43A6-4392-BA58-E6765CED36AF}" destId="{F7FC10C2-F092-4F9A-8B14-87DCD98C2E38}" srcOrd="4" destOrd="0" presId="urn:microsoft.com/office/officeart/2005/8/layout/hProcess4"/>
    <dgm:cxn modelId="{22E55F70-73A0-4D47-BAB3-2B4DD622E7BF}" type="presParOf" srcId="{F7FC10C2-F092-4F9A-8B14-87DCD98C2E38}" destId="{D15A51B6-CAB8-4DB6-BA7A-7483FB9988CA}" srcOrd="0" destOrd="0" presId="urn:microsoft.com/office/officeart/2005/8/layout/hProcess4"/>
    <dgm:cxn modelId="{AF26EAC2-F04E-48D0-9132-6D21A862A5A9}" type="presParOf" srcId="{F7FC10C2-F092-4F9A-8B14-87DCD98C2E38}" destId="{F6336ABF-D41B-478E-A2BA-EC42EBC8A314}" srcOrd="1" destOrd="0" presId="urn:microsoft.com/office/officeart/2005/8/layout/hProcess4"/>
    <dgm:cxn modelId="{04310FCB-B746-4FD3-8C4B-7DF6A6F7D32E}" type="presParOf" srcId="{F7FC10C2-F092-4F9A-8B14-87DCD98C2E38}" destId="{9A1F9589-5C70-4CF1-A291-CA2C6DCD59A8}" srcOrd="2" destOrd="0" presId="urn:microsoft.com/office/officeart/2005/8/layout/hProcess4"/>
    <dgm:cxn modelId="{36A073E6-C519-4ED0-BD2B-E66239556947}" type="presParOf" srcId="{F7FC10C2-F092-4F9A-8B14-87DCD98C2E38}" destId="{DEB9A5EC-BA02-4FFF-BC3A-027C817498BD}" srcOrd="3" destOrd="0" presId="urn:microsoft.com/office/officeart/2005/8/layout/hProcess4"/>
    <dgm:cxn modelId="{6EF2BEAA-94BC-43E1-B121-C62BC2C55CC2}" type="presParOf" srcId="{F7FC10C2-F092-4F9A-8B14-87DCD98C2E38}" destId="{7D1A263D-4337-4104-A188-DC9A0D79A384}" srcOrd="4" destOrd="0" presId="urn:microsoft.com/office/officeart/2005/8/layout/hProcess4"/>
    <dgm:cxn modelId="{6E6B0FB0-CD9E-404E-A051-FFBA1971B005}" type="presParOf" srcId="{872BC5F8-43A6-4392-BA58-E6765CED36AF}" destId="{238498E0-1D25-4340-A651-7139041219CE}" srcOrd="5" destOrd="0" presId="urn:microsoft.com/office/officeart/2005/8/layout/hProcess4"/>
    <dgm:cxn modelId="{A70CE1BB-7765-4CA6-8690-442081F68238}" type="presParOf" srcId="{872BC5F8-43A6-4392-BA58-E6765CED36AF}" destId="{EDCFD9A9-4C1C-4331-9116-D5406148F429}" srcOrd="6" destOrd="0" presId="urn:microsoft.com/office/officeart/2005/8/layout/hProcess4"/>
    <dgm:cxn modelId="{F89100EB-356E-4700-A23F-674C7AF33F9B}" type="presParOf" srcId="{EDCFD9A9-4C1C-4331-9116-D5406148F429}" destId="{1E5FB3A3-C8A1-4539-97E9-3AD1CB5192FD}" srcOrd="0" destOrd="0" presId="urn:microsoft.com/office/officeart/2005/8/layout/hProcess4"/>
    <dgm:cxn modelId="{277FC260-53F2-442F-9B56-4E9758A69E03}" type="presParOf" srcId="{EDCFD9A9-4C1C-4331-9116-D5406148F429}" destId="{65A81019-A77B-4EFB-89D4-BF437E7E0579}" srcOrd="1" destOrd="0" presId="urn:microsoft.com/office/officeart/2005/8/layout/hProcess4"/>
    <dgm:cxn modelId="{6B8EE985-540C-4436-8373-1DC2659DF805}" type="presParOf" srcId="{EDCFD9A9-4C1C-4331-9116-D5406148F429}" destId="{1AC5CDD4-313B-46E2-918B-F9F3A56C3B82}" srcOrd="2" destOrd="0" presId="urn:microsoft.com/office/officeart/2005/8/layout/hProcess4"/>
    <dgm:cxn modelId="{49BD8C26-72E6-43E5-8209-0A7E5BB47026}" type="presParOf" srcId="{EDCFD9A9-4C1C-4331-9116-D5406148F429}" destId="{C2CBC818-8B21-4BE0-9246-0E53EE493319}" srcOrd="3" destOrd="0" presId="urn:microsoft.com/office/officeart/2005/8/layout/hProcess4"/>
    <dgm:cxn modelId="{828E373B-5A0B-4CFF-9246-2A06DDD387E3}" type="presParOf" srcId="{EDCFD9A9-4C1C-4331-9116-D5406148F429}" destId="{02346405-BF7E-4DBE-84BA-50C620CFA327}" srcOrd="4" destOrd="0" presId="urn:microsoft.com/office/officeart/2005/8/layout/hProcess4"/>
  </dgm:cxnLst>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9633BE-9849-4FBF-871D-F444E635B2E1}">
      <dsp:nvSpPr>
        <dsp:cNvPr id="0" name=""/>
        <dsp:cNvSpPr/>
      </dsp:nvSpPr>
      <dsp:spPr>
        <a:xfrm>
          <a:off x="86549" y="830871"/>
          <a:ext cx="1516636" cy="2148960"/>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114300" lvl="1" indent="-114300" algn="l" defTabSz="622300">
            <a:lnSpc>
              <a:spcPct val="90000"/>
            </a:lnSpc>
            <a:spcBef>
              <a:spcPct val="0"/>
            </a:spcBef>
            <a:spcAft>
              <a:spcPct val="15000"/>
            </a:spcAft>
            <a:buChar char="••"/>
          </a:pPr>
          <a:r>
            <a:rPr lang="fr-FR" sz="1400" kern="1200" dirty="0"/>
            <a:t>Choisir le compte à traiter (l’année N)</a:t>
          </a:r>
          <a:endParaRPr lang="en-US" sz="1400" kern="1200" dirty="0"/>
        </a:p>
        <a:p>
          <a:pPr marL="114300" lvl="1" indent="-114300" algn="l" defTabSz="622300">
            <a:lnSpc>
              <a:spcPct val="90000"/>
            </a:lnSpc>
            <a:spcBef>
              <a:spcPct val="0"/>
            </a:spcBef>
            <a:spcAft>
              <a:spcPct val="15000"/>
            </a:spcAft>
            <a:buChar char="••"/>
          </a:pPr>
          <a:r>
            <a:rPr lang="fr-FR" sz="1400" kern="1200" dirty="0"/>
            <a:t>Choisir le modèle du 1</a:t>
          </a:r>
          <a:r>
            <a:rPr lang="fr-FR" sz="1400" kern="1200" baseline="30000" dirty="0"/>
            <a:t>ier</a:t>
          </a:r>
          <a:r>
            <a:rPr lang="fr-FR" sz="1400" kern="1200" dirty="0"/>
            <a:t> tour</a:t>
          </a:r>
          <a:endParaRPr lang="en-US" sz="1400" kern="1200" dirty="0"/>
        </a:p>
      </dsp:txBody>
      <dsp:txXfrm>
        <a:off x="130970" y="875292"/>
        <a:ext cx="1427794" cy="1599626"/>
      </dsp:txXfrm>
    </dsp:sp>
    <dsp:sp modelId="{C7548075-3640-45F6-8A15-2918AD1EEE6C}">
      <dsp:nvSpPr>
        <dsp:cNvPr id="0" name=""/>
        <dsp:cNvSpPr/>
      </dsp:nvSpPr>
      <dsp:spPr>
        <a:xfrm rot="2108709">
          <a:off x="823880" y="1531317"/>
          <a:ext cx="1848853" cy="1848853"/>
        </a:xfrm>
        <a:prstGeom prst="leftCircularArrow">
          <a:avLst>
            <a:gd name="adj1" fmla="val 2931"/>
            <a:gd name="adj2" fmla="val 358805"/>
            <a:gd name="adj3" fmla="val 1468641"/>
            <a:gd name="adj4" fmla="val 8358815"/>
            <a:gd name="adj5" fmla="val 3419"/>
          </a:avLst>
        </a:prstGeom>
        <a:gradFill rotWithShape="0">
          <a:gsLst>
            <a:gs pos="0">
              <a:schemeClr val="accent1">
                <a:tint val="60000"/>
                <a:hueOff val="0"/>
                <a:satOff val="0"/>
                <a:lumOff val="0"/>
                <a:alphaOff val="0"/>
                <a:tint val="45000"/>
                <a:satMod val="200000"/>
              </a:schemeClr>
            </a:gs>
            <a:gs pos="30000">
              <a:schemeClr val="accent1">
                <a:tint val="60000"/>
                <a:hueOff val="0"/>
                <a:satOff val="0"/>
                <a:lumOff val="0"/>
                <a:alphaOff val="0"/>
                <a:tint val="61000"/>
                <a:satMod val="200000"/>
              </a:schemeClr>
            </a:gs>
            <a:gs pos="45000">
              <a:schemeClr val="accent1">
                <a:tint val="60000"/>
                <a:hueOff val="0"/>
                <a:satOff val="0"/>
                <a:lumOff val="0"/>
                <a:alphaOff val="0"/>
                <a:tint val="66000"/>
                <a:satMod val="200000"/>
              </a:schemeClr>
            </a:gs>
            <a:gs pos="55000">
              <a:schemeClr val="accent1">
                <a:tint val="60000"/>
                <a:hueOff val="0"/>
                <a:satOff val="0"/>
                <a:lumOff val="0"/>
                <a:alphaOff val="0"/>
                <a:tint val="66000"/>
                <a:satMod val="200000"/>
              </a:schemeClr>
            </a:gs>
            <a:gs pos="73000">
              <a:schemeClr val="accent1">
                <a:tint val="60000"/>
                <a:hueOff val="0"/>
                <a:satOff val="0"/>
                <a:lumOff val="0"/>
                <a:alphaOff val="0"/>
                <a:tint val="61000"/>
                <a:satMod val="200000"/>
              </a:schemeClr>
            </a:gs>
            <a:gs pos="100000">
              <a:schemeClr val="accent1">
                <a:tint val="60000"/>
                <a:hueOff val="0"/>
                <a:satOff val="0"/>
                <a:lumOff val="0"/>
                <a:alphaOff val="0"/>
                <a:tint val="45000"/>
                <a:satMod val="200000"/>
              </a:schemeClr>
            </a:gs>
          </a:gsLst>
          <a:lin ang="950000" scaled="1"/>
        </a:gradFill>
        <a:ln>
          <a:noFill/>
        </a:ln>
        <a:effectLst>
          <a:outerShdw blurRad="38100" dist="25400" dir="5400000" rotWithShape="0">
            <a:srgbClr val="000000">
              <a:alpha val="40000"/>
            </a:srgbClr>
          </a:outerShdw>
        </a:effectLst>
      </dsp:spPr>
      <dsp:style>
        <a:lnRef idx="0">
          <a:scrgbClr r="0" g="0" b="0"/>
        </a:lnRef>
        <a:fillRef idx="2">
          <a:scrgbClr r="0" g="0" b="0"/>
        </a:fillRef>
        <a:effectRef idx="1">
          <a:scrgbClr r="0" g="0" b="0"/>
        </a:effectRef>
        <a:fontRef idx="minor">
          <a:schemeClr val="dk1"/>
        </a:fontRef>
      </dsp:style>
    </dsp:sp>
    <dsp:sp modelId="{ECD0EA04-70BD-4DB6-9D00-52617E4CA660}">
      <dsp:nvSpPr>
        <dsp:cNvPr id="0" name=""/>
        <dsp:cNvSpPr/>
      </dsp:nvSpPr>
      <dsp:spPr>
        <a:xfrm>
          <a:off x="417779" y="2484020"/>
          <a:ext cx="1348121" cy="536103"/>
        </a:xfrm>
        <a:prstGeom prst="roundRect">
          <a:avLst>
            <a:gd name="adj" fmla="val 10000"/>
          </a:avLst>
        </a:prstGeom>
        <a:gradFill rotWithShape="0">
          <a:gsLst>
            <a:gs pos="0">
              <a:schemeClr val="accent1">
                <a:hueOff val="0"/>
                <a:satOff val="0"/>
                <a:lumOff val="0"/>
                <a:alphaOff val="0"/>
                <a:tint val="45000"/>
                <a:satMod val="200000"/>
              </a:schemeClr>
            </a:gs>
            <a:gs pos="30000">
              <a:schemeClr val="accent1">
                <a:hueOff val="0"/>
                <a:satOff val="0"/>
                <a:lumOff val="0"/>
                <a:alphaOff val="0"/>
                <a:tint val="61000"/>
                <a:satMod val="200000"/>
              </a:schemeClr>
            </a:gs>
            <a:gs pos="45000">
              <a:schemeClr val="accent1">
                <a:hueOff val="0"/>
                <a:satOff val="0"/>
                <a:lumOff val="0"/>
                <a:alphaOff val="0"/>
                <a:tint val="66000"/>
                <a:satMod val="200000"/>
              </a:schemeClr>
            </a:gs>
            <a:gs pos="55000">
              <a:schemeClr val="accent1">
                <a:hueOff val="0"/>
                <a:satOff val="0"/>
                <a:lumOff val="0"/>
                <a:alphaOff val="0"/>
                <a:tint val="66000"/>
                <a:satMod val="200000"/>
              </a:schemeClr>
            </a:gs>
            <a:gs pos="73000">
              <a:schemeClr val="accent1">
                <a:hueOff val="0"/>
                <a:satOff val="0"/>
                <a:lumOff val="0"/>
                <a:alphaOff val="0"/>
                <a:tint val="61000"/>
                <a:satMod val="200000"/>
              </a:schemeClr>
            </a:gs>
            <a:gs pos="100000">
              <a:schemeClr val="accent1">
                <a:hueOff val="0"/>
                <a:satOff val="0"/>
                <a:lumOff val="0"/>
                <a:alphaOff val="0"/>
                <a:tint val="45000"/>
                <a:satMod val="200000"/>
              </a:schemeClr>
            </a:gs>
          </a:gsLst>
          <a:lin ang="950000" scaled="1"/>
        </a:gradFill>
        <a:ln>
          <a:noFill/>
        </a:ln>
        <a:effectLst>
          <a:outerShdw blurRad="38100" dist="254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fr-FR" sz="1200" kern="1200" dirty="0"/>
            <a:t>Action 1</a:t>
          </a:r>
          <a:endParaRPr lang="en-US" sz="1200" kern="1200" dirty="0"/>
        </a:p>
      </dsp:txBody>
      <dsp:txXfrm>
        <a:off x="433481" y="2499722"/>
        <a:ext cx="1316717" cy="504699"/>
      </dsp:txXfrm>
    </dsp:sp>
    <dsp:sp modelId="{209A103E-8411-463C-8D24-B78DE9FF5AE3}">
      <dsp:nvSpPr>
        <dsp:cNvPr id="0" name=""/>
        <dsp:cNvSpPr/>
      </dsp:nvSpPr>
      <dsp:spPr>
        <a:xfrm>
          <a:off x="1965199" y="648764"/>
          <a:ext cx="1865417" cy="2360413"/>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114300" lvl="1" indent="-114300" algn="l" defTabSz="622300">
            <a:lnSpc>
              <a:spcPct val="90000"/>
            </a:lnSpc>
            <a:spcBef>
              <a:spcPct val="0"/>
            </a:spcBef>
            <a:spcAft>
              <a:spcPct val="15000"/>
            </a:spcAft>
            <a:buChar char="••"/>
          </a:pPr>
          <a:r>
            <a:rPr lang="fr-FR" sz="1400" kern="1200" dirty="0" err="1" smtClean="0">
              <a:ea typeface="Calibri" panose="020F0502020204030204" pitchFamily="34" charset="0"/>
              <a:cs typeface="Calibri" panose="020F0502020204030204" pitchFamily="34" charset="0"/>
            </a:rPr>
            <a:t>rétropolations</a:t>
          </a:r>
          <a:r>
            <a:rPr lang="fr-FR" sz="1400" kern="1200" dirty="0" smtClean="0">
              <a:ea typeface="Calibri" panose="020F0502020204030204" pitchFamily="34" charset="0"/>
              <a:cs typeface="Calibri" panose="020F0502020204030204" pitchFamily="34" charset="0"/>
            </a:rPr>
            <a:t> du volume de N et de valeur N-1 (1</a:t>
          </a:r>
          <a:r>
            <a:rPr lang="fr-FR" sz="1400" kern="1200" baseline="30000" dirty="0" smtClean="0">
              <a:ea typeface="Calibri" panose="020F0502020204030204" pitchFamily="34" charset="0"/>
              <a:cs typeface="Calibri" panose="020F0502020204030204" pitchFamily="34" charset="0"/>
            </a:rPr>
            <a:t>ier</a:t>
          </a:r>
          <a:r>
            <a:rPr lang="fr-FR" sz="1400" kern="1200" dirty="0" smtClean="0">
              <a:ea typeface="Calibri" panose="020F0502020204030204" pitchFamily="34" charset="0"/>
              <a:cs typeface="Calibri" panose="020F0502020204030204" pitchFamily="34" charset="0"/>
            </a:rPr>
            <a:t> tour)</a:t>
          </a:r>
          <a:endParaRPr lang="en-US" sz="1400" kern="1200" dirty="0"/>
        </a:p>
        <a:p>
          <a:pPr marL="114300" lvl="1" indent="-114300" algn="l" defTabSz="622300">
            <a:lnSpc>
              <a:spcPct val="90000"/>
            </a:lnSpc>
            <a:spcBef>
              <a:spcPct val="0"/>
            </a:spcBef>
            <a:spcAft>
              <a:spcPct val="15000"/>
            </a:spcAft>
            <a:buChar char="••"/>
          </a:pPr>
          <a:r>
            <a:rPr lang="fr-FR" sz="1400" kern="1200" dirty="0"/>
            <a:t>Mettre à jour la base de données sur la </a:t>
          </a:r>
          <a:r>
            <a:rPr lang="fr-FR" sz="1400" kern="1200" dirty="0" err="1"/>
            <a:t>rétropolation</a:t>
          </a:r>
          <a:endParaRPr lang="en-US" sz="1400" kern="1200" dirty="0"/>
        </a:p>
      </dsp:txBody>
      <dsp:txXfrm>
        <a:off x="2019519" y="1208887"/>
        <a:ext cx="1756777" cy="1745970"/>
      </dsp:txXfrm>
    </dsp:sp>
    <dsp:sp modelId="{E22F7B8F-7DAB-4693-BEE7-4D4D831D08A9}">
      <dsp:nvSpPr>
        <dsp:cNvPr id="0" name=""/>
        <dsp:cNvSpPr/>
      </dsp:nvSpPr>
      <dsp:spPr>
        <a:xfrm rot="21129013">
          <a:off x="2776201" y="212224"/>
          <a:ext cx="1971640" cy="1971640"/>
        </a:xfrm>
        <a:prstGeom prst="circularArrow">
          <a:avLst>
            <a:gd name="adj1" fmla="val 2748"/>
            <a:gd name="adj2" fmla="val 335025"/>
            <a:gd name="adj3" fmla="val 20552005"/>
            <a:gd name="adj4" fmla="val 13638052"/>
            <a:gd name="adj5" fmla="val 3207"/>
          </a:avLst>
        </a:prstGeom>
        <a:gradFill rotWithShape="0">
          <a:gsLst>
            <a:gs pos="0">
              <a:schemeClr val="accent1">
                <a:tint val="60000"/>
                <a:hueOff val="0"/>
                <a:satOff val="0"/>
                <a:lumOff val="0"/>
                <a:alphaOff val="0"/>
                <a:tint val="45000"/>
                <a:satMod val="200000"/>
              </a:schemeClr>
            </a:gs>
            <a:gs pos="30000">
              <a:schemeClr val="accent1">
                <a:tint val="60000"/>
                <a:hueOff val="0"/>
                <a:satOff val="0"/>
                <a:lumOff val="0"/>
                <a:alphaOff val="0"/>
                <a:tint val="61000"/>
                <a:satMod val="200000"/>
              </a:schemeClr>
            </a:gs>
            <a:gs pos="45000">
              <a:schemeClr val="accent1">
                <a:tint val="60000"/>
                <a:hueOff val="0"/>
                <a:satOff val="0"/>
                <a:lumOff val="0"/>
                <a:alphaOff val="0"/>
                <a:tint val="66000"/>
                <a:satMod val="200000"/>
              </a:schemeClr>
            </a:gs>
            <a:gs pos="55000">
              <a:schemeClr val="accent1">
                <a:tint val="60000"/>
                <a:hueOff val="0"/>
                <a:satOff val="0"/>
                <a:lumOff val="0"/>
                <a:alphaOff val="0"/>
                <a:tint val="66000"/>
                <a:satMod val="200000"/>
              </a:schemeClr>
            </a:gs>
            <a:gs pos="73000">
              <a:schemeClr val="accent1">
                <a:tint val="60000"/>
                <a:hueOff val="0"/>
                <a:satOff val="0"/>
                <a:lumOff val="0"/>
                <a:alphaOff val="0"/>
                <a:tint val="61000"/>
                <a:satMod val="200000"/>
              </a:schemeClr>
            </a:gs>
            <a:gs pos="100000">
              <a:schemeClr val="accent1">
                <a:tint val="60000"/>
                <a:hueOff val="0"/>
                <a:satOff val="0"/>
                <a:lumOff val="0"/>
                <a:alphaOff val="0"/>
                <a:tint val="45000"/>
                <a:satMod val="200000"/>
              </a:schemeClr>
            </a:gs>
          </a:gsLst>
          <a:lin ang="950000" scaled="1"/>
        </a:gradFill>
        <a:ln>
          <a:noFill/>
        </a:ln>
        <a:effectLst>
          <a:outerShdw blurRad="38100" dist="25400" dir="5400000" rotWithShape="0">
            <a:srgbClr val="000000">
              <a:alpha val="40000"/>
            </a:srgbClr>
          </a:outerShdw>
        </a:effectLst>
      </dsp:spPr>
      <dsp:style>
        <a:lnRef idx="0">
          <a:scrgbClr r="0" g="0" b="0"/>
        </a:lnRef>
        <a:fillRef idx="2">
          <a:scrgbClr r="0" g="0" b="0"/>
        </a:fillRef>
        <a:effectRef idx="1">
          <a:scrgbClr r="0" g="0" b="0"/>
        </a:effectRef>
        <a:fontRef idx="minor">
          <a:schemeClr val="dk1"/>
        </a:fontRef>
      </dsp:style>
    </dsp:sp>
    <dsp:sp modelId="{E291D30C-793D-4EF1-91B8-2FAB11F95966}">
      <dsp:nvSpPr>
        <dsp:cNvPr id="0" name=""/>
        <dsp:cNvSpPr/>
      </dsp:nvSpPr>
      <dsp:spPr>
        <a:xfrm>
          <a:off x="2459239" y="516684"/>
          <a:ext cx="1348121" cy="536103"/>
        </a:xfrm>
        <a:prstGeom prst="roundRect">
          <a:avLst>
            <a:gd name="adj" fmla="val 10000"/>
          </a:avLst>
        </a:prstGeom>
        <a:gradFill rotWithShape="0">
          <a:gsLst>
            <a:gs pos="0">
              <a:schemeClr val="accent1">
                <a:hueOff val="0"/>
                <a:satOff val="0"/>
                <a:lumOff val="0"/>
                <a:alphaOff val="0"/>
                <a:tint val="45000"/>
                <a:satMod val="200000"/>
              </a:schemeClr>
            </a:gs>
            <a:gs pos="30000">
              <a:schemeClr val="accent1">
                <a:hueOff val="0"/>
                <a:satOff val="0"/>
                <a:lumOff val="0"/>
                <a:alphaOff val="0"/>
                <a:tint val="61000"/>
                <a:satMod val="200000"/>
              </a:schemeClr>
            </a:gs>
            <a:gs pos="45000">
              <a:schemeClr val="accent1">
                <a:hueOff val="0"/>
                <a:satOff val="0"/>
                <a:lumOff val="0"/>
                <a:alphaOff val="0"/>
                <a:tint val="66000"/>
                <a:satMod val="200000"/>
              </a:schemeClr>
            </a:gs>
            <a:gs pos="55000">
              <a:schemeClr val="accent1">
                <a:hueOff val="0"/>
                <a:satOff val="0"/>
                <a:lumOff val="0"/>
                <a:alphaOff val="0"/>
                <a:tint val="66000"/>
                <a:satMod val="200000"/>
              </a:schemeClr>
            </a:gs>
            <a:gs pos="73000">
              <a:schemeClr val="accent1">
                <a:hueOff val="0"/>
                <a:satOff val="0"/>
                <a:lumOff val="0"/>
                <a:alphaOff val="0"/>
                <a:tint val="61000"/>
                <a:satMod val="200000"/>
              </a:schemeClr>
            </a:gs>
            <a:gs pos="100000">
              <a:schemeClr val="accent1">
                <a:hueOff val="0"/>
                <a:satOff val="0"/>
                <a:lumOff val="0"/>
                <a:alphaOff val="0"/>
                <a:tint val="45000"/>
                <a:satMod val="200000"/>
              </a:schemeClr>
            </a:gs>
          </a:gsLst>
          <a:lin ang="950000" scaled="1"/>
        </a:gradFill>
        <a:ln>
          <a:noFill/>
        </a:ln>
        <a:effectLst>
          <a:outerShdw blurRad="38100" dist="254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fr-FR" sz="1200" kern="1200" dirty="0"/>
            <a:t>Action 2</a:t>
          </a:r>
          <a:endParaRPr lang="en-US" sz="1200" kern="1200" dirty="0"/>
        </a:p>
      </dsp:txBody>
      <dsp:txXfrm>
        <a:off x="2474941" y="532386"/>
        <a:ext cx="1316717" cy="504699"/>
      </dsp:txXfrm>
    </dsp:sp>
    <dsp:sp modelId="{F6336ABF-D41B-478E-A2BA-EC42EBC8A314}">
      <dsp:nvSpPr>
        <dsp:cNvPr id="0" name=""/>
        <dsp:cNvSpPr/>
      </dsp:nvSpPr>
      <dsp:spPr>
        <a:xfrm>
          <a:off x="4071039" y="950577"/>
          <a:ext cx="1516636" cy="1909548"/>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171450" lvl="1" indent="-171450" algn="l" defTabSz="711200">
            <a:lnSpc>
              <a:spcPct val="90000"/>
            </a:lnSpc>
            <a:spcBef>
              <a:spcPct val="0"/>
            </a:spcBef>
            <a:spcAft>
              <a:spcPct val="15000"/>
            </a:spcAft>
            <a:buChar char="••"/>
          </a:pPr>
          <a:r>
            <a:rPr lang="fr-FR" sz="1600" kern="1200" dirty="0"/>
            <a:t>Actualiser les Tableaux croisés dynamiques construits à partir de la base de données. </a:t>
          </a:r>
          <a:endParaRPr lang="en-US" sz="1600" kern="1200" dirty="0"/>
        </a:p>
      </dsp:txBody>
      <dsp:txXfrm>
        <a:off x="4114983" y="994521"/>
        <a:ext cx="1428748" cy="1412471"/>
      </dsp:txXfrm>
    </dsp:sp>
    <dsp:sp modelId="{238498E0-1D25-4340-A651-7139041219CE}">
      <dsp:nvSpPr>
        <dsp:cNvPr id="0" name=""/>
        <dsp:cNvSpPr/>
      </dsp:nvSpPr>
      <dsp:spPr>
        <a:xfrm>
          <a:off x="5126731" y="2055884"/>
          <a:ext cx="1378230" cy="1378230"/>
        </a:xfrm>
        <a:prstGeom prst="leftCircularArrow">
          <a:avLst>
            <a:gd name="adj1" fmla="val 3932"/>
            <a:gd name="adj2" fmla="val 492933"/>
            <a:gd name="adj3" fmla="val 786989"/>
            <a:gd name="adj4" fmla="val 7543034"/>
            <a:gd name="adj5" fmla="val 4587"/>
          </a:avLst>
        </a:prstGeom>
        <a:gradFill rotWithShape="0">
          <a:gsLst>
            <a:gs pos="0">
              <a:schemeClr val="accent1">
                <a:tint val="60000"/>
                <a:hueOff val="0"/>
                <a:satOff val="0"/>
                <a:lumOff val="0"/>
                <a:alphaOff val="0"/>
                <a:tint val="45000"/>
                <a:satMod val="200000"/>
              </a:schemeClr>
            </a:gs>
            <a:gs pos="30000">
              <a:schemeClr val="accent1">
                <a:tint val="60000"/>
                <a:hueOff val="0"/>
                <a:satOff val="0"/>
                <a:lumOff val="0"/>
                <a:alphaOff val="0"/>
                <a:tint val="61000"/>
                <a:satMod val="200000"/>
              </a:schemeClr>
            </a:gs>
            <a:gs pos="45000">
              <a:schemeClr val="accent1">
                <a:tint val="60000"/>
                <a:hueOff val="0"/>
                <a:satOff val="0"/>
                <a:lumOff val="0"/>
                <a:alphaOff val="0"/>
                <a:tint val="66000"/>
                <a:satMod val="200000"/>
              </a:schemeClr>
            </a:gs>
            <a:gs pos="55000">
              <a:schemeClr val="accent1">
                <a:tint val="60000"/>
                <a:hueOff val="0"/>
                <a:satOff val="0"/>
                <a:lumOff val="0"/>
                <a:alphaOff val="0"/>
                <a:tint val="66000"/>
                <a:satMod val="200000"/>
              </a:schemeClr>
            </a:gs>
            <a:gs pos="73000">
              <a:schemeClr val="accent1">
                <a:tint val="60000"/>
                <a:hueOff val="0"/>
                <a:satOff val="0"/>
                <a:lumOff val="0"/>
                <a:alphaOff val="0"/>
                <a:tint val="61000"/>
                <a:satMod val="200000"/>
              </a:schemeClr>
            </a:gs>
            <a:gs pos="100000">
              <a:schemeClr val="accent1">
                <a:tint val="60000"/>
                <a:hueOff val="0"/>
                <a:satOff val="0"/>
                <a:lumOff val="0"/>
                <a:alphaOff val="0"/>
                <a:tint val="45000"/>
                <a:satMod val="200000"/>
              </a:schemeClr>
            </a:gs>
          </a:gsLst>
          <a:lin ang="950000" scaled="1"/>
        </a:gradFill>
        <a:ln>
          <a:noFill/>
        </a:ln>
        <a:effectLst>
          <a:outerShdw blurRad="38100" dist="25400" dir="5400000" rotWithShape="0">
            <a:srgbClr val="000000">
              <a:alpha val="40000"/>
            </a:srgbClr>
          </a:outerShdw>
        </a:effectLst>
      </dsp:spPr>
      <dsp:style>
        <a:lnRef idx="0">
          <a:scrgbClr r="0" g="0" b="0"/>
        </a:lnRef>
        <a:fillRef idx="2">
          <a:scrgbClr r="0" g="0" b="0"/>
        </a:fillRef>
        <a:effectRef idx="1">
          <a:scrgbClr r="0" g="0" b="0"/>
        </a:effectRef>
        <a:fontRef idx="minor">
          <a:schemeClr val="dk1"/>
        </a:fontRef>
      </dsp:style>
    </dsp:sp>
    <dsp:sp modelId="{DEB9A5EC-BA02-4FFF-BC3A-027C817498BD}">
      <dsp:nvSpPr>
        <dsp:cNvPr id="0" name=""/>
        <dsp:cNvSpPr/>
      </dsp:nvSpPr>
      <dsp:spPr>
        <a:xfrm>
          <a:off x="4773761" y="2720731"/>
          <a:ext cx="1348121" cy="536103"/>
        </a:xfrm>
        <a:prstGeom prst="roundRect">
          <a:avLst>
            <a:gd name="adj" fmla="val 10000"/>
          </a:avLst>
        </a:prstGeom>
        <a:gradFill rotWithShape="0">
          <a:gsLst>
            <a:gs pos="0">
              <a:schemeClr val="accent1">
                <a:hueOff val="0"/>
                <a:satOff val="0"/>
                <a:lumOff val="0"/>
                <a:alphaOff val="0"/>
                <a:tint val="45000"/>
                <a:satMod val="200000"/>
              </a:schemeClr>
            </a:gs>
            <a:gs pos="30000">
              <a:schemeClr val="accent1">
                <a:hueOff val="0"/>
                <a:satOff val="0"/>
                <a:lumOff val="0"/>
                <a:alphaOff val="0"/>
                <a:tint val="61000"/>
                <a:satMod val="200000"/>
              </a:schemeClr>
            </a:gs>
            <a:gs pos="45000">
              <a:schemeClr val="accent1">
                <a:hueOff val="0"/>
                <a:satOff val="0"/>
                <a:lumOff val="0"/>
                <a:alphaOff val="0"/>
                <a:tint val="66000"/>
                <a:satMod val="200000"/>
              </a:schemeClr>
            </a:gs>
            <a:gs pos="55000">
              <a:schemeClr val="accent1">
                <a:hueOff val="0"/>
                <a:satOff val="0"/>
                <a:lumOff val="0"/>
                <a:alphaOff val="0"/>
                <a:tint val="66000"/>
                <a:satMod val="200000"/>
              </a:schemeClr>
            </a:gs>
            <a:gs pos="73000">
              <a:schemeClr val="accent1">
                <a:hueOff val="0"/>
                <a:satOff val="0"/>
                <a:lumOff val="0"/>
                <a:alphaOff val="0"/>
                <a:tint val="61000"/>
                <a:satMod val="200000"/>
              </a:schemeClr>
            </a:gs>
            <a:gs pos="100000">
              <a:schemeClr val="accent1">
                <a:hueOff val="0"/>
                <a:satOff val="0"/>
                <a:lumOff val="0"/>
                <a:alphaOff val="0"/>
                <a:tint val="45000"/>
                <a:satMod val="200000"/>
              </a:schemeClr>
            </a:gs>
          </a:gsLst>
          <a:lin ang="950000" scaled="1"/>
        </a:gradFill>
        <a:ln>
          <a:noFill/>
        </a:ln>
        <a:effectLst>
          <a:outerShdw blurRad="38100" dist="254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fr-FR" sz="1200" kern="1200" dirty="0"/>
            <a:t>Action 3</a:t>
          </a:r>
          <a:endParaRPr lang="en-US" sz="1200" kern="1200" dirty="0"/>
        </a:p>
      </dsp:txBody>
      <dsp:txXfrm>
        <a:off x="4789463" y="2736433"/>
        <a:ext cx="1316717" cy="504699"/>
      </dsp:txXfrm>
    </dsp:sp>
    <dsp:sp modelId="{44026735-18DA-4478-B2D5-8833BC5FD726}">
      <dsp:nvSpPr>
        <dsp:cNvPr id="0" name=""/>
        <dsp:cNvSpPr/>
      </dsp:nvSpPr>
      <dsp:spPr>
        <a:xfrm>
          <a:off x="6047475" y="1279897"/>
          <a:ext cx="1450162" cy="1250908"/>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E31CC8E6-FA0A-4828-A109-EF2C771E8DB0}">
      <dsp:nvSpPr>
        <dsp:cNvPr id="0" name=""/>
        <dsp:cNvSpPr/>
      </dsp:nvSpPr>
      <dsp:spPr>
        <a:xfrm>
          <a:off x="6249161" y="1039691"/>
          <a:ext cx="1348121" cy="536103"/>
        </a:xfrm>
        <a:prstGeom prst="roundRect">
          <a:avLst>
            <a:gd name="adj" fmla="val 10000"/>
          </a:avLst>
        </a:prstGeom>
        <a:gradFill rotWithShape="0">
          <a:gsLst>
            <a:gs pos="0">
              <a:schemeClr val="accent1">
                <a:hueOff val="0"/>
                <a:satOff val="0"/>
                <a:lumOff val="0"/>
                <a:alphaOff val="0"/>
                <a:tint val="45000"/>
                <a:satMod val="200000"/>
              </a:schemeClr>
            </a:gs>
            <a:gs pos="30000">
              <a:schemeClr val="accent1">
                <a:hueOff val="0"/>
                <a:satOff val="0"/>
                <a:lumOff val="0"/>
                <a:alphaOff val="0"/>
                <a:tint val="61000"/>
                <a:satMod val="200000"/>
              </a:schemeClr>
            </a:gs>
            <a:gs pos="45000">
              <a:schemeClr val="accent1">
                <a:hueOff val="0"/>
                <a:satOff val="0"/>
                <a:lumOff val="0"/>
                <a:alphaOff val="0"/>
                <a:tint val="66000"/>
                <a:satMod val="200000"/>
              </a:schemeClr>
            </a:gs>
            <a:gs pos="55000">
              <a:schemeClr val="accent1">
                <a:hueOff val="0"/>
                <a:satOff val="0"/>
                <a:lumOff val="0"/>
                <a:alphaOff val="0"/>
                <a:tint val="66000"/>
                <a:satMod val="200000"/>
              </a:schemeClr>
            </a:gs>
            <a:gs pos="73000">
              <a:schemeClr val="accent1">
                <a:hueOff val="0"/>
                <a:satOff val="0"/>
                <a:lumOff val="0"/>
                <a:alphaOff val="0"/>
                <a:tint val="61000"/>
                <a:satMod val="200000"/>
              </a:schemeClr>
            </a:gs>
            <a:gs pos="100000">
              <a:schemeClr val="accent1">
                <a:hueOff val="0"/>
                <a:satOff val="0"/>
                <a:lumOff val="0"/>
                <a:alphaOff val="0"/>
                <a:tint val="45000"/>
                <a:satMod val="200000"/>
              </a:schemeClr>
            </a:gs>
          </a:gsLst>
          <a:lin ang="950000" scaled="1"/>
        </a:gradFill>
        <a:ln>
          <a:noFill/>
        </a:ln>
        <a:effectLst>
          <a:outerShdw blurRad="38100" dist="254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en-US" sz="1800" kern="1200"/>
            <a:t>procédure C</a:t>
          </a:r>
        </a:p>
      </dsp:txBody>
      <dsp:txXfrm>
        <a:off x="6264863" y="1055393"/>
        <a:ext cx="1316717" cy="50469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9633BE-9849-4FBF-871D-F444E635B2E1}">
      <dsp:nvSpPr>
        <dsp:cNvPr id="0" name=""/>
        <dsp:cNvSpPr/>
      </dsp:nvSpPr>
      <dsp:spPr>
        <a:xfrm>
          <a:off x="85341" y="797334"/>
          <a:ext cx="1770072" cy="1656245"/>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114300" lvl="1" indent="-114300" algn="l" defTabSz="622300">
            <a:lnSpc>
              <a:spcPct val="90000"/>
            </a:lnSpc>
            <a:spcBef>
              <a:spcPct val="0"/>
            </a:spcBef>
            <a:spcAft>
              <a:spcPct val="15000"/>
            </a:spcAft>
            <a:buChar char="••"/>
          </a:pPr>
          <a:endParaRPr lang="en-US" sz="1400" kern="1200" dirty="0"/>
        </a:p>
        <a:p>
          <a:pPr marL="114300" lvl="1" indent="-114300" algn="l" defTabSz="622300">
            <a:lnSpc>
              <a:spcPct val="90000"/>
            </a:lnSpc>
            <a:spcBef>
              <a:spcPct val="0"/>
            </a:spcBef>
            <a:spcAft>
              <a:spcPct val="15000"/>
            </a:spcAft>
            <a:buChar char="••"/>
          </a:pPr>
          <a:r>
            <a:rPr lang="fr-FR" sz="1400" kern="1200" dirty="0" smtClean="0"/>
            <a:t>Analyser le modèle de CB proposé, vérifier la </a:t>
          </a:r>
          <a:r>
            <a:rPr lang="fr-FR" sz="1400" kern="1200" dirty="0" err="1" smtClean="0"/>
            <a:t>vraissemblance</a:t>
          </a:r>
          <a:r>
            <a:rPr lang="fr-FR" sz="1400" kern="1200" dirty="0" smtClean="0"/>
            <a:t> des ratios</a:t>
          </a:r>
          <a:endParaRPr lang="en-US" sz="1400" kern="1200" dirty="0"/>
        </a:p>
      </dsp:txBody>
      <dsp:txXfrm>
        <a:off x="123456" y="835449"/>
        <a:ext cx="1693842" cy="1225105"/>
      </dsp:txXfrm>
    </dsp:sp>
    <dsp:sp modelId="{C7548075-3640-45F6-8A15-2918AD1EEE6C}">
      <dsp:nvSpPr>
        <dsp:cNvPr id="0" name=""/>
        <dsp:cNvSpPr/>
      </dsp:nvSpPr>
      <dsp:spPr>
        <a:xfrm rot="862912">
          <a:off x="843880" y="1456957"/>
          <a:ext cx="1959773" cy="1959773"/>
        </a:xfrm>
        <a:prstGeom prst="leftCircularArrow">
          <a:avLst>
            <a:gd name="adj1" fmla="val 3414"/>
            <a:gd name="adj2" fmla="val 422798"/>
            <a:gd name="adj3" fmla="val 1457472"/>
            <a:gd name="adj4" fmla="val 8283652"/>
            <a:gd name="adj5" fmla="val 3984"/>
          </a:avLst>
        </a:prstGeom>
        <a:gradFill rotWithShape="0">
          <a:gsLst>
            <a:gs pos="0">
              <a:schemeClr val="accent1">
                <a:tint val="60000"/>
                <a:hueOff val="0"/>
                <a:satOff val="0"/>
                <a:lumOff val="0"/>
                <a:alphaOff val="0"/>
                <a:tint val="45000"/>
                <a:satMod val="200000"/>
              </a:schemeClr>
            </a:gs>
            <a:gs pos="30000">
              <a:schemeClr val="accent1">
                <a:tint val="60000"/>
                <a:hueOff val="0"/>
                <a:satOff val="0"/>
                <a:lumOff val="0"/>
                <a:alphaOff val="0"/>
                <a:tint val="61000"/>
                <a:satMod val="200000"/>
              </a:schemeClr>
            </a:gs>
            <a:gs pos="45000">
              <a:schemeClr val="accent1">
                <a:tint val="60000"/>
                <a:hueOff val="0"/>
                <a:satOff val="0"/>
                <a:lumOff val="0"/>
                <a:alphaOff val="0"/>
                <a:tint val="66000"/>
                <a:satMod val="200000"/>
              </a:schemeClr>
            </a:gs>
            <a:gs pos="55000">
              <a:schemeClr val="accent1">
                <a:tint val="60000"/>
                <a:hueOff val="0"/>
                <a:satOff val="0"/>
                <a:lumOff val="0"/>
                <a:alphaOff val="0"/>
                <a:tint val="66000"/>
                <a:satMod val="200000"/>
              </a:schemeClr>
            </a:gs>
            <a:gs pos="73000">
              <a:schemeClr val="accent1">
                <a:tint val="60000"/>
                <a:hueOff val="0"/>
                <a:satOff val="0"/>
                <a:lumOff val="0"/>
                <a:alphaOff val="0"/>
                <a:tint val="61000"/>
                <a:satMod val="200000"/>
              </a:schemeClr>
            </a:gs>
            <a:gs pos="100000">
              <a:schemeClr val="accent1">
                <a:tint val="60000"/>
                <a:hueOff val="0"/>
                <a:satOff val="0"/>
                <a:lumOff val="0"/>
                <a:alphaOff val="0"/>
                <a:tint val="45000"/>
                <a:satMod val="200000"/>
              </a:schemeClr>
            </a:gs>
          </a:gsLst>
          <a:lin ang="950000" scaled="1"/>
        </a:gradFill>
        <a:ln>
          <a:noFill/>
        </a:ln>
        <a:effectLst>
          <a:outerShdw blurRad="38100" dist="25400" dir="5400000" rotWithShape="0">
            <a:srgbClr val="000000">
              <a:alpha val="40000"/>
            </a:srgbClr>
          </a:outerShdw>
        </a:effectLst>
      </dsp:spPr>
      <dsp:style>
        <a:lnRef idx="0">
          <a:scrgbClr r="0" g="0" b="0"/>
        </a:lnRef>
        <a:fillRef idx="2">
          <a:scrgbClr r="0" g="0" b="0"/>
        </a:fillRef>
        <a:effectRef idx="1">
          <a:scrgbClr r="0" g="0" b="0"/>
        </a:effectRef>
        <a:fontRef idx="minor">
          <a:schemeClr val="dk1"/>
        </a:fontRef>
      </dsp:style>
    </dsp:sp>
    <dsp:sp modelId="{ECD0EA04-70BD-4DB6-9D00-52617E4CA660}">
      <dsp:nvSpPr>
        <dsp:cNvPr id="0" name=""/>
        <dsp:cNvSpPr/>
      </dsp:nvSpPr>
      <dsp:spPr>
        <a:xfrm>
          <a:off x="547935" y="2260300"/>
          <a:ext cx="1368267" cy="544114"/>
        </a:xfrm>
        <a:prstGeom prst="roundRect">
          <a:avLst>
            <a:gd name="adj" fmla="val 10000"/>
          </a:avLst>
        </a:prstGeom>
        <a:gradFill rotWithShape="0">
          <a:gsLst>
            <a:gs pos="0">
              <a:schemeClr val="accent1">
                <a:hueOff val="0"/>
                <a:satOff val="0"/>
                <a:lumOff val="0"/>
                <a:alphaOff val="0"/>
                <a:tint val="45000"/>
                <a:satMod val="200000"/>
              </a:schemeClr>
            </a:gs>
            <a:gs pos="30000">
              <a:schemeClr val="accent1">
                <a:hueOff val="0"/>
                <a:satOff val="0"/>
                <a:lumOff val="0"/>
                <a:alphaOff val="0"/>
                <a:tint val="61000"/>
                <a:satMod val="200000"/>
              </a:schemeClr>
            </a:gs>
            <a:gs pos="45000">
              <a:schemeClr val="accent1">
                <a:hueOff val="0"/>
                <a:satOff val="0"/>
                <a:lumOff val="0"/>
                <a:alphaOff val="0"/>
                <a:tint val="66000"/>
                <a:satMod val="200000"/>
              </a:schemeClr>
            </a:gs>
            <a:gs pos="55000">
              <a:schemeClr val="accent1">
                <a:hueOff val="0"/>
                <a:satOff val="0"/>
                <a:lumOff val="0"/>
                <a:alphaOff val="0"/>
                <a:tint val="66000"/>
                <a:satMod val="200000"/>
              </a:schemeClr>
            </a:gs>
            <a:gs pos="73000">
              <a:schemeClr val="accent1">
                <a:hueOff val="0"/>
                <a:satOff val="0"/>
                <a:lumOff val="0"/>
                <a:alphaOff val="0"/>
                <a:tint val="61000"/>
                <a:satMod val="200000"/>
              </a:schemeClr>
            </a:gs>
            <a:gs pos="100000">
              <a:schemeClr val="accent1">
                <a:hueOff val="0"/>
                <a:satOff val="0"/>
                <a:lumOff val="0"/>
                <a:alphaOff val="0"/>
                <a:tint val="45000"/>
                <a:satMod val="200000"/>
              </a:schemeClr>
            </a:gs>
          </a:gsLst>
          <a:lin ang="950000" scaled="1"/>
        </a:gradFill>
        <a:ln>
          <a:noFill/>
        </a:ln>
        <a:effectLst>
          <a:outerShdw blurRad="38100" dist="254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fr-FR" sz="1200" kern="1200" dirty="0"/>
            <a:t>Action 1</a:t>
          </a:r>
          <a:endParaRPr lang="en-US" sz="1200" kern="1200" dirty="0"/>
        </a:p>
      </dsp:txBody>
      <dsp:txXfrm>
        <a:off x="563872" y="2276237"/>
        <a:ext cx="1336393" cy="512240"/>
      </dsp:txXfrm>
    </dsp:sp>
    <dsp:sp modelId="{209A103E-8411-463C-8D24-B78DE9FF5AE3}">
      <dsp:nvSpPr>
        <dsp:cNvPr id="0" name=""/>
        <dsp:cNvSpPr/>
      </dsp:nvSpPr>
      <dsp:spPr>
        <a:xfrm>
          <a:off x="2136644" y="2"/>
          <a:ext cx="1941027" cy="3094144"/>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114300" lvl="1" indent="-114300" algn="l" defTabSz="622300">
            <a:lnSpc>
              <a:spcPct val="90000"/>
            </a:lnSpc>
            <a:spcBef>
              <a:spcPct val="0"/>
            </a:spcBef>
            <a:spcAft>
              <a:spcPct val="15000"/>
            </a:spcAft>
            <a:buChar char="••"/>
          </a:pPr>
          <a:r>
            <a:rPr lang="fr-FR" sz="1400" kern="1200" dirty="0" smtClean="0"/>
            <a:t> Correction de modèles, utilisation d’exogènes si nécessaire</a:t>
          </a:r>
          <a:endParaRPr lang="en-US" sz="1400" kern="1200" dirty="0"/>
        </a:p>
        <a:p>
          <a:pPr marL="114300" lvl="1" indent="-114300" algn="l" defTabSz="622300">
            <a:lnSpc>
              <a:spcPct val="90000"/>
            </a:lnSpc>
            <a:spcBef>
              <a:spcPct val="0"/>
            </a:spcBef>
            <a:spcAft>
              <a:spcPct val="15000"/>
            </a:spcAft>
            <a:buChar char="••"/>
          </a:pPr>
          <a:r>
            <a:rPr lang="en-US" sz="1400" kern="1200" dirty="0" smtClean="0"/>
            <a:t>Si le </a:t>
          </a:r>
          <a:r>
            <a:rPr lang="en-US" sz="1400" kern="1200" dirty="0" err="1" smtClean="0"/>
            <a:t>modèle</a:t>
          </a:r>
          <a:r>
            <a:rPr lang="en-US" sz="1400" kern="1200" dirty="0" smtClean="0"/>
            <a:t> </a:t>
          </a:r>
          <a:r>
            <a:rPr lang="en-US" sz="1400" kern="1200" dirty="0" err="1" smtClean="0"/>
            <a:t>est</a:t>
          </a:r>
          <a:r>
            <a:rPr lang="en-US" sz="1400" kern="1200" dirty="0" smtClean="0"/>
            <a:t> bon on </a:t>
          </a:r>
          <a:r>
            <a:rPr lang="en-US" sz="1400" kern="1200" dirty="0" err="1" smtClean="0"/>
            <a:t>continu</a:t>
          </a:r>
          <a:r>
            <a:rPr lang="en-US" sz="1400" kern="1200" dirty="0" smtClean="0"/>
            <a:t> </a:t>
          </a:r>
          <a:r>
            <a:rPr lang="en-US" sz="1400" kern="1200" dirty="0" err="1" smtClean="0"/>
            <a:t>sinon</a:t>
          </a:r>
          <a:r>
            <a:rPr lang="en-US" sz="1400" kern="1200" dirty="0" smtClean="0"/>
            <a:t> on </a:t>
          </a:r>
          <a:r>
            <a:rPr lang="en-US" sz="1400" kern="1200" dirty="0" err="1" smtClean="0"/>
            <a:t>corrige</a:t>
          </a:r>
          <a:r>
            <a:rPr lang="en-US" sz="1400" kern="1200" dirty="0" smtClean="0"/>
            <a:t> à nouveau</a:t>
          </a:r>
          <a:endParaRPr lang="en-US" sz="1400" kern="1200" dirty="0"/>
        </a:p>
        <a:p>
          <a:pPr marL="114300" lvl="1" indent="-114300" algn="l" defTabSz="622300">
            <a:lnSpc>
              <a:spcPct val="90000"/>
            </a:lnSpc>
            <a:spcBef>
              <a:spcPct val="0"/>
            </a:spcBef>
            <a:spcAft>
              <a:spcPct val="15000"/>
            </a:spcAft>
            <a:buChar char="••"/>
          </a:pPr>
          <a:r>
            <a:rPr lang="fr-FR" sz="1400" kern="1200" dirty="0"/>
            <a:t>Mettre à jour la base de données sur la </a:t>
          </a:r>
          <a:r>
            <a:rPr lang="fr-FR" sz="1400" kern="1200" dirty="0" err="1"/>
            <a:t>rétropolation</a:t>
          </a:r>
          <a:endParaRPr lang="en-US" sz="1400" kern="1200" dirty="0"/>
        </a:p>
      </dsp:txBody>
      <dsp:txXfrm>
        <a:off x="2193495" y="719884"/>
        <a:ext cx="1827325" cy="2317411"/>
      </dsp:txXfrm>
    </dsp:sp>
    <dsp:sp modelId="{E22F7B8F-7DAB-4693-BEE7-4D4D831D08A9}">
      <dsp:nvSpPr>
        <dsp:cNvPr id="0" name=""/>
        <dsp:cNvSpPr/>
      </dsp:nvSpPr>
      <dsp:spPr>
        <a:xfrm rot="20566770">
          <a:off x="2666599" y="-247598"/>
          <a:ext cx="2667461" cy="2479251"/>
        </a:xfrm>
        <a:prstGeom prst="leftCircularArrow">
          <a:avLst>
            <a:gd name="adj1" fmla="val 2981"/>
            <a:gd name="adj2" fmla="val 365338"/>
            <a:gd name="adj3" fmla="val 20474672"/>
            <a:gd name="adj4" fmla="val 13591032"/>
            <a:gd name="adj5" fmla="val 3478"/>
          </a:avLst>
        </a:prstGeom>
        <a:gradFill rotWithShape="0">
          <a:gsLst>
            <a:gs pos="0">
              <a:schemeClr val="accent1">
                <a:tint val="60000"/>
                <a:hueOff val="0"/>
                <a:satOff val="0"/>
                <a:lumOff val="0"/>
                <a:alphaOff val="0"/>
                <a:tint val="45000"/>
                <a:satMod val="200000"/>
              </a:schemeClr>
            </a:gs>
            <a:gs pos="30000">
              <a:schemeClr val="accent1">
                <a:tint val="60000"/>
                <a:hueOff val="0"/>
                <a:satOff val="0"/>
                <a:lumOff val="0"/>
                <a:alphaOff val="0"/>
                <a:tint val="61000"/>
                <a:satMod val="200000"/>
              </a:schemeClr>
            </a:gs>
            <a:gs pos="45000">
              <a:schemeClr val="accent1">
                <a:tint val="60000"/>
                <a:hueOff val="0"/>
                <a:satOff val="0"/>
                <a:lumOff val="0"/>
                <a:alphaOff val="0"/>
                <a:tint val="66000"/>
                <a:satMod val="200000"/>
              </a:schemeClr>
            </a:gs>
            <a:gs pos="55000">
              <a:schemeClr val="accent1">
                <a:tint val="60000"/>
                <a:hueOff val="0"/>
                <a:satOff val="0"/>
                <a:lumOff val="0"/>
                <a:alphaOff val="0"/>
                <a:tint val="66000"/>
                <a:satMod val="200000"/>
              </a:schemeClr>
            </a:gs>
            <a:gs pos="73000">
              <a:schemeClr val="accent1">
                <a:tint val="60000"/>
                <a:hueOff val="0"/>
                <a:satOff val="0"/>
                <a:lumOff val="0"/>
                <a:alphaOff val="0"/>
                <a:tint val="61000"/>
                <a:satMod val="200000"/>
              </a:schemeClr>
            </a:gs>
            <a:gs pos="100000">
              <a:schemeClr val="accent1">
                <a:tint val="60000"/>
                <a:hueOff val="0"/>
                <a:satOff val="0"/>
                <a:lumOff val="0"/>
                <a:alphaOff val="0"/>
                <a:tint val="45000"/>
                <a:satMod val="200000"/>
              </a:schemeClr>
            </a:gs>
          </a:gsLst>
          <a:lin ang="950000" scaled="1"/>
        </a:gradFill>
        <a:ln>
          <a:noFill/>
        </a:ln>
        <a:effectLst>
          <a:outerShdw blurRad="38100" dist="25400" dir="5400000" rotWithShape="0">
            <a:srgbClr val="000000">
              <a:alpha val="40000"/>
            </a:srgbClr>
          </a:outerShdw>
        </a:effectLst>
      </dsp:spPr>
      <dsp:style>
        <a:lnRef idx="0">
          <a:scrgbClr r="0" g="0" b="0"/>
        </a:lnRef>
        <a:fillRef idx="2">
          <a:scrgbClr r="0" g="0" b="0"/>
        </a:fillRef>
        <a:effectRef idx="1">
          <a:scrgbClr r="0" g="0" b="0"/>
        </a:effectRef>
        <a:fontRef idx="minor">
          <a:schemeClr val="dk1"/>
        </a:fontRef>
      </dsp:style>
    </dsp:sp>
    <dsp:sp modelId="{E291D30C-793D-4EF1-91B8-2FAB11F95966}">
      <dsp:nvSpPr>
        <dsp:cNvPr id="0" name=""/>
        <dsp:cNvSpPr/>
      </dsp:nvSpPr>
      <dsp:spPr>
        <a:xfrm>
          <a:off x="2582133" y="208683"/>
          <a:ext cx="1368267" cy="544114"/>
        </a:xfrm>
        <a:prstGeom prst="roundRect">
          <a:avLst>
            <a:gd name="adj" fmla="val 10000"/>
          </a:avLst>
        </a:prstGeom>
        <a:gradFill rotWithShape="0">
          <a:gsLst>
            <a:gs pos="0">
              <a:schemeClr val="accent1">
                <a:hueOff val="0"/>
                <a:satOff val="0"/>
                <a:lumOff val="0"/>
                <a:alphaOff val="0"/>
                <a:tint val="45000"/>
                <a:satMod val="200000"/>
              </a:schemeClr>
            </a:gs>
            <a:gs pos="30000">
              <a:schemeClr val="accent1">
                <a:hueOff val="0"/>
                <a:satOff val="0"/>
                <a:lumOff val="0"/>
                <a:alphaOff val="0"/>
                <a:tint val="61000"/>
                <a:satMod val="200000"/>
              </a:schemeClr>
            </a:gs>
            <a:gs pos="45000">
              <a:schemeClr val="accent1">
                <a:hueOff val="0"/>
                <a:satOff val="0"/>
                <a:lumOff val="0"/>
                <a:alphaOff val="0"/>
                <a:tint val="66000"/>
                <a:satMod val="200000"/>
              </a:schemeClr>
            </a:gs>
            <a:gs pos="55000">
              <a:schemeClr val="accent1">
                <a:hueOff val="0"/>
                <a:satOff val="0"/>
                <a:lumOff val="0"/>
                <a:alphaOff val="0"/>
                <a:tint val="66000"/>
                <a:satMod val="200000"/>
              </a:schemeClr>
            </a:gs>
            <a:gs pos="73000">
              <a:schemeClr val="accent1">
                <a:hueOff val="0"/>
                <a:satOff val="0"/>
                <a:lumOff val="0"/>
                <a:alphaOff val="0"/>
                <a:tint val="61000"/>
                <a:satMod val="200000"/>
              </a:schemeClr>
            </a:gs>
            <a:gs pos="100000">
              <a:schemeClr val="accent1">
                <a:hueOff val="0"/>
                <a:satOff val="0"/>
                <a:lumOff val="0"/>
                <a:alphaOff val="0"/>
                <a:tint val="45000"/>
                <a:satMod val="200000"/>
              </a:schemeClr>
            </a:gs>
          </a:gsLst>
          <a:lin ang="950000" scaled="1"/>
        </a:gradFill>
        <a:ln>
          <a:noFill/>
        </a:ln>
        <a:effectLst>
          <a:outerShdw blurRad="38100" dist="254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fr-FR" sz="1200" kern="1200" dirty="0"/>
            <a:t>Action 2</a:t>
          </a:r>
          <a:endParaRPr lang="en-US" sz="1200" kern="1200" dirty="0"/>
        </a:p>
      </dsp:txBody>
      <dsp:txXfrm>
        <a:off x="2598070" y="224620"/>
        <a:ext cx="1336393" cy="512240"/>
      </dsp:txXfrm>
    </dsp:sp>
    <dsp:sp modelId="{F6336ABF-D41B-478E-A2BA-EC42EBC8A314}">
      <dsp:nvSpPr>
        <dsp:cNvPr id="0" name=""/>
        <dsp:cNvSpPr/>
      </dsp:nvSpPr>
      <dsp:spPr>
        <a:xfrm>
          <a:off x="4405987" y="387668"/>
          <a:ext cx="1539300" cy="2537030"/>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171450" lvl="1" indent="-171450" algn="l" defTabSz="711200">
            <a:lnSpc>
              <a:spcPct val="90000"/>
            </a:lnSpc>
            <a:spcBef>
              <a:spcPct val="0"/>
            </a:spcBef>
            <a:spcAft>
              <a:spcPct val="15000"/>
            </a:spcAft>
            <a:buChar char="••"/>
          </a:pPr>
          <a:endParaRPr lang="en-US" sz="1600" kern="1200" dirty="0"/>
        </a:p>
        <a:p>
          <a:pPr marL="171450" lvl="1" indent="-171450" algn="l" defTabSz="711200">
            <a:lnSpc>
              <a:spcPct val="90000"/>
            </a:lnSpc>
            <a:spcBef>
              <a:spcPct val="0"/>
            </a:spcBef>
            <a:spcAft>
              <a:spcPct val="15000"/>
            </a:spcAft>
            <a:buChar char="••"/>
          </a:pPr>
          <a:r>
            <a:rPr lang="fr-FR" sz="1600" kern="1200" dirty="0"/>
            <a:t>Actualiser les Tableaux croisés dynamiques construits à partir de la base de données. </a:t>
          </a:r>
          <a:endParaRPr lang="en-US" sz="1600" kern="1200" dirty="0"/>
        </a:p>
      </dsp:txBody>
      <dsp:txXfrm>
        <a:off x="4451072" y="432753"/>
        <a:ext cx="1449130" cy="1903211"/>
      </dsp:txXfrm>
    </dsp:sp>
    <dsp:sp modelId="{238498E0-1D25-4340-A651-7139041219CE}">
      <dsp:nvSpPr>
        <dsp:cNvPr id="0" name=""/>
        <dsp:cNvSpPr/>
      </dsp:nvSpPr>
      <dsp:spPr>
        <a:xfrm>
          <a:off x="5221673" y="1602025"/>
          <a:ext cx="1727900" cy="1727900"/>
        </a:xfrm>
        <a:prstGeom prst="leftCircularArrow">
          <a:avLst>
            <a:gd name="adj1" fmla="val 3873"/>
            <a:gd name="adj2" fmla="val 484828"/>
            <a:gd name="adj3" fmla="val 907506"/>
            <a:gd name="adj4" fmla="val 7671657"/>
            <a:gd name="adj5" fmla="val 4518"/>
          </a:avLst>
        </a:prstGeom>
        <a:gradFill rotWithShape="0">
          <a:gsLst>
            <a:gs pos="0">
              <a:schemeClr val="accent1">
                <a:tint val="60000"/>
                <a:hueOff val="0"/>
                <a:satOff val="0"/>
                <a:lumOff val="0"/>
                <a:alphaOff val="0"/>
                <a:tint val="45000"/>
                <a:satMod val="200000"/>
              </a:schemeClr>
            </a:gs>
            <a:gs pos="30000">
              <a:schemeClr val="accent1">
                <a:tint val="60000"/>
                <a:hueOff val="0"/>
                <a:satOff val="0"/>
                <a:lumOff val="0"/>
                <a:alphaOff val="0"/>
                <a:tint val="61000"/>
                <a:satMod val="200000"/>
              </a:schemeClr>
            </a:gs>
            <a:gs pos="45000">
              <a:schemeClr val="accent1">
                <a:tint val="60000"/>
                <a:hueOff val="0"/>
                <a:satOff val="0"/>
                <a:lumOff val="0"/>
                <a:alphaOff val="0"/>
                <a:tint val="66000"/>
                <a:satMod val="200000"/>
              </a:schemeClr>
            </a:gs>
            <a:gs pos="55000">
              <a:schemeClr val="accent1">
                <a:tint val="60000"/>
                <a:hueOff val="0"/>
                <a:satOff val="0"/>
                <a:lumOff val="0"/>
                <a:alphaOff val="0"/>
                <a:tint val="66000"/>
                <a:satMod val="200000"/>
              </a:schemeClr>
            </a:gs>
            <a:gs pos="73000">
              <a:schemeClr val="accent1">
                <a:tint val="60000"/>
                <a:hueOff val="0"/>
                <a:satOff val="0"/>
                <a:lumOff val="0"/>
                <a:alphaOff val="0"/>
                <a:tint val="61000"/>
                <a:satMod val="200000"/>
              </a:schemeClr>
            </a:gs>
            <a:gs pos="100000">
              <a:schemeClr val="accent1">
                <a:tint val="60000"/>
                <a:hueOff val="0"/>
                <a:satOff val="0"/>
                <a:lumOff val="0"/>
                <a:alphaOff val="0"/>
                <a:tint val="45000"/>
                <a:satMod val="200000"/>
              </a:schemeClr>
            </a:gs>
          </a:gsLst>
          <a:lin ang="950000" scaled="1"/>
        </a:gradFill>
        <a:ln>
          <a:noFill/>
        </a:ln>
        <a:effectLst>
          <a:outerShdw blurRad="38100" dist="25400" dir="5400000" rotWithShape="0">
            <a:srgbClr val="000000">
              <a:alpha val="40000"/>
            </a:srgbClr>
          </a:outerShdw>
        </a:effectLst>
      </dsp:spPr>
      <dsp:style>
        <a:lnRef idx="0">
          <a:scrgbClr r="0" g="0" b="0"/>
        </a:lnRef>
        <a:fillRef idx="2">
          <a:scrgbClr r="0" g="0" b="0"/>
        </a:fillRef>
        <a:effectRef idx="1">
          <a:scrgbClr r="0" g="0" b="0"/>
        </a:effectRef>
        <a:fontRef idx="minor">
          <a:schemeClr val="dk1"/>
        </a:fontRef>
      </dsp:style>
    </dsp:sp>
    <dsp:sp modelId="{DEB9A5EC-BA02-4FFF-BC3A-027C817498BD}">
      <dsp:nvSpPr>
        <dsp:cNvPr id="0" name=""/>
        <dsp:cNvSpPr/>
      </dsp:nvSpPr>
      <dsp:spPr>
        <a:xfrm>
          <a:off x="4915735" y="2546718"/>
          <a:ext cx="1368267" cy="544114"/>
        </a:xfrm>
        <a:prstGeom prst="roundRect">
          <a:avLst>
            <a:gd name="adj" fmla="val 10000"/>
          </a:avLst>
        </a:prstGeom>
        <a:gradFill rotWithShape="0">
          <a:gsLst>
            <a:gs pos="0">
              <a:schemeClr val="accent1">
                <a:hueOff val="0"/>
                <a:satOff val="0"/>
                <a:lumOff val="0"/>
                <a:alphaOff val="0"/>
                <a:tint val="45000"/>
                <a:satMod val="200000"/>
              </a:schemeClr>
            </a:gs>
            <a:gs pos="30000">
              <a:schemeClr val="accent1">
                <a:hueOff val="0"/>
                <a:satOff val="0"/>
                <a:lumOff val="0"/>
                <a:alphaOff val="0"/>
                <a:tint val="61000"/>
                <a:satMod val="200000"/>
              </a:schemeClr>
            </a:gs>
            <a:gs pos="45000">
              <a:schemeClr val="accent1">
                <a:hueOff val="0"/>
                <a:satOff val="0"/>
                <a:lumOff val="0"/>
                <a:alphaOff val="0"/>
                <a:tint val="66000"/>
                <a:satMod val="200000"/>
              </a:schemeClr>
            </a:gs>
            <a:gs pos="55000">
              <a:schemeClr val="accent1">
                <a:hueOff val="0"/>
                <a:satOff val="0"/>
                <a:lumOff val="0"/>
                <a:alphaOff val="0"/>
                <a:tint val="66000"/>
                <a:satMod val="200000"/>
              </a:schemeClr>
            </a:gs>
            <a:gs pos="73000">
              <a:schemeClr val="accent1">
                <a:hueOff val="0"/>
                <a:satOff val="0"/>
                <a:lumOff val="0"/>
                <a:alphaOff val="0"/>
                <a:tint val="61000"/>
                <a:satMod val="200000"/>
              </a:schemeClr>
            </a:gs>
            <a:gs pos="100000">
              <a:schemeClr val="accent1">
                <a:hueOff val="0"/>
                <a:satOff val="0"/>
                <a:lumOff val="0"/>
                <a:alphaOff val="0"/>
                <a:tint val="45000"/>
                <a:satMod val="200000"/>
              </a:schemeClr>
            </a:gs>
          </a:gsLst>
          <a:lin ang="950000" scaled="1"/>
        </a:gradFill>
        <a:ln>
          <a:noFill/>
        </a:ln>
        <a:effectLst>
          <a:outerShdw blurRad="38100" dist="254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fr-FR" sz="1200" kern="1200" dirty="0"/>
            <a:t>Action 3</a:t>
          </a:r>
          <a:endParaRPr lang="en-US" sz="1200" kern="1200" dirty="0"/>
        </a:p>
      </dsp:txBody>
      <dsp:txXfrm>
        <a:off x="4931672" y="2562655"/>
        <a:ext cx="1336393" cy="512240"/>
      </dsp:txXfrm>
    </dsp:sp>
    <dsp:sp modelId="{44026735-18DA-4478-B2D5-8833BC5FD726}">
      <dsp:nvSpPr>
        <dsp:cNvPr id="0" name=""/>
        <dsp:cNvSpPr/>
      </dsp:nvSpPr>
      <dsp:spPr>
        <a:xfrm>
          <a:off x="6468705" y="1021383"/>
          <a:ext cx="1471832" cy="1269600"/>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E31CC8E6-FA0A-4828-A109-EF2C771E8DB0}">
      <dsp:nvSpPr>
        <dsp:cNvPr id="0" name=""/>
        <dsp:cNvSpPr/>
      </dsp:nvSpPr>
      <dsp:spPr>
        <a:xfrm>
          <a:off x="6673405" y="777587"/>
          <a:ext cx="1368267" cy="544114"/>
        </a:xfrm>
        <a:prstGeom prst="roundRect">
          <a:avLst>
            <a:gd name="adj" fmla="val 10000"/>
          </a:avLst>
        </a:prstGeom>
        <a:gradFill rotWithShape="0">
          <a:gsLst>
            <a:gs pos="0">
              <a:schemeClr val="accent1">
                <a:hueOff val="0"/>
                <a:satOff val="0"/>
                <a:lumOff val="0"/>
                <a:alphaOff val="0"/>
                <a:tint val="45000"/>
                <a:satMod val="200000"/>
              </a:schemeClr>
            </a:gs>
            <a:gs pos="30000">
              <a:schemeClr val="accent1">
                <a:hueOff val="0"/>
                <a:satOff val="0"/>
                <a:lumOff val="0"/>
                <a:alphaOff val="0"/>
                <a:tint val="61000"/>
                <a:satMod val="200000"/>
              </a:schemeClr>
            </a:gs>
            <a:gs pos="45000">
              <a:schemeClr val="accent1">
                <a:hueOff val="0"/>
                <a:satOff val="0"/>
                <a:lumOff val="0"/>
                <a:alphaOff val="0"/>
                <a:tint val="66000"/>
                <a:satMod val="200000"/>
              </a:schemeClr>
            </a:gs>
            <a:gs pos="55000">
              <a:schemeClr val="accent1">
                <a:hueOff val="0"/>
                <a:satOff val="0"/>
                <a:lumOff val="0"/>
                <a:alphaOff val="0"/>
                <a:tint val="66000"/>
                <a:satMod val="200000"/>
              </a:schemeClr>
            </a:gs>
            <a:gs pos="73000">
              <a:schemeClr val="accent1">
                <a:hueOff val="0"/>
                <a:satOff val="0"/>
                <a:lumOff val="0"/>
                <a:alphaOff val="0"/>
                <a:tint val="61000"/>
                <a:satMod val="200000"/>
              </a:schemeClr>
            </a:gs>
            <a:gs pos="100000">
              <a:schemeClr val="accent1">
                <a:hueOff val="0"/>
                <a:satOff val="0"/>
                <a:lumOff val="0"/>
                <a:alphaOff val="0"/>
                <a:tint val="45000"/>
                <a:satMod val="200000"/>
              </a:schemeClr>
            </a:gs>
          </a:gsLst>
          <a:lin ang="950000" scaled="1"/>
        </a:gradFill>
        <a:ln>
          <a:noFill/>
        </a:ln>
        <a:effectLst>
          <a:outerShdw blurRad="38100" dist="254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en-US" sz="1200" kern="1200"/>
            <a:t>Procédure D</a:t>
          </a:r>
        </a:p>
      </dsp:txBody>
      <dsp:txXfrm>
        <a:off x="6689342" y="793524"/>
        <a:ext cx="1336393" cy="51224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9633BE-9849-4FBF-871D-F444E635B2E1}">
      <dsp:nvSpPr>
        <dsp:cNvPr id="0" name=""/>
        <dsp:cNvSpPr/>
      </dsp:nvSpPr>
      <dsp:spPr>
        <a:xfrm>
          <a:off x="68196" y="469064"/>
          <a:ext cx="1998616" cy="3043860"/>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114300" lvl="1" indent="-114300" algn="l" defTabSz="622300">
            <a:lnSpc>
              <a:spcPct val="90000"/>
            </a:lnSpc>
            <a:spcBef>
              <a:spcPct val="0"/>
            </a:spcBef>
            <a:spcAft>
              <a:spcPct val="15000"/>
            </a:spcAft>
            <a:buChar char="••"/>
          </a:pPr>
          <a:r>
            <a:rPr lang="fr-FR" sz="1400" kern="1200" dirty="0" smtClean="0"/>
            <a:t>Vérifier l’ampleur des déséquilibres de la production, des CI en volume, par rapport à l’étape des ERE</a:t>
          </a:r>
          <a:endParaRPr lang="en-US" sz="1400" kern="1200" dirty="0"/>
        </a:p>
        <a:p>
          <a:pPr marL="114300" lvl="1" indent="-114300" algn="l" defTabSz="622300">
            <a:lnSpc>
              <a:spcPct val="90000"/>
            </a:lnSpc>
            <a:spcBef>
              <a:spcPct val="0"/>
            </a:spcBef>
            <a:spcAft>
              <a:spcPct val="15000"/>
            </a:spcAft>
            <a:buChar char="••"/>
          </a:pPr>
          <a:r>
            <a:rPr lang="fr-FR" sz="1400" kern="1200" dirty="0" smtClean="0"/>
            <a:t>Vérifier l’écart des autres impôts sur la production et de la subventions de la production en volume  par rapport  et à l’ancienne base.</a:t>
          </a:r>
          <a:endParaRPr lang="en-US" sz="1400" kern="1200" dirty="0"/>
        </a:p>
      </dsp:txBody>
      <dsp:txXfrm>
        <a:off x="126733" y="527601"/>
        <a:ext cx="1881542" cy="2274530"/>
      </dsp:txXfrm>
    </dsp:sp>
    <dsp:sp modelId="{C7548075-3640-45F6-8A15-2918AD1EEE6C}">
      <dsp:nvSpPr>
        <dsp:cNvPr id="0" name=""/>
        <dsp:cNvSpPr/>
      </dsp:nvSpPr>
      <dsp:spPr>
        <a:xfrm rot="1616517">
          <a:off x="558218" y="1828650"/>
          <a:ext cx="2443532" cy="2443532"/>
        </a:xfrm>
        <a:prstGeom prst="leftCircularArrow">
          <a:avLst>
            <a:gd name="adj1" fmla="val 1718"/>
            <a:gd name="adj2" fmla="val 204565"/>
            <a:gd name="adj3" fmla="val 86992"/>
            <a:gd name="adj4" fmla="val 7131406"/>
            <a:gd name="adj5" fmla="val 2005"/>
          </a:avLst>
        </a:prstGeom>
        <a:gradFill rotWithShape="0">
          <a:gsLst>
            <a:gs pos="0">
              <a:schemeClr val="accent1">
                <a:tint val="60000"/>
                <a:hueOff val="0"/>
                <a:satOff val="0"/>
                <a:lumOff val="0"/>
                <a:alphaOff val="0"/>
                <a:tint val="45000"/>
                <a:satMod val="200000"/>
              </a:schemeClr>
            </a:gs>
            <a:gs pos="30000">
              <a:schemeClr val="accent1">
                <a:tint val="60000"/>
                <a:hueOff val="0"/>
                <a:satOff val="0"/>
                <a:lumOff val="0"/>
                <a:alphaOff val="0"/>
                <a:tint val="61000"/>
                <a:satMod val="200000"/>
              </a:schemeClr>
            </a:gs>
            <a:gs pos="45000">
              <a:schemeClr val="accent1">
                <a:tint val="60000"/>
                <a:hueOff val="0"/>
                <a:satOff val="0"/>
                <a:lumOff val="0"/>
                <a:alphaOff val="0"/>
                <a:tint val="66000"/>
                <a:satMod val="200000"/>
              </a:schemeClr>
            </a:gs>
            <a:gs pos="55000">
              <a:schemeClr val="accent1">
                <a:tint val="60000"/>
                <a:hueOff val="0"/>
                <a:satOff val="0"/>
                <a:lumOff val="0"/>
                <a:alphaOff val="0"/>
                <a:tint val="66000"/>
                <a:satMod val="200000"/>
              </a:schemeClr>
            </a:gs>
            <a:gs pos="73000">
              <a:schemeClr val="accent1">
                <a:tint val="60000"/>
                <a:hueOff val="0"/>
                <a:satOff val="0"/>
                <a:lumOff val="0"/>
                <a:alphaOff val="0"/>
                <a:tint val="61000"/>
                <a:satMod val="200000"/>
              </a:schemeClr>
            </a:gs>
            <a:gs pos="100000">
              <a:schemeClr val="accent1">
                <a:tint val="60000"/>
                <a:hueOff val="0"/>
                <a:satOff val="0"/>
                <a:lumOff val="0"/>
                <a:alphaOff val="0"/>
                <a:tint val="45000"/>
                <a:satMod val="200000"/>
              </a:schemeClr>
            </a:gs>
          </a:gsLst>
          <a:lin ang="950000" scaled="1"/>
        </a:gradFill>
        <a:ln>
          <a:noFill/>
        </a:ln>
        <a:effectLst>
          <a:outerShdw blurRad="38100" dist="25400" dir="5400000" rotWithShape="0">
            <a:srgbClr val="000000">
              <a:alpha val="40000"/>
            </a:srgbClr>
          </a:outerShdw>
        </a:effectLst>
      </dsp:spPr>
      <dsp:style>
        <a:lnRef idx="0">
          <a:scrgbClr r="0" g="0" b="0"/>
        </a:lnRef>
        <a:fillRef idx="2">
          <a:scrgbClr r="0" g="0" b="0"/>
        </a:fillRef>
        <a:effectRef idx="1">
          <a:scrgbClr r="0" g="0" b="0"/>
        </a:effectRef>
        <a:fontRef idx="minor">
          <a:schemeClr val="dk1"/>
        </a:fontRef>
      </dsp:style>
    </dsp:sp>
    <dsp:sp modelId="{ECD0EA04-70BD-4DB6-9D00-52617E4CA660}">
      <dsp:nvSpPr>
        <dsp:cNvPr id="0" name=""/>
        <dsp:cNvSpPr/>
      </dsp:nvSpPr>
      <dsp:spPr>
        <a:xfrm>
          <a:off x="778551" y="3355249"/>
          <a:ext cx="1075125" cy="427541"/>
        </a:xfrm>
        <a:prstGeom prst="roundRect">
          <a:avLst>
            <a:gd name="adj" fmla="val 10000"/>
          </a:avLst>
        </a:prstGeom>
        <a:gradFill rotWithShape="0">
          <a:gsLst>
            <a:gs pos="0">
              <a:schemeClr val="accent1">
                <a:hueOff val="0"/>
                <a:satOff val="0"/>
                <a:lumOff val="0"/>
                <a:alphaOff val="0"/>
                <a:tint val="45000"/>
                <a:satMod val="200000"/>
              </a:schemeClr>
            </a:gs>
            <a:gs pos="30000">
              <a:schemeClr val="accent1">
                <a:hueOff val="0"/>
                <a:satOff val="0"/>
                <a:lumOff val="0"/>
                <a:alphaOff val="0"/>
                <a:tint val="61000"/>
                <a:satMod val="200000"/>
              </a:schemeClr>
            </a:gs>
            <a:gs pos="45000">
              <a:schemeClr val="accent1">
                <a:hueOff val="0"/>
                <a:satOff val="0"/>
                <a:lumOff val="0"/>
                <a:alphaOff val="0"/>
                <a:tint val="66000"/>
                <a:satMod val="200000"/>
              </a:schemeClr>
            </a:gs>
            <a:gs pos="55000">
              <a:schemeClr val="accent1">
                <a:hueOff val="0"/>
                <a:satOff val="0"/>
                <a:lumOff val="0"/>
                <a:alphaOff val="0"/>
                <a:tint val="66000"/>
                <a:satMod val="200000"/>
              </a:schemeClr>
            </a:gs>
            <a:gs pos="73000">
              <a:schemeClr val="accent1">
                <a:hueOff val="0"/>
                <a:satOff val="0"/>
                <a:lumOff val="0"/>
                <a:alphaOff val="0"/>
                <a:tint val="61000"/>
                <a:satMod val="200000"/>
              </a:schemeClr>
            </a:gs>
            <a:gs pos="100000">
              <a:schemeClr val="accent1">
                <a:hueOff val="0"/>
                <a:satOff val="0"/>
                <a:lumOff val="0"/>
                <a:alphaOff val="0"/>
                <a:tint val="45000"/>
                <a:satMod val="200000"/>
              </a:schemeClr>
            </a:gs>
          </a:gsLst>
          <a:lin ang="950000" scaled="1"/>
        </a:gradFill>
        <a:ln>
          <a:noFill/>
        </a:ln>
        <a:effectLst>
          <a:outerShdw blurRad="38100" dist="254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fr-FR" sz="1200" kern="1200" dirty="0"/>
            <a:t>Action 1</a:t>
          </a:r>
          <a:endParaRPr lang="en-US" sz="1200" kern="1200" dirty="0"/>
        </a:p>
      </dsp:txBody>
      <dsp:txXfrm>
        <a:off x="791073" y="3367771"/>
        <a:ext cx="1050081" cy="402497"/>
      </dsp:txXfrm>
    </dsp:sp>
    <dsp:sp modelId="{209A103E-8411-463C-8D24-B78DE9FF5AE3}">
      <dsp:nvSpPr>
        <dsp:cNvPr id="0" name=""/>
        <dsp:cNvSpPr/>
      </dsp:nvSpPr>
      <dsp:spPr>
        <a:xfrm>
          <a:off x="2189286" y="805454"/>
          <a:ext cx="2264346" cy="2369065"/>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171450" lvl="1" indent="-171450" algn="l" defTabSz="711200">
            <a:lnSpc>
              <a:spcPct val="90000"/>
            </a:lnSpc>
            <a:spcBef>
              <a:spcPct val="0"/>
            </a:spcBef>
            <a:spcAft>
              <a:spcPct val="15000"/>
            </a:spcAft>
            <a:buChar char="••"/>
          </a:pPr>
          <a:r>
            <a:rPr lang="fr-FR" sz="1600" kern="1200" dirty="0" smtClean="0"/>
            <a:t>Proposer des ajustements et valider les ajustements proposés</a:t>
          </a:r>
          <a:endParaRPr lang="en-US" sz="1600" kern="1200" dirty="0"/>
        </a:p>
      </dsp:txBody>
      <dsp:txXfrm>
        <a:off x="2243805" y="1367630"/>
        <a:ext cx="2155308" cy="1752370"/>
      </dsp:txXfrm>
    </dsp:sp>
    <dsp:sp modelId="{E22F7B8F-7DAB-4693-BEE7-4D4D831D08A9}">
      <dsp:nvSpPr>
        <dsp:cNvPr id="0" name=""/>
        <dsp:cNvSpPr/>
      </dsp:nvSpPr>
      <dsp:spPr>
        <a:xfrm rot="20309212">
          <a:off x="2981757" y="193388"/>
          <a:ext cx="2619022" cy="2434230"/>
        </a:xfrm>
        <a:prstGeom prst="circularArrow">
          <a:avLst>
            <a:gd name="adj1" fmla="val 1905"/>
            <a:gd name="adj2" fmla="val 227751"/>
            <a:gd name="adj3" fmla="val 20917571"/>
            <a:gd name="adj4" fmla="val 13896344"/>
            <a:gd name="adj5" fmla="val 2223"/>
          </a:avLst>
        </a:prstGeom>
        <a:gradFill rotWithShape="0">
          <a:gsLst>
            <a:gs pos="0">
              <a:schemeClr val="accent1">
                <a:tint val="60000"/>
                <a:hueOff val="0"/>
                <a:satOff val="0"/>
                <a:lumOff val="0"/>
                <a:alphaOff val="0"/>
                <a:tint val="45000"/>
                <a:satMod val="200000"/>
              </a:schemeClr>
            </a:gs>
            <a:gs pos="30000">
              <a:schemeClr val="accent1">
                <a:tint val="60000"/>
                <a:hueOff val="0"/>
                <a:satOff val="0"/>
                <a:lumOff val="0"/>
                <a:alphaOff val="0"/>
                <a:tint val="61000"/>
                <a:satMod val="200000"/>
              </a:schemeClr>
            </a:gs>
            <a:gs pos="45000">
              <a:schemeClr val="accent1">
                <a:tint val="60000"/>
                <a:hueOff val="0"/>
                <a:satOff val="0"/>
                <a:lumOff val="0"/>
                <a:alphaOff val="0"/>
                <a:tint val="66000"/>
                <a:satMod val="200000"/>
              </a:schemeClr>
            </a:gs>
            <a:gs pos="55000">
              <a:schemeClr val="accent1">
                <a:tint val="60000"/>
                <a:hueOff val="0"/>
                <a:satOff val="0"/>
                <a:lumOff val="0"/>
                <a:alphaOff val="0"/>
                <a:tint val="66000"/>
                <a:satMod val="200000"/>
              </a:schemeClr>
            </a:gs>
            <a:gs pos="73000">
              <a:schemeClr val="accent1">
                <a:tint val="60000"/>
                <a:hueOff val="0"/>
                <a:satOff val="0"/>
                <a:lumOff val="0"/>
                <a:alphaOff val="0"/>
                <a:tint val="61000"/>
                <a:satMod val="200000"/>
              </a:schemeClr>
            </a:gs>
            <a:gs pos="100000">
              <a:schemeClr val="accent1">
                <a:tint val="60000"/>
                <a:hueOff val="0"/>
                <a:satOff val="0"/>
                <a:lumOff val="0"/>
                <a:alphaOff val="0"/>
                <a:tint val="45000"/>
                <a:satMod val="200000"/>
              </a:schemeClr>
            </a:gs>
          </a:gsLst>
          <a:lin ang="950000" scaled="1"/>
        </a:gradFill>
        <a:ln>
          <a:noFill/>
        </a:ln>
        <a:effectLst>
          <a:outerShdw blurRad="38100" dist="25400" dir="5400000" rotWithShape="0">
            <a:srgbClr val="000000">
              <a:alpha val="40000"/>
            </a:srgbClr>
          </a:outerShdw>
        </a:effectLst>
      </dsp:spPr>
      <dsp:style>
        <a:lnRef idx="0">
          <a:scrgbClr r="0" g="0" b="0"/>
        </a:lnRef>
        <a:fillRef idx="2">
          <a:scrgbClr r="0" g="0" b="0"/>
        </a:fillRef>
        <a:effectRef idx="1">
          <a:scrgbClr r="0" g="0" b="0"/>
        </a:effectRef>
        <a:fontRef idx="minor">
          <a:schemeClr val="dk1"/>
        </a:fontRef>
      </dsp:style>
    </dsp:sp>
    <dsp:sp modelId="{E291D30C-793D-4EF1-91B8-2FAB11F95966}">
      <dsp:nvSpPr>
        <dsp:cNvPr id="0" name=""/>
        <dsp:cNvSpPr/>
      </dsp:nvSpPr>
      <dsp:spPr>
        <a:xfrm>
          <a:off x="3108397" y="604195"/>
          <a:ext cx="1075125" cy="427541"/>
        </a:xfrm>
        <a:prstGeom prst="roundRect">
          <a:avLst>
            <a:gd name="adj" fmla="val 10000"/>
          </a:avLst>
        </a:prstGeom>
        <a:gradFill rotWithShape="0">
          <a:gsLst>
            <a:gs pos="0">
              <a:schemeClr val="accent1">
                <a:hueOff val="0"/>
                <a:satOff val="0"/>
                <a:lumOff val="0"/>
                <a:alphaOff val="0"/>
                <a:tint val="45000"/>
                <a:satMod val="200000"/>
              </a:schemeClr>
            </a:gs>
            <a:gs pos="30000">
              <a:schemeClr val="accent1">
                <a:hueOff val="0"/>
                <a:satOff val="0"/>
                <a:lumOff val="0"/>
                <a:alphaOff val="0"/>
                <a:tint val="61000"/>
                <a:satMod val="200000"/>
              </a:schemeClr>
            </a:gs>
            <a:gs pos="45000">
              <a:schemeClr val="accent1">
                <a:hueOff val="0"/>
                <a:satOff val="0"/>
                <a:lumOff val="0"/>
                <a:alphaOff val="0"/>
                <a:tint val="66000"/>
                <a:satMod val="200000"/>
              </a:schemeClr>
            </a:gs>
            <a:gs pos="55000">
              <a:schemeClr val="accent1">
                <a:hueOff val="0"/>
                <a:satOff val="0"/>
                <a:lumOff val="0"/>
                <a:alphaOff val="0"/>
                <a:tint val="66000"/>
                <a:satMod val="200000"/>
              </a:schemeClr>
            </a:gs>
            <a:gs pos="73000">
              <a:schemeClr val="accent1">
                <a:hueOff val="0"/>
                <a:satOff val="0"/>
                <a:lumOff val="0"/>
                <a:alphaOff val="0"/>
                <a:tint val="61000"/>
                <a:satMod val="200000"/>
              </a:schemeClr>
            </a:gs>
            <a:gs pos="100000">
              <a:schemeClr val="accent1">
                <a:hueOff val="0"/>
                <a:satOff val="0"/>
                <a:lumOff val="0"/>
                <a:alphaOff val="0"/>
                <a:tint val="45000"/>
                <a:satMod val="200000"/>
              </a:schemeClr>
            </a:gs>
          </a:gsLst>
          <a:lin ang="950000" scaled="1"/>
        </a:gradFill>
        <a:ln>
          <a:noFill/>
        </a:ln>
        <a:effectLst>
          <a:outerShdw blurRad="38100" dist="254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fr-FR" sz="1200" kern="1200" dirty="0"/>
            <a:t>Action 2</a:t>
          </a:r>
          <a:endParaRPr lang="en-US" sz="1200" kern="1200" dirty="0"/>
        </a:p>
      </dsp:txBody>
      <dsp:txXfrm>
        <a:off x="3120919" y="616717"/>
        <a:ext cx="1050081" cy="402497"/>
      </dsp:txXfrm>
    </dsp:sp>
    <dsp:sp modelId="{F6336ABF-D41B-478E-A2BA-EC42EBC8A314}">
      <dsp:nvSpPr>
        <dsp:cNvPr id="0" name=""/>
        <dsp:cNvSpPr/>
      </dsp:nvSpPr>
      <dsp:spPr>
        <a:xfrm>
          <a:off x="4665539" y="767895"/>
          <a:ext cx="1623242" cy="2496657"/>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171450" lvl="1" indent="-171450" algn="l" defTabSz="711200">
            <a:lnSpc>
              <a:spcPct val="90000"/>
            </a:lnSpc>
            <a:spcBef>
              <a:spcPct val="0"/>
            </a:spcBef>
            <a:spcAft>
              <a:spcPct val="15000"/>
            </a:spcAft>
            <a:buChar char="••"/>
          </a:pPr>
          <a:r>
            <a:rPr lang="fr-FR" sz="1600" kern="1200" dirty="0" smtClean="0"/>
            <a:t>Actualiser les TCD</a:t>
          </a:r>
          <a:endParaRPr lang="en-US" sz="1600" kern="1200" dirty="0"/>
        </a:p>
        <a:p>
          <a:pPr marL="171450" lvl="1" indent="-171450" algn="l" defTabSz="711200">
            <a:lnSpc>
              <a:spcPct val="90000"/>
            </a:lnSpc>
            <a:spcBef>
              <a:spcPct val="0"/>
            </a:spcBef>
            <a:spcAft>
              <a:spcPct val="15000"/>
            </a:spcAft>
            <a:buChar char="••"/>
          </a:pPr>
          <a:r>
            <a:rPr lang="fr-FR" sz="1600" kern="1200" dirty="0" smtClean="0"/>
            <a:t> puis constater la </a:t>
          </a:r>
          <a:r>
            <a:rPr lang="fr-FR" sz="1600" kern="1200" dirty="0" err="1" smtClean="0"/>
            <a:t>résorbtion</a:t>
          </a:r>
          <a:r>
            <a:rPr lang="fr-FR" sz="1600" kern="1200" dirty="0" smtClean="0"/>
            <a:t> des écarts en volume</a:t>
          </a:r>
          <a:endParaRPr lang="en-US" sz="1600" kern="1200" dirty="0"/>
        </a:p>
      </dsp:txBody>
      <dsp:txXfrm>
        <a:off x="4713082" y="815438"/>
        <a:ext cx="1528156" cy="1866573"/>
      </dsp:txXfrm>
    </dsp:sp>
    <dsp:sp modelId="{238498E0-1D25-4340-A651-7139041219CE}">
      <dsp:nvSpPr>
        <dsp:cNvPr id="0" name=""/>
        <dsp:cNvSpPr/>
      </dsp:nvSpPr>
      <dsp:spPr>
        <a:xfrm>
          <a:off x="5791939" y="1990559"/>
          <a:ext cx="1472457" cy="1472457"/>
        </a:xfrm>
        <a:prstGeom prst="leftCircularArrow">
          <a:avLst>
            <a:gd name="adj1" fmla="val 2852"/>
            <a:gd name="adj2" fmla="val 348456"/>
            <a:gd name="adj3" fmla="val 21395887"/>
            <a:gd name="adj4" fmla="val 6696409"/>
            <a:gd name="adj5" fmla="val 3327"/>
          </a:avLst>
        </a:prstGeom>
        <a:gradFill rotWithShape="0">
          <a:gsLst>
            <a:gs pos="0">
              <a:schemeClr val="accent1">
                <a:tint val="60000"/>
                <a:hueOff val="0"/>
                <a:satOff val="0"/>
                <a:lumOff val="0"/>
                <a:alphaOff val="0"/>
                <a:tint val="45000"/>
                <a:satMod val="200000"/>
              </a:schemeClr>
            </a:gs>
            <a:gs pos="30000">
              <a:schemeClr val="accent1">
                <a:tint val="60000"/>
                <a:hueOff val="0"/>
                <a:satOff val="0"/>
                <a:lumOff val="0"/>
                <a:alphaOff val="0"/>
                <a:tint val="61000"/>
                <a:satMod val="200000"/>
              </a:schemeClr>
            </a:gs>
            <a:gs pos="45000">
              <a:schemeClr val="accent1">
                <a:tint val="60000"/>
                <a:hueOff val="0"/>
                <a:satOff val="0"/>
                <a:lumOff val="0"/>
                <a:alphaOff val="0"/>
                <a:tint val="66000"/>
                <a:satMod val="200000"/>
              </a:schemeClr>
            </a:gs>
            <a:gs pos="55000">
              <a:schemeClr val="accent1">
                <a:tint val="60000"/>
                <a:hueOff val="0"/>
                <a:satOff val="0"/>
                <a:lumOff val="0"/>
                <a:alphaOff val="0"/>
                <a:tint val="66000"/>
                <a:satMod val="200000"/>
              </a:schemeClr>
            </a:gs>
            <a:gs pos="73000">
              <a:schemeClr val="accent1">
                <a:tint val="60000"/>
                <a:hueOff val="0"/>
                <a:satOff val="0"/>
                <a:lumOff val="0"/>
                <a:alphaOff val="0"/>
                <a:tint val="61000"/>
                <a:satMod val="200000"/>
              </a:schemeClr>
            </a:gs>
            <a:gs pos="100000">
              <a:schemeClr val="accent1">
                <a:tint val="60000"/>
                <a:hueOff val="0"/>
                <a:satOff val="0"/>
                <a:lumOff val="0"/>
                <a:alphaOff val="0"/>
                <a:tint val="45000"/>
                <a:satMod val="200000"/>
              </a:schemeClr>
            </a:gs>
          </a:gsLst>
          <a:lin ang="950000" scaled="1"/>
        </a:gradFill>
        <a:ln>
          <a:noFill/>
        </a:ln>
        <a:effectLst>
          <a:outerShdw blurRad="38100" dist="25400" dir="5400000" rotWithShape="0">
            <a:srgbClr val="000000">
              <a:alpha val="40000"/>
            </a:srgbClr>
          </a:outerShdw>
        </a:effectLst>
      </dsp:spPr>
      <dsp:style>
        <a:lnRef idx="0">
          <a:scrgbClr r="0" g="0" b="0"/>
        </a:lnRef>
        <a:fillRef idx="2">
          <a:scrgbClr r="0" g="0" b="0"/>
        </a:fillRef>
        <a:effectRef idx="1">
          <a:scrgbClr r="0" g="0" b="0"/>
        </a:effectRef>
        <a:fontRef idx="minor">
          <a:schemeClr val="dk1"/>
        </a:fontRef>
      </dsp:style>
    </dsp:sp>
    <dsp:sp modelId="{DEB9A5EC-BA02-4FFF-BC3A-027C817498BD}">
      <dsp:nvSpPr>
        <dsp:cNvPr id="0" name=""/>
        <dsp:cNvSpPr/>
      </dsp:nvSpPr>
      <dsp:spPr>
        <a:xfrm>
          <a:off x="5357682" y="3054003"/>
          <a:ext cx="1075125" cy="427541"/>
        </a:xfrm>
        <a:prstGeom prst="roundRect">
          <a:avLst>
            <a:gd name="adj" fmla="val 10000"/>
          </a:avLst>
        </a:prstGeom>
        <a:gradFill rotWithShape="0">
          <a:gsLst>
            <a:gs pos="0">
              <a:schemeClr val="accent1">
                <a:hueOff val="0"/>
                <a:satOff val="0"/>
                <a:lumOff val="0"/>
                <a:alphaOff val="0"/>
                <a:tint val="45000"/>
                <a:satMod val="200000"/>
              </a:schemeClr>
            </a:gs>
            <a:gs pos="30000">
              <a:schemeClr val="accent1">
                <a:hueOff val="0"/>
                <a:satOff val="0"/>
                <a:lumOff val="0"/>
                <a:alphaOff val="0"/>
                <a:tint val="61000"/>
                <a:satMod val="200000"/>
              </a:schemeClr>
            </a:gs>
            <a:gs pos="45000">
              <a:schemeClr val="accent1">
                <a:hueOff val="0"/>
                <a:satOff val="0"/>
                <a:lumOff val="0"/>
                <a:alphaOff val="0"/>
                <a:tint val="66000"/>
                <a:satMod val="200000"/>
              </a:schemeClr>
            </a:gs>
            <a:gs pos="55000">
              <a:schemeClr val="accent1">
                <a:hueOff val="0"/>
                <a:satOff val="0"/>
                <a:lumOff val="0"/>
                <a:alphaOff val="0"/>
                <a:tint val="66000"/>
                <a:satMod val="200000"/>
              </a:schemeClr>
            </a:gs>
            <a:gs pos="73000">
              <a:schemeClr val="accent1">
                <a:hueOff val="0"/>
                <a:satOff val="0"/>
                <a:lumOff val="0"/>
                <a:alphaOff val="0"/>
                <a:tint val="61000"/>
                <a:satMod val="200000"/>
              </a:schemeClr>
            </a:gs>
            <a:gs pos="100000">
              <a:schemeClr val="accent1">
                <a:hueOff val="0"/>
                <a:satOff val="0"/>
                <a:lumOff val="0"/>
                <a:alphaOff val="0"/>
                <a:tint val="45000"/>
                <a:satMod val="200000"/>
              </a:schemeClr>
            </a:gs>
          </a:gsLst>
          <a:lin ang="950000" scaled="1"/>
        </a:gradFill>
        <a:ln>
          <a:noFill/>
        </a:ln>
        <a:effectLst>
          <a:outerShdw blurRad="38100" dist="254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fr-FR" sz="1200" kern="1200" dirty="0"/>
            <a:t>Action 3</a:t>
          </a:r>
          <a:endParaRPr lang="en-US" sz="1200" kern="1200" dirty="0"/>
        </a:p>
      </dsp:txBody>
      <dsp:txXfrm>
        <a:off x="5370204" y="3066525"/>
        <a:ext cx="1050081" cy="402497"/>
      </dsp:txXfrm>
    </dsp:sp>
    <dsp:sp modelId="{44026735-18DA-4478-B2D5-8833BC5FD726}">
      <dsp:nvSpPr>
        <dsp:cNvPr id="0" name=""/>
        <dsp:cNvSpPr/>
      </dsp:nvSpPr>
      <dsp:spPr>
        <a:xfrm>
          <a:off x="6515244" y="1517425"/>
          <a:ext cx="1156502" cy="997597"/>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E31CC8E6-FA0A-4828-A109-EF2C771E8DB0}">
      <dsp:nvSpPr>
        <dsp:cNvPr id="0" name=""/>
        <dsp:cNvSpPr/>
      </dsp:nvSpPr>
      <dsp:spPr>
        <a:xfrm>
          <a:off x="6590520" y="1325860"/>
          <a:ext cx="1246263" cy="427541"/>
        </a:xfrm>
        <a:prstGeom prst="roundRect">
          <a:avLst>
            <a:gd name="adj" fmla="val 10000"/>
          </a:avLst>
        </a:prstGeom>
        <a:gradFill rotWithShape="0">
          <a:gsLst>
            <a:gs pos="0">
              <a:schemeClr val="accent1">
                <a:hueOff val="0"/>
                <a:satOff val="0"/>
                <a:lumOff val="0"/>
                <a:alphaOff val="0"/>
                <a:tint val="45000"/>
                <a:satMod val="200000"/>
              </a:schemeClr>
            </a:gs>
            <a:gs pos="30000">
              <a:schemeClr val="accent1">
                <a:hueOff val="0"/>
                <a:satOff val="0"/>
                <a:lumOff val="0"/>
                <a:alphaOff val="0"/>
                <a:tint val="61000"/>
                <a:satMod val="200000"/>
              </a:schemeClr>
            </a:gs>
            <a:gs pos="45000">
              <a:schemeClr val="accent1">
                <a:hueOff val="0"/>
                <a:satOff val="0"/>
                <a:lumOff val="0"/>
                <a:alphaOff val="0"/>
                <a:tint val="66000"/>
                <a:satMod val="200000"/>
              </a:schemeClr>
            </a:gs>
            <a:gs pos="55000">
              <a:schemeClr val="accent1">
                <a:hueOff val="0"/>
                <a:satOff val="0"/>
                <a:lumOff val="0"/>
                <a:alphaOff val="0"/>
                <a:tint val="66000"/>
                <a:satMod val="200000"/>
              </a:schemeClr>
            </a:gs>
            <a:gs pos="73000">
              <a:schemeClr val="accent1">
                <a:hueOff val="0"/>
                <a:satOff val="0"/>
                <a:lumOff val="0"/>
                <a:alphaOff val="0"/>
                <a:tint val="61000"/>
                <a:satMod val="200000"/>
              </a:schemeClr>
            </a:gs>
            <a:gs pos="100000">
              <a:schemeClr val="accent1">
                <a:hueOff val="0"/>
                <a:satOff val="0"/>
                <a:lumOff val="0"/>
                <a:alphaOff val="0"/>
                <a:tint val="45000"/>
                <a:satMod val="200000"/>
              </a:schemeClr>
            </a:gs>
          </a:gsLst>
          <a:lin ang="950000" scaled="1"/>
        </a:gradFill>
        <a:ln>
          <a:noFill/>
        </a:ln>
        <a:effectLst>
          <a:outerShdw blurRad="38100" dist="254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en-US" sz="1200" kern="1200"/>
            <a:t>Procédure E</a:t>
          </a:r>
        </a:p>
      </dsp:txBody>
      <dsp:txXfrm>
        <a:off x="6603042" y="1338382"/>
        <a:ext cx="1221219" cy="40249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9633BE-9849-4FBF-871D-F444E635B2E1}">
      <dsp:nvSpPr>
        <dsp:cNvPr id="0" name=""/>
        <dsp:cNvSpPr/>
      </dsp:nvSpPr>
      <dsp:spPr>
        <a:xfrm>
          <a:off x="60558" y="889921"/>
          <a:ext cx="2061503" cy="2566026"/>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114300" lvl="1" indent="-114300" algn="l" defTabSz="622300">
            <a:lnSpc>
              <a:spcPct val="90000"/>
            </a:lnSpc>
            <a:spcBef>
              <a:spcPct val="0"/>
            </a:spcBef>
            <a:spcAft>
              <a:spcPct val="15000"/>
            </a:spcAft>
            <a:buChar char="••"/>
          </a:pPr>
          <a:r>
            <a:rPr lang="fr-FR" sz="1400" kern="1200" dirty="0" smtClean="0"/>
            <a:t>Vérifier l’ampleur des déséquilibres de la production, des CI en valeur, par rapport à l’étape des ERE</a:t>
          </a:r>
          <a:endParaRPr lang="en-US" sz="1400" kern="1200" dirty="0"/>
        </a:p>
        <a:p>
          <a:pPr marL="114300" lvl="1" indent="-114300" algn="l" defTabSz="622300">
            <a:lnSpc>
              <a:spcPct val="90000"/>
            </a:lnSpc>
            <a:spcBef>
              <a:spcPct val="0"/>
            </a:spcBef>
            <a:spcAft>
              <a:spcPct val="15000"/>
            </a:spcAft>
            <a:buChar char="••"/>
          </a:pPr>
          <a:r>
            <a:rPr lang="fr-FR" sz="1400" kern="1200" dirty="0" smtClean="0"/>
            <a:t>Vérifier l’écart des autres impôts sur la production et de la subventions de la production en valeur par rapport  et à l’ancienne base.</a:t>
          </a:r>
          <a:endParaRPr lang="en-US" sz="1400" kern="1200" dirty="0"/>
        </a:p>
      </dsp:txBody>
      <dsp:txXfrm>
        <a:off x="119609" y="948972"/>
        <a:ext cx="1943401" cy="1898061"/>
      </dsp:txXfrm>
    </dsp:sp>
    <dsp:sp modelId="{C7548075-3640-45F6-8A15-2918AD1EEE6C}">
      <dsp:nvSpPr>
        <dsp:cNvPr id="0" name=""/>
        <dsp:cNvSpPr/>
      </dsp:nvSpPr>
      <dsp:spPr>
        <a:xfrm rot="1616517">
          <a:off x="836023" y="2056942"/>
          <a:ext cx="2101497" cy="2101497"/>
        </a:xfrm>
        <a:prstGeom prst="leftCircularArrow">
          <a:avLst>
            <a:gd name="adj1" fmla="val 1633"/>
            <a:gd name="adj2" fmla="val 194003"/>
            <a:gd name="adj3" fmla="val 163106"/>
            <a:gd name="adj4" fmla="val 7218081"/>
            <a:gd name="adj5" fmla="val 1905"/>
          </a:avLst>
        </a:prstGeom>
        <a:gradFill rotWithShape="0">
          <a:gsLst>
            <a:gs pos="0">
              <a:schemeClr val="accent1">
                <a:tint val="60000"/>
                <a:hueOff val="0"/>
                <a:satOff val="0"/>
                <a:lumOff val="0"/>
                <a:alphaOff val="0"/>
                <a:tint val="45000"/>
                <a:satMod val="200000"/>
              </a:schemeClr>
            </a:gs>
            <a:gs pos="30000">
              <a:schemeClr val="accent1">
                <a:tint val="60000"/>
                <a:hueOff val="0"/>
                <a:satOff val="0"/>
                <a:lumOff val="0"/>
                <a:alphaOff val="0"/>
                <a:tint val="61000"/>
                <a:satMod val="200000"/>
              </a:schemeClr>
            </a:gs>
            <a:gs pos="45000">
              <a:schemeClr val="accent1">
                <a:tint val="60000"/>
                <a:hueOff val="0"/>
                <a:satOff val="0"/>
                <a:lumOff val="0"/>
                <a:alphaOff val="0"/>
                <a:tint val="66000"/>
                <a:satMod val="200000"/>
              </a:schemeClr>
            </a:gs>
            <a:gs pos="55000">
              <a:schemeClr val="accent1">
                <a:tint val="60000"/>
                <a:hueOff val="0"/>
                <a:satOff val="0"/>
                <a:lumOff val="0"/>
                <a:alphaOff val="0"/>
                <a:tint val="66000"/>
                <a:satMod val="200000"/>
              </a:schemeClr>
            </a:gs>
            <a:gs pos="73000">
              <a:schemeClr val="accent1">
                <a:tint val="60000"/>
                <a:hueOff val="0"/>
                <a:satOff val="0"/>
                <a:lumOff val="0"/>
                <a:alphaOff val="0"/>
                <a:tint val="61000"/>
                <a:satMod val="200000"/>
              </a:schemeClr>
            </a:gs>
            <a:gs pos="100000">
              <a:schemeClr val="accent1">
                <a:tint val="60000"/>
                <a:hueOff val="0"/>
                <a:satOff val="0"/>
                <a:lumOff val="0"/>
                <a:alphaOff val="0"/>
                <a:tint val="45000"/>
                <a:satMod val="200000"/>
              </a:schemeClr>
            </a:gs>
          </a:gsLst>
          <a:lin ang="950000" scaled="1"/>
        </a:gradFill>
        <a:ln>
          <a:noFill/>
        </a:ln>
        <a:effectLst>
          <a:outerShdw blurRad="38100" dist="25400" dir="5400000" rotWithShape="0">
            <a:srgbClr val="000000">
              <a:alpha val="40000"/>
            </a:srgbClr>
          </a:outerShdw>
        </a:effectLst>
      </dsp:spPr>
      <dsp:style>
        <a:lnRef idx="0">
          <a:scrgbClr r="0" g="0" b="0"/>
        </a:lnRef>
        <a:fillRef idx="2">
          <a:scrgbClr r="0" g="0" b="0"/>
        </a:fillRef>
        <a:effectRef idx="1">
          <a:scrgbClr r="0" g="0" b="0"/>
        </a:effectRef>
        <a:fontRef idx="minor">
          <a:schemeClr val="dk1"/>
        </a:fontRef>
      </dsp:style>
    </dsp:sp>
    <dsp:sp modelId="{ECD0EA04-70BD-4DB6-9D00-52617E4CA660}">
      <dsp:nvSpPr>
        <dsp:cNvPr id="0" name=""/>
        <dsp:cNvSpPr/>
      </dsp:nvSpPr>
      <dsp:spPr>
        <a:xfrm>
          <a:off x="968019" y="3331640"/>
          <a:ext cx="993298" cy="395002"/>
        </a:xfrm>
        <a:prstGeom prst="roundRect">
          <a:avLst>
            <a:gd name="adj" fmla="val 10000"/>
          </a:avLst>
        </a:prstGeom>
        <a:gradFill rotWithShape="0">
          <a:gsLst>
            <a:gs pos="0">
              <a:schemeClr val="accent1">
                <a:hueOff val="0"/>
                <a:satOff val="0"/>
                <a:lumOff val="0"/>
                <a:alphaOff val="0"/>
                <a:tint val="45000"/>
                <a:satMod val="200000"/>
              </a:schemeClr>
            </a:gs>
            <a:gs pos="30000">
              <a:schemeClr val="accent1">
                <a:hueOff val="0"/>
                <a:satOff val="0"/>
                <a:lumOff val="0"/>
                <a:alphaOff val="0"/>
                <a:tint val="61000"/>
                <a:satMod val="200000"/>
              </a:schemeClr>
            </a:gs>
            <a:gs pos="45000">
              <a:schemeClr val="accent1">
                <a:hueOff val="0"/>
                <a:satOff val="0"/>
                <a:lumOff val="0"/>
                <a:alphaOff val="0"/>
                <a:tint val="66000"/>
                <a:satMod val="200000"/>
              </a:schemeClr>
            </a:gs>
            <a:gs pos="55000">
              <a:schemeClr val="accent1">
                <a:hueOff val="0"/>
                <a:satOff val="0"/>
                <a:lumOff val="0"/>
                <a:alphaOff val="0"/>
                <a:tint val="66000"/>
                <a:satMod val="200000"/>
              </a:schemeClr>
            </a:gs>
            <a:gs pos="73000">
              <a:schemeClr val="accent1">
                <a:hueOff val="0"/>
                <a:satOff val="0"/>
                <a:lumOff val="0"/>
                <a:alphaOff val="0"/>
                <a:tint val="61000"/>
                <a:satMod val="200000"/>
              </a:schemeClr>
            </a:gs>
            <a:gs pos="100000">
              <a:schemeClr val="accent1">
                <a:hueOff val="0"/>
                <a:satOff val="0"/>
                <a:lumOff val="0"/>
                <a:alphaOff val="0"/>
                <a:tint val="45000"/>
                <a:satMod val="200000"/>
              </a:schemeClr>
            </a:gs>
          </a:gsLst>
          <a:lin ang="950000" scaled="1"/>
        </a:gradFill>
        <a:ln>
          <a:noFill/>
        </a:ln>
        <a:effectLst>
          <a:outerShdw blurRad="38100" dist="254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fr-FR" sz="1200" kern="1200" dirty="0"/>
            <a:t>Action 1</a:t>
          </a:r>
          <a:endParaRPr lang="en-US" sz="1200" kern="1200" dirty="0"/>
        </a:p>
      </dsp:txBody>
      <dsp:txXfrm>
        <a:off x="979588" y="3343209"/>
        <a:ext cx="970160" cy="371864"/>
      </dsp:txXfrm>
    </dsp:sp>
    <dsp:sp modelId="{209A103E-8411-463C-8D24-B78DE9FF5AE3}">
      <dsp:nvSpPr>
        <dsp:cNvPr id="0" name=""/>
        <dsp:cNvSpPr/>
      </dsp:nvSpPr>
      <dsp:spPr>
        <a:xfrm>
          <a:off x="2213881" y="864930"/>
          <a:ext cx="2035667" cy="2614146"/>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171450" lvl="1" indent="-171450" algn="l" defTabSz="711200">
            <a:lnSpc>
              <a:spcPct val="90000"/>
            </a:lnSpc>
            <a:spcBef>
              <a:spcPct val="0"/>
            </a:spcBef>
            <a:spcAft>
              <a:spcPct val="15000"/>
            </a:spcAft>
            <a:buChar char="••"/>
          </a:pPr>
          <a:r>
            <a:rPr lang="fr-FR" sz="1600" kern="1200" dirty="0" smtClean="0"/>
            <a:t>Proposer des ajustements et valider les ajustements proposés</a:t>
          </a:r>
          <a:endParaRPr lang="en-US" sz="1600" kern="1200" dirty="0"/>
        </a:p>
      </dsp:txBody>
      <dsp:txXfrm>
        <a:off x="2273504" y="1484727"/>
        <a:ext cx="1916421" cy="1934726"/>
      </dsp:txXfrm>
    </dsp:sp>
    <dsp:sp modelId="{E22F7B8F-7DAB-4693-BEE7-4D4D831D08A9}">
      <dsp:nvSpPr>
        <dsp:cNvPr id="0" name=""/>
        <dsp:cNvSpPr/>
      </dsp:nvSpPr>
      <dsp:spPr>
        <a:xfrm rot="20309212">
          <a:off x="2847773" y="292198"/>
          <a:ext cx="2581551" cy="2399403"/>
        </a:xfrm>
        <a:prstGeom prst="circularArrow">
          <a:avLst>
            <a:gd name="adj1" fmla="val 1579"/>
            <a:gd name="adj2" fmla="val 187430"/>
            <a:gd name="adj3" fmla="val 21127276"/>
            <a:gd name="adj4" fmla="val 14065727"/>
            <a:gd name="adj5" fmla="val 1843"/>
          </a:avLst>
        </a:prstGeom>
        <a:gradFill rotWithShape="0">
          <a:gsLst>
            <a:gs pos="0">
              <a:schemeClr val="accent1">
                <a:tint val="60000"/>
                <a:hueOff val="0"/>
                <a:satOff val="0"/>
                <a:lumOff val="0"/>
                <a:alphaOff val="0"/>
                <a:tint val="45000"/>
                <a:satMod val="200000"/>
              </a:schemeClr>
            </a:gs>
            <a:gs pos="30000">
              <a:schemeClr val="accent1">
                <a:tint val="60000"/>
                <a:hueOff val="0"/>
                <a:satOff val="0"/>
                <a:lumOff val="0"/>
                <a:alphaOff val="0"/>
                <a:tint val="61000"/>
                <a:satMod val="200000"/>
              </a:schemeClr>
            </a:gs>
            <a:gs pos="45000">
              <a:schemeClr val="accent1">
                <a:tint val="60000"/>
                <a:hueOff val="0"/>
                <a:satOff val="0"/>
                <a:lumOff val="0"/>
                <a:alphaOff val="0"/>
                <a:tint val="66000"/>
                <a:satMod val="200000"/>
              </a:schemeClr>
            </a:gs>
            <a:gs pos="55000">
              <a:schemeClr val="accent1">
                <a:tint val="60000"/>
                <a:hueOff val="0"/>
                <a:satOff val="0"/>
                <a:lumOff val="0"/>
                <a:alphaOff val="0"/>
                <a:tint val="66000"/>
                <a:satMod val="200000"/>
              </a:schemeClr>
            </a:gs>
            <a:gs pos="73000">
              <a:schemeClr val="accent1">
                <a:tint val="60000"/>
                <a:hueOff val="0"/>
                <a:satOff val="0"/>
                <a:lumOff val="0"/>
                <a:alphaOff val="0"/>
                <a:tint val="61000"/>
                <a:satMod val="200000"/>
              </a:schemeClr>
            </a:gs>
            <a:gs pos="100000">
              <a:schemeClr val="accent1">
                <a:tint val="60000"/>
                <a:hueOff val="0"/>
                <a:satOff val="0"/>
                <a:lumOff val="0"/>
                <a:alphaOff val="0"/>
                <a:tint val="45000"/>
                <a:satMod val="200000"/>
              </a:schemeClr>
            </a:gs>
          </a:gsLst>
          <a:lin ang="950000" scaled="1"/>
        </a:gradFill>
        <a:ln>
          <a:noFill/>
        </a:ln>
        <a:effectLst>
          <a:outerShdw blurRad="38100" dist="25400" dir="5400000" rotWithShape="0">
            <a:srgbClr val="000000">
              <a:alpha val="40000"/>
            </a:srgbClr>
          </a:outerShdw>
        </a:effectLst>
      </dsp:spPr>
      <dsp:style>
        <a:lnRef idx="0">
          <a:scrgbClr r="0" g="0" b="0"/>
        </a:lnRef>
        <a:fillRef idx="2">
          <a:scrgbClr r="0" g="0" b="0"/>
        </a:fillRef>
        <a:effectRef idx="1">
          <a:scrgbClr r="0" g="0" b="0"/>
        </a:effectRef>
        <a:fontRef idx="minor">
          <a:schemeClr val="dk1"/>
        </a:fontRef>
      </dsp:style>
    </dsp:sp>
    <dsp:sp modelId="{E291D30C-793D-4EF1-91B8-2FAB11F95966}">
      <dsp:nvSpPr>
        <dsp:cNvPr id="0" name=""/>
        <dsp:cNvSpPr/>
      </dsp:nvSpPr>
      <dsp:spPr>
        <a:xfrm>
          <a:off x="3054973" y="761008"/>
          <a:ext cx="993298" cy="395002"/>
        </a:xfrm>
        <a:prstGeom prst="roundRect">
          <a:avLst>
            <a:gd name="adj" fmla="val 10000"/>
          </a:avLst>
        </a:prstGeom>
        <a:gradFill rotWithShape="0">
          <a:gsLst>
            <a:gs pos="0">
              <a:schemeClr val="accent1">
                <a:hueOff val="0"/>
                <a:satOff val="0"/>
                <a:lumOff val="0"/>
                <a:alphaOff val="0"/>
                <a:tint val="45000"/>
                <a:satMod val="200000"/>
              </a:schemeClr>
            </a:gs>
            <a:gs pos="30000">
              <a:schemeClr val="accent1">
                <a:hueOff val="0"/>
                <a:satOff val="0"/>
                <a:lumOff val="0"/>
                <a:alphaOff val="0"/>
                <a:tint val="61000"/>
                <a:satMod val="200000"/>
              </a:schemeClr>
            </a:gs>
            <a:gs pos="45000">
              <a:schemeClr val="accent1">
                <a:hueOff val="0"/>
                <a:satOff val="0"/>
                <a:lumOff val="0"/>
                <a:alphaOff val="0"/>
                <a:tint val="66000"/>
                <a:satMod val="200000"/>
              </a:schemeClr>
            </a:gs>
            <a:gs pos="55000">
              <a:schemeClr val="accent1">
                <a:hueOff val="0"/>
                <a:satOff val="0"/>
                <a:lumOff val="0"/>
                <a:alphaOff val="0"/>
                <a:tint val="66000"/>
                <a:satMod val="200000"/>
              </a:schemeClr>
            </a:gs>
            <a:gs pos="73000">
              <a:schemeClr val="accent1">
                <a:hueOff val="0"/>
                <a:satOff val="0"/>
                <a:lumOff val="0"/>
                <a:alphaOff val="0"/>
                <a:tint val="61000"/>
                <a:satMod val="200000"/>
              </a:schemeClr>
            </a:gs>
            <a:gs pos="100000">
              <a:schemeClr val="accent1">
                <a:hueOff val="0"/>
                <a:satOff val="0"/>
                <a:lumOff val="0"/>
                <a:alphaOff val="0"/>
                <a:tint val="45000"/>
                <a:satMod val="200000"/>
              </a:schemeClr>
            </a:gs>
          </a:gsLst>
          <a:lin ang="950000" scaled="1"/>
        </a:gradFill>
        <a:ln>
          <a:noFill/>
        </a:ln>
        <a:effectLst>
          <a:outerShdw blurRad="38100" dist="254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fr-FR" sz="1200" kern="1200" dirty="0"/>
            <a:t>Action 2</a:t>
          </a:r>
          <a:endParaRPr lang="en-US" sz="1200" kern="1200" dirty="0"/>
        </a:p>
      </dsp:txBody>
      <dsp:txXfrm>
        <a:off x="3066542" y="772577"/>
        <a:ext cx="970160" cy="371864"/>
      </dsp:txXfrm>
    </dsp:sp>
    <dsp:sp modelId="{F6336ABF-D41B-478E-A2BA-EC42EBC8A314}">
      <dsp:nvSpPr>
        <dsp:cNvPr id="0" name=""/>
        <dsp:cNvSpPr/>
      </dsp:nvSpPr>
      <dsp:spPr>
        <a:xfrm>
          <a:off x="4423994" y="998665"/>
          <a:ext cx="1802721" cy="2395157"/>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171450" lvl="1" indent="-171450" algn="l" defTabSz="711200">
            <a:lnSpc>
              <a:spcPct val="90000"/>
            </a:lnSpc>
            <a:spcBef>
              <a:spcPct val="0"/>
            </a:spcBef>
            <a:spcAft>
              <a:spcPct val="15000"/>
            </a:spcAft>
            <a:buChar char="••"/>
          </a:pPr>
          <a:r>
            <a:rPr lang="fr-FR" sz="1600" kern="1200" dirty="0" smtClean="0"/>
            <a:t>Actualiser les TCD</a:t>
          </a:r>
          <a:endParaRPr lang="en-US" sz="1600" kern="1200" dirty="0"/>
        </a:p>
        <a:p>
          <a:pPr marL="171450" lvl="1" indent="-171450" algn="l" defTabSz="711200">
            <a:lnSpc>
              <a:spcPct val="90000"/>
            </a:lnSpc>
            <a:spcBef>
              <a:spcPct val="0"/>
            </a:spcBef>
            <a:spcAft>
              <a:spcPct val="15000"/>
            </a:spcAft>
            <a:buChar char="••"/>
          </a:pPr>
          <a:r>
            <a:rPr lang="fr-FR" sz="1600" kern="1200" dirty="0" smtClean="0"/>
            <a:t>puis constater la </a:t>
          </a:r>
          <a:r>
            <a:rPr lang="fr-FR" sz="1600" kern="1200" dirty="0" err="1" smtClean="0"/>
            <a:t>résorbtion</a:t>
          </a:r>
          <a:r>
            <a:rPr lang="fr-FR" sz="1600" kern="1200" dirty="0" smtClean="0"/>
            <a:t> des écarts en valeur</a:t>
          </a:r>
          <a:endParaRPr lang="en-US" sz="1600" kern="1200" dirty="0"/>
        </a:p>
      </dsp:txBody>
      <dsp:txXfrm>
        <a:off x="4476794" y="1051465"/>
        <a:ext cx="1697121" cy="1776309"/>
      </dsp:txXfrm>
    </dsp:sp>
    <dsp:sp modelId="{238498E0-1D25-4340-A651-7139041219CE}">
      <dsp:nvSpPr>
        <dsp:cNvPr id="0" name=""/>
        <dsp:cNvSpPr/>
      </dsp:nvSpPr>
      <dsp:spPr>
        <a:xfrm>
          <a:off x="5717315" y="2153287"/>
          <a:ext cx="1392428" cy="1392428"/>
        </a:xfrm>
        <a:prstGeom prst="leftCircularArrow">
          <a:avLst>
            <a:gd name="adj1" fmla="val 2464"/>
            <a:gd name="adj2" fmla="val 298422"/>
            <a:gd name="adj3" fmla="val 21367604"/>
            <a:gd name="adj4" fmla="val 6718160"/>
            <a:gd name="adj5" fmla="val 2875"/>
          </a:avLst>
        </a:prstGeom>
        <a:gradFill rotWithShape="0">
          <a:gsLst>
            <a:gs pos="0">
              <a:schemeClr val="accent1">
                <a:tint val="60000"/>
                <a:hueOff val="0"/>
                <a:satOff val="0"/>
                <a:lumOff val="0"/>
                <a:alphaOff val="0"/>
                <a:tint val="45000"/>
                <a:satMod val="200000"/>
              </a:schemeClr>
            </a:gs>
            <a:gs pos="30000">
              <a:schemeClr val="accent1">
                <a:tint val="60000"/>
                <a:hueOff val="0"/>
                <a:satOff val="0"/>
                <a:lumOff val="0"/>
                <a:alphaOff val="0"/>
                <a:tint val="61000"/>
                <a:satMod val="200000"/>
              </a:schemeClr>
            </a:gs>
            <a:gs pos="45000">
              <a:schemeClr val="accent1">
                <a:tint val="60000"/>
                <a:hueOff val="0"/>
                <a:satOff val="0"/>
                <a:lumOff val="0"/>
                <a:alphaOff val="0"/>
                <a:tint val="66000"/>
                <a:satMod val="200000"/>
              </a:schemeClr>
            </a:gs>
            <a:gs pos="55000">
              <a:schemeClr val="accent1">
                <a:tint val="60000"/>
                <a:hueOff val="0"/>
                <a:satOff val="0"/>
                <a:lumOff val="0"/>
                <a:alphaOff val="0"/>
                <a:tint val="66000"/>
                <a:satMod val="200000"/>
              </a:schemeClr>
            </a:gs>
            <a:gs pos="73000">
              <a:schemeClr val="accent1">
                <a:tint val="60000"/>
                <a:hueOff val="0"/>
                <a:satOff val="0"/>
                <a:lumOff val="0"/>
                <a:alphaOff val="0"/>
                <a:tint val="61000"/>
                <a:satMod val="200000"/>
              </a:schemeClr>
            </a:gs>
            <a:gs pos="100000">
              <a:schemeClr val="accent1">
                <a:tint val="60000"/>
                <a:hueOff val="0"/>
                <a:satOff val="0"/>
                <a:lumOff val="0"/>
                <a:alphaOff val="0"/>
                <a:tint val="45000"/>
                <a:satMod val="200000"/>
              </a:schemeClr>
            </a:gs>
          </a:gsLst>
          <a:lin ang="950000" scaled="1"/>
        </a:gradFill>
        <a:ln>
          <a:noFill/>
        </a:ln>
        <a:effectLst>
          <a:outerShdw blurRad="38100" dist="25400" dir="5400000" rotWithShape="0">
            <a:srgbClr val="000000">
              <a:alpha val="40000"/>
            </a:srgbClr>
          </a:outerShdw>
        </a:effectLst>
      </dsp:spPr>
      <dsp:style>
        <a:lnRef idx="0">
          <a:scrgbClr r="0" g="0" b="0"/>
        </a:lnRef>
        <a:fillRef idx="2">
          <a:scrgbClr r="0" g="0" b="0"/>
        </a:fillRef>
        <a:effectRef idx="1">
          <a:scrgbClr r="0" g="0" b="0"/>
        </a:effectRef>
        <a:fontRef idx="minor">
          <a:schemeClr val="dk1"/>
        </a:fontRef>
      </dsp:style>
    </dsp:sp>
    <dsp:sp modelId="{DEB9A5EC-BA02-4FFF-BC3A-027C817498BD}">
      <dsp:nvSpPr>
        <dsp:cNvPr id="0" name=""/>
        <dsp:cNvSpPr/>
      </dsp:nvSpPr>
      <dsp:spPr>
        <a:xfrm>
          <a:off x="5312333" y="3172119"/>
          <a:ext cx="993298" cy="395002"/>
        </a:xfrm>
        <a:prstGeom prst="roundRect">
          <a:avLst>
            <a:gd name="adj" fmla="val 10000"/>
          </a:avLst>
        </a:prstGeom>
        <a:gradFill rotWithShape="0">
          <a:gsLst>
            <a:gs pos="0">
              <a:schemeClr val="accent1">
                <a:hueOff val="0"/>
                <a:satOff val="0"/>
                <a:lumOff val="0"/>
                <a:alphaOff val="0"/>
                <a:tint val="45000"/>
                <a:satMod val="200000"/>
              </a:schemeClr>
            </a:gs>
            <a:gs pos="30000">
              <a:schemeClr val="accent1">
                <a:hueOff val="0"/>
                <a:satOff val="0"/>
                <a:lumOff val="0"/>
                <a:alphaOff val="0"/>
                <a:tint val="61000"/>
                <a:satMod val="200000"/>
              </a:schemeClr>
            </a:gs>
            <a:gs pos="45000">
              <a:schemeClr val="accent1">
                <a:hueOff val="0"/>
                <a:satOff val="0"/>
                <a:lumOff val="0"/>
                <a:alphaOff val="0"/>
                <a:tint val="66000"/>
                <a:satMod val="200000"/>
              </a:schemeClr>
            </a:gs>
            <a:gs pos="55000">
              <a:schemeClr val="accent1">
                <a:hueOff val="0"/>
                <a:satOff val="0"/>
                <a:lumOff val="0"/>
                <a:alphaOff val="0"/>
                <a:tint val="66000"/>
                <a:satMod val="200000"/>
              </a:schemeClr>
            </a:gs>
            <a:gs pos="73000">
              <a:schemeClr val="accent1">
                <a:hueOff val="0"/>
                <a:satOff val="0"/>
                <a:lumOff val="0"/>
                <a:alphaOff val="0"/>
                <a:tint val="61000"/>
                <a:satMod val="200000"/>
              </a:schemeClr>
            </a:gs>
            <a:gs pos="100000">
              <a:schemeClr val="accent1">
                <a:hueOff val="0"/>
                <a:satOff val="0"/>
                <a:lumOff val="0"/>
                <a:alphaOff val="0"/>
                <a:tint val="45000"/>
                <a:satMod val="200000"/>
              </a:schemeClr>
            </a:gs>
          </a:gsLst>
          <a:lin ang="950000" scaled="1"/>
        </a:gradFill>
        <a:ln>
          <a:noFill/>
        </a:ln>
        <a:effectLst>
          <a:outerShdw blurRad="38100" dist="254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fr-FR" sz="1200" kern="1200" dirty="0"/>
            <a:t>Action 3</a:t>
          </a:r>
          <a:endParaRPr lang="en-US" sz="1200" kern="1200" dirty="0"/>
        </a:p>
      </dsp:txBody>
      <dsp:txXfrm>
        <a:off x="5323902" y="3183688"/>
        <a:ext cx="970160" cy="371864"/>
      </dsp:txXfrm>
    </dsp:sp>
    <dsp:sp modelId="{65A81019-A77B-4EFB-89D4-BF437E7E0579}">
      <dsp:nvSpPr>
        <dsp:cNvPr id="0" name=""/>
        <dsp:cNvSpPr/>
      </dsp:nvSpPr>
      <dsp:spPr>
        <a:xfrm>
          <a:off x="6390121" y="1735408"/>
          <a:ext cx="1117461" cy="92167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C2CBC818-8B21-4BE0-9246-0E53EE493319}">
      <dsp:nvSpPr>
        <dsp:cNvPr id="0" name=""/>
        <dsp:cNvSpPr/>
      </dsp:nvSpPr>
      <dsp:spPr>
        <a:xfrm>
          <a:off x="6638446" y="1537906"/>
          <a:ext cx="993298" cy="395002"/>
        </a:xfrm>
        <a:prstGeom prst="roundRect">
          <a:avLst>
            <a:gd name="adj" fmla="val 10000"/>
          </a:avLst>
        </a:prstGeom>
        <a:gradFill rotWithShape="0">
          <a:gsLst>
            <a:gs pos="0">
              <a:schemeClr val="accent1">
                <a:hueOff val="0"/>
                <a:satOff val="0"/>
                <a:lumOff val="0"/>
                <a:alphaOff val="0"/>
                <a:tint val="45000"/>
                <a:satMod val="200000"/>
              </a:schemeClr>
            </a:gs>
            <a:gs pos="30000">
              <a:schemeClr val="accent1">
                <a:hueOff val="0"/>
                <a:satOff val="0"/>
                <a:lumOff val="0"/>
                <a:alphaOff val="0"/>
                <a:tint val="61000"/>
                <a:satMod val="200000"/>
              </a:schemeClr>
            </a:gs>
            <a:gs pos="45000">
              <a:schemeClr val="accent1">
                <a:hueOff val="0"/>
                <a:satOff val="0"/>
                <a:lumOff val="0"/>
                <a:alphaOff val="0"/>
                <a:tint val="66000"/>
                <a:satMod val="200000"/>
              </a:schemeClr>
            </a:gs>
            <a:gs pos="55000">
              <a:schemeClr val="accent1">
                <a:hueOff val="0"/>
                <a:satOff val="0"/>
                <a:lumOff val="0"/>
                <a:alphaOff val="0"/>
                <a:tint val="66000"/>
                <a:satMod val="200000"/>
              </a:schemeClr>
            </a:gs>
            <a:gs pos="73000">
              <a:schemeClr val="accent1">
                <a:hueOff val="0"/>
                <a:satOff val="0"/>
                <a:lumOff val="0"/>
                <a:alphaOff val="0"/>
                <a:tint val="61000"/>
                <a:satMod val="200000"/>
              </a:schemeClr>
            </a:gs>
            <a:gs pos="100000">
              <a:schemeClr val="accent1">
                <a:hueOff val="0"/>
                <a:satOff val="0"/>
                <a:lumOff val="0"/>
                <a:alphaOff val="0"/>
                <a:tint val="45000"/>
                <a:satMod val="200000"/>
              </a:schemeClr>
            </a:gs>
          </a:gsLst>
          <a:lin ang="950000" scaled="1"/>
        </a:gradFill>
        <a:ln>
          <a:noFill/>
        </a:ln>
        <a:effectLst>
          <a:outerShdw blurRad="38100" dist="254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fr-FR" sz="1200" kern="1200"/>
            <a:t>Fin de la procédure</a:t>
          </a:r>
          <a:endParaRPr lang="en-US" sz="1200" kern="1200"/>
        </a:p>
      </dsp:txBody>
      <dsp:txXfrm>
        <a:off x="6650015" y="1549475"/>
        <a:ext cx="970160" cy="371864"/>
      </dsp:txXfrm>
    </dsp:sp>
  </dsp:spTree>
</dsp:drawing>
</file>

<file path=ppt/diagrams/layout1.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641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49688" y="0"/>
            <a:ext cx="2946400" cy="496412"/>
          </a:xfrm>
          <a:prstGeom prst="rect">
            <a:avLst/>
          </a:prstGeom>
        </p:spPr>
        <p:txBody>
          <a:bodyPr vert="horz" lIns="91440" tIns="45720" rIns="91440" bIns="45720" rtlCol="0"/>
          <a:lstStyle>
            <a:lvl1pPr algn="r">
              <a:defRPr sz="1200"/>
            </a:lvl1pPr>
          </a:lstStyle>
          <a:p>
            <a:fld id="{C110EA52-AFCB-4178-B524-D5D9F591D22F}" type="datetimeFigureOut">
              <a:rPr lang="fr-FR" smtClean="0"/>
              <a:pPr/>
              <a:t>13/11/2019</a:t>
            </a:fld>
            <a:endParaRPr lang="fr-FR"/>
          </a:p>
        </p:txBody>
      </p:sp>
      <p:sp>
        <p:nvSpPr>
          <p:cNvPr id="4" name="Espace réservé du pied de page 3"/>
          <p:cNvSpPr>
            <a:spLocks noGrp="1"/>
          </p:cNvSpPr>
          <p:nvPr>
            <p:ph type="ftr" sz="quarter" idx="2"/>
          </p:nvPr>
        </p:nvSpPr>
        <p:spPr>
          <a:xfrm>
            <a:off x="0" y="9430218"/>
            <a:ext cx="2946400" cy="496412"/>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49688" y="9430218"/>
            <a:ext cx="2946400" cy="496412"/>
          </a:xfrm>
          <a:prstGeom prst="rect">
            <a:avLst/>
          </a:prstGeom>
        </p:spPr>
        <p:txBody>
          <a:bodyPr vert="horz" lIns="91440" tIns="45720" rIns="91440" bIns="45720" rtlCol="0" anchor="b"/>
          <a:lstStyle>
            <a:lvl1pPr algn="r">
              <a:defRPr sz="1200"/>
            </a:lvl1pPr>
          </a:lstStyle>
          <a:p>
            <a:fld id="{64D7D970-3B7F-4169-8A39-6221694E8528}" type="slidenum">
              <a:rPr lang="fr-FR" smtClean="0"/>
              <a:pPr/>
              <a:t>‹N°›</a:t>
            </a:fld>
            <a:endParaRPr lang="fr-FR"/>
          </a:p>
        </p:txBody>
      </p:sp>
    </p:spTree>
    <p:extLst>
      <p:ext uri="{BB962C8B-B14F-4D97-AF65-F5344CB8AC3E}">
        <p14:creationId xmlns:p14="http://schemas.microsoft.com/office/powerpoint/2010/main" val="25761867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641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49688" y="0"/>
            <a:ext cx="2946400" cy="496412"/>
          </a:xfrm>
          <a:prstGeom prst="rect">
            <a:avLst/>
          </a:prstGeom>
        </p:spPr>
        <p:txBody>
          <a:bodyPr vert="horz" lIns="91440" tIns="45720" rIns="91440" bIns="45720" rtlCol="0"/>
          <a:lstStyle>
            <a:lvl1pPr algn="r">
              <a:defRPr sz="1200"/>
            </a:lvl1pPr>
          </a:lstStyle>
          <a:p>
            <a:fld id="{3BA411DB-170A-4A9A-A17E-675BC889AB75}" type="datetimeFigureOut">
              <a:rPr lang="fr-FR" smtClean="0"/>
              <a:pPr/>
              <a:t>13/11/2019</a:t>
            </a:fld>
            <a:endParaRPr lang="fr-FR"/>
          </a:p>
        </p:txBody>
      </p:sp>
      <p:sp>
        <p:nvSpPr>
          <p:cNvPr id="4" name="Espace réservé de l'image des diapositives 3"/>
          <p:cNvSpPr>
            <a:spLocks noGrp="1" noRot="1" noChangeAspect="1"/>
          </p:cNvSpPr>
          <p:nvPr>
            <p:ph type="sldImg" idx="2"/>
          </p:nvPr>
        </p:nvSpPr>
        <p:spPr>
          <a:xfrm>
            <a:off x="919163" y="746125"/>
            <a:ext cx="4959350" cy="3721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450" y="4716705"/>
            <a:ext cx="5438775" cy="4467701"/>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30218"/>
            <a:ext cx="2946400" cy="496412"/>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49688" y="9430218"/>
            <a:ext cx="2946400" cy="496412"/>
          </a:xfrm>
          <a:prstGeom prst="rect">
            <a:avLst/>
          </a:prstGeom>
        </p:spPr>
        <p:txBody>
          <a:bodyPr vert="horz" lIns="91440" tIns="45720" rIns="91440" bIns="45720" rtlCol="0" anchor="b"/>
          <a:lstStyle>
            <a:lvl1pPr algn="r">
              <a:defRPr sz="1200"/>
            </a:lvl1pPr>
          </a:lstStyle>
          <a:p>
            <a:fld id="{652A6695-3744-4B39-B17C-0A5275FEDB37}" type="slidenum">
              <a:rPr lang="fr-FR" smtClean="0"/>
              <a:pPr/>
              <a:t>‹N°›</a:t>
            </a:fld>
            <a:endParaRPr lang="fr-FR"/>
          </a:p>
        </p:txBody>
      </p:sp>
    </p:spTree>
    <p:extLst>
      <p:ext uri="{BB962C8B-B14F-4D97-AF65-F5344CB8AC3E}">
        <p14:creationId xmlns:p14="http://schemas.microsoft.com/office/powerpoint/2010/main" val="41999086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52A6695-3744-4B39-B17C-0A5275FEDB37}" type="slidenum">
              <a:rPr lang="fr-FR" smtClean="0"/>
              <a:pPr/>
              <a:t>1</a:t>
            </a:fld>
            <a:endParaRPr lang="fr-FR"/>
          </a:p>
        </p:txBody>
      </p:sp>
    </p:spTree>
    <p:extLst>
      <p:ext uri="{BB962C8B-B14F-4D97-AF65-F5344CB8AC3E}">
        <p14:creationId xmlns:p14="http://schemas.microsoft.com/office/powerpoint/2010/main" val="35169205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Dans le modèle classique le taux de marge de N de la nouvelle base est utilisé</a:t>
            </a:r>
            <a:endParaRPr lang="fr-FR" dirty="0"/>
          </a:p>
        </p:txBody>
      </p:sp>
      <p:sp>
        <p:nvSpPr>
          <p:cNvPr id="4" name="Espace réservé du numéro de diapositive 3"/>
          <p:cNvSpPr>
            <a:spLocks noGrp="1"/>
          </p:cNvSpPr>
          <p:nvPr>
            <p:ph type="sldNum" sz="quarter" idx="10"/>
          </p:nvPr>
        </p:nvSpPr>
        <p:spPr/>
        <p:txBody>
          <a:bodyPr/>
          <a:lstStyle/>
          <a:p>
            <a:fld id="{652A6695-3744-4B39-B17C-0A5275FEDB37}" type="slidenum">
              <a:rPr lang="fr-FR" smtClean="0"/>
              <a:pPr/>
              <a:t>14</a:t>
            </a:fld>
            <a:endParaRPr lang="fr-FR"/>
          </a:p>
        </p:txBody>
      </p:sp>
    </p:spTree>
    <p:extLst>
      <p:ext uri="{BB962C8B-B14F-4D97-AF65-F5344CB8AC3E}">
        <p14:creationId xmlns:p14="http://schemas.microsoft.com/office/powerpoint/2010/main" val="28082824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smtClean="0"/>
              <a:t>La production et la CI  des CB est au final calée</a:t>
            </a:r>
            <a:r>
              <a:rPr lang="fr-FR" baseline="0" dirty="0" smtClean="0"/>
              <a:t> sur celles des ERE,</a:t>
            </a:r>
            <a:endParaRPr lang="fr-FR" dirty="0" smtClean="0"/>
          </a:p>
          <a:p>
            <a:endParaRPr lang="fr-FR" dirty="0"/>
          </a:p>
        </p:txBody>
      </p:sp>
      <p:sp>
        <p:nvSpPr>
          <p:cNvPr id="4" name="Espace réservé du numéro de diapositive 3"/>
          <p:cNvSpPr>
            <a:spLocks noGrp="1"/>
          </p:cNvSpPr>
          <p:nvPr>
            <p:ph type="sldNum" sz="quarter" idx="10"/>
          </p:nvPr>
        </p:nvSpPr>
        <p:spPr/>
        <p:txBody>
          <a:bodyPr/>
          <a:lstStyle/>
          <a:p>
            <a:fld id="{652A6695-3744-4B39-B17C-0A5275FEDB37}" type="slidenum">
              <a:rPr lang="fr-FR" smtClean="0"/>
              <a:pPr/>
              <a:t>15</a:t>
            </a:fld>
            <a:endParaRPr lang="fr-FR"/>
          </a:p>
        </p:txBody>
      </p:sp>
    </p:spTree>
    <p:extLst>
      <p:ext uri="{BB962C8B-B14F-4D97-AF65-F5344CB8AC3E}">
        <p14:creationId xmlns:p14="http://schemas.microsoft.com/office/powerpoint/2010/main" val="37250558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L’option a été fait de ne pas corriger les</a:t>
            </a:r>
            <a:r>
              <a:rPr lang="fr-FR" baseline="0" dirty="0" smtClean="0"/>
              <a:t> chainage et de calculer des </a:t>
            </a:r>
            <a:r>
              <a:rPr lang="fr-FR" baseline="0" dirty="0" err="1" smtClean="0"/>
              <a:t>ecarts</a:t>
            </a:r>
            <a:r>
              <a:rPr lang="fr-FR" baseline="0" dirty="0" smtClean="0"/>
              <a:t> de chainage,</a:t>
            </a:r>
            <a:endParaRPr lang="fr-FR" dirty="0"/>
          </a:p>
        </p:txBody>
      </p:sp>
      <p:sp>
        <p:nvSpPr>
          <p:cNvPr id="4" name="Espace réservé du numéro de diapositive 3"/>
          <p:cNvSpPr>
            <a:spLocks noGrp="1"/>
          </p:cNvSpPr>
          <p:nvPr>
            <p:ph type="sldNum" sz="quarter" idx="10"/>
          </p:nvPr>
        </p:nvSpPr>
        <p:spPr/>
        <p:txBody>
          <a:bodyPr/>
          <a:lstStyle/>
          <a:p>
            <a:fld id="{652A6695-3744-4B39-B17C-0A5275FEDB37}" type="slidenum">
              <a:rPr lang="fr-FR" smtClean="0"/>
              <a:pPr/>
              <a:t>22</a:t>
            </a:fld>
            <a:endParaRPr lang="fr-FR"/>
          </a:p>
        </p:txBody>
      </p:sp>
    </p:spTree>
    <p:extLst>
      <p:ext uri="{BB962C8B-B14F-4D97-AF65-F5344CB8AC3E}">
        <p14:creationId xmlns:p14="http://schemas.microsoft.com/office/powerpoint/2010/main" val="2495347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Nouvelle année</a:t>
            </a:r>
            <a:r>
              <a:rPr lang="fr-FR" baseline="0" dirty="0" smtClean="0"/>
              <a:t> de base, nouvelles nomenclature , nouveau SCN</a:t>
            </a:r>
            <a:endParaRPr lang="fr-FR" dirty="0"/>
          </a:p>
        </p:txBody>
      </p:sp>
      <p:sp>
        <p:nvSpPr>
          <p:cNvPr id="4" name="Espace réservé du numéro de diapositive 3"/>
          <p:cNvSpPr>
            <a:spLocks noGrp="1"/>
          </p:cNvSpPr>
          <p:nvPr>
            <p:ph type="sldNum" sz="quarter" idx="10"/>
          </p:nvPr>
        </p:nvSpPr>
        <p:spPr/>
        <p:txBody>
          <a:bodyPr/>
          <a:lstStyle/>
          <a:p>
            <a:fld id="{652A6695-3744-4B39-B17C-0A5275FEDB37}" type="slidenum">
              <a:rPr lang="fr-FR" smtClean="0"/>
              <a:pPr/>
              <a:t>5</a:t>
            </a:fld>
            <a:endParaRPr lang="fr-FR"/>
          </a:p>
        </p:txBody>
      </p:sp>
    </p:spTree>
    <p:extLst>
      <p:ext uri="{BB962C8B-B14F-4D97-AF65-F5344CB8AC3E}">
        <p14:creationId xmlns:p14="http://schemas.microsoft.com/office/powerpoint/2010/main" val="25092637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smtClean="0">
                <a:ea typeface="Calibri" panose="020F0502020204030204" pitchFamily="34" charset="0"/>
                <a:cs typeface="Calibri" panose="020F0502020204030204" pitchFamily="34" charset="0"/>
              </a:rPr>
              <a:t>En </a:t>
            </a:r>
            <a:r>
              <a:rPr lang="fr-FR" dirty="0" err="1" smtClean="0">
                <a:ea typeface="Calibri" panose="020F0502020204030204" pitchFamily="34" charset="0"/>
                <a:cs typeface="Calibri" panose="020F0502020204030204" pitchFamily="34" charset="0"/>
              </a:rPr>
              <a:t>rétropolations</a:t>
            </a:r>
            <a:r>
              <a:rPr lang="fr-FR" dirty="0" smtClean="0">
                <a:ea typeface="Calibri" panose="020F0502020204030204" pitchFamily="34" charset="0"/>
                <a:cs typeface="Calibri" panose="020F0502020204030204" pitchFamily="34" charset="0"/>
              </a:rPr>
              <a:t> détaillées, on peut aussi rechercher l’équilibre du TEI par produit.</a:t>
            </a:r>
          </a:p>
          <a:p>
            <a:endParaRPr lang="fr-FR" dirty="0"/>
          </a:p>
        </p:txBody>
      </p:sp>
      <p:sp>
        <p:nvSpPr>
          <p:cNvPr id="4" name="Espace réservé du numéro de diapositive 3"/>
          <p:cNvSpPr>
            <a:spLocks noGrp="1"/>
          </p:cNvSpPr>
          <p:nvPr>
            <p:ph type="sldNum" sz="quarter" idx="10"/>
          </p:nvPr>
        </p:nvSpPr>
        <p:spPr/>
        <p:txBody>
          <a:bodyPr/>
          <a:lstStyle/>
          <a:p>
            <a:fld id="{652A6695-3744-4B39-B17C-0A5275FEDB37}" type="slidenum">
              <a:rPr lang="fr-FR" smtClean="0"/>
              <a:pPr/>
              <a:t>7</a:t>
            </a:fld>
            <a:endParaRPr lang="fr-FR"/>
          </a:p>
        </p:txBody>
      </p:sp>
    </p:spTree>
    <p:extLst>
      <p:ext uri="{BB962C8B-B14F-4D97-AF65-F5344CB8AC3E}">
        <p14:creationId xmlns:p14="http://schemas.microsoft.com/office/powerpoint/2010/main" val="5455684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lvl="1" algn="just">
              <a:lnSpc>
                <a:spcPct val="107000"/>
              </a:lnSpc>
              <a:spcAft>
                <a:spcPts val="800"/>
              </a:spcAft>
            </a:pPr>
            <a:r>
              <a:rPr lang="fr-FR" dirty="0" smtClean="0"/>
              <a:t>[Les avantages liés</a:t>
            </a:r>
            <a:r>
              <a:rPr lang="fr-FR" baseline="0" dirty="0" smtClean="0"/>
              <a:t> a la constitution d’une nomenclature de </a:t>
            </a:r>
            <a:r>
              <a:rPr lang="fr-FR" baseline="0" dirty="0" err="1" smtClean="0"/>
              <a:t>retropolation</a:t>
            </a:r>
            <a:r>
              <a:rPr lang="fr-FR" baseline="0" dirty="0" smtClean="0"/>
              <a:t> à l’intercession de l’ancienne et de la nouvelle </a:t>
            </a:r>
            <a:r>
              <a:rPr lang="fr-FR" dirty="0" smtClean="0"/>
              <a:t>ont été] : </a:t>
            </a:r>
          </a:p>
          <a:p>
            <a:pPr lvl="2" algn="just">
              <a:lnSpc>
                <a:spcPct val="107000"/>
              </a:lnSpc>
              <a:spcAft>
                <a:spcPts val="800"/>
              </a:spcAft>
            </a:pPr>
            <a:r>
              <a:rPr lang="fr-FR" dirty="0" smtClean="0"/>
              <a:t>Indices de volume, valeur, prix de l’ancienne base immédiatement disponibles dans la nomenclature de </a:t>
            </a:r>
            <a:r>
              <a:rPr lang="fr-FR" dirty="0" err="1" smtClean="0"/>
              <a:t>rétropolation</a:t>
            </a:r>
            <a:endParaRPr lang="fr-FR" dirty="0" smtClean="0"/>
          </a:p>
          <a:p>
            <a:pPr lvl="2" algn="just">
              <a:lnSpc>
                <a:spcPct val="107000"/>
              </a:lnSpc>
              <a:spcAft>
                <a:spcPts val="800"/>
              </a:spcAft>
            </a:pPr>
            <a:r>
              <a:rPr lang="fr-FR" dirty="0" smtClean="0"/>
              <a:t>Niveaux (en valeur) de la nouvelle base immédiatement disponibles dans la nomenclature de </a:t>
            </a:r>
            <a:r>
              <a:rPr lang="fr-FR" dirty="0" err="1" smtClean="0"/>
              <a:t>rétropolation</a:t>
            </a:r>
            <a:r>
              <a:rPr lang="fr-FR" dirty="0" smtClean="0"/>
              <a:t>.</a:t>
            </a:r>
          </a:p>
          <a:p>
            <a:pPr lvl="2" algn="just">
              <a:lnSpc>
                <a:spcPct val="107000"/>
              </a:lnSpc>
              <a:spcAft>
                <a:spcPts val="800"/>
              </a:spcAft>
            </a:pPr>
            <a:r>
              <a:rPr lang="fr-FR" dirty="0" smtClean="0"/>
              <a:t>Travail moins important à faire sur les données exogènes ;</a:t>
            </a:r>
          </a:p>
          <a:p>
            <a:pPr lvl="1" algn="just">
              <a:lnSpc>
                <a:spcPct val="107000"/>
              </a:lnSpc>
              <a:spcAft>
                <a:spcPts val="800"/>
              </a:spcAft>
            </a:pPr>
            <a:r>
              <a:rPr lang="fr-FR" dirty="0" smtClean="0"/>
              <a:t>[Nouveaux éclatements demandés par la prévision]: distinction d’une branche égrenage</a:t>
            </a:r>
          </a:p>
          <a:p>
            <a:pPr lvl="1" algn="just">
              <a:lnSpc>
                <a:spcPct val="107000"/>
              </a:lnSpc>
              <a:spcAft>
                <a:spcPts val="800"/>
              </a:spcAft>
            </a:pPr>
            <a:r>
              <a:rPr lang="fr-FR" sz="1200" dirty="0" smtClean="0">
                <a:ea typeface="Calibri" panose="020F0502020204030204" pitchFamily="34" charset="0"/>
                <a:cs typeface="Calibri" panose="020F0502020204030204" pitchFamily="34" charset="0"/>
              </a:rPr>
              <a:t>[les données </a:t>
            </a:r>
            <a:r>
              <a:rPr lang="fr-FR" sz="1200" dirty="0" err="1" smtClean="0">
                <a:ea typeface="Calibri" panose="020F0502020204030204" pitchFamily="34" charset="0"/>
                <a:cs typeface="Calibri" panose="020F0502020204030204" pitchFamily="34" charset="0"/>
              </a:rPr>
              <a:t>rétropolées</a:t>
            </a:r>
            <a:r>
              <a:rPr lang="fr-FR" sz="1200" dirty="0" smtClean="0">
                <a:ea typeface="Calibri" panose="020F0502020204030204" pitchFamily="34" charset="0"/>
                <a:cs typeface="Calibri" panose="020F0502020204030204" pitchFamily="34" charset="0"/>
              </a:rPr>
              <a:t> conserves le même mode de valorisation que dans l’ancienne et la nouvelle base]: le chainage</a:t>
            </a:r>
            <a:r>
              <a:rPr lang="fr-FR" sz="1200" baseline="0" dirty="0" smtClean="0">
                <a:ea typeface="Calibri" panose="020F0502020204030204" pitchFamily="34" charset="0"/>
                <a:cs typeface="Calibri" panose="020F0502020204030204" pitchFamily="34" charset="0"/>
              </a:rPr>
              <a:t> des données </a:t>
            </a:r>
            <a:r>
              <a:rPr lang="fr-FR" sz="1200" baseline="0" dirty="0" err="1" smtClean="0">
                <a:ea typeface="Calibri" panose="020F0502020204030204" pitchFamily="34" charset="0"/>
                <a:cs typeface="Calibri" panose="020F0502020204030204" pitchFamily="34" charset="0"/>
              </a:rPr>
              <a:t>retropolées</a:t>
            </a:r>
            <a:r>
              <a:rPr lang="fr-FR" sz="1200" baseline="0" dirty="0" smtClean="0">
                <a:ea typeface="Calibri" panose="020F0502020204030204" pitchFamily="34" charset="0"/>
                <a:cs typeface="Calibri" panose="020F0502020204030204" pitchFamily="34" charset="0"/>
              </a:rPr>
              <a:t> sera effectué après la </a:t>
            </a:r>
            <a:r>
              <a:rPr lang="fr-FR" sz="1200" baseline="0" dirty="0" err="1" smtClean="0">
                <a:ea typeface="Calibri" panose="020F0502020204030204" pitchFamily="34" charset="0"/>
                <a:cs typeface="Calibri" panose="020F0502020204030204" pitchFamily="34" charset="0"/>
              </a:rPr>
              <a:t>retropolation</a:t>
            </a:r>
            <a:r>
              <a:rPr lang="fr-FR" sz="1200" baseline="0" dirty="0" smtClean="0">
                <a:ea typeface="Calibri" panose="020F0502020204030204" pitchFamily="34" charset="0"/>
                <a:cs typeface="Calibri" panose="020F0502020204030204" pitchFamily="34" charset="0"/>
              </a:rPr>
              <a:t> en utilisant les indice de volume </a:t>
            </a:r>
            <a:r>
              <a:rPr lang="fr-FR" sz="1200" baseline="0" dirty="0" err="1" smtClean="0">
                <a:ea typeface="Calibri" panose="020F0502020204030204" pitchFamily="34" charset="0"/>
                <a:cs typeface="Calibri" panose="020F0502020204030204" pitchFamily="34" charset="0"/>
              </a:rPr>
              <a:t>issuent</a:t>
            </a:r>
            <a:r>
              <a:rPr lang="fr-FR" sz="1200" baseline="0" dirty="0" smtClean="0">
                <a:ea typeface="Calibri" panose="020F0502020204030204" pitchFamily="34" charset="0"/>
                <a:cs typeface="Calibri" panose="020F0502020204030204" pitchFamily="34" charset="0"/>
              </a:rPr>
              <a:t> de la </a:t>
            </a:r>
            <a:r>
              <a:rPr lang="fr-FR" sz="1200" baseline="0" dirty="0" err="1" smtClean="0">
                <a:ea typeface="Calibri" panose="020F0502020204030204" pitchFamily="34" charset="0"/>
                <a:cs typeface="Calibri" panose="020F0502020204030204" pitchFamily="34" charset="0"/>
              </a:rPr>
              <a:t>retropolation</a:t>
            </a:r>
            <a:endParaRPr lang="fr-FR" dirty="0" smtClean="0"/>
          </a:p>
        </p:txBody>
      </p:sp>
      <p:sp>
        <p:nvSpPr>
          <p:cNvPr id="4" name="Espace réservé du numéro de diapositive 3"/>
          <p:cNvSpPr>
            <a:spLocks noGrp="1"/>
          </p:cNvSpPr>
          <p:nvPr>
            <p:ph type="sldNum" sz="quarter" idx="10"/>
          </p:nvPr>
        </p:nvSpPr>
        <p:spPr/>
        <p:txBody>
          <a:bodyPr/>
          <a:lstStyle/>
          <a:p>
            <a:fld id="{652A6695-3744-4B39-B17C-0A5275FEDB37}" type="slidenum">
              <a:rPr lang="fr-FR" smtClean="0"/>
              <a:pPr/>
              <a:t>8</a:t>
            </a:fld>
            <a:endParaRPr lang="fr-FR"/>
          </a:p>
        </p:txBody>
      </p:sp>
    </p:spTree>
    <p:extLst>
      <p:ext uri="{BB962C8B-B14F-4D97-AF65-F5344CB8AC3E}">
        <p14:creationId xmlns:p14="http://schemas.microsoft.com/office/powerpoint/2010/main" val="24165977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algn="just">
              <a:lnSpc>
                <a:spcPct val="107000"/>
              </a:lnSpc>
              <a:spcAft>
                <a:spcPts val="800"/>
              </a:spcAft>
            </a:pPr>
            <a:r>
              <a:rPr lang="fr-FR" dirty="0" smtClean="0">
                <a:ea typeface="Calibri" panose="020F0502020204030204" pitchFamily="34" charset="0"/>
                <a:cs typeface="Calibri" panose="020F0502020204030204" pitchFamily="34" charset="0"/>
              </a:rPr>
              <a:t>Consiste à retraiter les </a:t>
            </a:r>
            <a:r>
              <a:rPr lang="fr-FR" dirty="0" err="1" smtClean="0">
                <a:ea typeface="Calibri" panose="020F0502020204030204" pitchFamily="34" charset="0"/>
                <a:cs typeface="Calibri" panose="020F0502020204030204" pitchFamily="34" charset="0"/>
              </a:rPr>
              <a:t>microdonnées</a:t>
            </a:r>
            <a:r>
              <a:rPr lang="fr-FR" dirty="0" smtClean="0">
                <a:ea typeface="Calibri" panose="020F0502020204030204" pitchFamily="34" charset="0"/>
                <a:cs typeface="Calibri" panose="020F0502020204030204" pitchFamily="34" charset="0"/>
              </a:rPr>
              <a:t> utilisées pour l’élaboration des CNA afin de recalculer les ERE, CB, CS conformément à la nouvelle année de base. </a:t>
            </a:r>
          </a:p>
          <a:p>
            <a:pPr algn="just">
              <a:lnSpc>
                <a:spcPct val="107000"/>
              </a:lnSpc>
              <a:spcAft>
                <a:spcPts val="800"/>
              </a:spcAft>
            </a:pPr>
            <a:r>
              <a:rPr lang="fr-FR" dirty="0" smtClean="0">
                <a:ea typeface="Calibri" panose="020F0502020204030204" pitchFamily="34" charset="0"/>
                <a:cs typeface="Calibri" panose="020F0502020204030204" pitchFamily="34" charset="0"/>
              </a:rPr>
              <a:t>Un mixte approche macro/micro est recommandé par DRAFT manuel des nationaux unies sur le </a:t>
            </a:r>
            <a:r>
              <a:rPr lang="fr-FR" dirty="0" err="1" smtClean="0">
                <a:ea typeface="Calibri" panose="020F0502020204030204" pitchFamily="34" charset="0"/>
                <a:cs typeface="Calibri" panose="020F0502020204030204" pitchFamily="34" charset="0"/>
              </a:rPr>
              <a:t>backasting</a:t>
            </a:r>
            <a:r>
              <a:rPr lang="fr-FR" dirty="0" smtClean="0">
                <a:ea typeface="Calibri" panose="020F0502020204030204" pitchFamily="34" charset="0"/>
                <a:cs typeface="Calibri" panose="020F0502020204030204" pitchFamily="34" charset="0"/>
              </a:rPr>
              <a:t>, notamment sur les années récentes.</a:t>
            </a:r>
          </a:p>
          <a:p>
            <a:pPr algn="just">
              <a:lnSpc>
                <a:spcPct val="107000"/>
              </a:lnSpc>
              <a:spcAft>
                <a:spcPts val="800"/>
              </a:spcAft>
            </a:pPr>
            <a:r>
              <a:rPr lang="fr-FR" dirty="0" smtClean="0">
                <a:ea typeface="Calibri" panose="020F0502020204030204" pitchFamily="34" charset="0"/>
                <a:cs typeface="Calibri" panose="020F0502020204030204" pitchFamily="34" charset="0"/>
              </a:rPr>
              <a:t>L’approche micro est particulièrement utile pour prendre en compte les changements de méthodologies (SIFIM?) ou les sources bien connues (Secteur public). </a:t>
            </a:r>
          </a:p>
          <a:p>
            <a:endParaRPr lang="fr-FR" dirty="0"/>
          </a:p>
        </p:txBody>
      </p:sp>
      <p:sp>
        <p:nvSpPr>
          <p:cNvPr id="4" name="Espace réservé du numéro de diapositive 3"/>
          <p:cNvSpPr>
            <a:spLocks noGrp="1"/>
          </p:cNvSpPr>
          <p:nvPr>
            <p:ph type="sldNum" sz="quarter" idx="10"/>
          </p:nvPr>
        </p:nvSpPr>
        <p:spPr/>
        <p:txBody>
          <a:bodyPr/>
          <a:lstStyle/>
          <a:p>
            <a:fld id="{652A6695-3744-4B39-B17C-0A5275FEDB37}" type="slidenum">
              <a:rPr lang="fr-FR" smtClean="0"/>
              <a:pPr/>
              <a:t>9</a:t>
            </a:fld>
            <a:endParaRPr lang="fr-FR"/>
          </a:p>
        </p:txBody>
      </p:sp>
    </p:spTree>
    <p:extLst>
      <p:ext uri="{BB962C8B-B14F-4D97-AF65-F5344CB8AC3E}">
        <p14:creationId xmlns:p14="http://schemas.microsoft.com/office/powerpoint/2010/main" val="38831264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algn="just">
              <a:lnSpc>
                <a:spcPct val="107000"/>
              </a:lnSpc>
              <a:spcAft>
                <a:spcPts val="800"/>
              </a:spcAft>
            </a:pPr>
            <a:r>
              <a:rPr lang="fr-FR" dirty="0" smtClean="0">
                <a:ea typeface="Calibri" panose="020F0502020204030204" pitchFamily="34" charset="0"/>
                <a:cs typeface="Calibri" panose="020F0502020204030204" pitchFamily="34" charset="0"/>
              </a:rPr>
              <a:t>Consiste à retraiter les </a:t>
            </a:r>
            <a:r>
              <a:rPr lang="fr-FR" dirty="0" err="1" smtClean="0">
                <a:ea typeface="Calibri" panose="020F0502020204030204" pitchFamily="34" charset="0"/>
                <a:cs typeface="Calibri" panose="020F0502020204030204" pitchFamily="34" charset="0"/>
              </a:rPr>
              <a:t>microdonnées</a:t>
            </a:r>
            <a:r>
              <a:rPr lang="fr-FR" dirty="0" smtClean="0">
                <a:ea typeface="Calibri" panose="020F0502020204030204" pitchFamily="34" charset="0"/>
                <a:cs typeface="Calibri" panose="020F0502020204030204" pitchFamily="34" charset="0"/>
              </a:rPr>
              <a:t> utilisées pour l’élaboration des CNA afin de recalculer les ERE, CB, CS conformément à la nouvelle année de base. </a:t>
            </a:r>
          </a:p>
          <a:p>
            <a:pPr algn="just">
              <a:lnSpc>
                <a:spcPct val="107000"/>
              </a:lnSpc>
              <a:spcAft>
                <a:spcPts val="800"/>
              </a:spcAft>
            </a:pPr>
            <a:r>
              <a:rPr lang="fr-FR" dirty="0" smtClean="0">
                <a:ea typeface="Calibri" panose="020F0502020204030204" pitchFamily="34" charset="0"/>
                <a:cs typeface="Calibri" panose="020F0502020204030204" pitchFamily="34" charset="0"/>
              </a:rPr>
              <a:t>Un mixte approche macro/micro est recommandé par DRAFT manuel des nationaux unies sur le </a:t>
            </a:r>
            <a:r>
              <a:rPr lang="fr-FR" dirty="0" err="1" smtClean="0">
                <a:ea typeface="Calibri" panose="020F0502020204030204" pitchFamily="34" charset="0"/>
                <a:cs typeface="Calibri" panose="020F0502020204030204" pitchFamily="34" charset="0"/>
              </a:rPr>
              <a:t>backasting</a:t>
            </a:r>
            <a:r>
              <a:rPr lang="fr-FR" dirty="0" smtClean="0">
                <a:ea typeface="Calibri" panose="020F0502020204030204" pitchFamily="34" charset="0"/>
                <a:cs typeface="Calibri" panose="020F0502020204030204" pitchFamily="34" charset="0"/>
              </a:rPr>
              <a:t>, notamment sur les années récentes.</a:t>
            </a:r>
          </a:p>
          <a:p>
            <a:pPr algn="just">
              <a:lnSpc>
                <a:spcPct val="107000"/>
              </a:lnSpc>
              <a:spcAft>
                <a:spcPts val="800"/>
              </a:spcAft>
            </a:pPr>
            <a:r>
              <a:rPr lang="fr-FR" dirty="0" smtClean="0">
                <a:ea typeface="Calibri" panose="020F0502020204030204" pitchFamily="34" charset="0"/>
                <a:cs typeface="Calibri" panose="020F0502020204030204" pitchFamily="34" charset="0"/>
              </a:rPr>
              <a:t>L’approche micro est particulièrement utile pour prendre en compte les changements de méthodologies (SIFIM?) ou les sources bien connues (Secteur public). </a:t>
            </a:r>
          </a:p>
          <a:p>
            <a:endParaRPr lang="fr-FR" dirty="0"/>
          </a:p>
        </p:txBody>
      </p:sp>
      <p:sp>
        <p:nvSpPr>
          <p:cNvPr id="4" name="Espace réservé du numéro de diapositive 3"/>
          <p:cNvSpPr>
            <a:spLocks noGrp="1"/>
          </p:cNvSpPr>
          <p:nvPr>
            <p:ph type="sldNum" sz="quarter" idx="10"/>
          </p:nvPr>
        </p:nvSpPr>
        <p:spPr/>
        <p:txBody>
          <a:bodyPr/>
          <a:lstStyle/>
          <a:p>
            <a:fld id="{652A6695-3744-4B39-B17C-0A5275FEDB37}" type="slidenum">
              <a:rPr lang="fr-FR" smtClean="0"/>
              <a:pPr/>
              <a:t>10</a:t>
            </a:fld>
            <a:endParaRPr lang="fr-FR"/>
          </a:p>
        </p:txBody>
      </p:sp>
    </p:spTree>
    <p:extLst>
      <p:ext uri="{BB962C8B-B14F-4D97-AF65-F5344CB8AC3E}">
        <p14:creationId xmlns:p14="http://schemas.microsoft.com/office/powerpoint/2010/main" val="40027880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Dans le modèle classique le taux de marge de N de la nouvelle base est utilisé</a:t>
            </a:r>
            <a:endParaRPr lang="fr-FR" dirty="0"/>
          </a:p>
        </p:txBody>
      </p:sp>
      <p:sp>
        <p:nvSpPr>
          <p:cNvPr id="4" name="Espace réservé du numéro de diapositive 3"/>
          <p:cNvSpPr>
            <a:spLocks noGrp="1"/>
          </p:cNvSpPr>
          <p:nvPr>
            <p:ph type="sldNum" sz="quarter" idx="10"/>
          </p:nvPr>
        </p:nvSpPr>
        <p:spPr/>
        <p:txBody>
          <a:bodyPr/>
          <a:lstStyle/>
          <a:p>
            <a:fld id="{652A6695-3744-4B39-B17C-0A5275FEDB37}" type="slidenum">
              <a:rPr lang="fr-FR" smtClean="0"/>
              <a:pPr/>
              <a:t>11</a:t>
            </a:fld>
            <a:endParaRPr lang="fr-FR"/>
          </a:p>
        </p:txBody>
      </p:sp>
    </p:spTree>
    <p:extLst>
      <p:ext uri="{BB962C8B-B14F-4D97-AF65-F5344CB8AC3E}">
        <p14:creationId xmlns:p14="http://schemas.microsoft.com/office/powerpoint/2010/main" val="8478470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Dans le modèle classique le taux de marge de N de la nouvelle base est utilisé</a:t>
            </a:r>
            <a:endParaRPr lang="fr-FR" dirty="0"/>
          </a:p>
        </p:txBody>
      </p:sp>
      <p:sp>
        <p:nvSpPr>
          <p:cNvPr id="4" name="Espace réservé du numéro de diapositive 3"/>
          <p:cNvSpPr>
            <a:spLocks noGrp="1"/>
          </p:cNvSpPr>
          <p:nvPr>
            <p:ph type="sldNum" sz="quarter" idx="10"/>
          </p:nvPr>
        </p:nvSpPr>
        <p:spPr/>
        <p:txBody>
          <a:bodyPr/>
          <a:lstStyle/>
          <a:p>
            <a:fld id="{652A6695-3744-4B39-B17C-0A5275FEDB37}" type="slidenum">
              <a:rPr lang="fr-FR" smtClean="0"/>
              <a:pPr/>
              <a:t>12</a:t>
            </a:fld>
            <a:endParaRPr lang="fr-FR"/>
          </a:p>
        </p:txBody>
      </p:sp>
    </p:spTree>
    <p:extLst>
      <p:ext uri="{BB962C8B-B14F-4D97-AF65-F5344CB8AC3E}">
        <p14:creationId xmlns:p14="http://schemas.microsoft.com/office/powerpoint/2010/main" val="42395324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kern="1200" dirty="0" smtClean="0">
                <a:solidFill>
                  <a:schemeClr val="tx1"/>
                </a:solidFill>
                <a:effectLst/>
                <a:latin typeface="+mn-lt"/>
                <a:ea typeface="+mn-ea"/>
                <a:cs typeface="+mn-cs"/>
              </a:rPr>
              <a:t>il faut dire que les raisons sont non seulement traditionnelles (c'est comme çà que les anciennes </a:t>
            </a:r>
            <a:r>
              <a:rPr lang="fr-FR" sz="1200" kern="1200" dirty="0" err="1" smtClean="0">
                <a:solidFill>
                  <a:schemeClr val="tx1"/>
                </a:solidFill>
                <a:effectLst/>
                <a:latin typeface="+mn-lt"/>
                <a:ea typeface="+mn-ea"/>
                <a:cs typeface="+mn-cs"/>
              </a:rPr>
              <a:t>rétropolations</a:t>
            </a:r>
            <a:r>
              <a:rPr lang="fr-FR" sz="1200" kern="1200" dirty="0" smtClean="0">
                <a:solidFill>
                  <a:schemeClr val="tx1"/>
                </a:solidFill>
                <a:effectLst/>
                <a:latin typeface="+mn-lt"/>
                <a:ea typeface="+mn-ea"/>
                <a:cs typeface="+mn-cs"/>
              </a:rPr>
              <a:t> étaient faites) et pratiques ( les taux étant les plus suivis par les utilisateurs). </a:t>
            </a:r>
          </a:p>
          <a:p>
            <a:r>
              <a:rPr lang="fr-FR" sz="1200" kern="1200" dirty="0" smtClean="0">
                <a:solidFill>
                  <a:schemeClr val="tx1"/>
                </a:solidFill>
                <a:effectLst/>
                <a:latin typeface="+mn-lt"/>
                <a:ea typeface="+mn-ea"/>
                <a:cs typeface="+mn-cs"/>
              </a:rPr>
              <a:t>Seulement, la </a:t>
            </a:r>
            <a:r>
              <a:rPr lang="fr-FR" sz="1200" kern="1200" dirty="0" err="1" smtClean="0">
                <a:solidFill>
                  <a:schemeClr val="tx1"/>
                </a:solidFill>
                <a:effectLst/>
                <a:latin typeface="+mn-lt"/>
                <a:ea typeface="+mn-ea"/>
                <a:cs typeface="+mn-cs"/>
              </a:rPr>
              <a:t>remarqu</a:t>
            </a:r>
            <a:r>
              <a:rPr lang="fr-FR" sz="1200" kern="1200" baseline="0" dirty="0" smtClean="0">
                <a:solidFill>
                  <a:schemeClr val="tx1"/>
                </a:solidFill>
                <a:effectLst/>
                <a:latin typeface="+mn-lt"/>
                <a:ea typeface="+mn-ea"/>
                <a:cs typeface="+mn-cs"/>
              </a:rPr>
              <a:t> a été fait </a:t>
            </a:r>
            <a:r>
              <a:rPr lang="fr-FR" sz="1200" kern="1200" dirty="0" smtClean="0">
                <a:solidFill>
                  <a:schemeClr val="tx1"/>
                </a:solidFill>
                <a:effectLst/>
                <a:latin typeface="+mn-lt"/>
                <a:ea typeface="+mn-ea"/>
                <a:cs typeface="+mn-cs"/>
              </a:rPr>
              <a:t> qu'en </a:t>
            </a:r>
            <a:r>
              <a:rPr lang="fr-FR" sz="1200" kern="1200" dirty="0" err="1" smtClean="0">
                <a:solidFill>
                  <a:schemeClr val="tx1"/>
                </a:solidFill>
                <a:effectLst/>
                <a:latin typeface="+mn-lt"/>
                <a:ea typeface="+mn-ea"/>
                <a:cs typeface="+mn-cs"/>
              </a:rPr>
              <a:t>concervant</a:t>
            </a:r>
            <a:r>
              <a:rPr lang="fr-FR" sz="1200" kern="1200" dirty="0" smtClean="0">
                <a:solidFill>
                  <a:schemeClr val="tx1"/>
                </a:solidFill>
                <a:effectLst/>
                <a:latin typeface="+mn-lt"/>
                <a:ea typeface="+mn-ea"/>
                <a:cs typeface="+mn-cs"/>
              </a:rPr>
              <a:t> les taux, on ne devrait pas </a:t>
            </a:r>
            <a:r>
              <a:rPr lang="fr-FR" sz="1200" kern="1200" dirty="0" err="1" smtClean="0">
                <a:solidFill>
                  <a:schemeClr val="tx1"/>
                </a:solidFill>
                <a:effectLst/>
                <a:latin typeface="+mn-lt"/>
                <a:ea typeface="+mn-ea"/>
                <a:cs typeface="+mn-cs"/>
              </a:rPr>
              <a:t>ré-équilibrer</a:t>
            </a:r>
            <a:r>
              <a:rPr lang="fr-FR" sz="1200" kern="1200" dirty="0" smtClean="0">
                <a:solidFill>
                  <a:schemeClr val="tx1"/>
                </a:solidFill>
                <a:effectLst/>
                <a:latin typeface="+mn-lt"/>
                <a:ea typeface="+mn-ea"/>
                <a:cs typeface="+mn-cs"/>
              </a:rPr>
              <a:t> les écarts d'ERE.</a:t>
            </a:r>
            <a:endParaRPr lang="fr-FR" sz="1200"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652A6695-3744-4B39-B17C-0A5275FEDB37}" type="slidenum">
              <a:rPr lang="fr-FR" smtClean="0"/>
              <a:pPr/>
              <a:t>13</a:t>
            </a:fld>
            <a:endParaRPr lang="fr-FR"/>
          </a:p>
        </p:txBody>
      </p:sp>
    </p:spTree>
    <p:extLst>
      <p:ext uri="{BB962C8B-B14F-4D97-AF65-F5344CB8AC3E}">
        <p14:creationId xmlns:p14="http://schemas.microsoft.com/office/powerpoint/2010/main" val="181220200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8" name="Titr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fr-FR"/>
              <a:t>Modifiez le style du titre</a:t>
            </a:r>
            <a:endParaRPr kumimoji="0" lang="en-US"/>
          </a:p>
        </p:txBody>
      </p:sp>
      <p:sp>
        <p:nvSpPr>
          <p:cNvPr id="9" name="Sous-titr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a:t>Modifiez le style des sous-titres du masque</a:t>
            </a:r>
            <a:endParaRPr kumimoji="0" lang="en-US"/>
          </a:p>
        </p:txBody>
      </p:sp>
      <p:sp>
        <p:nvSpPr>
          <p:cNvPr id="28" name="Espace réservé de la date 27"/>
          <p:cNvSpPr>
            <a:spLocks noGrp="1"/>
          </p:cNvSpPr>
          <p:nvPr>
            <p:ph type="dt" sz="half" idx="10"/>
          </p:nvPr>
        </p:nvSpPr>
        <p:spPr>
          <a:xfrm>
            <a:off x="6400800" y="6355080"/>
            <a:ext cx="2286000" cy="365760"/>
          </a:xfrm>
        </p:spPr>
        <p:txBody>
          <a:bodyPr/>
          <a:lstStyle>
            <a:lvl1pPr>
              <a:defRPr sz="1400"/>
            </a:lvl1pPr>
          </a:lstStyle>
          <a:p>
            <a:fld id="{D500CBEA-550F-4251-B707-0A1311D36B8E}" type="datetime1">
              <a:rPr lang="fr-FR" smtClean="0"/>
              <a:pPr/>
              <a:t>13/11/2019</a:t>
            </a:fld>
            <a:endParaRPr lang="fr-BE"/>
          </a:p>
        </p:txBody>
      </p:sp>
      <p:sp>
        <p:nvSpPr>
          <p:cNvPr id="17" name="Espace réservé du pied de page 16"/>
          <p:cNvSpPr>
            <a:spLocks noGrp="1"/>
          </p:cNvSpPr>
          <p:nvPr>
            <p:ph type="ftr" sz="quarter" idx="11"/>
          </p:nvPr>
        </p:nvSpPr>
        <p:spPr>
          <a:xfrm>
            <a:off x="2898648" y="6355080"/>
            <a:ext cx="3474720" cy="365760"/>
          </a:xfrm>
        </p:spPr>
        <p:txBody>
          <a:bodyPr/>
          <a:lstStyle/>
          <a:p>
            <a:endParaRPr lang="fr-BE"/>
          </a:p>
        </p:txBody>
      </p:sp>
      <p:sp>
        <p:nvSpPr>
          <p:cNvPr id="29" name="Espace réservé du numéro de diapositive 28"/>
          <p:cNvSpPr>
            <a:spLocks noGrp="1"/>
          </p:cNvSpPr>
          <p:nvPr>
            <p:ph type="sldNum" sz="quarter" idx="12"/>
          </p:nvPr>
        </p:nvSpPr>
        <p:spPr>
          <a:xfrm>
            <a:off x="1216152" y="6355080"/>
            <a:ext cx="1219200" cy="365760"/>
          </a:xfrm>
        </p:spPr>
        <p:txBody>
          <a:bodyPr/>
          <a:lstStyle/>
          <a:p>
            <a:fld id="{CF4668DC-857F-487D-BFFA-8C0CA5037977}" type="slidenum">
              <a:rPr lang="fr-BE" smtClean="0"/>
              <a:pPr/>
              <a:t>‹N°›</a:t>
            </a:fld>
            <a:endParaRPr lang="fr-BE"/>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pic>
        <p:nvPicPr>
          <p:cNvPr id="2" name="Imag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342325" y="260649"/>
            <a:ext cx="2459350" cy="1296144"/>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Modifiez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9B0B8815-1444-492A-A3D3-3D22D97ECC15}" type="datetime1">
              <a:rPr lang="fr-FR" smtClean="0"/>
              <a:pPr/>
              <a:t>13/11/2019</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kumimoji="0" lang="fr-FR"/>
              <a:t>Modifiez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3E123C83-805E-4EFB-BCB4-7B65658949B4}" type="datetime1">
              <a:rPr lang="fr-FR" smtClean="0"/>
              <a:pPr/>
              <a:t>13/11/2019</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
        <p:nvSpPr>
          <p:cNvPr id="7" name="Connecteur droit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Triangle isocè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Connecteur droit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Modifiez le style du titre</a:t>
            </a:r>
            <a:endParaRPr kumimoji="0" lang="en-US"/>
          </a:p>
        </p:txBody>
      </p:sp>
      <p:sp>
        <p:nvSpPr>
          <p:cNvPr id="4" name="Espace réservé de la date 3"/>
          <p:cNvSpPr>
            <a:spLocks noGrp="1"/>
          </p:cNvSpPr>
          <p:nvPr>
            <p:ph type="dt" sz="half" idx="10"/>
          </p:nvPr>
        </p:nvSpPr>
        <p:spPr/>
        <p:txBody>
          <a:bodyPr/>
          <a:lstStyle/>
          <a:p>
            <a:fld id="{32E4609D-E051-4536-95AE-50E4EF3D9FA1}" type="datetime1">
              <a:rPr lang="fr-FR" smtClean="0"/>
              <a:pPr/>
              <a:t>13/11/2019</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dirty="0"/>
          </a:p>
        </p:txBody>
      </p:sp>
      <p:sp>
        <p:nvSpPr>
          <p:cNvPr id="8" name="Espace réservé du contenu 7"/>
          <p:cNvSpPr>
            <a:spLocks noGrp="1"/>
          </p:cNvSpPr>
          <p:nvPr>
            <p:ph sz="quarter" idx="1"/>
          </p:nvPr>
        </p:nvSpPr>
        <p:spPr>
          <a:xfrm>
            <a:off x="457200" y="1219200"/>
            <a:ext cx="8229600" cy="4937760"/>
          </a:xfrm>
        </p:spPr>
        <p:txBody>
          <a:bodyPr/>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pic>
        <p:nvPicPr>
          <p:cNvPr id="3" name="Imag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28384" y="6309320"/>
            <a:ext cx="805492" cy="424516"/>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fr-FR"/>
              <a:t>Modifiez le style du titre</a:t>
            </a:r>
            <a:endParaRPr kumimoji="0" lang="en-US"/>
          </a:p>
        </p:txBody>
      </p:sp>
      <p:sp>
        <p:nvSpPr>
          <p:cNvPr id="3" name="Espace réservé du texte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a:t>Modifiez les styles du texte du masque</a:t>
            </a:r>
          </a:p>
        </p:txBody>
      </p:sp>
      <p:sp>
        <p:nvSpPr>
          <p:cNvPr id="4" name="Espace réservé de la date 3"/>
          <p:cNvSpPr>
            <a:spLocks noGrp="1"/>
          </p:cNvSpPr>
          <p:nvPr>
            <p:ph type="dt" sz="half" idx="10"/>
          </p:nvPr>
        </p:nvSpPr>
        <p:spPr>
          <a:xfrm>
            <a:off x="6400800" y="6355080"/>
            <a:ext cx="2286000" cy="365760"/>
          </a:xfrm>
        </p:spPr>
        <p:txBody>
          <a:bodyPr/>
          <a:lstStyle/>
          <a:p>
            <a:fld id="{75B51744-AEC2-4704-9B69-09D9000339AB}" type="datetime1">
              <a:rPr lang="fr-FR" smtClean="0"/>
              <a:pPr/>
              <a:t>13/11/2019</a:t>
            </a:fld>
            <a:endParaRPr lang="fr-BE"/>
          </a:p>
        </p:txBody>
      </p:sp>
      <p:sp>
        <p:nvSpPr>
          <p:cNvPr id="5" name="Espace réservé du pied de page 4"/>
          <p:cNvSpPr>
            <a:spLocks noGrp="1"/>
          </p:cNvSpPr>
          <p:nvPr>
            <p:ph type="ftr" sz="quarter" idx="11"/>
          </p:nvPr>
        </p:nvSpPr>
        <p:spPr>
          <a:xfrm>
            <a:off x="2898648" y="6355080"/>
            <a:ext cx="3474720" cy="365760"/>
          </a:xfrm>
        </p:spPr>
        <p:txBody>
          <a:bodyPr/>
          <a:lstStyle/>
          <a:p>
            <a:endParaRPr lang="fr-BE"/>
          </a:p>
        </p:txBody>
      </p:sp>
      <p:sp>
        <p:nvSpPr>
          <p:cNvPr id="6" name="Espace réservé du numéro de diapositive 5"/>
          <p:cNvSpPr>
            <a:spLocks noGrp="1"/>
          </p:cNvSpPr>
          <p:nvPr>
            <p:ph type="sldNum" sz="quarter" idx="12"/>
          </p:nvPr>
        </p:nvSpPr>
        <p:spPr>
          <a:xfrm>
            <a:off x="1069848" y="6355080"/>
            <a:ext cx="1520952" cy="365760"/>
          </a:xfrm>
        </p:spPr>
        <p:txBody>
          <a:bodyPr/>
          <a:lstStyle/>
          <a:p>
            <a:fld id="{CF4668DC-857F-487D-BFFA-8C0CA5037977}" type="slidenum">
              <a:rPr lang="fr-BE" smtClean="0"/>
              <a:pPr/>
              <a:t>‹N°›</a:t>
            </a:fld>
            <a:endParaRPr lang="fr-BE"/>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228600"/>
            <a:ext cx="8229600" cy="914400"/>
          </a:xfrm>
        </p:spPr>
        <p:txBody>
          <a:bodyPr/>
          <a:lstStyle/>
          <a:p>
            <a:r>
              <a:rPr kumimoji="0" lang="fr-FR"/>
              <a:t>Modifiez le style du titre</a:t>
            </a:r>
            <a:endParaRPr kumimoji="0" lang="en-US"/>
          </a:p>
        </p:txBody>
      </p:sp>
      <p:sp>
        <p:nvSpPr>
          <p:cNvPr id="5" name="Espace réservé de la date 4"/>
          <p:cNvSpPr>
            <a:spLocks noGrp="1"/>
          </p:cNvSpPr>
          <p:nvPr>
            <p:ph type="dt" sz="half" idx="10"/>
          </p:nvPr>
        </p:nvSpPr>
        <p:spPr/>
        <p:txBody>
          <a:bodyPr/>
          <a:lstStyle/>
          <a:p>
            <a:fld id="{0434978C-8792-4063-A338-E43913D9F319}" type="datetime1">
              <a:rPr lang="fr-FR" smtClean="0"/>
              <a:pPr/>
              <a:t>13/11/2019</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
        <p:nvSpPr>
          <p:cNvPr id="9" name="Espace réservé du contenu 8"/>
          <p:cNvSpPr>
            <a:spLocks noGrp="1"/>
          </p:cNvSpPr>
          <p:nvPr>
            <p:ph sz="quarter" idx="1"/>
          </p:nvPr>
        </p:nvSpPr>
        <p:spPr>
          <a:xfrm>
            <a:off x="457200" y="1219200"/>
            <a:ext cx="4041648" cy="4937760"/>
          </a:xfrm>
        </p:spPr>
        <p:txBody>
          <a:bodyPr/>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1" name="Espace réservé du contenu 10"/>
          <p:cNvSpPr>
            <a:spLocks noGrp="1"/>
          </p:cNvSpPr>
          <p:nvPr>
            <p:ph sz="quarter" idx="2"/>
          </p:nvPr>
        </p:nvSpPr>
        <p:spPr>
          <a:xfrm>
            <a:off x="4632198" y="1216152"/>
            <a:ext cx="4041648" cy="4937760"/>
          </a:xfrm>
        </p:spPr>
        <p:txBody>
          <a:bodyPr/>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28600"/>
            <a:ext cx="8229600" cy="914400"/>
          </a:xfrm>
        </p:spPr>
        <p:txBody>
          <a:bodyPr anchor="ctr"/>
          <a:lstStyle>
            <a:lvl1pPr>
              <a:defRPr/>
            </a:lvl1pPr>
          </a:lstStyle>
          <a:p>
            <a:r>
              <a:rPr kumimoji="0" lang="fr-FR"/>
              <a:t>Modifiez le style du titre</a:t>
            </a:r>
            <a:endParaRPr kumimoji="0" lang="en-US"/>
          </a:p>
        </p:txBody>
      </p:sp>
      <p:sp>
        <p:nvSpPr>
          <p:cNvPr id="3" name="Espace réservé du texte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Modifiez les styles du texte du masque</a:t>
            </a:r>
          </a:p>
        </p:txBody>
      </p:sp>
      <p:sp>
        <p:nvSpPr>
          <p:cNvPr id="4" name="Espace réservé du texte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Modifiez les styles du texte du masque</a:t>
            </a:r>
          </a:p>
        </p:txBody>
      </p:sp>
      <p:sp>
        <p:nvSpPr>
          <p:cNvPr id="7" name="Espace réservé de la date 6"/>
          <p:cNvSpPr>
            <a:spLocks noGrp="1"/>
          </p:cNvSpPr>
          <p:nvPr>
            <p:ph type="dt" sz="half" idx="10"/>
          </p:nvPr>
        </p:nvSpPr>
        <p:spPr/>
        <p:txBody>
          <a:bodyPr/>
          <a:lstStyle/>
          <a:p>
            <a:fld id="{E142E0F9-7C0F-4A89-8D43-197119B03ADA}" type="datetime1">
              <a:rPr lang="fr-FR" smtClean="0"/>
              <a:pPr/>
              <a:t>13/11/2019</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
        <p:nvSpPr>
          <p:cNvPr id="11" name="Espace réservé du contenu 10"/>
          <p:cNvSpPr>
            <a:spLocks noGrp="1"/>
          </p:cNvSpPr>
          <p:nvPr>
            <p:ph sz="quarter" idx="2"/>
          </p:nvPr>
        </p:nvSpPr>
        <p:spPr>
          <a:xfrm>
            <a:off x="457200" y="2133600"/>
            <a:ext cx="4038600" cy="4038600"/>
          </a:xfrm>
        </p:spPr>
        <p:txBody>
          <a:bodyPr/>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3" name="Espace réservé du contenu 12"/>
          <p:cNvSpPr>
            <a:spLocks noGrp="1"/>
          </p:cNvSpPr>
          <p:nvPr>
            <p:ph sz="quarter" idx="4"/>
          </p:nvPr>
        </p:nvSpPr>
        <p:spPr>
          <a:xfrm>
            <a:off x="4648200" y="2133600"/>
            <a:ext cx="4038600" cy="4038600"/>
          </a:xfrm>
        </p:spPr>
        <p:txBody>
          <a:bodyPr/>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228600"/>
            <a:ext cx="8229600" cy="914400"/>
          </a:xfrm>
        </p:spPr>
        <p:txBody>
          <a:bodyPr/>
          <a:lstStyle/>
          <a:p>
            <a:r>
              <a:rPr kumimoji="0" lang="fr-FR"/>
              <a:t>Modifiez le style du titre</a:t>
            </a:r>
            <a:endParaRPr kumimoji="0" lang="en-US"/>
          </a:p>
        </p:txBody>
      </p:sp>
      <p:sp>
        <p:nvSpPr>
          <p:cNvPr id="3" name="Espace réservé de la date 2"/>
          <p:cNvSpPr>
            <a:spLocks noGrp="1"/>
          </p:cNvSpPr>
          <p:nvPr>
            <p:ph type="dt" sz="half" idx="10"/>
          </p:nvPr>
        </p:nvSpPr>
        <p:spPr/>
        <p:txBody>
          <a:bodyPr/>
          <a:lstStyle/>
          <a:p>
            <a:fld id="{F122ECD7-B278-4C3F-9AB2-F05AE80BA61D}" type="datetime1">
              <a:rPr lang="fr-FR" smtClean="0"/>
              <a:pPr/>
              <a:t>13/11/2019</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
        <p:nvSpPr>
          <p:cNvPr id="6" name="Triangle isocè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8FE4180-AF1A-4BA0-A04C-B5E246BF7AFA}" type="datetime1">
              <a:rPr lang="fr-FR" smtClean="0"/>
              <a:pPr/>
              <a:t>13/11/2019</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
        <p:nvSpPr>
          <p:cNvPr id="5" name="Connecteur droit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Triangle isocè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fr-FR"/>
              <a:t>Modifiez le style du titre</a:t>
            </a:r>
            <a:endParaRPr kumimoji="0" lang="en-US"/>
          </a:p>
        </p:txBody>
      </p:sp>
      <p:sp>
        <p:nvSpPr>
          <p:cNvPr id="3" name="Espace réservé du texte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fr-FR"/>
              <a:t>Modifiez les styles du texte du masque</a:t>
            </a:r>
          </a:p>
        </p:txBody>
      </p:sp>
      <p:sp>
        <p:nvSpPr>
          <p:cNvPr id="5" name="Espace réservé de la date 4"/>
          <p:cNvSpPr>
            <a:spLocks noGrp="1"/>
          </p:cNvSpPr>
          <p:nvPr>
            <p:ph type="dt" sz="half" idx="10"/>
          </p:nvPr>
        </p:nvSpPr>
        <p:spPr/>
        <p:txBody>
          <a:bodyPr/>
          <a:lstStyle/>
          <a:p>
            <a:fld id="{CD670E69-3C6A-4703-B95E-021EC95A3619}" type="datetime1">
              <a:rPr lang="fr-FR" smtClean="0"/>
              <a:pPr/>
              <a:t>13/11/2019</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
        <p:nvSpPr>
          <p:cNvPr id="8" name="Connecteur droit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Connecteur droit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Triangle isocè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Espace réservé du contenu 11"/>
          <p:cNvSpPr>
            <a:spLocks noGrp="1"/>
          </p:cNvSpPr>
          <p:nvPr>
            <p:ph sz="quarter" idx="1"/>
          </p:nvPr>
        </p:nvSpPr>
        <p:spPr>
          <a:xfrm>
            <a:off x="304800" y="304800"/>
            <a:ext cx="5715000" cy="5715000"/>
          </a:xfrm>
        </p:spPr>
        <p:txBody>
          <a:bodyPr/>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fr-FR"/>
              <a:t>Modifiez le style du titre</a:t>
            </a:r>
            <a:endParaRPr kumimoji="0" lang="en-US"/>
          </a:p>
        </p:txBody>
      </p:sp>
      <p:sp>
        <p:nvSpPr>
          <p:cNvPr id="3" name="Espace réservé pour une image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fr-FR"/>
              <a:t>Cliquez sur l'icône pour ajouter une image</a:t>
            </a:r>
            <a:endParaRPr kumimoji="0" lang="en-US" dirty="0"/>
          </a:p>
        </p:txBody>
      </p:sp>
      <p:sp>
        <p:nvSpPr>
          <p:cNvPr id="4" name="Espace réservé du texte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fr-FR"/>
              <a:t>Modifiez les styles du texte du masque</a:t>
            </a:r>
          </a:p>
        </p:txBody>
      </p:sp>
      <p:sp>
        <p:nvSpPr>
          <p:cNvPr id="5" name="Espace réservé de la date 4"/>
          <p:cNvSpPr>
            <a:spLocks noGrp="1"/>
          </p:cNvSpPr>
          <p:nvPr>
            <p:ph type="dt" sz="half" idx="10"/>
          </p:nvPr>
        </p:nvSpPr>
        <p:spPr/>
        <p:txBody>
          <a:bodyPr/>
          <a:lstStyle/>
          <a:p>
            <a:fld id="{CC2C9594-5F66-4737-B7A4-03FE8BDFD7BC}" type="datetime1">
              <a:rPr lang="fr-FR" smtClean="0"/>
              <a:pPr/>
              <a:t>13/11/2019</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
        <p:nvSpPr>
          <p:cNvPr id="8" name="Connecteur droit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Triangle isocè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Espace réservé du titre 21"/>
          <p:cNvSpPr>
            <a:spLocks noGrp="1"/>
          </p:cNvSpPr>
          <p:nvPr>
            <p:ph type="title"/>
          </p:nvPr>
        </p:nvSpPr>
        <p:spPr>
          <a:xfrm>
            <a:off x="457200" y="152400"/>
            <a:ext cx="8229600" cy="990600"/>
          </a:xfrm>
          <a:prstGeom prst="rect">
            <a:avLst/>
          </a:prstGeom>
        </p:spPr>
        <p:txBody>
          <a:bodyPr vert="horz" anchor="b" anchorCtr="0">
            <a:normAutofit/>
          </a:bodyPr>
          <a:lstStyle/>
          <a:p>
            <a:r>
              <a:rPr kumimoji="0" lang="fr-FR"/>
              <a:t>Modifiez le style du titre</a:t>
            </a:r>
            <a:endParaRPr kumimoji="0" lang="en-US"/>
          </a:p>
        </p:txBody>
      </p:sp>
      <p:sp>
        <p:nvSpPr>
          <p:cNvPr id="13" name="Espace réservé du texte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fr-FR"/>
              <a:t>Modifiez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14" name="Espace réservé de la date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83A52940-C81A-47C2-8C7D-F9B760A7AEB2}" type="datetime1">
              <a:rPr lang="fr-FR" smtClean="0"/>
              <a:pPr/>
              <a:t>13/11/2019</a:t>
            </a:fld>
            <a:endParaRPr lang="fr-BE"/>
          </a:p>
        </p:txBody>
      </p:sp>
      <p:sp>
        <p:nvSpPr>
          <p:cNvPr id="3" name="Espace réservé du pied de page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fr-BE"/>
          </a:p>
        </p:txBody>
      </p:sp>
      <p:sp>
        <p:nvSpPr>
          <p:cNvPr id="23" name="Espace réservé du numéro de diapositive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CF4668DC-857F-487D-BFFA-8C0CA5037977}" type="slidenum">
              <a:rPr lang="fr-BE" smtClean="0"/>
              <a:pPr/>
              <a:t>‹N°›</a:t>
            </a:fld>
            <a:endParaRPr lang="fr-BE"/>
          </a:p>
        </p:txBody>
      </p:sp>
      <p:sp>
        <p:nvSpPr>
          <p:cNvPr id="28" name="Connecteur droit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Connecteur droit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Triangle isocè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219200" y="3717032"/>
            <a:ext cx="7097216" cy="1159768"/>
          </a:xfrm>
        </p:spPr>
        <p:txBody>
          <a:bodyPr>
            <a:noAutofit/>
          </a:bodyPr>
          <a:lstStyle/>
          <a:p>
            <a:pPr algn="l"/>
            <a:r>
              <a:rPr lang="fr-FR" sz="2400" dirty="0" smtClean="0"/>
              <a:t>Articulation des différentes </a:t>
            </a:r>
            <a:r>
              <a:rPr lang="fr-FR" sz="2400" dirty="0" err="1" smtClean="0"/>
              <a:t>retropolations</a:t>
            </a:r>
            <a:r>
              <a:rPr lang="fr-FR" sz="2400" dirty="0" smtClean="0"/>
              <a:t> : Cas pratique du Burkina Faso</a:t>
            </a:r>
            <a:endParaRPr lang="fr-FR" sz="2400" dirty="0"/>
          </a:p>
        </p:txBody>
      </p:sp>
      <p:sp>
        <p:nvSpPr>
          <p:cNvPr id="3" name="Sous-titre 2"/>
          <p:cNvSpPr>
            <a:spLocks noGrp="1"/>
          </p:cNvSpPr>
          <p:nvPr>
            <p:ph type="subTitle" idx="1"/>
          </p:nvPr>
        </p:nvSpPr>
        <p:spPr>
          <a:xfrm>
            <a:off x="1187624" y="5085184"/>
            <a:ext cx="6984776" cy="792088"/>
          </a:xfrm>
        </p:spPr>
        <p:txBody>
          <a:bodyPr>
            <a:normAutofit fontScale="40000" lnSpcReduction="20000"/>
          </a:bodyPr>
          <a:lstStyle/>
          <a:p>
            <a:pPr lvl="1" algn="r"/>
            <a:r>
              <a:rPr lang="fr-FR" dirty="0" smtClean="0"/>
              <a:t>Présenté par : </a:t>
            </a:r>
            <a:r>
              <a:rPr lang="fr-FR" dirty="0" err="1" smtClean="0"/>
              <a:t>Fati</a:t>
            </a:r>
            <a:r>
              <a:rPr lang="fr-FR" dirty="0" smtClean="0"/>
              <a:t> </a:t>
            </a:r>
            <a:r>
              <a:rPr lang="fr-FR" dirty="0" err="1" smtClean="0"/>
              <a:t>Zouré</a:t>
            </a:r>
            <a:endParaRPr lang="fr-FR" dirty="0" smtClean="0"/>
          </a:p>
          <a:p>
            <a:pPr lvl="1" algn="r"/>
            <a:r>
              <a:rPr lang="fr-FR" dirty="0" smtClean="0"/>
              <a:t>Ferdinand </a:t>
            </a:r>
            <a:r>
              <a:rPr lang="fr-FR" dirty="0" err="1" smtClean="0"/>
              <a:t>Neya</a:t>
            </a:r>
            <a:endParaRPr lang="fr-FR" dirty="0" smtClean="0"/>
          </a:p>
          <a:p>
            <a:pPr lvl="1" algn="r"/>
            <a:r>
              <a:rPr lang="fr-FR" smtClean="0"/>
              <a:t>Arsène </a:t>
            </a:r>
            <a:r>
              <a:rPr lang="fr-FR" dirty="0" smtClean="0"/>
              <a:t>Nabi</a:t>
            </a:r>
          </a:p>
          <a:p>
            <a:pPr lvl="1" algn="r"/>
            <a:r>
              <a:rPr lang="fr-FR" dirty="0" smtClean="0"/>
              <a:t>Novembre 2019</a:t>
            </a:r>
            <a:endParaRPr lang="fr-FR"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1</a:t>
            </a:fld>
            <a:endParaRPr lang="fr-BE" dirty="0"/>
          </a:p>
        </p:txBody>
      </p:sp>
      <p:sp>
        <p:nvSpPr>
          <p:cNvPr id="10" name="Sous-titre 2"/>
          <p:cNvSpPr txBox="1">
            <a:spLocks/>
          </p:cNvSpPr>
          <p:nvPr/>
        </p:nvSpPr>
        <p:spPr>
          <a:xfrm>
            <a:off x="718414" y="1676752"/>
            <a:ext cx="8064896" cy="605408"/>
          </a:xfrm>
          <a:prstGeom prst="rect">
            <a:avLst/>
          </a:prstGeom>
        </p:spPr>
        <p:txBody>
          <a:bodyPr vert="horz">
            <a:normAutofit fontScale="77500" lnSpcReduction="20000"/>
          </a:bodyPr>
          <a:lstStyle>
            <a:lvl1pPr marL="0" indent="0" algn="r" rtl="0" eaLnBrk="1" latinLnBrk="0" hangingPunct="1">
              <a:spcBef>
                <a:spcPts val="600"/>
              </a:spcBef>
              <a:buClr>
                <a:schemeClr val="accent1"/>
              </a:buClr>
              <a:buSzPct val="76000"/>
              <a:buFont typeface="Wingdings 3"/>
              <a:buNone/>
              <a:defRPr kumimoji="0" sz="2000" kern="1200">
                <a:solidFill>
                  <a:schemeClr val="tx2"/>
                </a:solidFill>
                <a:latin typeface="+mj-lt"/>
                <a:ea typeface="+mj-ea"/>
                <a:cs typeface="+mj-cs"/>
              </a:defRPr>
            </a:lvl1pPr>
            <a:lvl2pPr marL="457200" indent="0" algn="ctr" rtl="0" eaLnBrk="1" latinLnBrk="0" hangingPunct="1">
              <a:spcBef>
                <a:spcPts val="500"/>
              </a:spcBef>
              <a:buClr>
                <a:schemeClr val="accent2"/>
              </a:buClr>
              <a:buSzPct val="76000"/>
              <a:buFont typeface="Wingdings 3"/>
              <a:buNone/>
              <a:defRPr kumimoji="0" sz="2300" kern="1200">
                <a:solidFill>
                  <a:schemeClr val="tx2"/>
                </a:solidFill>
                <a:latin typeface="+mn-lt"/>
                <a:ea typeface="+mn-ea"/>
                <a:cs typeface="+mn-cs"/>
              </a:defRPr>
            </a:lvl2pPr>
            <a:lvl3pPr marL="914400" indent="0" algn="ctr" rtl="0" eaLnBrk="1" latinLnBrk="0" hangingPunct="1">
              <a:spcBef>
                <a:spcPts val="500"/>
              </a:spcBef>
              <a:buClr>
                <a:schemeClr val="bg1">
                  <a:shade val="50000"/>
                </a:schemeClr>
              </a:buClr>
              <a:buSzPct val="76000"/>
              <a:buFont typeface="Wingdings 3"/>
              <a:buNone/>
              <a:defRPr kumimoji="0" sz="2000" kern="1200">
                <a:solidFill>
                  <a:schemeClr val="tx1"/>
                </a:solidFill>
                <a:latin typeface="+mn-lt"/>
                <a:ea typeface="+mn-ea"/>
                <a:cs typeface="+mn-cs"/>
              </a:defRPr>
            </a:lvl3pPr>
            <a:lvl4pPr marL="1371600" indent="0" algn="ctr" rtl="0" eaLnBrk="1" latinLnBrk="0" hangingPunct="1">
              <a:spcBef>
                <a:spcPts val="400"/>
              </a:spcBef>
              <a:buClr>
                <a:schemeClr val="accent2">
                  <a:shade val="75000"/>
                </a:schemeClr>
              </a:buClr>
              <a:buSzPct val="70000"/>
              <a:buFont typeface="Wingdings"/>
              <a:buNone/>
              <a:defRPr kumimoji="0" sz="1800" kern="1200">
                <a:solidFill>
                  <a:schemeClr val="tx1"/>
                </a:solidFill>
                <a:latin typeface="+mn-lt"/>
                <a:ea typeface="+mn-ea"/>
                <a:cs typeface="+mn-cs"/>
              </a:defRPr>
            </a:lvl4pPr>
            <a:lvl5pPr marL="1828800" indent="0" algn="ctr" rtl="0" eaLnBrk="1" latinLnBrk="0" hangingPunct="1">
              <a:spcBef>
                <a:spcPts val="300"/>
              </a:spcBef>
              <a:buClr>
                <a:schemeClr val="accent2"/>
              </a:buClr>
              <a:buSzPct val="70000"/>
              <a:buFont typeface="Wingdings"/>
              <a:buNone/>
              <a:defRPr kumimoji="0" sz="1600" kern="1200">
                <a:solidFill>
                  <a:schemeClr val="tx1"/>
                </a:solidFill>
                <a:latin typeface="+mn-lt"/>
                <a:ea typeface="+mn-ea"/>
                <a:cs typeface="+mn-cs"/>
              </a:defRPr>
            </a:lvl5pPr>
            <a:lvl6pPr marL="2286000" indent="0" algn="ctr" rtl="0" eaLnBrk="1" latinLnBrk="0" hangingPunct="1">
              <a:spcBef>
                <a:spcPts val="300"/>
              </a:spcBef>
              <a:buClr>
                <a:srgbClr val="9FB8CD">
                  <a:shade val="75000"/>
                </a:srgbClr>
              </a:buClr>
              <a:buSzPct val="75000"/>
              <a:buFont typeface="Wingdings 3"/>
              <a:buNone/>
              <a:defRPr kumimoji="0" lang="en-US" sz="1600" kern="1200" smtClean="0">
                <a:solidFill>
                  <a:schemeClr val="tx1"/>
                </a:solidFill>
                <a:latin typeface="+mn-lt"/>
                <a:ea typeface="+mn-ea"/>
                <a:cs typeface="+mn-cs"/>
              </a:defRPr>
            </a:lvl6pPr>
            <a:lvl7pPr marL="2743200" indent="0" algn="ctr" rtl="0" eaLnBrk="1" latinLnBrk="0" hangingPunct="1">
              <a:spcBef>
                <a:spcPts val="300"/>
              </a:spcBef>
              <a:buClr>
                <a:srgbClr val="727CA3">
                  <a:shade val="75000"/>
                </a:srgbClr>
              </a:buClr>
              <a:buSzPct val="75000"/>
              <a:buFont typeface="Wingdings 3"/>
              <a:buNone/>
              <a:defRPr kumimoji="0" lang="en-US" sz="1400" kern="1200" smtClean="0">
                <a:solidFill>
                  <a:schemeClr val="tx1"/>
                </a:solidFill>
                <a:latin typeface="+mn-lt"/>
                <a:ea typeface="+mn-ea"/>
                <a:cs typeface="+mn-cs"/>
              </a:defRPr>
            </a:lvl7pPr>
            <a:lvl8pPr marL="3200400" indent="0" algn="ctr" rtl="0" eaLnBrk="1" latinLnBrk="0" hangingPunct="1">
              <a:spcBef>
                <a:spcPts val="300"/>
              </a:spcBef>
              <a:buClr>
                <a:prstClr val="white">
                  <a:shade val="50000"/>
                </a:prstClr>
              </a:buClr>
              <a:buSzPct val="75000"/>
              <a:buFont typeface="Wingdings 3"/>
              <a:buNone/>
              <a:defRPr kumimoji="0" lang="en-US" sz="1400" kern="1200" smtClean="0">
                <a:solidFill>
                  <a:schemeClr val="tx1"/>
                </a:solidFill>
                <a:latin typeface="+mn-lt"/>
                <a:ea typeface="+mn-ea"/>
                <a:cs typeface="+mn-cs"/>
              </a:defRPr>
            </a:lvl8pPr>
            <a:lvl9pPr marL="3657600" indent="0" algn="ctr" rtl="0" eaLnBrk="1" latinLnBrk="0" hangingPunct="1">
              <a:spcBef>
                <a:spcPts val="300"/>
              </a:spcBef>
              <a:buClr>
                <a:srgbClr val="9FB8CD"/>
              </a:buClr>
              <a:buSzPct val="75000"/>
              <a:buFont typeface="Wingdings 3"/>
              <a:buNone/>
              <a:defRPr kumimoji="0" lang="en-US" sz="1200" kern="1200" smtClean="0">
                <a:solidFill>
                  <a:schemeClr val="tx1"/>
                </a:solidFill>
                <a:latin typeface="+mn-lt"/>
                <a:ea typeface="+mn-ea"/>
                <a:cs typeface="+mn-cs"/>
              </a:defRPr>
            </a:lvl9pPr>
          </a:lstStyle>
          <a:p>
            <a:pPr lvl="1"/>
            <a:r>
              <a:rPr lang="fr-FR" dirty="0"/>
              <a:t>Direction des statistiques et des synthèses économiques (DSSE)</a:t>
            </a:r>
          </a:p>
          <a:p>
            <a:pPr lvl="1"/>
            <a:r>
              <a:rPr lang="fr-FR" dirty="0"/>
              <a:t>Service des comptes économiques et des analyses macroéconomiques (SCEAM)</a:t>
            </a:r>
          </a:p>
        </p:txBody>
      </p:sp>
      <p:sp>
        <p:nvSpPr>
          <p:cNvPr id="11" name="Sous-titre 2"/>
          <p:cNvSpPr txBox="1">
            <a:spLocks/>
          </p:cNvSpPr>
          <p:nvPr/>
        </p:nvSpPr>
        <p:spPr>
          <a:xfrm>
            <a:off x="735360" y="2342730"/>
            <a:ext cx="8064896" cy="1086270"/>
          </a:xfrm>
          <a:prstGeom prst="rect">
            <a:avLst/>
          </a:prstGeom>
        </p:spPr>
        <p:txBody>
          <a:bodyPr vert="horz">
            <a:normAutofit fontScale="92500" lnSpcReduction="20000"/>
          </a:bodyPr>
          <a:lstStyle>
            <a:lvl1pPr marL="0" indent="0" algn="r" rtl="0" eaLnBrk="1" latinLnBrk="0" hangingPunct="1">
              <a:spcBef>
                <a:spcPts val="600"/>
              </a:spcBef>
              <a:buClr>
                <a:schemeClr val="accent1"/>
              </a:buClr>
              <a:buSzPct val="76000"/>
              <a:buFont typeface="Wingdings 3"/>
              <a:buNone/>
              <a:defRPr kumimoji="0" sz="2000" kern="1200">
                <a:solidFill>
                  <a:schemeClr val="tx2"/>
                </a:solidFill>
                <a:latin typeface="+mj-lt"/>
                <a:ea typeface="+mj-ea"/>
                <a:cs typeface="+mj-cs"/>
              </a:defRPr>
            </a:lvl1pPr>
            <a:lvl2pPr marL="457200" indent="0" algn="ctr" rtl="0" eaLnBrk="1" latinLnBrk="0" hangingPunct="1">
              <a:spcBef>
                <a:spcPts val="500"/>
              </a:spcBef>
              <a:buClr>
                <a:schemeClr val="accent2"/>
              </a:buClr>
              <a:buSzPct val="76000"/>
              <a:buFont typeface="Wingdings 3"/>
              <a:buNone/>
              <a:defRPr kumimoji="0" sz="2300" kern="1200">
                <a:solidFill>
                  <a:schemeClr val="tx2"/>
                </a:solidFill>
                <a:latin typeface="+mn-lt"/>
                <a:ea typeface="+mn-ea"/>
                <a:cs typeface="+mn-cs"/>
              </a:defRPr>
            </a:lvl2pPr>
            <a:lvl3pPr marL="914400" indent="0" algn="ctr" rtl="0" eaLnBrk="1" latinLnBrk="0" hangingPunct="1">
              <a:spcBef>
                <a:spcPts val="500"/>
              </a:spcBef>
              <a:buClr>
                <a:schemeClr val="bg1">
                  <a:shade val="50000"/>
                </a:schemeClr>
              </a:buClr>
              <a:buSzPct val="76000"/>
              <a:buFont typeface="Wingdings 3"/>
              <a:buNone/>
              <a:defRPr kumimoji="0" sz="2000" kern="1200">
                <a:solidFill>
                  <a:schemeClr val="tx1"/>
                </a:solidFill>
                <a:latin typeface="+mn-lt"/>
                <a:ea typeface="+mn-ea"/>
                <a:cs typeface="+mn-cs"/>
              </a:defRPr>
            </a:lvl3pPr>
            <a:lvl4pPr marL="1371600" indent="0" algn="ctr" rtl="0" eaLnBrk="1" latinLnBrk="0" hangingPunct="1">
              <a:spcBef>
                <a:spcPts val="400"/>
              </a:spcBef>
              <a:buClr>
                <a:schemeClr val="accent2">
                  <a:shade val="75000"/>
                </a:schemeClr>
              </a:buClr>
              <a:buSzPct val="70000"/>
              <a:buFont typeface="Wingdings"/>
              <a:buNone/>
              <a:defRPr kumimoji="0" sz="1800" kern="1200">
                <a:solidFill>
                  <a:schemeClr val="tx1"/>
                </a:solidFill>
                <a:latin typeface="+mn-lt"/>
                <a:ea typeface="+mn-ea"/>
                <a:cs typeface="+mn-cs"/>
              </a:defRPr>
            </a:lvl4pPr>
            <a:lvl5pPr marL="1828800" indent="0" algn="ctr" rtl="0" eaLnBrk="1" latinLnBrk="0" hangingPunct="1">
              <a:spcBef>
                <a:spcPts val="300"/>
              </a:spcBef>
              <a:buClr>
                <a:schemeClr val="accent2"/>
              </a:buClr>
              <a:buSzPct val="70000"/>
              <a:buFont typeface="Wingdings"/>
              <a:buNone/>
              <a:defRPr kumimoji="0" sz="1600" kern="1200">
                <a:solidFill>
                  <a:schemeClr val="tx1"/>
                </a:solidFill>
                <a:latin typeface="+mn-lt"/>
                <a:ea typeface="+mn-ea"/>
                <a:cs typeface="+mn-cs"/>
              </a:defRPr>
            </a:lvl5pPr>
            <a:lvl6pPr marL="2286000" indent="0" algn="ctr" rtl="0" eaLnBrk="1" latinLnBrk="0" hangingPunct="1">
              <a:spcBef>
                <a:spcPts val="300"/>
              </a:spcBef>
              <a:buClr>
                <a:srgbClr val="9FB8CD">
                  <a:shade val="75000"/>
                </a:srgbClr>
              </a:buClr>
              <a:buSzPct val="75000"/>
              <a:buFont typeface="Wingdings 3"/>
              <a:buNone/>
              <a:defRPr kumimoji="0" lang="en-US" sz="1600" kern="1200" smtClean="0">
                <a:solidFill>
                  <a:schemeClr val="tx1"/>
                </a:solidFill>
                <a:latin typeface="+mn-lt"/>
                <a:ea typeface="+mn-ea"/>
                <a:cs typeface="+mn-cs"/>
              </a:defRPr>
            </a:lvl6pPr>
            <a:lvl7pPr marL="2743200" indent="0" algn="ctr" rtl="0" eaLnBrk="1" latinLnBrk="0" hangingPunct="1">
              <a:spcBef>
                <a:spcPts val="300"/>
              </a:spcBef>
              <a:buClr>
                <a:srgbClr val="727CA3">
                  <a:shade val="75000"/>
                </a:srgbClr>
              </a:buClr>
              <a:buSzPct val="75000"/>
              <a:buFont typeface="Wingdings 3"/>
              <a:buNone/>
              <a:defRPr kumimoji="0" lang="en-US" sz="1400" kern="1200" smtClean="0">
                <a:solidFill>
                  <a:schemeClr val="tx1"/>
                </a:solidFill>
                <a:latin typeface="+mn-lt"/>
                <a:ea typeface="+mn-ea"/>
                <a:cs typeface="+mn-cs"/>
              </a:defRPr>
            </a:lvl7pPr>
            <a:lvl8pPr marL="3200400" indent="0" algn="ctr" rtl="0" eaLnBrk="1" latinLnBrk="0" hangingPunct="1">
              <a:spcBef>
                <a:spcPts val="300"/>
              </a:spcBef>
              <a:buClr>
                <a:prstClr val="white">
                  <a:shade val="50000"/>
                </a:prstClr>
              </a:buClr>
              <a:buSzPct val="75000"/>
              <a:buFont typeface="Wingdings 3"/>
              <a:buNone/>
              <a:defRPr kumimoji="0" lang="en-US" sz="1400" kern="1200" smtClean="0">
                <a:solidFill>
                  <a:schemeClr val="tx1"/>
                </a:solidFill>
                <a:latin typeface="+mn-lt"/>
                <a:ea typeface="+mn-ea"/>
                <a:cs typeface="+mn-cs"/>
              </a:defRPr>
            </a:lvl8pPr>
            <a:lvl9pPr marL="3657600" indent="0" algn="ctr" rtl="0" eaLnBrk="1" latinLnBrk="0" hangingPunct="1">
              <a:spcBef>
                <a:spcPts val="300"/>
              </a:spcBef>
              <a:buClr>
                <a:srgbClr val="9FB8CD"/>
              </a:buClr>
              <a:buSzPct val="75000"/>
              <a:buFont typeface="Wingdings 3"/>
              <a:buNone/>
              <a:defRPr kumimoji="0" lang="en-US" sz="1200" kern="1200" smtClean="0">
                <a:solidFill>
                  <a:schemeClr val="tx1"/>
                </a:solidFill>
                <a:latin typeface="+mn-lt"/>
                <a:ea typeface="+mn-ea"/>
                <a:cs typeface="+mn-cs"/>
              </a:defRPr>
            </a:lvl9pPr>
          </a:lstStyle>
          <a:p>
            <a:pPr algn="ctr"/>
            <a:r>
              <a:rPr lang="fr-FR" sz="2800" b="1" dirty="0"/>
              <a:t>Partage d’expériences dans la </a:t>
            </a:r>
            <a:r>
              <a:rPr lang="fr-FR" sz="2800" b="1" dirty="0" err="1"/>
              <a:t>retropolation</a:t>
            </a:r>
            <a:r>
              <a:rPr lang="fr-FR" sz="2800" b="1" dirty="0"/>
              <a:t> des comptes nationaux.</a:t>
            </a:r>
            <a:r>
              <a:rPr lang="fr-FR" b="1" dirty="0"/>
              <a:t>  </a:t>
            </a:r>
            <a:endParaRPr lang="fr-FR" dirty="0"/>
          </a:p>
          <a:p>
            <a:pPr algn="ctr"/>
            <a:r>
              <a:rPr lang="fr-FR" b="1" dirty="0"/>
              <a:t>Dakar, du 11 au 15 novembre 2019</a:t>
            </a:r>
            <a:endParaRPr lang="fr-FR" dirty="0"/>
          </a:p>
        </p:txBody>
      </p:sp>
    </p:spTree>
    <p:extLst>
      <p:ext uri="{BB962C8B-B14F-4D97-AF65-F5344CB8AC3E}">
        <p14:creationId xmlns:p14="http://schemas.microsoft.com/office/powerpoint/2010/main" val="181912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10">
                                            <p:txEl>
                                              <p:pRg st="0" end="0"/>
                                            </p:txEl>
                                          </p:spTgt>
                                        </p:tgtEl>
                                        <p:attrNameLst>
                                          <p:attrName>style.visibility</p:attrName>
                                        </p:attrNameLst>
                                      </p:cBhvr>
                                      <p:to>
                                        <p:strVal val="visible"/>
                                      </p:to>
                                    </p:set>
                                    <p:anim calcmode="lin" valueType="num">
                                      <p:cBhvr additive="base">
                                        <p:cTn id="36"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10">
                                            <p:txEl>
                                              <p:pRg st="1" end="1"/>
                                            </p:txEl>
                                          </p:spTgt>
                                        </p:tgtEl>
                                        <p:attrNameLst>
                                          <p:attrName>style.visibility</p:attrName>
                                        </p:attrNameLst>
                                      </p:cBhvr>
                                      <p:to>
                                        <p:strVal val="visible"/>
                                      </p:to>
                                    </p:set>
                                    <p:anim calcmode="lin" valueType="num">
                                      <p:cBhvr additive="base">
                                        <p:cTn id="42" dur="500" fill="hold"/>
                                        <p:tgtEl>
                                          <p:spTgt spid="10">
                                            <p:txEl>
                                              <p:pRg st="1" end="1"/>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1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11">
                                            <p:txEl>
                                              <p:pRg st="0" end="0"/>
                                            </p:txEl>
                                          </p:spTgt>
                                        </p:tgtEl>
                                        <p:attrNameLst>
                                          <p:attrName>style.visibility</p:attrName>
                                        </p:attrNameLst>
                                      </p:cBhvr>
                                      <p:to>
                                        <p:strVal val="visible"/>
                                      </p:to>
                                    </p:set>
                                    <p:anim calcmode="lin" valueType="num">
                                      <p:cBhvr additive="base">
                                        <p:cTn id="48"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grpId="0" nodeType="clickEffect">
                                  <p:stCondLst>
                                    <p:cond delay="0"/>
                                  </p:stCondLst>
                                  <p:childTnLst>
                                    <p:set>
                                      <p:cBhvr>
                                        <p:cTn id="53" dur="1" fill="hold">
                                          <p:stCondLst>
                                            <p:cond delay="0"/>
                                          </p:stCondLst>
                                        </p:cTn>
                                        <p:tgtEl>
                                          <p:spTgt spid="11">
                                            <p:txEl>
                                              <p:pRg st="1" end="1"/>
                                            </p:txEl>
                                          </p:spTgt>
                                        </p:tgtEl>
                                        <p:attrNameLst>
                                          <p:attrName>style.visibility</p:attrName>
                                        </p:attrNameLst>
                                      </p:cBhvr>
                                      <p:to>
                                        <p:strVal val="visible"/>
                                      </p:to>
                                    </p:set>
                                    <p:anim calcmode="lin" valueType="num">
                                      <p:cBhvr additive="base">
                                        <p:cTn id="54" dur="500" fill="hold"/>
                                        <p:tgtEl>
                                          <p:spTgt spid="11">
                                            <p:txEl>
                                              <p:pRg st="1" end="1"/>
                                            </p:txEl>
                                          </p:spTgt>
                                        </p:tgtEl>
                                        <p:attrNameLst>
                                          <p:attrName>ppt_x</p:attrName>
                                        </p:attrNameLst>
                                      </p:cBhvr>
                                      <p:tavLst>
                                        <p:tav tm="0">
                                          <p:val>
                                            <p:strVal val="#ppt_x"/>
                                          </p:val>
                                        </p:tav>
                                        <p:tav tm="100000">
                                          <p:val>
                                            <p:strVal val="#ppt_x"/>
                                          </p:val>
                                        </p:tav>
                                      </p:tavLst>
                                    </p:anim>
                                    <p:anim calcmode="lin" valueType="num">
                                      <p:cBhvr additive="base">
                                        <p:cTn id="55" dur="500" fill="hold"/>
                                        <p:tgtEl>
                                          <p:spTgt spid="11">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10" grpId="0" build="p"/>
      <p:bldP spid="11"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52400"/>
            <a:ext cx="8229600" cy="990600"/>
          </a:xfrm>
        </p:spPr>
        <p:txBody>
          <a:bodyPr anchor="ctr" anchorCtr="0">
            <a:normAutofit/>
          </a:bodyPr>
          <a:lstStyle/>
          <a:p>
            <a:pPr lvl="1" algn="just" rtl="0">
              <a:lnSpc>
                <a:spcPct val="87000"/>
              </a:lnSpc>
              <a:spcBef>
                <a:spcPts val="600"/>
              </a:spcBef>
              <a:spcAft>
                <a:spcPts val="800"/>
              </a:spcAft>
              <a:buClr>
                <a:schemeClr val="accent1"/>
              </a:buClr>
              <a:buSzPct val="76000"/>
            </a:pPr>
            <a:r>
              <a:rPr lang="fr-FR" sz="2000" i="1" kern="1200" dirty="0">
                <a:solidFill>
                  <a:srgbClr val="00B0F0"/>
                </a:solidFill>
              </a:rPr>
              <a:t>2.2.2. </a:t>
            </a:r>
            <a:r>
              <a:rPr lang="fr-FR" sz="2000" i="1" kern="1200" dirty="0" err="1">
                <a:solidFill>
                  <a:srgbClr val="00B0F0"/>
                </a:solidFill>
              </a:rPr>
              <a:t>Rétropolations</a:t>
            </a:r>
            <a:r>
              <a:rPr lang="fr-FR" sz="2000" i="1" kern="1200" dirty="0">
                <a:solidFill>
                  <a:srgbClr val="00B0F0"/>
                </a:solidFill>
              </a:rPr>
              <a:t> </a:t>
            </a:r>
            <a:r>
              <a:rPr lang="fr-FR" sz="2000" i="1" kern="1200" dirty="0" smtClean="0">
                <a:solidFill>
                  <a:srgbClr val="00B0F0"/>
                </a:solidFill>
              </a:rPr>
              <a:t>brutes/réadaptées</a:t>
            </a:r>
            <a:endParaRPr lang="fr-FR" sz="2000" i="1" kern="1200" dirty="0">
              <a:solidFill>
                <a:schemeClr val="accent1"/>
              </a:solidFill>
              <a:latin typeface="+mn-lt"/>
              <a:ea typeface="+mn-ea"/>
              <a:cs typeface="+mn-cs"/>
            </a:endParaRPr>
          </a:p>
        </p:txBody>
      </p:sp>
      <p:sp>
        <p:nvSpPr>
          <p:cNvPr id="3" name="Espace réservé du contenu 2"/>
          <p:cNvSpPr>
            <a:spLocks noGrp="1"/>
          </p:cNvSpPr>
          <p:nvPr>
            <p:ph sz="quarter" idx="1"/>
          </p:nvPr>
        </p:nvSpPr>
        <p:spPr>
          <a:xfrm>
            <a:off x="457200" y="1219200"/>
            <a:ext cx="8229600" cy="5047878"/>
          </a:xfrm>
        </p:spPr>
        <p:txBody>
          <a:bodyPr>
            <a:normAutofit/>
          </a:bodyPr>
          <a:lstStyle/>
          <a:p>
            <a:pPr marL="274320" lvl="1" indent="0" algn="just">
              <a:lnSpc>
                <a:spcPct val="107000"/>
              </a:lnSpc>
              <a:spcAft>
                <a:spcPts val="800"/>
              </a:spcAft>
              <a:buNone/>
            </a:pPr>
            <a:r>
              <a:rPr lang="fr-FR" sz="1800" dirty="0" smtClean="0">
                <a:solidFill>
                  <a:srgbClr val="00B0F0"/>
                </a:solidFill>
                <a:ea typeface="Calibri" panose="020F0502020204030204" pitchFamily="34" charset="0"/>
                <a:cs typeface="Calibri" panose="020F0502020204030204" pitchFamily="34" charset="0"/>
              </a:rPr>
              <a:t>Approche micro: </a:t>
            </a:r>
            <a:r>
              <a:rPr lang="fr-FR" sz="1800" dirty="0">
                <a:ea typeface="Calibri" panose="020F0502020204030204" pitchFamily="34" charset="0"/>
                <a:cs typeface="Calibri" panose="020F0502020204030204" pitchFamily="34" charset="0"/>
              </a:rPr>
              <a:t>On </a:t>
            </a:r>
            <a:r>
              <a:rPr lang="fr-FR" sz="1800" dirty="0" smtClean="0">
                <a:ea typeface="Calibri" panose="020F0502020204030204" pitchFamily="34" charset="0"/>
                <a:cs typeface="Calibri" panose="020F0502020204030204" pitchFamily="34" charset="0"/>
              </a:rPr>
              <a:t>fait recours </a:t>
            </a:r>
            <a:r>
              <a:rPr lang="fr-FR" sz="1800" dirty="0">
                <a:ea typeface="Calibri" panose="020F0502020204030204" pitchFamily="34" charset="0"/>
                <a:cs typeface="Calibri" panose="020F0502020204030204" pitchFamily="34" charset="0"/>
              </a:rPr>
              <a:t>aux </a:t>
            </a:r>
            <a:r>
              <a:rPr lang="fr-FR" sz="1800" dirty="0" err="1">
                <a:ea typeface="Calibri" panose="020F0502020204030204" pitchFamily="34" charset="0"/>
                <a:cs typeface="Calibri" panose="020F0502020204030204" pitchFamily="34" charset="0"/>
              </a:rPr>
              <a:t>microdonnées</a:t>
            </a:r>
            <a:r>
              <a:rPr lang="fr-FR" sz="1800" dirty="0">
                <a:ea typeface="Calibri" panose="020F0502020204030204" pitchFamily="34" charset="0"/>
                <a:cs typeface="Calibri" panose="020F0502020204030204" pitchFamily="34" charset="0"/>
              </a:rPr>
              <a:t> pour recalculer les </a:t>
            </a:r>
            <a:r>
              <a:rPr lang="fr-FR" sz="1800" dirty="0" smtClean="0">
                <a:ea typeface="Calibri" panose="020F0502020204030204" pitchFamily="34" charset="0"/>
                <a:cs typeface="Calibri" panose="020F0502020204030204" pitchFamily="34" charset="0"/>
              </a:rPr>
              <a:t>comptes.</a:t>
            </a:r>
          </a:p>
          <a:p>
            <a:pPr marL="274320" lvl="1" indent="0" algn="just">
              <a:lnSpc>
                <a:spcPct val="107000"/>
              </a:lnSpc>
              <a:spcAft>
                <a:spcPts val="800"/>
              </a:spcAft>
              <a:buNone/>
            </a:pPr>
            <a:r>
              <a:rPr lang="fr-FR" sz="1800" dirty="0" smtClean="0">
                <a:ea typeface="Calibri" panose="020F0502020204030204" pitchFamily="34" charset="0"/>
                <a:cs typeface="Calibri" panose="020F0502020204030204" pitchFamily="34" charset="0"/>
              </a:rPr>
              <a:t>Cette approche est utilisée pour:</a:t>
            </a:r>
          </a:p>
          <a:p>
            <a:pPr lvl="1" algn="just">
              <a:lnSpc>
                <a:spcPct val="107000"/>
              </a:lnSpc>
              <a:spcAft>
                <a:spcPts val="800"/>
              </a:spcAft>
              <a:buFont typeface="Arial" panose="020B0604020202020204" pitchFamily="34" charset="0"/>
              <a:buChar char="•"/>
            </a:pPr>
            <a:r>
              <a:rPr lang="fr-FR" sz="1800" dirty="0" smtClean="0">
                <a:ea typeface="Calibri" panose="020F0502020204030204" pitchFamily="34" charset="0"/>
                <a:cs typeface="Calibri" panose="020F0502020204030204" pitchFamily="34" charset="0"/>
              </a:rPr>
              <a:t> les nouveaux produits de la nomenclature(</a:t>
            </a:r>
            <a:r>
              <a:rPr lang="fr-FR" sz="1800" dirty="0">
                <a:ea typeface="Calibri" panose="020F0502020204030204" pitchFamily="34" charset="0"/>
                <a:cs typeface="Calibri" panose="020F0502020204030204" pitchFamily="34" charset="0"/>
              </a:rPr>
              <a:t>é</a:t>
            </a:r>
            <a:r>
              <a:rPr lang="fr-FR" sz="1800" dirty="0" smtClean="0">
                <a:ea typeface="Calibri" panose="020F0502020204030204" pitchFamily="34" charset="0"/>
                <a:cs typeface="Calibri" panose="020F0502020204030204" pitchFamily="34" charset="0"/>
              </a:rPr>
              <a:t>grenage) </a:t>
            </a:r>
          </a:p>
          <a:p>
            <a:pPr lvl="1" algn="just">
              <a:lnSpc>
                <a:spcPct val="107000"/>
              </a:lnSpc>
              <a:spcAft>
                <a:spcPts val="800"/>
              </a:spcAft>
              <a:buFont typeface="Arial" panose="020B0604020202020204" pitchFamily="34" charset="0"/>
              <a:buChar char="•"/>
            </a:pPr>
            <a:r>
              <a:rPr lang="fr-FR" sz="1800" dirty="0" smtClean="0">
                <a:ea typeface="Calibri" panose="020F0502020204030204" pitchFamily="34" charset="0"/>
                <a:cs typeface="Calibri" panose="020F0502020204030204" pitchFamily="34" charset="0"/>
              </a:rPr>
              <a:t> les produits  dont le calcul de la production a connu un changement(SIFIM, service d’assurance)</a:t>
            </a:r>
          </a:p>
          <a:p>
            <a:pPr lvl="1" algn="just">
              <a:lnSpc>
                <a:spcPct val="107000"/>
              </a:lnSpc>
              <a:spcAft>
                <a:spcPts val="800"/>
              </a:spcAft>
              <a:buFont typeface="Arial" panose="020B0604020202020204" pitchFamily="34" charset="0"/>
              <a:buChar char="•"/>
            </a:pPr>
            <a:r>
              <a:rPr lang="fr-FR" sz="1800" dirty="0" smtClean="0">
                <a:ea typeface="Calibri" panose="020F0502020204030204" pitchFamily="34" charset="0"/>
                <a:cs typeface="Calibri" panose="020F0502020204030204" pitchFamily="34" charset="0"/>
              </a:rPr>
              <a:t>Les produits et les opérations dont on dispose d’une serie fiable d’exogènes.</a:t>
            </a:r>
          </a:p>
          <a:p>
            <a:pPr marL="274320" lvl="1" indent="0" algn="just">
              <a:lnSpc>
                <a:spcPct val="107000"/>
              </a:lnSpc>
              <a:spcAft>
                <a:spcPts val="800"/>
              </a:spcAft>
              <a:buNone/>
            </a:pPr>
            <a:r>
              <a:rPr lang="fr-FR" sz="1600" dirty="0" smtClean="0"/>
              <a:t>Il s’agira donc de disposer des micro données en exogène pour reconstituer les comptes en valeur de l’année N-1. </a:t>
            </a:r>
          </a:p>
          <a:p>
            <a:pPr marL="274320" lvl="1" indent="0" algn="just">
              <a:lnSpc>
                <a:spcPct val="107000"/>
              </a:lnSpc>
              <a:spcAft>
                <a:spcPts val="800"/>
              </a:spcAft>
              <a:buNone/>
            </a:pPr>
            <a:r>
              <a:rPr lang="fr-FR" sz="1600" b="1" dirty="0" smtClean="0"/>
              <a:t>Ces deux approches ont été utilisées soit ensemble ou de façon spécifique.</a:t>
            </a:r>
            <a:endParaRPr lang="fr-FR" sz="1800" b="1" dirty="0"/>
          </a:p>
          <a:p>
            <a:pPr marL="0" indent="0" algn="just">
              <a:lnSpc>
                <a:spcPct val="107000"/>
              </a:lnSpc>
              <a:spcAft>
                <a:spcPts val="800"/>
              </a:spcAft>
              <a:buNone/>
            </a:pPr>
            <a:endParaRPr lang="fr-FR" sz="1800"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10</a:t>
            </a:fld>
            <a:endParaRPr lang="fr-BE" dirty="0"/>
          </a:p>
        </p:txBody>
      </p:sp>
    </p:spTree>
    <p:extLst>
      <p:ext uri="{BB962C8B-B14F-4D97-AF65-F5344CB8AC3E}">
        <p14:creationId xmlns:p14="http://schemas.microsoft.com/office/powerpoint/2010/main" val="348785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52400"/>
            <a:ext cx="8229600" cy="990600"/>
          </a:xfrm>
        </p:spPr>
        <p:txBody>
          <a:bodyPr anchor="ctr" anchorCtr="0">
            <a:normAutofit/>
          </a:bodyPr>
          <a:lstStyle/>
          <a:p>
            <a:pPr lvl="1" algn="just" rtl="0">
              <a:lnSpc>
                <a:spcPct val="87000"/>
              </a:lnSpc>
              <a:spcBef>
                <a:spcPts val="600"/>
              </a:spcBef>
              <a:spcAft>
                <a:spcPts val="800"/>
              </a:spcAft>
              <a:buClr>
                <a:schemeClr val="accent1"/>
              </a:buClr>
              <a:buSzPct val="76000"/>
            </a:pPr>
            <a:r>
              <a:rPr lang="fr-FR" sz="2000" i="1" kern="1200" dirty="0">
                <a:solidFill>
                  <a:srgbClr val="00B0F0"/>
                </a:solidFill>
              </a:rPr>
              <a:t>2.2.2. </a:t>
            </a:r>
            <a:r>
              <a:rPr lang="fr-FR" sz="2000" i="1" kern="1200" dirty="0" err="1">
                <a:solidFill>
                  <a:srgbClr val="00B0F0"/>
                </a:solidFill>
              </a:rPr>
              <a:t>Rétropolations</a:t>
            </a:r>
            <a:r>
              <a:rPr lang="fr-FR" sz="2000" i="1" kern="1200" dirty="0">
                <a:solidFill>
                  <a:srgbClr val="00B0F0"/>
                </a:solidFill>
              </a:rPr>
              <a:t> </a:t>
            </a:r>
            <a:r>
              <a:rPr lang="fr-FR" sz="2000" i="1" kern="1200" dirty="0" smtClean="0">
                <a:solidFill>
                  <a:srgbClr val="00B0F0"/>
                </a:solidFill>
              </a:rPr>
              <a:t>brutes et </a:t>
            </a:r>
            <a:r>
              <a:rPr lang="fr-FR" sz="2000" i="1" kern="1200" dirty="0" err="1" smtClean="0">
                <a:solidFill>
                  <a:srgbClr val="00B0F0"/>
                </a:solidFill>
              </a:rPr>
              <a:t>readaptées</a:t>
            </a:r>
            <a:endParaRPr lang="fr-FR" sz="2000" i="1" kern="1200" dirty="0">
              <a:solidFill>
                <a:schemeClr val="accent1"/>
              </a:solidFill>
              <a:latin typeface="+mn-lt"/>
              <a:ea typeface="+mn-ea"/>
              <a:cs typeface="+mn-cs"/>
            </a:endParaRPr>
          </a:p>
        </p:txBody>
      </p:sp>
      <p:sp>
        <p:nvSpPr>
          <p:cNvPr id="3" name="Espace réservé du contenu 2"/>
          <p:cNvSpPr>
            <a:spLocks noGrp="1"/>
          </p:cNvSpPr>
          <p:nvPr>
            <p:ph sz="quarter" idx="1"/>
          </p:nvPr>
        </p:nvSpPr>
        <p:spPr>
          <a:xfrm>
            <a:off x="457200" y="836712"/>
            <a:ext cx="7211144" cy="5047878"/>
          </a:xfrm>
        </p:spPr>
        <p:txBody>
          <a:bodyPr>
            <a:normAutofit/>
          </a:bodyPr>
          <a:lstStyle/>
          <a:p>
            <a:pPr marL="0" indent="0" algn="just">
              <a:lnSpc>
                <a:spcPct val="107000"/>
              </a:lnSpc>
              <a:spcAft>
                <a:spcPts val="800"/>
              </a:spcAft>
              <a:buNone/>
            </a:pPr>
            <a:r>
              <a:rPr lang="fr-FR" sz="1800" dirty="0" smtClean="0">
                <a:solidFill>
                  <a:schemeClr val="tx2"/>
                </a:solidFill>
                <a:ea typeface="Calibri" panose="020F0502020204030204" pitchFamily="34" charset="0"/>
                <a:cs typeface="Calibri" panose="020F0502020204030204" pitchFamily="34" charset="0"/>
              </a:rPr>
              <a:t>Analyse et réadaptation  : </a:t>
            </a:r>
          </a:p>
          <a:p>
            <a:pPr algn="just">
              <a:lnSpc>
                <a:spcPct val="107000"/>
              </a:lnSpc>
              <a:spcAft>
                <a:spcPts val="800"/>
              </a:spcAft>
              <a:buFont typeface="Wingdings" panose="05000000000000000000" pitchFamily="2" charset="2"/>
              <a:buChar char="Ø"/>
            </a:pPr>
            <a:r>
              <a:rPr lang="fr-FR" sz="1800" dirty="0" smtClean="0">
                <a:solidFill>
                  <a:schemeClr val="tx2"/>
                </a:solidFill>
                <a:cs typeface="Calibri" panose="020F0502020204030204" pitchFamily="34" charset="0"/>
              </a:rPr>
              <a:t>L ’ensemble des ERE sont </a:t>
            </a:r>
            <a:r>
              <a:rPr lang="fr-FR" sz="1800" dirty="0" err="1" smtClean="0">
                <a:solidFill>
                  <a:schemeClr val="tx2"/>
                </a:solidFill>
                <a:cs typeface="Calibri" panose="020F0502020204030204" pitchFamily="34" charset="0"/>
              </a:rPr>
              <a:t>retropolés</a:t>
            </a:r>
            <a:r>
              <a:rPr lang="fr-FR" sz="1800" dirty="0" smtClean="0">
                <a:solidFill>
                  <a:schemeClr val="tx2"/>
                </a:solidFill>
                <a:cs typeface="Calibri" panose="020F0502020204030204" pitchFamily="34" charset="0"/>
              </a:rPr>
              <a:t> en tenant compte des approches macro et micro</a:t>
            </a:r>
          </a:p>
          <a:p>
            <a:pPr algn="just">
              <a:lnSpc>
                <a:spcPct val="107000"/>
              </a:lnSpc>
              <a:spcAft>
                <a:spcPts val="800"/>
              </a:spcAft>
              <a:buFont typeface="Wingdings" panose="05000000000000000000" pitchFamily="2" charset="2"/>
              <a:buChar char="Ø"/>
            </a:pPr>
            <a:r>
              <a:rPr lang="fr-FR" sz="1800" dirty="0" smtClean="0">
                <a:solidFill>
                  <a:schemeClr val="tx2"/>
                </a:solidFill>
                <a:cs typeface="Calibri" panose="020F0502020204030204" pitchFamily="34" charset="0"/>
              </a:rPr>
              <a:t>Tous les ERE sont passés en revue  un à un</a:t>
            </a:r>
          </a:p>
          <a:p>
            <a:pPr algn="just">
              <a:lnSpc>
                <a:spcPct val="107000"/>
              </a:lnSpc>
              <a:spcAft>
                <a:spcPts val="800"/>
              </a:spcAft>
              <a:buFont typeface="Wingdings" panose="05000000000000000000" pitchFamily="2" charset="2"/>
              <a:buChar char="Ø"/>
            </a:pPr>
            <a:r>
              <a:rPr lang="fr-FR" sz="1800" dirty="0" smtClean="0">
                <a:solidFill>
                  <a:schemeClr val="tx2"/>
                </a:solidFill>
                <a:cs typeface="Calibri" panose="020F0502020204030204" pitchFamily="34" charset="0"/>
              </a:rPr>
              <a:t>Les indices sont analysés</a:t>
            </a:r>
          </a:p>
          <a:p>
            <a:pPr algn="just">
              <a:lnSpc>
                <a:spcPct val="107000"/>
              </a:lnSpc>
              <a:spcAft>
                <a:spcPts val="800"/>
              </a:spcAft>
              <a:buFont typeface="Wingdings" panose="05000000000000000000" pitchFamily="2" charset="2"/>
              <a:buChar char="Ø"/>
            </a:pPr>
            <a:r>
              <a:rPr lang="fr-FR" sz="1800" dirty="0" smtClean="0">
                <a:solidFill>
                  <a:schemeClr val="tx2"/>
                </a:solidFill>
                <a:cs typeface="Calibri" panose="020F0502020204030204" pitchFamily="34" charset="0"/>
              </a:rPr>
              <a:t>La </a:t>
            </a:r>
            <a:r>
              <a:rPr lang="fr-FR" sz="1800" dirty="0" err="1" smtClean="0">
                <a:solidFill>
                  <a:schemeClr val="tx2"/>
                </a:solidFill>
                <a:cs typeface="Calibri" panose="020F0502020204030204" pitchFamily="34" charset="0"/>
              </a:rPr>
              <a:t>retropolation</a:t>
            </a:r>
            <a:r>
              <a:rPr lang="fr-FR" sz="1800" dirty="0" smtClean="0">
                <a:solidFill>
                  <a:schemeClr val="tx2"/>
                </a:solidFill>
                <a:cs typeface="Calibri" panose="020F0502020204030204" pitchFamily="34" charset="0"/>
              </a:rPr>
              <a:t> est réadaptée au besoin: </a:t>
            </a:r>
            <a:r>
              <a:rPr lang="fr-FR" sz="1800" dirty="0" smtClean="0">
                <a:solidFill>
                  <a:srgbClr val="00B0F0"/>
                </a:solidFill>
                <a:cs typeface="Calibri" panose="020F0502020204030204" pitchFamily="34" charset="0"/>
              </a:rPr>
              <a:t>Par exemple pour l’ERE des produits pétroliers:  </a:t>
            </a:r>
            <a:r>
              <a:rPr lang="fr-FR" sz="1800" b="1" dirty="0">
                <a:solidFill>
                  <a:schemeClr val="dk1"/>
                </a:solidFill>
              </a:rPr>
              <a:t>l</a:t>
            </a:r>
            <a:r>
              <a:rPr lang="fr-FR" sz="1800" b="1" dirty="0" smtClean="0">
                <a:solidFill>
                  <a:schemeClr val="dk1"/>
                </a:solidFill>
              </a:rPr>
              <a:t>e </a:t>
            </a:r>
            <a:r>
              <a:rPr lang="fr-FR" sz="1800" b="1" dirty="0">
                <a:solidFill>
                  <a:schemeClr val="dk1"/>
                </a:solidFill>
              </a:rPr>
              <a:t>taux de marge de N-1 valeur </a:t>
            </a:r>
            <a:r>
              <a:rPr lang="fr-FR" sz="1800" b="1" dirty="0" smtClean="0">
                <a:solidFill>
                  <a:schemeClr val="dk1"/>
                </a:solidFill>
              </a:rPr>
              <a:t>de l'ancienne </a:t>
            </a:r>
            <a:r>
              <a:rPr lang="fr-FR" sz="1800" b="1" dirty="0">
                <a:solidFill>
                  <a:schemeClr val="dk1"/>
                </a:solidFill>
              </a:rPr>
              <a:t>base est </a:t>
            </a:r>
            <a:r>
              <a:rPr lang="fr-FR" sz="1800" b="1" dirty="0" smtClean="0">
                <a:solidFill>
                  <a:schemeClr val="dk1"/>
                </a:solidFill>
              </a:rPr>
              <a:t>appliqué aux ressources </a:t>
            </a:r>
            <a:r>
              <a:rPr lang="fr-FR" sz="1800" b="1" dirty="0" err="1" smtClean="0">
                <a:solidFill>
                  <a:schemeClr val="dk1"/>
                </a:solidFill>
              </a:rPr>
              <a:t>rétropolées</a:t>
            </a:r>
            <a:r>
              <a:rPr lang="fr-FR" sz="1800" b="1" dirty="0" smtClean="0">
                <a:solidFill>
                  <a:schemeClr val="dk1"/>
                </a:solidFill>
              </a:rPr>
              <a:t> de </a:t>
            </a:r>
            <a:r>
              <a:rPr lang="fr-FR" sz="1800" b="1" dirty="0">
                <a:solidFill>
                  <a:schemeClr val="dk1"/>
                </a:solidFill>
              </a:rPr>
              <a:t>N-1, car les marges de la SONABHY </a:t>
            </a:r>
            <a:r>
              <a:rPr lang="fr-FR" sz="1800" b="1" dirty="0" smtClean="0">
                <a:solidFill>
                  <a:schemeClr val="dk1"/>
                </a:solidFill>
              </a:rPr>
              <a:t>varient </a:t>
            </a:r>
            <a:r>
              <a:rPr lang="fr-FR" sz="1800" b="1" dirty="0">
                <a:solidFill>
                  <a:schemeClr val="dk1"/>
                </a:solidFill>
              </a:rPr>
              <a:t>selon le système de fixation des prix à la pompe</a:t>
            </a:r>
            <a:r>
              <a:rPr lang="fr-FR" sz="1800" b="1" dirty="0" smtClean="0">
                <a:solidFill>
                  <a:schemeClr val="dk1"/>
                </a:solidFill>
              </a:rPr>
              <a:t>.</a:t>
            </a:r>
          </a:p>
          <a:p>
            <a:pPr algn="just">
              <a:lnSpc>
                <a:spcPct val="107000"/>
              </a:lnSpc>
              <a:spcAft>
                <a:spcPts val="800"/>
              </a:spcAft>
              <a:buFont typeface="Wingdings" panose="05000000000000000000" pitchFamily="2" charset="2"/>
              <a:buChar char="Ø"/>
            </a:pPr>
            <a:r>
              <a:rPr lang="fr-FR" sz="1800" b="1" dirty="0">
                <a:solidFill>
                  <a:schemeClr val="dk1"/>
                </a:solidFill>
              </a:rPr>
              <a:t>La </a:t>
            </a:r>
            <a:r>
              <a:rPr lang="fr-FR" sz="1800" b="1" dirty="0" err="1">
                <a:solidFill>
                  <a:schemeClr val="dk1"/>
                </a:solidFill>
              </a:rPr>
              <a:t>retropolation</a:t>
            </a:r>
            <a:r>
              <a:rPr lang="fr-FR" sz="1800" b="1" dirty="0">
                <a:solidFill>
                  <a:schemeClr val="dk1"/>
                </a:solidFill>
              </a:rPr>
              <a:t> induit un déséquilibre entre les ressources et les emplois de l’ERE, d’où la nécessité d’un </a:t>
            </a:r>
            <a:r>
              <a:rPr lang="fr-FR" sz="1800" b="1" dirty="0" err="1">
                <a:solidFill>
                  <a:schemeClr val="dk1"/>
                </a:solidFill>
              </a:rPr>
              <a:t>ré-equilibrage</a:t>
            </a:r>
            <a:r>
              <a:rPr lang="fr-FR" sz="1800" b="1" dirty="0">
                <a:solidFill>
                  <a:schemeClr val="dk1"/>
                </a:solidFill>
              </a:rPr>
              <a:t>.</a:t>
            </a:r>
          </a:p>
          <a:p>
            <a:pPr marL="0" indent="0" algn="just">
              <a:lnSpc>
                <a:spcPct val="107000"/>
              </a:lnSpc>
              <a:spcAft>
                <a:spcPts val="800"/>
              </a:spcAft>
              <a:buNone/>
            </a:pPr>
            <a:endParaRPr lang="fr-FR" sz="1800" b="1" dirty="0">
              <a:solidFill>
                <a:schemeClr val="dk1"/>
              </a:solidFill>
            </a:endParaRPr>
          </a:p>
          <a:p>
            <a:pPr marL="0" indent="0" algn="just">
              <a:lnSpc>
                <a:spcPct val="107000"/>
              </a:lnSpc>
              <a:spcAft>
                <a:spcPts val="800"/>
              </a:spcAft>
              <a:buNone/>
            </a:pPr>
            <a:endParaRPr lang="fr-FR" sz="1800"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11</a:t>
            </a:fld>
            <a:endParaRPr lang="fr-BE" dirty="0"/>
          </a:p>
        </p:txBody>
      </p:sp>
    </p:spTree>
    <p:extLst>
      <p:ext uri="{BB962C8B-B14F-4D97-AF65-F5344CB8AC3E}">
        <p14:creationId xmlns:p14="http://schemas.microsoft.com/office/powerpoint/2010/main" val="1012400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52400"/>
            <a:ext cx="8229600" cy="684312"/>
          </a:xfrm>
        </p:spPr>
        <p:txBody>
          <a:bodyPr anchor="ctr" anchorCtr="0">
            <a:normAutofit/>
          </a:bodyPr>
          <a:lstStyle/>
          <a:p>
            <a:pPr lvl="1" algn="just" rtl="0">
              <a:lnSpc>
                <a:spcPct val="87000"/>
              </a:lnSpc>
              <a:spcBef>
                <a:spcPts val="600"/>
              </a:spcBef>
              <a:spcAft>
                <a:spcPts val="800"/>
              </a:spcAft>
              <a:buClr>
                <a:schemeClr val="accent1"/>
              </a:buClr>
              <a:buSzPct val="76000"/>
            </a:pPr>
            <a:r>
              <a:rPr lang="fr-FR" sz="2000" i="1" dirty="0" smtClean="0">
                <a:solidFill>
                  <a:srgbClr val="00B0F0"/>
                </a:solidFill>
              </a:rPr>
              <a:t>2.2.4 </a:t>
            </a:r>
            <a:r>
              <a:rPr lang="fr-FR" sz="2000" dirty="0" smtClean="0">
                <a:solidFill>
                  <a:srgbClr val="00B0F0"/>
                </a:solidFill>
              </a:rPr>
              <a:t>La synthèse du compte de N en volume: calage du déflateur</a:t>
            </a:r>
            <a:endParaRPr lang="fr-FR" sz="2000" i="1" kern="1200" dirty="0">
              <a:solidFill>
                <a:srgbClr val="00B0F0"/>
              </a:solidFill>
              <a:latin typeface="+mn-lt"/>
              <a:ea typeface="+mn-ea"/>
              <a:cs typeface="+mn-cs"/>
            </a:endParaRPr>
          </a:p>
        </p:txBody>
      </p:sp>
      <p:sp>
        <p:nvSpPr>
          <p:cNvPr id="3" name="Espace réservé du contenu 2"/>
          <p:cNvSpPr>
            <a:spLocks noGrp="1"/>
          </p:cNvSpPr>
          <p:nvPr>
            <p:ph sz="quarter" idx="1"/>
          </p:nvPr>
        </p:nvSpPr>
        <p:spPr>
          <a:xfrm>
            <a:off x="457200" y="836712"/>
            <a:ext cx="7787208" cy="5047878"/>
          </a:xfrm>
        </p:spPr>
        <p:txBody>
          <a:bodyPr>
            <a:normAutofit/>
          </a:bodyPr>
          <a:lstStyle/>
          <a:p>
            <a:pPr algn="just">
              <a:lnSpc>
                <a:spcPct val="107000"/>
              </a:lnSpc>
              <a:spcAft>
                <a:spcPts val="800"/>
              </a:spcAft>
              <a:buFont typeface="Wingdings" panose="05000000000000000000" pitchFamily="2" charset="2"/>
              <a:buChar char="ü"/>
            </a:pPr>
            <a:r>
              <a:rPr lang="fr-FR" sz="1800" b="1" dirty="0" smtClean="0"/>
              <a:t>La synthèse en volume commence par le calage des impôts sur produits</a:t>
            </a:r>
          </a:p>
          <a:p>
            <a:pPr marL="0" indent="0" algn="just">
              <a:lnSpc>
                <a:spcPct val="107000"/>
              </a:lnSpc>
              <a:spcAft>
                <a:spcPts val="800"/>
              </a:spcAft>
              <a:buNone/>
            </a:pPr>
            <a:r>
              <a:rPr lang="fr-FR" sz="1800" dirty="0" smtClean="0"/>
              <a:t>Le </a:t>
            </a:r>
            <a:r>
              <a:rPr lang="fr-FR" sz="1800" dirty="0"/>
              <a:t>niveau global des impôts et taxes est supposé être bien </a:t>
            </a:r>
            <a:r>
              <a:rPr lang="fr-FR" sz="1800" dirty="0" smtClean="0"/>
              <a:t>mesuré </a:t>
            </a:r>
            <a:r>
              <a:rPr lang="fr-FR" sz="1800" dirty="0"/>
              <a:t>dans l’ancienne base et ne devrait pas changer suite à une </a:t>
            </a:r>
            <a:r>
              <a:rPr lang="fr-FR" sz="1800" dirty="0" err="1"/>
              <a:t>rétropolation</a:t>
            </a:r>
            <a:r>
              <a:rPr lang="fr-FR" sz="1800" dirty="0"/>
              <a:t>. Cependant la ventilation par produit </a:t>
            </a:r>
            <a:r>
              <a:rPr lang="fr-FR" sz="1800" dirty="0" smtClean="0"/>
              <a:t>peu changer avec </a:t>
            </a:r>
            <a:r>
              <a:rPr lang="fr-FR" sz="1800" dirty="0"/>
              <a:t>la structure de la nouvelle année de base. </a:t>
            </a:r>
            <a:br>
              <a:rPr lang="fr-FR" sz="1800" dirty="0"/>
            </a:br>
            <a:r>
              <a:rPr lang="fr-FR" sz="1800" dirty="0"/>
              <a:t>Le même traitement est appliqué aux subventions sur les produits</a:t>
            </a:r>
            <a:r>
              <a:rPr lang="fr-FR" sz="1800" dirty="0" smtClean="0"/>
              <a:t>.</a:t>
            </a:r>
          </a:p>
          <a:p>
            <a:r>
              <a:rPr lang="fr-FR" sz="1800" dirty="0" smtClean="0"/>
              <a:t>Caler </a:t>
            </a:r>
            <a:r>
              <a:rPr lang="fr-FR" sz="1800" dirty="0"/>
              <a:t>les </a:t>
            </a:r>
            <a:r>
              <a:rPr lang="fr-FR" sz="1800" dirty="0" err="1"/>
              <a:t>Ipro</a:t>
            </a:r>
            <a:r>
              <a:rPr lang="fr-FR" sz="1800" dirty="0"/>
              <a:t> en valeur à celui de l’ancienne base.</a:t>
            </a:r>
          </a:p>
          <a:p>
            <a:r>
              <a:rPr lang="fr-FR" sz="1800" dirty="0" err="1" smtClean="0"/>
              <a:t>inflater</a:t>
            </a:r>
            <a:r>
              <a:rPr lang="fr-FR" sz="1800" dirty="0" smtClean="0"/>
              <a:t> </a:t>
            </a:r>
            <a:r>
              <a:rPr lang="fr-FR" sz="1800" dirty="0"/>
              <a:t>les écarts des impôts par les indices de volume de la nouvelle base(</a:t>
            </a:r>
            <a:r>
              <a:rPr lang="fr-FR" sz="1800" dirty="0" err="1"/>
              <a:t>Ivol_NB</a:t>
            </a:r>
            <a:r>
              <a:rPr lang="fr-FR" sz="1800" dirty="0" smtClean="0"/>
              <a:t>).</a:t>
            </a:r>
            <a:r>
              <a:rPr lang="fr-FR" sz="1800" dirty="0"/>
              <a:t> </a:t>
            </a:r>
          </a:p>
          <a:p>
            <a:r>
              <a:rPr lang="fr-FR" sz="1800" dirty="0" smtClean="0"/>
              <a:t>A </a:t>
            </a:r>
            <a:r>
              <a:rPr lang="fr-FR" sz="1800" dirty="0"/>
              <a:t>ce stade les </a:t>
            </a:r>
            <a:r>
              <a:rPr lang="fr-FR" sz="1800" dirty="0" err="1"/>
              <a:t>EREs</a:t>
            </a:r>
            <a:r>
              <a:rPr lang="fr-FR" sz="1800" dirty="0"/>
              <a:t> en volume sont déséquilibrés.  Equilibrer les </a:t>
            </a:r>
            <a:r>
              <a:rPr lang="fr-FR" sz="1800" dirty="0" err="1"/>
              <a:t>EREs</a:t>
            </a:r>
            <a:r>
              <a:rPr lang="fr-FR" sz="1800" dirty="0"/>
              <a:t> en </a:t>
            </a:r>
            <a:r>
              <a:rPr lang="fr-FR" sz="1800" dirty="0" smtClean="0"/>
              <a:t>constant en utilisant un modèle d’équilibrage qui n’équilibre pas sur les impôts </a:t>
            </a:r>
            <a:r>
              <a:rPr lang="fr-FR" sz="1800" dirty="0"/>
              <a:t>sur les produits (0D200D), les </a:t>
            </a:r>
            <a:r>
              <a:rPr lang="fr-FR" sz="1800" dirty="0" smtClean="0"/>
              <a:t>subventions.</a:t>
            </a:r>
            <a:endParaRPr lang="fr-FR" sz="1800" dirty="0"/>
          </a:p>
          <a:p>
            <a:pPr marL="0" indent="0">
              <a:buNone/>
            </a:pPr>
            <a:endParaRPr lang="fr-FR" sz="1800" dirty="0"/>
          </a:p>
          <a:p>
            <a:pPr algn="just">
              <a:lnSpc>
                <a:spcPct val="107000"/>
              </a:lnSpc>
              <a:spcAft>
                <a:spcPts val="800"/>
              </a:spcAft>
              <a:buFont typeface="Wingdings" panose="05000000000000000000" pitchFamily="2" charset="2"/>
              <a:buChar char="ü"/>
            </a:pPr>
            <a:endParaRPr lang="fr-FR" sz="1800" b="1" dirty="0">
              <a:solidFill>
                <a:schemeClr val="dk1"/>
              </a:solidFill>
            </a:endParaRPr>
          </a:p>
          <a:p>
            <a:pPr marL="0" indent="0" algn="just">
              <a:lnSpc>
                <a:spcPct val="107000"/>
              </a:lnSpc>
              <a:spcAft>
                <a:spcPts val="800"/>
              </a:spcAft>
              <a:buNone/>
            </a:pPr>
            <a:endParaRPr lang="fr-FR" sz="1800"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12</a:t>
            </a:fld>
            <a:endParaRPr lang="fr-BE" dirty="0"/>
          </a:p>
        </p:txBody>
      </p:sp>
    </p:spTree>
    <p:extLst>
      <p:ext uri="{BB962C8B-B14F-4D97-AF65-F5344CB8AC3E}">
        <p14:creationId xmlns:p14="http://schemas.microsoft.com/office/powerpoint/2010/main" val="14856946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52400"/>
            <a:ext cx="8229600" cy="990600"/>
          </a:xfrm>
        </p:spPr>
        <p:txBody>
          <a:bodyPr anchor="ctr" anchorCtr="0">
            <a:normAutofit/>
          </a:bodyPr>
          <a:lstStyle/>
          <a:p>
            <a:pPr lvl="1" algn="just" rtl="0">
              <a:lnSpc>
                <a:spcPct val="87000"/>
              </a:lnSpc>
              <a:spcBef>
                <a:spcPts val="600"/>
              </a:spcBef>
              <a:spcAft>
                <a:spcPts val="800"/>
              </a:spcAft>
              <a:buClr>
                <a:schemeClr val="accent1"/>
              </a:buClr>
              <a:buSzPct val="76000"/>
            </a:pPr>
            <a:r>
              <a:rPr lang="fr-FR" sz="2000" i="1" dirty="0" smtClean="0">
                <a:solidFill>
                  <a:srgbClr val="00B0F0"/>
                </a:solidFill>
              </a:rPr>
              <a:t>2.2.4 </a:t>
            </a:r>
            <a:r>
              <a:rPr lang="fr-FR" sz="2000" dirty="0" smtClean="0">
                <a:solidFill>
                  <a:srgbClr val="00B0F0"/>
                </a:solidFill>
              </a:rPr>
              <a:t>La synthèse du compte de N en volume: calage du déflateur</a:t>
            </a:r>
            <a:endParaRPr lang="fr-FR" sz="2000" i="1" kern="1200" dirty="0">
              <a:solidFill>
                <a:srgbClr val="00B0F0"/>
              </a:solidFill>
              <a:latin typeface="+mn-lt"/>
              <a:ea typeface="+mn-ea"/>
              <a:cs typeface="+mn-cs"/>
            </a:endParaRPr>
          </a:p>
        </p:txBody>
      </p:sp>
      <p:sp>
        <p:nvSpPr>
          <p:cNvPr id="3" name="Espace réservé du contenu 2"/>
          <p:cNvSpPr>
            <a:spLocks noGrp="1"/>
          </p:cNvSpPr>
          <p:nvPr>
            <p:ph sz="quarter" idx="1"/>
          </p:nvPr>
        </p:nvSpPr>
        <p:spPr>
          <a:xfrm>
            <a:off x="457200" y="836712"/>
            <a:ext cx="7787208" cy="5047878"/>
          </a:xfrm>
        </p:spPr>
        <p:txBody>
          <a:bodyPr>
            <a:normAutofit/>
          </a:bodyPr>
          <a:lstStyle/>
          <a:p>
            <a:pPr algn="just">
              <a:lnSpc>
                <a:spcPct val="107000"/>
              </a:lnSpc>
              <a:spcAft>
                <a:spcPts val="800"/>
              </a:spcAft>
              <a:buFont typeface="Wingdings" panose="05000000000000000000" pitchFamily="2" charset="2"/>
              <a:buChar char="ü"/>
            </a:pPr>
            <a:r>
              <a:rPr lang="fr-FR" sz="1800" b="1" dirty="0" smtClean="0"/>
              <a:t>L’option à été fait de conservé le niveau global du déflateur</a:t>
            </a:r>
          </a:p>
          <a:p>
            <a:r>
              <a:rPr lang="fr-FR" sz="1800" dirty="0" err="1" smtClean="0"/>
              <a:t>DeflateurN</a:t>
            </a:r>
            <a:r>
              <a:rPr lang="fr-FR" sz="1800" dirty="0" smtClean="0"/>
              <a:t>=PIB valeur(N)/</a:t>
            </a:r>
            <a:r>
              <a:rPr lang="fr-FR" sz="1800" dirty="0" err="1" smtClean="0"/>
              <a:t>PIBvolume</a:t>
            </a:r>
            <a:r>
              <a:rPr lang="fr-FR" sz="1800" dirty="0" smtClean="0"/>
              <a:t>(N)</a:t>
            </a:r>
          </a:p>
          <a:p>
            <a:r>
              <a:rPr lang="fr-FR" sz="1800" dirty="0" smtClean="0"/>
              <a:t>Caler </a:t>
            </a:r>
            <a:r>
              <a:rPr lang="fr-FR" sz="1800" dirty="0"/>
              <a:t>le déflateur à celui de l’ancienne base</a:t>
            </a:r>
            <a:r>
              <a:rPr lang="fr-FR" sz="1800" dirty="0" smtClean="0"/>
              <a:t>.</a:t>
            </a:r>
            <a:r>
              <a:rPr lang="fr-FR" sz="1800" dirty="0"/>
              <a:t> </a:t>
            </a:r>
            <a:endParaRPr lang="fr-FR" sz="1800" dirty="0" smtClean="0"/>
          </a:p>
          <a:p>
            <a:r>
              <a:rPr lang="fr-FR" sz="1800" dirty="0" smtClean="0"/>
              <a:t>Ajuster </a:t>
            </a:r>
            <a:r>
              <a:rPr lang="fr-FR" sz="1800" dirty="0"/>
              <a:t>l’écart ainsi obtenu sur la production et les CI.</a:t>
            </a:r>
          </a:p>
          <a:p>
            <a:r>
              <a:rPr lang="fr-FR" sz="1800" dirty="0" smtClean="0"/>
              <a:t>A </a:t>
            </a:r>
            <a:r>
              <a:rPr lang="fr-FR" sz="1800" dirty="0"/>
              <a:t>ce stade les </a:t>
            </a:r>
            <a:r>
              <a:rPr lang="fr-FR" sz="1800" dirty="0" err="1"/>
              <a:t>EREs</a:t>
            </a:r>
            <a:r>
              <a:rPr lang="fr-FR" sz="1800" dirty="0"/>
              <a:t> en volume sont à nouveau déséquilibrés.</a:t>
            </a:r>
          </a:p>
          <a:p>
            <a:r>
              <a:rPr lang="fr-FR" sz="1800" dirty="0" smtClean="0"/>
              <a:t>Rééquilibrer </a:t>
            </a:r>
            <a:r>
              <a:rPr lang="fr-FR" sz="1800" dirty="0"/>
              <a:t>tous les ERE en volume .  Equilibrer les </a:t>
            </a:r>
            <a:r>
              <a:rPr lang="fr-FR" sz="1800" dirty="0" err="1"/>
              <a:t>EREs</a:t>
            </a:r>
            <a:r>
              <a:rPr lang="fr-FR" sz="1800" dirty="0"/>
              <a:t> en constant en utilisant un modèle d’équilibrage </a:t>
            </a:r>
            <a:r>
              <a:rPr lang="fr-FR" sz="1800" dirty="0" smtClean="0"/>
              <a:t>qui </a:t>
            </a:r>
            <a:r>
              <a:rPr lang="fr-FR" sz="1800" dirty="0"/>
              <a:t>n’équilibre pas sur la production, les impôts sur les produits (0D200D), les subventions, les marges et la CI</a:t>
            </a:r>
            <a:r>
              <a:rPr lang="fr-FR" sz="1800" dirty="0" smtClean="0"/>
              <a:t>.</a:t>
            </a:r>
            <a:r>
              <a:rPr lang="fr-FR" sz="1800" dirty="0"/>
              <a:t> </a:t>
            </a:r>
          </a:p>
          <a:p>
            <a:r>
              <a:rPr lang="fr-FR" sz="1800" dirty="0" smtClean="0"/>
              <a:t>Vérifier </a:t>
            </a:r>
            <a:r>
              <a:rPr lang="fr-FR" sz="1800" dirty="0"/>
              <a:t>l’équilibre du compte et le déflateur du PIB</a:t>
            </a:r>
          </a:p>
          <a:p>
            <a:pPr algn="just">
              <a:lnSpc>
                <a:spcPct val="107000"/>
              </a:lnSpc>
              <a:spcAft>
                <a:spcPts val="800"/>
              </a:spcAft>
              <a:buFont typeface="Wingdings" panose="05000000000000000000" pitchFamily="2" charset="2"/>
              <a:buChar char="ü"/>
            </a:pPr>
            <a:endParaRPr lang="fr-FR" sz="1800" dirty="0"/>
          </a:p>
          <a:p>
            <a:pPr algn="just">
              <a:lnSpc>
                <a:spcPct val="107000"/>
              </a:lnSpc>
              <a:spcAft>
                <a:spcPts val="800"/>
              </a:spcAft>
              <a:buFont typeface="Wingdings" panose="05000000000000000000" pitchFamily="2" charset="2"/>
              <a:buChar char="ü"/>
            </a:pPr>
            <a:endParaRPr lang="fr-FR" sz="1800" b="1" dirty="0">
              <a:solidFill>
                <a:schemeClr val="dk1"/>
              </a:solidFill>
            </a:endParaRPr>
          </a:p>
          <a:p>
            <a:pPr marL="0" indent="0" algn="just">
              <a:lnSpc>
                <a:spcPct val="107000"/>
              </a:lnSpc>
              <a:spcAft>
                <a:spcPts val="800"/>
              </a:spcAft>
              <a:buNone/>
            </a:pPr>
            <a:endParaRPr lang="fr-FR" sz="1800"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13</a:t>
            </a:fld>
            <a:endParaRPr lang="fr-BE" dirty="0"/>
          </a:p>
        </p:txBody>
      </p:sp>
    </p:spTree>
    <p:extLst>
      <p:ext uri="{BB962C8B-B14F-4D97-AF65-F5344CB8AC3E}">
        <p14:creationId xmlns:p14="http://schemas.microsoft.com/office/powerpoint/2010/main" val="1001504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52400"/>
            <a:ext cx="8229600" cy="990600"/>
          </a:xfrm>
        </p:spPr>
        <p:txBody>
          <a:bodyPr anchor="ctr" anchorCtr="0">
            <a:normAutofit/>
          </a:bodyPr>
          <a:lstStyle/>
          <a:p>
            <a:pPr lvl="1" algn="just" rtl="0">
              <a:lnSpc>
                <a:spcPct val="87000"/>
              </a:lnSpc>
              <a:spcBef>
                <a:spcPts val="600"/>
              </a:spcBef>
              <a:spcAft>
                <a:spcPts val="800"/>
              </a:spcAft>
              <a:buClr>
                <a:schemeClr val="accent1"/>
              </a:buClr>
              <a:buSzPct val="76000"/>
            </a:pPr>
            <a:r>
              <a:rPr lang="fr-FR" sz="2000" i="1" dirty="0" smtClean="0">
                <a:solidFill>
                  <a:srgbClr val="00B0F0"/>
                </a:solidFill>
              </a:rPr>
              <a:t>2.2.4 </a:t>
            </a:r>
            <a:r>
              <a:rPr lang="fr-FR" sz="2000" dirty="0" smtClean="0">
                <a:solidFill>
                  <a:srgbClr val="00B0F0"/>
                </a:solidFill>
              </a:rPr>
              <a:t>La synthèse du compte de N-1 en valeur: calage du taux de croissance</a:t>
            </a:r>
            <a:endParaRPr lang="fr-FR" sz="2000" i="1" kern="1200" dirty="0">
              <a:solidFill>
                <a:srgbClr val="00B0F0"/>
              </a:solidFill>
              <a:latin typeface="+mn-lt"/>
              <a:ea typeface="+mn-ea"/>
              <a:cs typeface="+mn-cs"/>
            </a:endParaRPr>
          </a:p>
        </p:txBody>
      </p:sp>
      <p:sp>
        <p:nvSpPr>
          <p:cNvPr id="3" name="Espace réservé du contenu 2"/>
          <p:cNvSpPr>
            <a:spLocks noGrp="1"/>
          </p:cNvSpPr>
          <p:nvPr>
            <p:ph sz="quarter" idx="1"/>
          </p:nvPr>
        </p:nvSpPr>
        <p:spPr>
          <a:xfrm>
            <a:off x="457200" y="836712"/>
            <a:ext cx="7787208" cy="5047878"/>
          </a:xfrm>
        </p:spPr>
        <p:txBody>
          <a:bodyPr>
            <a:normAutofit/>
          </a:bodyPr>
          <a:lstStyle/>
          <a:p>
            <a:pPr algn="just">
              <a:lnSpc>
                <a:spcPct val="107000"/>
              </a:lnSpc>
              <a:spcAft>
                <a:spcPts val="800"/>
              </a:spcAft>
              <a:buFont typeface="Wingdings" panose="05000000000000000000" pitchFamily="2" charset="2"/>
              <a:buChar char="ü"/>
            </a:pPr>
            <a:r>
              <a:rPr lang="fr-FR" sz="1800" b="1" dirty="0" smtClean="0"/>
              <a:t>L’option à été fait de conservé le taux de croissance du PIB </a:t>
            </a:r>
          </a:p>
          <a:p>
            <a:r>
              <a:rPr lang="fr-FR" sz="1800" dirty="0" smtClean="0"/>
              <a:t> </a:t>
            </a:r>
            <a:r>
              <a:rPr lang="fr-FR" sz="1800" dirty="0"/>
              <a:t>Caler le taux de croissance réel du PIB à celui de l’ancienne base</a:t>
            </a:r>
            <a:r>
              <a:rPr lang="fr-FR" sz="1800" dirty="0" smtClean="0"/>
              <a:t>.</a:t>
            </a:r>
            <a:endParaRPr lang="fr-FR" sz="1800" dirty="0"/>
          </a:p>
          <a:p>
            <a:r>
              <a:rPr lang="fr-FR" sz="1800" dirty="0" smtClean="0"/>
              <a:t>Ajuster </a:t>
            </a:r>
            <a:r>
              <a:rPr lang="fr-FR" sz="1800" dirty="0"/>
              <a:t>l’écart ainsi obtenu sur la production et les </a:t>
            </a:r>
            <a:r>
              <a:rPr lang="fr-FR" sz="1800" dirty="0" smtClean="0"/>
              <a:t>CI en valeur.</a:t>
            </a:r>
            <a:r>
              <a:rPr lang="fr-FR" sz="1800" dirty="0"/>
              <a:t> </a:t>
            </a:r>
          </a:p>
          <a:p>
            <a:r>
              <a:rPr lang="fr-FR" sz="1800" dirty="0" smtClean="0"/>
              <a:t>Rééquilibrer </a:t>
            </a:r>
            <a:r>
              <a:rPr lang="fr-FR" sz="1800" dirty="0"/>
              <a:t>tous les ERE en valeurs sans toucher la production, CI, marge, Impôts  </a:t>
            </a:r>
          </a:p>
          <a:p>
            <a:r>
              <a:rPr lang="fr-FR" sz="1800" dirty="0" smtClean="0"/>
              <a:t>Vérifier </a:t>
            </a:r>
            <a:r>
              <a:rPr lang="fr-FR" sz="1800" dirty="0"/>
              <a:t>l’équilibrage du compte de N-1 en valeur et le taux de croissance du PIB réel de N</a:t>
            </a:r>
          </a:p>
          <a:p>
            <a:pPr marL="0" indent="0" algn="just">
              <a:lnSpc>
                <a:spcPct val="107000"/>
              </a:lnSpc>
              <a:spcAft>
                <a:spcPts val="800"/>
              </a:spcAft>
              <a:buNone/>
            </a:pPr>
            <a:endParaRPr lang="fr-FR" sz="1800" b="1" dirty="0">
              <a:solidFill>
                <a:schemeClr val="dk1"/>
              </a:solidFill>
            </a:endParaRPr>
          </a:p>
          <a:p>
            <a:pPr marL="0" indent="0" algn="just">
              <a:lnSpc>
                <a:spcPct val="107000"/>
              </a:lnSpc>
              <a:spcAft>
                <a:spcPts val="800"/>
              </a:spcAft>
              <a:buNone/>
            </a:pPr>
            <a:endParaRPr lang="fr-FR" sz="1800"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14</a:t>
            </a:fld>
            <a:endParaRPr lang="fr-BE" dirty="0"/>
          </a:p>
        </p:txBody>
      </p:sp>
    </p:spTree>
    <p:extLst>
      <p:ext uri="{BB962C8B-B14F-4D97-AF65-F5344CB8AC3E}">
        <p14:creationId xmlns:p14="http://schemas.microsoft.com/office/powerpoint/2010/main" val="2005775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52400"/>
            <a:ext cx="8229600" cy="990600"/>
          </a:xfrm>
        </p:spPr>
        <p:txBody>
          <a:bodyPr anchor="ctr" anchorCtr="0">
            <a:normAutofit fontScale="90000"/>
          </a:bodyPr>
          <a:lstStyle/>
          <a:p>
            <a:r>
              <a:rPr lang="fr-FR" b="1" dirty="0"/>
              <a:t>2.3 </a:t>
            </a:r>
            <a:r>
              <a:rPr lang="fr-FR" b="1" dirty="0" err="1"/>
              <a:t>Retropolation</a:t>
            </a:r>
            <a:r>
              <a:rPr lang="fr-FR" b="1" dirty="0"/>
              <a:t> des </a:t>
            </a:r>
            <a:r>
              <a:rPr lang="fr-FR" b="1" dirty="0" smtClean="0"/>
              <a:t>Comptes de Branche</a:t>
            </a:r>
            <a:endParaRPr lang="fr-FR" b="1" dirty="0"/>
          </a:p>
        </p:txBody>
      </p:sp>
      <p:sp>
        <p:nvSpPr>
          <p:cNvPr id="3" name="Espace réservé du contenu 2"/>
          <p:cNvSpPr>
            <a:spLocks noGrp="1"/>
          </p:cNvSpPr>
          <p:nvPr>
            <p:ph sz="quarter" idx="1"/>
          </p:nvPr>
        </p:nvSpPr>
        <p:spPr>
          <a:xfrm>
            <a:off x="281902" y="1975032"/>
            <a:ext cx="8291264" cy="2784307"/>
          </a:xfrm>
        </p:spPr>
        <p:txBody>
          <a:bodyPr>
            <a:normAutofit fontScale="77500" lnSpcReduction="20000"/>
          </a:bodyPr>
          <a:lstStyle/>
          <a:p>
            <a:pPr algn="just">
              <a:lnSpc>
                <a:spcPct val="107000"/>
              </a:lnSpc>
              <a:spcAft>
                <a:spcPts val="800"/>
              </a:spcAft>
            </a:pPr>
            <a:r>
              <a:rPr lang="fr-FR" dirty="0" smtClean="0"/>
              <a:t>Pour </a:t>
            </a:r>
            <a:r>
              <a:rPr lang="fr-FR" dirty="0"/>
              <a:t>la </a:t>
            </a:r>
            <a:r>
              <a:rPr lang="fr-FR" dirty="0" err="1"/>
              <a:t>rétropolation</a:t>
            </a:r>
            <a:r>
              <a:rPr lang="fr-FR" dirty="0"/>
              <a:t> des branches, les anciens indices d’évolution de valeurs et de prix sont utilisés. </a:t>
            </a:r>
            <a:endParaRPr lang="fr-FR" dirty="0" smtClean="0"/>
          </a:p>
          <a:p>
            <a:pPr algn="just">
              <a:lnSpc>
                <a:spcPct val="107000"/>
              </a:lnSpc>
              <a:spcAft>
                <a:spcPts val="800"/>
              </a:spcAft>
            </a:pPr>
            <a:r>
              <a:rPr lang="fr-FR" dirty="0" smtClean="0"/>
              <a:t>Plusieurs </a:t>
            </a:r>
            <a:r>
              <a:rPr lang="fr-FR" dirty="0"/>
              <a:t>ratios sont utilisés comme critères de </a:t>
            </a:r>
            <a:r>
              <a:rPr lang="fr-FR" dirty="0" smtClean="0"/>
              <a:t>validation de chaque compte de branche. </a:t>
            </a:r>
            <a:r>
              <a:rPr lang="fr-FR" dirty="0"/>
              <a:t>Il s’agit entre autre du salaire par tête, le coefficient technique, de la  productivité, </a:t>
            </a:r>
            <a:r>
              <a:rPr lang="fr-FR" dirty="0" smtClean="0"/>
              <a:t>du </a:t>
            </a:r>
            <a:r>
              <a:rPr lang="fr-FR" dirty="0"/>
              <a:t>taux de rémunération sur la Valeur ajoutée, du taux de cotisation, du taux d’imposition, du taux de profit. Ces indicateurs sont utilisés aussi pour des ajustements afin de garder la stabilité de ces ratios sur le court </a:t>
            </a:r>
            <a:r>
              <a:rPr lang="fr-FR" dirty="0" smtClean="0"/>
              <a:t>terme.</a:t>
            </a:r>
          </a:p>
          <a:p>
            <a:pPr algn="just">
              <a:lnSpc>
                <a:spcPct val="107000"/>
              </a:lnSpc>
              <a:spcAft>
                <a:spcPts val="800"/>
              </a:spcAft>
            </a:pPr>
            <a:endParaRPr lang="fr-FR" dirty="0">
              <a:ea typeface="Calibri" panose="020F0502020204030204" pitchFamily="34" charset="0"/>
              <a:cs typeface="Calibri" panose="020F0502020204030204" pitchFamily="34" charset="0"/>
              <a:sym typeface="Wingdings" panose="05000000000000000000" pitchFamily="2" charset="2"/>
            </a:endParaRPr>
          </a:p>
          <a:p>
            <a:pPr algn="just">
              <a:lnSpc>
                <a:spcPct val="107000"/>
              </a:lnSpc>
              <a:spcAft>
                <a:spcPts val="800"/>
              </a:spcAft>
            </a:pPr>
            <a:endParaRPr lang="fr-FR" b="1" dirty="0"/>
          </a:p>
          <a:p>
            <a:pPr marL="0" indent="0" algn="just">
              <a:lnSpc>
                <a:spcPct val="107000"/>
              </a:lnSpc>
              <a:spcAft>
                <a:spcPts val="800"/>
              </a:spcAft>
              <a:buNone/>
            </a:pPr>
            <a:endParaRPr lang="fr-FR"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15</a:t>
            </a:fld>
            <a:endParaRPr lang="fr-BE" dirty="0"/>
          </a:p>
        </p:txBody>
      </p:sp>
      <p:sp>
        <p:nvSpPr>
          <p:cNvPr id="5" name="Titre 1"/>
          <p:cNvSpPr txBox="1">
            <a:spLocks/>
          </p:cNvSpPr>
          <p:nvPr/>
        </p:nvSpPr>
        <p:spPr>
          <a:xfrm>
            <a:off x="343566" y="1205644"/>
            <a:ext cx="8229600" cy="684312"/>
          </a:xfrm>
          <a:prstGeom prst="rect">
            <a:avLst/>
          </a:prstGeom>
        </p:spPr>
        <p:txBody>
          <a:bodyPr vert="horz" anchor="ctr" anchorCtr="0">
            <a:normAutofit/>
          </a:bodyPr>
          <a:lstStyle>
            <a:lvl1pPr algn="l" rtl="0" eaLnBrk="1" latinLnBrk="0" hangingPunct="1">
              <a:spcBef>
                <a:spcPct val="0"/>
              </a:spcBef>
              <a:buNone/>
              <a:defRPr kumimoji="0" sz="3200" kern="1200">
                <a:solidFill>
                  <a:schemeClr val="tx2"/>
                </a:solidFill>
                <a:latin typeface="+mj-lt"/>
                <a:ea typeface="+mj-ea"/>
                <a:cs typeface="+mj-cs"/>
              </a:defRPr>
            </a:lvl1pPr>
          </a:lstStyle>
          <a:p>
            <a:pPr marL="0" lvl="1" algn="just">
              <a:lnSpc>
                <a:spcPct val="87000"/>
              </a:lnSpc>
              <a:spcBef>
                <a:spcPts val="600"/>
              </a:spcBef>
              <a:spcAft>
                <a:spcPts val="800"/>
              </a:spcAft>
              <a:buClr>
                <a:schemeClr val="accent1"/>
              </a:buClr>
              <a:buSzPct val="76000"/>
            </a:pPr>
            <a:r>
              <a:rPr lang="fr-FR" sz="2000" i="1" kern="0" dirty="0" smtClean="0">
                <a:solidFill>
                  <a:srgbClr val="00B0F0"/>
                </a:solidFill>
              </a:rPr>
              <a:t>2.3.1 </a:t>
            </a:r>
            <a:r>
              <a:rPr lang="fr-FR" sz="2000" kern="0" dirty="0">
                <a:solidFill>
                  <a:srgbClr val="00B0F0"/>
                </a:solidFill>
              </a:rPr>
              <a:t>Critères généraux </a:t>
            </a:r>
            <a:endParaRPr lang="fr-FR" sz="2000" i="1" kern="1200" dirty="0" smtClean="0">
              <a:solidFill>
                <a:srgbClr val="00B0F0"/>
              </a:solidFill>
              <a:latin typeface="+mn-lt"/>
              <a:ea typeface="+mn-ea"/>
              <a:cs typeface="+mn-cs"/>
            </a:endParaRPr>
          </a:p>
        </p:txBody>
      </p:sp>
    </p:spTree>
    <p:extLst>
      <p:ext uri="{BB962C8B-B14F-4D97-AF65-F5344CB8AC3E}">
        <p14:creationId xmlns:p14="http://schemas.microsoft.com/office/powerpoint/2010/main" val="2526406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1000" fill="hold"/>
                                        <p:tgtEl>
                                          <p:spTgt spid="5"/>
                                        </p:tgtEl>
                                        <p:attrNameLst>
                                          <p:attrName>ppt_w</p:attrName>
                                        </p:attrNameLst>
                                      </p:cBhvr>
                                      <p:tavLst>
                                        <p:tav tm="0">
                                          <p:val>
                                            <p:strVal val="#ppt_w*0.70"/>
                                          </p:val>
                                        </p:tav>
                                        <p:tav tm="100000">
                                          <p:val>
                                            <p:strVal val="#ppt_w"/>
                                          </p:val>
                                        </p:tav>
                                      </p:tavLst>
                                    </p:anim>
                                    <p:anim calcmode="lin" valueType="num">
                                      <p:cBhvr>
                                        <p:cTn id="15" dur="1000" fill="hold"/>
                                        <p:tgtEl>
                                          <p:spTgt spid="5"/>
                                        </p:tgtEl>
                                        <p:attrNameLst>
                                          <p:attrName>ppt_h</p:attrName>
                                        </p:attrNameLst>
                                      </p:cBhvr>
                                      <p:tavLst>
                                        <p:tav tm="0">
                                          <p:val>
                                            <p:strVal val="#ppt_h"/>
                                          </p:val>
                                        </p:tav>
                                        <p:tav tm="100000">
                                          <p:val>
                                            <p:strVal val="#ppt_h"/>
                                          </p:val>
                                        </p:tav>
                                      </p:tavLst>
                                    </p:anim>
                                    <p:animEffect transition="in" filter="fade">
                                      <p:cBhvr>
                                        <p:cTn id="16"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281902" y="1187734"/>
            <a:ext cx="7962506" cy="5337610"/>
          </a:xfrm>
        </p:spPr>
        <p:txBody>
          <a:bodyPr>
            <a:normAutofit/>
          </a:bodyPr>
          <a:lstStyle/>
          <a:p>
            <a:pPr algn="just">
              <a:lnSpc>
                <a:spcPct val="107000"/>
              </a:lnSpc>
              <a:spcAft>
                <a:spcPts val="800"/>
              </a:spcAft>
            </a:pPr>
            <a:r>
              <a:rPr lang="fr-FR" dirty="0"/>
              <a:t>Un modèle </a:t>
            </a:r>
            <a:r>
              <a:rPr lang="fr-FR" b="1" dirty="0"/>
              <a:t>classique</a:t>
            </a:r>
            <a:r>
              <a:rPr lang="fr-FR" dirty="0"/>
              <a:t> utilisant les anciens indices de valeurs et de prix pour la </a:t>
            </a:r>
            <a:r>
              <a:rPr lang="fr-FR" dirty="0" err="1"/>
              <a:t>rétropolation</a:t>
            </a:r>
            <a:r>
              <a:rPr lang="fr-FR" dirty="0"/>
              <a:t> est implémenté à priori sur toutes les branches. Cependant, comme dans l’optique demande, le modèle classique ne marche pas toujours avec certaines branches ou pour certaines années. </a:t>
            </a:r>
            <a:endParaRPr lang="fr-FR" dirty="0" smtClean="0"/>
          </a:p>
          <a:p>
            <a:pPr algn="just">
              <a:lnSpc>
                <a:spcPct val="107000"/>
              </a:lnSpc>
              <a:spcAft>
                <a:spcPts val="800"/>
              </a:spcAft>
            </a:pPr>
            <a:r>
              <a:rPr lang="fr-FR" dirty="0" smtClean="0"/>
              <a:t>Dans ce cas des modèle réadapté sont proposés.  </a:t>
            </a:r>
            <a:endParaRPr lang="fr-FR" dirty="0"/>
          </a:p>
          <a:p>
            <a:pPr algn="just">
              <a:lnSpc>
                <a:spcPct val="107000"/>
              </a:lnSpc>
              <a:spcAft>
                <a:spcPts val="800"/>
              </a:spcAft>
            </a:pPr>
            <a:r>
              <a:rPr lang="fr-FR" dirty="0" smtClean="0">
                <a:ea typeface="Calibri" panose="020F0502020204030204" pitchFamily="34" charset="0"/>
                <a:cs typeface="Calibri" panose="020F0502020204030204" pitchFamily="34" charset="0"/>
                <a:sym typeface="Wingdings" panose="05000000000000000000" pitchFamily="2" charset="2"/>
              </a:rPr>
              <a:t>D’autre </a:t>
            </a:r>
            <a:r>
              <a:rPr lang="fr-FR" dirty="0" smtClean="0">
                <a:ea typeface="Calibri" panose="020F0502020204030204" pitchFamily="34" charset="0"/>
                <a:cs typeface="Calibri" panose="020F0502020204030204" pitchFamily="34" charset="0"/>
                <a:sym typeface="Wingdings" panose="05000000000000000000" pitchFamily="2" charset="2"/>
              </a:rPr>
              <a:t>modèles utilise les ratio d’analyse pour calculer les valeurs de N-1 </a:t>
            </a:r>
            <a:endParaRPr lang="fr-FR" dirty="0">
              <a:ea typeface="Calibri" panose="020F0502020204030204" pitchFamily="34" charset="0"/>
              <a:cs typeface="Calibri" panose="020F0502020204030204" pitchFamily="34" charset="0"/>
              <a:sym typeface="Wingdings" panose="05000000000000000000" pitchFamily="2" charset="2"/>
            </a:endParaRPr>
          </a:p>
          <a:p>
            <a:pPr algn="just">
              <a:lnSpc>
                <a:spcPct val="107000"/>
              </a:lnSpc>
              <a:spcAft>
                <a:spcPts val="800"/>
              </a:spcAft>
            </a:pPr>
            <a:endParaRPr lang="fr-FR" b="1" dirty="0"/>
          </a:p>
          <a:p>
            <a:pPr marL="0" indent="0" algn="just">
              <a:lnSpc>
                <a:spcPct val="107000"/>
              </a:lnSpc>
              <a:spcAft>
                <a:spcPts val="800"/>
              </a:spcAft>
              <a:buNone/>
            </a:pPr>
            <a:endParaRPr lang="fr-FR"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16</a:t>
            </a:fld>
            <a:endParaRPr lang="fr-BE" dirty="0"/>
          </a:p>
        </p:txBody>
      </p:sp>
      <p:sp>
        <p:nvSpPr>
          <p:cNvPr id="5" name="Titre 1"/>
          <p:cNvSpPr txBox="1">
            <a:spLocks/>
          </p:cNvSpPr>
          <p:nvPr/>
        </p:nvSpPr>
        <p:spPr>
          <a:xfrm>
            <a:off x="469676" y="327911"/>
            <a:ext cx="3814292" cy="684312"/>
          </a:xfrm>
          <a:prstGeom prst="rect">
            <a:avLst/>
          </a:prstGeom>
        </p:spPr>
        <p:txBody>
          <a:bodyPr vert="horz" anchor="ctr" anchorCtr="0">
            <a:normAutofit/>
          </a:bodyPr>
          <a:lstStyle>
            <a:lvl1pPr algn="l" rtl="0" eaLnBrk="1" latinLnBrk="0" hangingPunct="1">
              <a:spcBef>
                <a:spcPct val="0"/>
              </a:spcBef>
              <a:buNone/>
              <a:defRPr kumimoji="0" sz="3200" kern="1200">
                <a:solidFill>
                  <a:schemeClr val="tx2"/>
                </a:solidFill>
                <a:latin typeface="+mj-lt"/>
                <a:ea typeface="+mj-ea"/>
                <a:cs typeface="+mj-cs"/>
              </a:defRPr>
            </a:lvl1pPr>
          </a:lstStyle>
          <a:p>
            <a:pPr marL="0" lvl="1">
              <a:lnSpc>
                <a:spcPct val="87000"/>
              </a:lnSpc>
              <a:spcBef>
                <a:spcPts val="600"/>
              </a:spcBef>
              <a:spcAft>
                <a:spcPts val="800"/>
              </a:spcAft>
              <a:buClr>
                <a:schemeClr val="accent1"/>
              </a:buClr>
              <a:buSzPct val="76000"/>
            </a:pPr>
            <a:r>
              <a:rPr lang="fr-FR" sz="2000" i="1" kern="0" dirty="0" smtClean="0">
                <a:solidFill>
                  <a:srgbClr val="00B0F0"/>
                </a:solidFill>
              </a:rPr>
              <a:t>2.3.2. </a:t>
            </a:r>
            <a:r>
              <a:rPr lang="fr-FR" sz="2000" i="1" kern="0" dirty="0" err="1" smtClean="0">
                <a:solidFill>
                  <a:srgbClr val="00B0F0"/>
                </a:solidFill>
              </a:rPr>
              <a:t>Rétropolations</a:t>
            </a:r>
            <a:r>
              <a:rPr lang="fr-FR" sz="2000" i="1" kern="0" dirty="0" smtClean="0">
                <a:solidFill>
                  <a:srgbClr val="00B0F0"/>
                </a:solidFill>
              </a:rPr>
              <a:t> brutes/réadaptées</a:t>
            </a:r>
            <a:endParaRPr lang="fr-FR" sz="2000" i="1" kern="1200" dirty="0" smtClean="0">
              <a:solidFill>
                <a:srgbClr val="00B0F0"/>
              </a:solidFill>
              <a:latin typeface="+mn-lt"/>
              <a:ea typeface="+mn-ea"/>
              <a:cs typeface="+mn-cs"/>
            </a:endParaRPr>
          </a:p>
        </p:txBody>
      </p:sp>
    </p:spTree>
    <p:extLst>
      <p:ext uri="{BB962C8B-B14F-4D97-AF65-F5344CB8AC3E}">
        <p14:creationId xmlns:p14="http://schemas.microsoft.com/office/powerpoint/2010/main" val="2597289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strVal val="#ppt_w*0.70"/>
                                          </p:val>
                                        </p:tav>
                                        <p:tav tm="100000">
                                          <p:val>
                                            <p:strVal val="#ppt_w"/>
                                          </p:val>
                                        </p:tav>
                                      </p:tavLst>
                                    </p:anim>
                                    <p:anim calcmode="lin" valueType="num">
                                      <p:cBhvr>
                                        <p:cTn id="8" dur="1000" fill="hold"/>
                                        <p:tgtEl>
                                          <p:spTgt spid="5"/>
                                        </p:tgtEl>
                                        <p:attrNameLst>
                                          <p:attrName>ppt_h</p:attrName>
                                        </p:attrNameLst>
                                      </p:cBhvr>
                                      <p:tavLst>
                                        <p:tav tm="0">
                                          <p:val>
                                            <p:strVal val="#ppt_h"/>
                                          </p:val>
                                        </p:tav>
                                        <p:tav tm="100000">
                                          <p:val>
                                            <p:strVal val="#ppt_h"/>
                                          </p:val>
                                        </p:tav>
                                      </p:tavLst>
                                    </p:anim>
                                    <p:animEffect transition="in" filter="fade">
                                      <p:cBhvr>
                                        <p:cTn id="9"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52400"/>
            <a:ext cx="8229600" cy="990600"/>
          </a:xfrm>
        </p:spPr>
        <p:txBody>
          <a:bodyPr anchor="ctr" anchorCtr="0">
            <a:normAutofit/>
          </a:bodyPr>
          <a:lstStyle/>
          <a:p>
            <a:pPr lvl="1" algn="just" rtl="0">
              <a:lnSpc>
                <a:spcPct val="87000"/>
              </a:lnSpc>
              <a:spcBef>
                <a:spcPts val="600"/>
              </a:spcBef>
              <a:spcAft>
                <a:spcPts val="800"/>
              </a:spcAft>
              <a:buClr>
                <a:schemeClr val="accent1"/>
              </a:buClr>
              <a:buSzPct val="76000"/>
            </a:pPr>
            <a:r>
              <a:rPr lang="fr-FR" sz="2000" i="1" dirty="0" smtClean="0">
                <a:solidFill>
                  <a:srgbClr val="00B0F0"/>
                </a:solidFill>
                <a:latin typeface="+mn-lt"/>
                <a:ea typeface="+mn-ea"/>
                <a:cs typeface="+mn-cs"/>
              </a:rPr>
              <a:t>2.3.3 </a:t>
            </a:r>
            <a:r>
              <a:rPr lang="fr-FR" sz="2000" i="1" dirty="0">
                <a:solidFill>
                  <a:srgbClr val="00B0F0"/>
                </a:solidFill>
                <a:latin typeface="+mn-lt"/>
                <a:ea typeface="+mn-ea"/>
                <a:cs typeface="+mn-cs"/>
              </a:rPr>
              <a:t>Vue synoptique de la démarche de l’optique offre</a:t>
            </a:r>
          </a:p>
        </p:txBody>
      </p:sp>
      <p:sp>
        <p:nvSpPr>
          <p:cNvPr id="3" name="Espace réservé du contenu 2"/>
          <p:cNvSpPr>
            <a:spLocks noGrp="1"/>
          </p:cNvSpPr>
          <p:nvPr>
            <p:ph sz="quarter" idx="1"/>
          </p:nvPr>
        </p:nvSpPr>
        <p:spPr>
          <a:xfrm>
            <a:off x="457200" y="1219199"/>
            <a:ext cx="8291264" cy="2784307"/>
          </a:xfrm>
        </p:spPr>
        <p:txBody>
          <a:bodyPr>
            <a:normAutofit fontScale="85000" lnSpcReduction="20000"/>
          </a:bodyPr>
          <a:lstStyle/>
          <a:p>
            <a:pPr algn="just">
              <a:lnSpc>
                <a:spcPct val="107000"/>
              </a:lnSpc>
              <a:spcAft>
                <a:spcPts val="800"/>
              </a:spcAft>
            </a:pPr>
            <a:r>
              <a:rPr lang="fr-FR" dirty="0">
                <a:ea typeface="Calibri" panose="020F0502020204030204" pitchFamily="34" charset="0"/>
                <a:cs typeface="Calibri" panose="020F0502020204030204" pitchFamily="34" charset="0"/>
              </a:rPr>
              <a:t>A : choix de l’année de compte N</a:t>
            </a:r>
          </a:p>
          <a:p>
            <a:pPr algn="just">
              <a:lnSpc>
                <a:spcPct val="107000"/>
              </a:lnSpc>
              <a:spcAft>
                <a:spcPts val="800"/>
              </a:spcAft>
            </a:pPr>
            <a:r>
              <a:rPr lang="fr-FR" dirty="0">
                <a:ea typeface="Calibri" panose="020F0502020204030204" pitchFamily="34" charset="0"/>
                <a:cs typeface="Calibri" panose="020F0502020204030204" pitchFamily="34" charset="0"/>
              </a:rPr>
              <a:t>B : </a:t>
            </a:r>
            <a:r>
              <a:rPr lang="fr-FR" dirty="0" err="1">
                <a:ea typeface="Calibri" panose="020F0502020204030204" pitchFamily="34" charset="0"/>
                <a:cs typeface="Calibri" panose="020F0502020204030204" pitchFamily="34" charset="0"/>
              </a:rPr>
              <a:t>rétropolations</a:t>
            </a:r>
            <a:r>
              <a:rPr lang="fr-FR" dirty="0">
                <a:ea typeface="Calibri" panose="020F0502020204030204" pitchFamily="34" charset="0"/>
                <a:cs typeface="Calibri" panose="020F0502020204030204" pitchFamily="34" charset="0"/>
              </a:rPr>
              <a:t> du volume de N et de valeur N-1 (1</a:t>
            </a:r>
            <a:r>
              <a:rPr lang="fr-FR" baseline="30000" dirty="0">
                <a:ea typeface="Calibri" panose="020F0502020204030204" pitchFamily="34" charset="0"/>
                <a:cs typeface="Calibri" panose="020F0502020204030204" pitchFamily="34" charset="0"/>
              </a:rPr>
              <a:t>ier</a:t>
            </a:r>
            <a:r>
              <a:rPr lang="fr-FR" dirty="0">
                <a:ea typeface="Calibri" panose="020F0502020204030204" pitchFamily="34" charset="0"/>
                <a:cs typeface="Calibri" panose="020F0502020204030204" pitchFamily="34" charset="0"/>
              </a:rPr>
              <a:t> tour)</a:t>
            </a:r>
          </a:p>
          <a:p>
            <a:pPr algn="just">
              <a:lnSpc>
                <a:spcPct val="107000"/>
              </a:lnSpc>
              <a:spcAft>
                <a:spcPts val="800"/>
              </a:spcAft>
            </a:pPr>
            <a:r>
              <a:rPr lang="fr-FR" dirty="0">
                <a:ea typeface="Calibri" panose="020F0502020204030204" pitchFamily="34" charset="0"/>
                <a:cs typeface="Calibri" panose="020F0502020204030204" pitchFamily="34" charset="0"/>
              </a:rPr>
              <a:t>C : </a:t>
            </a:r>
            <a:r>
              <a:rPr lang="fr-FR" dirty="0"/>
              <a:t>Contrôles des résultats effectués dans les comptes de branches Correction </a:t>
            </a:r>
            <a:r>
              <a:rPr lang="fr-FR" dirty="0" smtClean="0"/>
              <a:t>des </a:t>
            </a:r>
            <a:r>
              <a:rPr lang="fr-FR" dirty="0"/>
              <a:t>modèles, utilisation d’exogènes si </a:t>
            </a:r>
            <a:r>
              <a:rPr lang="fr-FR" dirty="0" smtClean="0"/>
              <a:t>nécessaire</a:t>
            </a:r>
          </a:p>
          <a:p>
            <a:pPr algn="just">
              <a:lnSpc>
                <a:spcPct val="107000"/>
              </a:lnSpc>
              <a:spcAft>
                <a:spcPts val="800"/>
              </a:spcAft>
            </a:pPr>
            <a:r>
              <a:rPr lang="fr-FR" dirty="0" smtClean="0">
                <a:ea typeface="Calibri" panose="020F0502020204030204" pitchFamily="34" charset="0"/>
                <a:cs typeface="Calibri" panose="020F0502020204030204" pitchFamily="34" charset="0"/>
                <a:sym typeface="Wingdings" panose="05000000000000000000" pitchFamily="2" charset="2"/>
              </a:rPr>
              <a:t>D : Synthèse du compte </a:t>
            </a:r>
            <a:r>
              <a:rPr lang="fr-FR" dirty="0" err="1" smtClean="0">
                <a:ea typeface="Calibri" panose="020F0502020204030204" pitchFamily="34" charset="0"/>
                <a:cs typeface="Calibri" panose="020F0502020204030204" pitchFamily="34" charset="0"/>
                <a:sym typeface="Wingdings" panose="05000000000000000000" pitchFamily="2" charset="2"/>
              </a:rPr>
              <a:t>rétropolée</a:t>
            </a:r>
            <a:r>
              <a:rPr lang="fr-FR" dirty="0" smtClean="0">
                <a:ea typeface="Calibri" panose="020F0502020204030204" pitchFamily="34" charset="0"/>
                <a:cs typeface="Calibri" panose="020F0502020204030204" pitchFamily="34" charset="0"/>
                <a:sym typeface="Wingdings" panose="05000000000000000000" pitchFamily="2" charset="2"/>
              </a:rPr>
              <a:t> de l’année N en volume</a:t>
            </a:r>
          </a:p>
          <a:p>
            <a:pPr algn="just">
              <a:lnSpc>
                <a:spcPct val="107000"/>
              </a:lnSpc>
              <a:spcAft>
                <a:spcPts val="800"/>
              </a:spcAft>
            </a:pPr>
            <a:r>
              <a:rPr lang="fr-FR" dirty="0" smtClean="0">
                <a:ea typeface="Calibri" panose="020F0502020204030204" pitchFamily="34" charset="0"/>
                <a:cs typeface="Calibri" panose="020F0502020204030204" pitchFamily="34" charset="0"/>
                <a:sym typeface="Wingdings" panose="05000000000000000000" pitchFamily="2" charset="2"/>
              </a:rPr>
              <a:t>E :  Synthèse du compte </a:t>
            </a:r>
            <a:r>
              <a:rPr lang="fr-FR" dirty="0" err="1" smtClean="0">
                <a:ea typeface="Calibri" panose="020F0502020204030204" pitchFamily="34" charset="0"/>
                <a:cs typeface="Calibri" panose="020F0502020204030204" pitchFamily="34" charset="0"/>
                <a:sym typeface="Wingdings" panose="05000000000000000000" pitchFamily="2" charset="2"/>
              </a:rPr>
              <a:t>rétropolée</a:t>
            </a:r>
            <a:r>
              <a:rPr lang="fr-FR" dirty="0" smtClean="0">
                <a:ea typeface="Calibri" panose="020F0502020204030204" pitchFamily="34" charset="0"/>
                <a:cs typeface="Calibri" panose="020F0502020204030204" pitchFamily="34" charset="0"/>
                <a:sym typeface="Wingdings" panose="05000000000000000000" pitchFamily="2" charset="2"/>
              </a:rPr>
              <a:t> de l’année N-1 en valeur</a:t>
            </a:r>
          </a:p>
          <a:p>
            <a:pPr algn="just">
              <a:lnSpc>
                <a:spcPct val="107000"/>
              </a:lnSpc>
              <a:spcAft>
                <a:spcPts val="800"/>
              </a:spcAft>
            </a:pPr>
            <a:endParaRPr lang="fr-FR" dirty="0">
              <a:ea typeface="Calibri" panose="020F0502020204030204" pitchFamily="34" charset="0"/>
              <a:cs typeface="Calibri" panose="020F0502020204030204" pitchFamily="34" charset="0"/>
              <a:sym typeface="Wingdings" panose="05000000000000000000" pitchFamily="2" charset="2"/>
            </a:endParaRPr>
          </a:p>
          <a:p>
            <a:pPr algn="just">
              <a:lnSpc>
                <a:spcPct val="107000"/>
              </a:lnSpc>
              <a:spcAft>
                <a:spcPts val="800"/>
              </a:spcAft>
            </a:pPr>
            <a:endParaRPr lang="fr-FR" b="1" dirty="0"/>
          </a:p>
          <a:p>
            <a:pPr marL="0" indent="0" algn="just">
              <a:lnSpc>
                <a:spcPct val="107000"/>
              </a:lnSpc>
              <a:spcAft>
                <a:spcPts val="800"/>
              </a:spcAft>
              <a:buNone/>
            </a:pPr>
            <a:endParaRPr lang="fr-FR"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17</a:t>
            </a:fld>
            <a:endParaRPr lang="fr-BE" dirty="0"/>
          </a:p>
        </p:txBody>
      </p:sp>
    </p:spTree>
    <p:extLst>
      <p:ext uri="{BB962C8B-B14F-4D97-AF65-F5344CB8AC3E}">
        <p14:creationId xmlns:p14="http://schemas.microsoft.com/office/powerpoint/2010/main" val="3904549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52400"/>
            <a:ext cx="8229600" cy="990600"/>
          </a:xfrm>
        </p:spPr>
        <p:txBody>
          <a:bodyPr anchor="ctr" anchorCtr="0">
            <a:normAutofit/>
          </a:bodyPr>
          <a:lstStyle/>
          <a:p>
            <a:pPr lvl="1" algn="just" rtl="0">
              <a:lnSpc>
                <a:spcPct val="87000"/>
              </a:lnSpc>
              <a:spcBef>
                <a:spcPts val="600"/>
              </a:spcBef>
              <a:spcAft>
                <a:spcPts val="800"/>
              </a:spcAft>
              <a:buClr>
                <a:schemeClr val="accent1"/>
              </a:buClr>
              <a:buSzPct val="76000"/>
            </a:pPr>
            <a:r>
              <a:rPr lang="fr-FR" sz="2000" i="1" dirty="0">
                <a:solidFill>
                  <a:srgbClr val="00B0F0"/>
                </a:solidFill>
                <a:latin typeface="+mn-lt"/>
                <a:ea typeface="+mn-ea"/>
                <a:cs typeface="+mn-cs"/>
              </a:rPr>
              <a:t>2.3.4. Procédure A et B : Lancement du modèle de premier tour dans la maquette</a:t>
            </a:r>
          </a:p>
        </p:txBody>
      </p:sp>
      <p:sp>
        <p:nvSpPr>
          <p:cNvPr id="3" name="Espace réservé du contenu 2"/>
          <p:cNvSpPr>
            <a:spLocks noGrp="1"/>
          </p:cNvSpPr>
          <p:nvPr>
            <p:ph sz="quarter" idx="1"/>
          </p:nvPr>
        </p:nvSpPr>
        <p:spPr>
          <a:xfrm>
            <a:off x="457200" y="5589240"/>
            <a:ext cx="7787208" cy="767110"/>
          </a:xfrm>
        </p:spPr>
        <p:txBody>
          <a:bodyPr>
            <a:normAutofit/>
          </a:bodyPr>
          <a:lstStyle/>
          <a:p>
            <a:pPr algn="just">
              <a:lnSpc>
                <a:spcPct val="107000"/>
              </a:lnSpc>
              <a:spcAft>
                <a:spcPts val="800"/>
              </a:spcAft>
            </a:pPr>
            <a:endParaRPr lang="fr-FR" dirty="0">
              <a:ea typeface="Calibri" panose="020F0502020204030204" pitchFamily="34" charset="0"/>
              <a:cs typeface="Calibri" panose="020F0502020204030204" pitchFamily="34" charset="0"/>
              <a:sym typeface="Wingdings" panose="05000000000000000000" pitchFamily="2" charset="2"/>
            </a:endParaRPr>
          </a:p>
          <a:p>
            <a:pPr algn="just">
              <a:lnSpc>
                <a:spcPct val="107000"/>
              </a:lnSpc>
              <a:spcAft>
                <a:spcPts val="800"/>
              </a:spcAft>
            </a:pPr>
            <a:endParaRPr lang="fr-FR" b="1" dirty="0"/>
          </a:p>
          <a:p>
            <a:pPr marL="0" indent="0" algn="just">
              <a:lnSpc>
                <a:spcPct val="107000"/>
              </a:lnSpc>
              <a:spcAft>
                <a:spcPts val="800"/>
              </a:spcAft>
              <a:buNone/>
            </a:pPr>
            <a:endParaRPr lang="fr-FR"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18</a:t>
            </a:fld>
            <a:endParaRPr lang="fr-BE" dirty="0"/>
          </a:p>
        </p:txBody>
      </p:sp>
      <p:graphicFrame>
        <p:nvGraphicFramePr>
          <p:cNvPr id="7" name="Diagramme 6">
            <a:extLst>
              <a:ext uri="{FF2B5EF4-FFF2-40B4-BE49-F238E27FC236}">
                <a16:creationId xmlns="" xmlns:a16="http://schemas.microsoft.com/office/drawing/2014/main" id="{C95339F9-07E9-44FC-A905-231F18B04FF8}"/>
              </a:ext>
            </a:extLst>
          </p:cNvPr>
          <p:cNvGraphicFramePr/>
          <p:nvPr>
            <p:extLst>
              <p:ext uri="{D42A27DB-BD31-4B8C-83A1-F6EECF244321}">
                <p14:modId xmlns:p14="http://schemas.microsoft.com/office/powerpoint/2010/main" val="642202669"/>
              </p:ext>
            </p:extLst>
          </p:nvPr>
        </p:nvGraphicFramePr>
        <p:xfrm>
          <a:off x="612648" y="1412776"/>
          <a:ext cx="7703768" cy="38107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33528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52400"/>
            <a:ext cx="8229600" cy="990600"/>
          </a:xfrm>
        </p:spPr>
        <p:txBody>
          <a:bodyPr anchor="ctr" anchorCtr="0">
            <a:normAutofit/>
          </a:bodyPr>
          <a:lstStyle/>
          <a:p>
            <a:pPr lvl="1" algn="just" rtl="0">
              <a:lnSpc>
                <a:spcPct val="87000"/>
              </a:lnSpc>
              <a:spcBef>
                <a:spcPts val="600"/>
              </a:spcBef>
              <a:spcAft>
                <a:spcPts val="800"/>
              </a:spcAft>
              <a:buClr>
                <a:schemeClr val="accent1"/>
              </a:buClr>
              <a:buSzPct val="76000"/>
            </a:pPr>
            <a:r>
              <a:rPr lang="fr-FR" sz="2000" i="1" dirty="0">
                <a:solidFill>
                  <a:srgbClr val="00B0F0"/>
                </a:solidFill>
                <a:latin typeface="+mn-lt"/>
                <a:ea typeface="+mn-ea"/>
                <a:cs typeface="+mn-cs"/>
              </a:rPr>
              <a:t>2.3.5. Procédure C : Contrôle de la vraisemblance des ratios</a:t>
            </a:r>
          </a:p>
        </p:txBody>
      </p:sp>
      <p:sp>
        <p:nvSpPr>
          <p:cNvPr id="3" name="Espace réservé du contenu 2"/>
          <p:cNvSpPr>
            <a:spLocks noGrp="1"/>
          </p:cNvSpPr>
          <p:nvPr>
            <p:ph sz="quarter" idx="1"/>
          </p:nvPr>
        </p:nvSpPr>
        <p:spPr>
          <a:xfrm>
            <a:off x="457200" y="5589240"/>
            <a:ext cx="7787208" cy="767110"/>
          </a:xfrm>
        </p:spPr>
        <p:txBody>
          <a:bodyPr>
            <a:normAutofit/>
          </a:bodyPr>
          <a:lstStyle/>
          <a:p>
            <a:pPr algn="just">
              <a:lnSpc>
                <a:spcPct val="107000"/>
              </a:lnSpc>
              <a:spcAft>
                <a:spcPts val="800"/>
              </a:spcAft>
            </a:pPr>
            <a:endParaRPr lang="fr-FR" dirty="0">
              <a:ea typeface="Calibri" panose="020F0502020204030204" pitchFamily="34" charset="0"/>
              <a:cs typeface="Calibri" panose="020F0502020204030204" pitchFamily="34" charset="0"/>
              <a:sym typeface="Wingdings" panose="05000000000000000000" pitchFamily="2" charset="2"/>
            </a:endParaRPr>
          </a:p>
          <a:p>
            <a:pPr algn="just">
              <a:lnSpc>
                <a:spcPct val="107000"/>
              </a:lnSpc>
              <a:spcAft>
                <a:spcPts val="800"/>
              </a:spcAft>
            </a:pPr>
            <a:endParaRPr lang="fr-FR" b="1" dirty="0"/>
          </a:p>
          <a:p>
            <a:pPr marL="0" indent="0" algn="just">
              <a:lnSpc>
                <a:spcPct val="107000"/>
              </a:lnSpc>
              <a:spcAft>
                <a:spcPts val="800"/>
              </a:spcAft>
              <a:buNone/>
            </a:pPr>
            <a:endParaRPr lang="fr-FR"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19</a:t>
            </a:fld>
            <a:endParaRPr lang="fr-BE" dirty="0"/>
          </a:p>
        </p:txBody>
      </p:sp>
      <p:graphicFrame>
        <p:nvGraphicFramePr>
          <p:cNvPr id="8" name="Diagramme 7">
            <a:extLst>
              <a:ext uri="{FF2B5EF4-FFF2-40B4-BE49-F238E27FC236}">
                <a16:creationId xmlns="" xmlns:a16="http://schemas.microsoft.com/office/drawing/2014/main" id="{300A0BDF-C34B-41E2-B3E6-743CC8CA16CA}"/>
              </a:ext>
            </a:extLst>
          </p:cNvPr>
          <p:cNvGraphicFramePr/>
          <p:nvPr>
            <p:extLst>
              <p:ext uri="{D42A27DB-BD31-4B8C-83A1-F6EECF244321}">
                <p14:modId xmlns:p14="http://schemas.microsoft.com/office/powerpoint/2010/main" val="3597275819"/>
              </p:ext>
            </p:extLst>
          </p:nvPr>
        </p:nvGraphicFramePr>
        <p:xfrm>
          <a:off x="457200" y="1484784"/>
          <a:ext cx="8147247" cy="33123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59067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Plan de la présentation</a:t>
            </a:r>
          </a:p>
        </p:txBody>
      </p:sp>
      <p:sp>
        <p:nvSpPr>
          <p:cNvPr id="3" name="Espace réservé du contenu 2"/>
          <p:cNvSpPr>
            <a:spLocks noGrp="1"/>
          </p:cNvSpPr>
          <p:nvPr>
            <p:ph sz="quarter" idx="1"/>
          </p:nvPr>
        </p:nvSpPr>
        <p:spPr/>
        <p:txBody>
          <a:bodyPr>
            <a:normAutofit fontScale="77500" lnSpcReduction="20000"/>
          </a:bodyPr>
          <a:lstStyle/>
          <a:p>
            <a:pPr marL="514350" lvl="0" indent="-514350">
              <a:buFont typeface="+mj-lt"/>
              <a:buAutoNum type="arabicPeriod"/>
            </a:pPr>
            <a:r>
              <a:rPr lang="fr-FR" dirty="0"/>
              <a:t>Introduction</a:t>
            </a:r>
          </a:p>
          <a:p>
            <a:pPr marL="514350" lvl="0" indent="-514350">
              <a:buFont typeface="+mj-lt"/>
              <a:buAutoNum type="arabicPeriod"/>
            </a:pPr>
            <a:r>
              <a:rPr lang="fr-FR" dirty="0"/>
              <a:t>Méthodologie de la </a:t>
            </a:r>
            <a:r>
              <a:rPr lang="fr-FR" dirty="0" err="1"/>
              <a:t>rétropolation</a:t>
            </a:r>
            <a:r>
              <a:rPr lang="fr-FR" dirty="0"/>
              <a:t> synthétique</a:t>
            </a:r>
          </a:p>
          <a:p>
            <a:pPr marL="788670" lvl="1" indent="-514350">
              <a:buFont typeface="+mj-lt"/>
              <a:buAutoNum type="arabicPeriod"/>
            </a:pPr>
            <a:r>
              <a:rPr lang="fr-FR" i="1" dirty="0"/>
              <a:t>2.1. </a:t>
            </a:r>
            <a:r>
              <a:rPr lang="fr-FR" i="1" dirty="0" smtClean="0"/>
              <a:t>Champ</a:t>
            </a:r>
          </a:p>
          <a:p>
            <a:pPr marL="788670" lvl="1" indent="-514350">
              <a:buFont typeface="+mj-lt"/>
              <a:buAutoNum type="arabicPeriod"/>
            </a:pPr>
            <a:r>
              <a:rPr lang="fr-FR" i="1" dirty="0" smtClean="0"/>
              <a:t>2.2 </a:t>
            </a:r>
            <a:r>
              <a:rPr lang="fr-FR" i="1" dirty="0" err="1" smtClean="0"/>
              <a:t>Retropolation</a:t>
            </a:r>
            <a:r>
              <a:rPr lang="fr-FR" i="1" dirty="0" smtClean="0"/>
              <a:t> des </a:t>
            </a:r>
            <a:r>
              <a:rPr lang="fr-FR" i="1" dirty="0" err="1" smtClean="0"/>
              <a:t>EREs</a:t>
            </a:r>
            <a:endParaRPr lang="fr-FR" i="1" dirty="0"/>
          </a:p>
          <a:p>
            <a:pPr marL="788670" lvl="1" indent="-514350">
              <a:buFont typeface="+mj-lt"/>
              <a:buAutoNum type="arabicPeriod"/>
            </a:pPr>
            <a:r>
              <a:rPr lang="fr-FR" i="1" dirty="0"/>
              <a:t>2.2.1. </a:t>
            </a:r>
            <a:r>
              <a:rPr lang="fr-FR" i="1" dirty="0" smtClean="0"/>
              <a:t>Travaux préparatoires</a:t>
            </a:r>
            <a:endParaRPr lang="fr-FR" i="1" dirty="0"/>
          </a:p>
          <a:p>
            <a:pPr marL="788670" lvl="1" indent="-514350">
              <a:buFont typeface="+mj-lt"/>
              <a:buAutoNum type="arabicPeriod"/>
            </a:pPr>
            <a:r>
              <a:rPr lang="fr-FR" i="1" dirty="0" smtClean="0"/>
              <a:t>2.2.2. </a:t>
            </a:r>
            <a:r>
              <a:rPr lang="fr-FR" i="1" dirty="0" err="1"/>
              <a:t>R</a:t>
            </a:r>
            <a:r>
              <a:rPr lang="fr-FR" i="1" dirty="0" err="1" smtClean="0"/>
              <a:t>étropolations</a:t>
            </a:r>
            <a:r>
              <a:rPr lang="fr-FR" i="1" dirty="0" smtClean="0"/>
              <a:t> brutes/réadaptées</a:t>
            </a:r>
          </a:p>
          <a:p>
            <a:pPr marL="788670" lvl="1" indent="-514350">
              <a:buFont typeface="+mj-lt"/>
              <a:buAutoNum type="arabicPeriod"/>
            </a:pPr>
            <a:r>
              <a:rPr lang="fr-FR" i="1" dirty="0" smtClean="0"/>
              <a:t>2.2.3 </a:t>
            </a:r>
            <a:r>
              <a:rPr lang="fr-FR" dirty="0"/>
              <a:t>La synthèse du compte de N en </a:t>
            </a:r>
            <a:r>
              <a:rPr lang="fr-FR" dirty="0" smtClean="0"/>
              <a:t>volume: calage du déflateur</a:t>
            </a:r>
            <a:endParaRPr lang="fr-FR" dirty="0"/>
          </a:p>
          <a:p>
            <a:pPr marL="788670" lvl="1" indent="-514350">
              <a:buFont typeface="+mj-lt"/>
              <a:buAutoNum type="arabicPeriod"/>
            </a:pPr>
            <a:r>
              <a:rPr lang="fr-FR" i="1" dirty="0" smtClean="0"/>
              <a:t>2.2.4 </a:t>
            </a:r>
            <a:r>
              <a:rPr lang="fr-FR" i="1" dirty="0"/>
              <a:t>Synthèse du compte de N-1 en </a:t>
            </a:r>
            <a:r>
              <a:rPr lang="fr-FR" i="1" dirty="0" smtClean="0"/>
              <a:t>valeur: calage du Taux de croissance du PIB.</a:t>
            </a:r>
            <a:endParaRPr lang="fr-FR" dirty="0"/>
          </a:p>
          <a:p>
            <a:pPr marL="788670" lvl="1" indent="-514350">
              <a:buFont typeface="+mj-lt"/>
              <a:buAutoNum type="arabicPeriod"/>
            </a:pPr>
            <a:r>
              <a:rPr lang="fr-FR" i="1" dirty="0" smtClean="0"/>
              <a:t>2.3 </a:t>
            </a:r>
            <a:r>
              <a:rPr lang="fr-FR" i="1" dirty="0" err="1"/>
              <a:t>Retropolation</a:t>
            </a:r>
            <a:r>
              <a:rPr lang="fr-FR" i="1" dirty="0"/>
              <a:t> des </a:t>
            </a:r>
            <a:r>
              <a:rPr lang="fr-FR" i="1" dirty="0" smtClean="0"/>
              <a:t>CB</a:t>
            </a:r>
            <a:endParaRPr lang="fr-FR" i="1" dirty="0"/>
          </a:p>
          <a:p>
            <a:pPr marL="788670" lvl="1" indent="-514350">
              <a:buFont typeface="+mj-lt"/>
              <a:buAutoNum type="arabicPeriod"/>
            </a:pPr>
            <a:r>
              <a:rPr lang="fr-FR" i="1" dirty="0"/>
              <a:t>2.3.1 Critères généraux </a:t>
            </a:r>
          </a:p>
          <a:p>
            <a:pPr marL="788670" lvl="1" indent="-514350">
              <a:buFont typeface="+mj-lt"/>
              <a:buAutoNum type="arabicPeriod"/>
            </a:pPr>
            <a:r>
              <a:rPr lang="fr-FR" i="1" dirty="0" smtClean="0"/>
              <a:t>2.3.2 </a:t>
            </a:r>
            <a:r>
              <a:rPr lang="fr-FR" i="1" dirty="0" err="1"/>
              <a:t>Rétropolations</a:t>
            </a:r>
            <a:r>
              <a:rPr lang="fr-FR" i="1" dirty="0"/>
              <a:t> brutes/réadaptées</a:t>
            </a:r>
          </a:p>
          <a:p>
            <a:pPr marL="788670" lvl="1" indent="-514350">
              <a:buFont typeface="+mj-lt"/>
              <a:buAutoNum type="arabicPeriod"/>
            </a:pPr>
            <a:r>
              <a:rPr lang="fr-FR" i="1" dirty="0" smtClean="0"/>
              <a:t>2.3.3 </a:t>
            </a:r>
            <a:r>
              <a:rPr lang="fr-FR" i="1" dirty="0"/>
              <a:t>Vue synoptique de la démarche de l’optique offre</a:t>
            </a:r>
          </a:p>
          <a:p>
            <a:pPr marL="788670" lvl="1" indent="-514350">
              <a:buFont typeface="+mj-lt"/>
              <a:buAutoNum type="arabicPeriod"/>
            </a:pPr>
            <a:r>
              <a:rPr lang="fr-FR" i="1" dirty="0"/>
              <a:t>2.3.6. Procédure D : synthèse du compte de l’année N considérée, en volume</a:t>
            </a:r>
          </a:p>
          <a:p>
            <a:pPr marL="788670" lvl="1" indent="-514350">
              <a:buFont typeface="+mj-lt"/>
              <a:buAutoNum type="arabicPeriod"/>
            </a:pPr>
            <a:r>
              <a:rPr lang="fr-FR" i="1" dirty="0"/>
              <a:t>2.3.7. Procédure E : synthèse du compte de l’année N-1 considéré, en valeur</a:t>
            </a:r>
          </a:p>
          <a:p>
            <a:pPr marL="788670" lvl="1" indent="-514350">
              <a:buFont typeface="+mj-lt"/>
              <a:buAutoNum type="arabicPeriod"/>
            </a:pPr>
            <a:r>
              <a:rPr lang="fr-FR" i="1" dirty="0"/>
              <a:t>2.3.5. Procédure C : Contrôle de la vraisemblance des ratios</a:t>
            </a:r>
          </a:p>
          <a:p>
            <a:pPr marL="788670" lvl="1" indent="-514350">
              <a:buFont typeface="+mj-lt"/>
              <a:buAutoNum type="arabicPeriod"/>
            </a:pPr>
            <a:endParaRPr lang="fr-FR" i="1" dirty="0" smtClean="0"/>
          </a:p>
          <a:p>
            <a:pPr marL="514350" lvl="0" indent="-514350">
              <a:buFont typeface="+mj-lt"/>
              <a:buAutoNum type="arabicPeriod"/>
            </a:pPr>
            <a:r>
              <a:rPr lang="fr-FR" dirty="0" smtClean="0"/>
              <a:t>Conclusion </a:t>
            </a:r>
            <a:r>
              <a:rPr lang="fr-FR" dirty="0"/>
              <a:t>et perspectives</a:t>
            </a:r>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2</a:t>
            </a:fld>
            <a:endParaRPr lang="fr-BE" dirty="0"/>
          </a:p>
        </p:txBody>
      </p:sp>
    </p:spTree>
    <p:extLst>
      <p:ext uri="{BB962C8B-B14F-4D97-AF65-F5344CB8AC3E}">
        <p14:creationId xmlns:p14="http://schemas.microsoft.com/office/powerpoint/2010/main" val="707737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par>
                                <p:cTn id="22" presetID="2" presetClass="entr" presetSubtype="4" fill="hold" grpId="0" nodeType="with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6" presetID="2" presetClass="entr" presetSubtype="4" fill="hold" grpId="0" nodeType="with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additive="base">
                                        <p:cTn id="28"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3">
                                            <p:txEl>
                                              <p:pRg st="3" end="3"/>
                                            </p:txEl>
                                          </p:spTgt>
                                        </p:tgtEl>
                                        <p:attrNameLst>
                                          <p:attrName>ppt_y</p:attrName>
                                        </p:attrNameLst>
                                      </p:cBhvr>
                                      <p:tavLst>
                                        <p:tav tm="0">
                                          <p:val>
                                            <p:strVal val="1+#ppt_h/2"/>
                                          </p:val>
                                        </p:tav>
                                        <p:tav tm="100000">
                                          <p:val>
                                            <p:strVal val="#ppt_y"/>
                                          </p:val>
                                        </p:tav>
                                      </p:tavLst>
                                    </p:anim>
                                  </p:childTnLst>
                                </p:cTn>
                              </p:par>
                              <p:par>
                                <p:cTn id="30" presetID="2" presetClass="entr" presetSubtype="4" fill="hold" grpId="0" nodeType="with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 calcmode="lin" valueType="num">
                                      <p:cBhvr additive="base">
                                        <p:cTn id="32"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4" presetID="2" presetClass="entr" presetSubtype="4" fill="hold" grpId="0" nodeType="with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 calcmode="lin" valueType="num">
                                      <p:cBhvr additive="base">
                                        <p:cTn id="36"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8" presetID="2" presetClass="entr" presetSubtype="4" fill="hold" grpId="0" nodeType="withEffect">
                                  <p:stCondLst>
                                    <p:cond delay="0"/>
                                  </p:stCondLst>
                                  <p:childTnLst>
                                    <p:set>
                                      <p:cBhvr>
                                        <p:cTn id="39" dur="1" fill="hold">
                                          <p:stCondLst>
                                            <p:cond delay="0"/>
                                          </p:stCondLst>
                                        </p:cTn>
                                        <p:tgtEl>
                                          <p:spTgt spid="3">
                                            <p:txEl>
                                              <p:pRg st="6" end="6"/>
                                            </p:txEl>
                                          </p:spTgt>
                                        </p:tgtEl>
                                        <p:attrNameLst>
                                          <p:attrName>style.visibility</p:attrName>
                                        </p:attrNameLst>
                                      </p:cBhvr>
                                      <p:to>
                                        <p:strVal val="visible"/>
                                      </p:to>
                                    </p:set>
                                    <p:anim calcmode="lin" valueType="num">
                                      <p:cBhvr additive="base">
                                        <p:cTn id="40"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3">
                                            <p:txEl>
                                              <p:pRg st="6" end="6"/>
                                            </p:txEl>
                                          </p:spTgt>
                                        </p:tgtEl>
                                        <p:attrNameLst>
                                          <p:attrName>ppt_y</p:attrName>
                                        </p:attrNameLst>
                                      </p:cBhvr>
                                      <p:tavLst>
                                        <p:tav tm="0">
                                          <p:val>
                                            <p:strVal val="1+#ppt_h/2"/>
                                          </p:val>
                                        </p:tav>
                                        <p:tav tm="100000">
                                          <p:val>
                                            <p:strVal val="#ppt_y"/>
                                          </p:val>
                                        </p:tav>
                                      </p:tavLst>
                                    </p:anim>
                                  </p:childTnLst>
                                </p:cTn>
                              </p:par>
                              <p:par>
                                <p:cTn id="42" presetID="2" presetClass="entr" presetSubtype="4" fill="hold" grpId="0" nodeType="withEffect">
                                  <p:stCondLst>
                                    <p:cond delay="0"/>
                                  </p:stCondLst>
                                  <p:childTnLst>
                                    <p:set>
                                      <p:cBhvr>
                                        <p:cTn id="43" dur="1" fill="hold">
                                          <p:stCondLst>
                                            <p:cond delay="0"/>
                                          </p:stCondLst>
                                        </p:cTn>
                                        <p:tgtEl>
                                          <p:spTgt spid="3">
                                            <p:txEl>
                                              <p:pRg st="7" end="7"/>
                                            </p:txEl>
                                          </p:spTgt>
                                        </p:tgtEl>
                                        <p:attrNameLst>
                                          <p:attrName>style.visibility</p:attrName>
                                        </p:attrNameLst>
                                      </p:cBhvr>
                                      <p:to>
                                        <p:strVal val="visible"/>
                                      </p:to>
                                    </p:set>
                                    <p:anim calcmode="lin" valueType="num">
                                      <p:cBhvr additive="base">
                                        <p:cTn id="44"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3">
                                            <p:txEl>
                                              <p:pRg st="7" end="7"/>
                                            </p:txEl>
                                          </p:spTgt>
                                        </p:tgtEl>
                                        <p:attrNameLst>
                                          <p:attrName>ppt_y</p:attrName>
                                        </p:attrNameLst>
                                      </p:cBhvr>
                                      <p:tavLst>
                                        <p:tav tm="0">
                                          <p:val>
                                            <p:strVal val="1+#ppt_h/2"/>
                                          </p:val>
                                        </p:tav>
                                        <p:tav tm="100000">
                                          <p:val>
                                            <p:strVal val="#ppt_y"/>
                                          </p:val>
                                        </p:tav>
                                      </p:tavLst>
                                    </p:anim>
                                  </p:childTnLst>
                                </p:cTn>
                              </p:par>
                              <p:par>
                                <p:cTn id="46" presetID="2" presetClass="entr" presetSubtype="4" fill="hold" grpId="0" nodeType="withEffect">
                                  <p:stCondLst>
                                    <p:cond delay="0"/>
                                  </p:stCondLst>
                                  <p:childTnLst>
                                    <p:set>
                                      <p:cBhvr>
                                        <p:cTn id="47" dur="1" fill="hold">
                                          <p:stCondLst>
                                            <p:cond delay="0"/>
                                          </p:stCondLst>
                                        </p:cTn>
                                        <p:tgtEl>
                                          <p:spTgt spid="3">
                                            <p:txEl>
                                              <p:pRg st="8" end="8"/>
                                            </p:txEl>
                                          </p:spTgt>
                                        </p:tgtEl>
                                        <p:attrNameLst>
                                          <p:attrName>style.visibility</p:attrName>
                                        </p:attrNameLst>
                                      </p:cBhvr>
                                      <p:to>
                                        <p:strVal val="visible"/>
                                      </p:to>
                                    </p:set>
                                    <p:anim calcmode="lin" valueType="num">
                                      <p:cBhvr additive="base">
                                        <p:cTn id="48"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3">
                                            <p:txEl>
                                              <p:pRg st="8" end="8"/>
                                            </p:txEl>
                                          </p:spTgt>
                                        </p:tgtEl>
                                        <p:attrNameLst>
                                          <p:attrName>ppt_y</p:attrName>
                                        </p:attrNameLst>
                                      </p:cBhvr>
                                      <p:tavLst>
                                        <p:tav tm="0">
                                          <p:val>
                                            <p:strVal val="1+#ppt_h/2"/>
                                          </p:val>
                                        </p:tav>
                                        <p:tav tm="100000">
                                          <p:val>
                                            <p:strVal val="#ppt_y"/>
                                          </p:val>
                                        </p:tav>
                                      </p:tavLst>
                                    </p:anim>
                                  </p:childTnLst>
                                </p:cTn>
                              </p:par>
                              <p:par>
                                <p:cTn id="50" presetID="2" presetClass="entr" presetSubtype="4" fill="hold" grpId="0" nodeType="with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 calcmode="lin" valueType="num">
                                      <p:cBhvr additive="base">
                                        <p:cTn id="52"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3" dur="500" fill="hold"/>
                                        <p:tgtEl>
                                          <p:spTgt spid="3">
                                            <p:txEl>
                                              <p:pRg st="9" end="9"/>
                                            </p:txEl>
                                          </p:spTgt>
                                        </p:tgtEl>
                                        <p:attrNameLst>
                                          <p:attrName>ppt_y</p:attrName>
                                        </p:attrNameLst>
                                      </p:cBhvr>
                                      <p:tavLst>
                                        <p:tav tm="0">
                                          <p:val>
                                            <p:strVal val="1+#ppt_h/2"/>
                                          </p:val>
                                        </p:tav>
                                        <p:tav tm="100000">
                                          <p:val>
                                            <p:strVal val="#ppt_y"/>
                                          </p:val>
                                        </p:tav>
                                      </p:tavLst>
                                    </p:anim>
                                  </p:childTnLst>
                                </p:cTn>
                              </p:par>
                              <p:par>
                                <p:cTn id="54" presetID="2" presetClass="entr" presetSubtype="4" fill="hold" grpId="0" nodeType="withEffect">
                                  <p:stCondLst>
                                    <p:cond delay="0"/>
                                  </p:stCondLst>
                                  <p:childTnLst>
                                    <p:set>
                                      <p:cBhvr>
                                        <p:cTn id="55" dur="1" fill="hold">
                                          <p:stCondLst>
                                            <p:cond delay="0"/>
                                          </p:stCondLst>
                                        </p:cTn>
                                        <p:tgtEl>
                                          <p:spTgt spid="3">
                                            <p:txEl>
                                              <p:pRg st="10" end="10"/>
                                            </p:txEl>
                                          </p:spTgt>
                                        </p:tgtEl>
                                        <p:attrNameLst>
                                          <p:attrName>style.visibility</p:attrName>
                                        </p:attrNameLst>
                                      </p:cBhvr>
                                      <p:to>
                                        <p:strVal val="visible"/>
                                      </p:to>
                                    </p:set>
                                    <p:anim calcmode="lin" valueType="num">
                                      <p:cBhvr additive="base">
                                        <p:cTn id="56"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7" dur="500" fill="hold"/>
                                        <p:tgtEl>
                                          <p:spTgt spid="3">
                                            <p:txEl>
                                              <p:pRg st="10" end="10"/>
                                            </p:txEl>
                                          </p:spTgt>
                                        </p:tgtEl>
                                        <p:attrNameLst>
                                          <p:attrName>ppt_y</p:attrName>
                                        </p:attrNameLst>
                                      </p:cBhvr>
                                      <p:tavLst>
                                        <p:tav tm="0">
                                          <p:val>
                                            <p:strVal val="1+#ppt_h/2"/>
                                          </p:val>
                                        </p:tav>
                                        <p:tav tm="100000">
                                          <p:val>
                                            <p:strVal val="#ppt_y"/>
                                          </p:val>
                                        </p:tav>
                                      </p:tavLst>
                                    </p:anim>
                                  </p:childTnLst>
                                </p:cTn>
                              </p:par>
                              <p:par>
                                <p:cTn id="58" presetID="2" presetClass="entr" presetSubtype="4" fill="hold" grpId="0" nodeType="withEffect">
                                  <p:stCondLst>
                                    <p:cond delay="0"/>
                                  </p:stCondLst>
                                  <p:childTnLst>
                                    <p:set>
                                      <p:cBhvr>
                                        <p:cTn id="59" dur="1" fill="hold">
                                          <p:stCondLst>
                                            <p:cond delay="0"/>
                                          </p:stCondLst>
                                        </p:cTn>
                                        <p:tgtEl>
                                          <p:spTgt spid="3">
                                            <p:txEl>
                                              <p:pRg st="11" end="11"/>
                                            </p:txEl>
                                          </p:spTgt>
                                        </p:tgtEl>
                                        <p:attrNameLst>
                                          <p:attrName>style.visibility</p:attrName>
                                        </p:attrNameLst>
                                      </p:cBhvr>
                                      <p:to>
                                        <p:strVal val="visible"/>
                                      </p:to>
                                    </p:set>
                                    <p:anim calcmode="lin" valueType="num">
                                      <p:cBhvr additive="base">
                                        <p:cTn id="60"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61" dur="500" fill="hold"/>
                                        <p:tgtEl>
                                          <p:spTgt spid="3">
                                            <p:txEl>
                                              <p:pRg st="11" end="11"/>
                                            </p:txEl>
                                          </p:spTgt>
                                        </p:tgtEl>
                                        <p:attrNameLst>
                                          <p:attrName>ppt_y</p:attrName>
                                        </p:attrNameLst>
                                      </p:cBhvr>
                                      <p:tavLst>
                                        <p:tav tm="0">
                                          <p:val>
                                            <p:strVal val="1+#ppt_h/2"/>
                                          </p:val>
                                        </p:tav>
                                        <p:tav tm="100000">
                                          <p:val>
                                            <p:strVal val="#ppt_y"/>
                                          </p:val>
                                        </p:tav>
                                      </p:tavLst>
                                    </p:anim>
                                  </p:childTnLst>
                                </p:cTn>
                              </p:par>
                              <p:par>
                                <p:cTn id="62" presetID="2" presetClass="entr" presetSubtype="4" fill="hold" grpId="0" nodeType="withEffect">
                                  <p:stCondLst>
                                    <p:cond delay="0"/>
                                  </p:stCondLst>
                                  <p:childTnLst>
                                    <p:set>
                                      <p:cBhvr>
                                        <p:cTn id="63" dur="1" fill="hold">
                                          <p:stCondLst>
                                            <p:cond delay="0"/>
                                          </p:stCondLst>
                                        </p:cTn>
                                        <p:tgtEl>
                                          <p:spTgt spid="3">
                                            <p:txEl>
                                              <p:pRg st="12" end="12"/>
                                            </p:txEl>
                                          </p:spTgt>
                                        </p:tgtEl>
                                        <p:attrNameLst>
                                          <p:attrName>style.visibility</p:attrName>
                                        </p:attrNameLst>
                                      </p:cBhvr>
                                      <p:to>
                                        <p:strVal val="visible"/>
                                      </p:to>
                                    </p:set>
                                    <p:anim calcmode="lin" valueType="num">
                                      <p:cBhvr additive="base">
                                        <p:cTn id="64"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65" dur="500" fill="hold"/>
                                        <p:tgtEl>
                                          <p:spTgt spid="3">
                                            <p:txEl>
                                              <p:pRg st="12" end="12"/>
                                            </p:txEl>
                                          </p:spTgt>
                                        </p:tgtEl>
                                        <p:attrNameLst>
                                          <p:attrName>ppt_y</p:attrName>
                                        </p:attrNameLst>
                                      </p:cBhvr>
                                      <p:tavLst>
                                        <p:tav tm="0">
                                          <p:val>
                                            <p:strVal val="1+#ppt_h/2"/>
                                          </p:val>
                                        </p:tav>
                                        <p:tav tm="100000">
                                          <p:val>
                                            <p:strVal val="#ppt_y"/>
                                          </p:val>
                                        </p:tav>
                                      </p:tavLst>
                                    </p:anim>
                                  </p:childTnLst>
                                </p:cTn>
                              </p:par>
                              <p:par>
                                <p:cTn id="66" presetID="2" presetClass="entr" presetSubtype="4" fill="hold" grpId="0" nodeType="withEffect">
                                  <p:stCondLst>
                                    <p:cond delay="0"/>
                                  </p:stCondLst>
                                  <p:childTnLst>
                                    <p:set>
                                      <p:cBhvr>
                                        <p:cTn id="67" dur="1" fill="hold">
                                          <p:stCondLst>
                                            <p:cond delay="0"/>
                                          </p:stCondLst>
                                        </p:cTn>
                                        <p:tgtEl>
                                          <p:spTgt spid="3">
                                            <p:txEl>
                                              <p:pRg st="13" end="13"/>
                                            </p:txEl>
                                          </p:spTgt>
                                        </p:tgtEl>
                                        <p:attrNameLst>
                                          <p:attrName>style.visibility</p:attrName>
                                        </p:attrNameLst>
                                      </p:cBhvr>
                                      <p:to>
                                        <p:strVal val="visible"/>
                                      </p:to>
                                    </p:set>
                                    <p:anim calcmode="lin" valueType="num">
                                      <p:cBhvr additive="base">
                                        <p:cTn id="68"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69" dur="500" fill="hold"/>
                                        <p:tgtEl>
                                          <p:spTgt spid="3">
                                            <p:txEl>
                                              <p:pRg st="13" end="13"/>
                                            </p:txEl>
                                          </p:spTgt>
                                        </p:tgtEl>
                                        <p:attrNameLst>
                                          <p:attrName>ppt_y</p:attrName>
                                        </p:attrNameLst>
                                      </p:cBhvr>
                                      <p:tavLst>
                                        <p:tav tm="0">
                                          <p:val>
                                            <p:strVal val="1+#ppt_h/2"/>
                                          </p:val>
                                        </p:tav>
                                        <p:tav tm="100000">
                                          <p:val>
                                            <p:strVal val="#ppt_y"/>
                                          </p:val>
                                        </p:tav>
                                      </p:tavLst>
                                    </p:anim>
                                  </p:childTnLst>
                                </p:cTn>
                              </p:par>
                              <p:par>
                                <p:cTn id="70" presetID="2" presetClass="entr" presetSubtype="4" fill="hold" grpId="0" nodeType="withEffect">
                                  <p:stCondLst>
                                    <p:cond delay="0"/>
                                  </p:stCondLst>
                                  <p:childTnLst>
                                    <p:set>
                                      <p:cBhvr>
                                        <p:cTn id="71" dur="1" fill="hold">
                                          <p:stCondLst>
                                            <p:cond delay="0"/>
                                          </p:stCondLst>
                                        </p:cTn>
                                        <p:tgtEl>
                                          <p:spTgt spid="3">
                                            <p:txEl>
                                              <p:pRg st="14" end="14"/>
                                            </p:txEl>
                                          </p:spTgt>
                                        </p:tgtEl>
                                        <p:attrNameLst>
                                          <p:attrName>style.visibility</p:attrName>
                                        </p:attrNameLst>
                                      </p:cBhvr>
                                      <p:to>
                                        <p:strVal val="visible"/>
                                      </p:to>
                                    </p:set>
                                    <p:anim calcmode="lin" valueType="num">
                                      <p:cBhvr additive="base">
                                        <p:cTn id="72"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73" dur="500" fill="hold"/>
                                        <p:tgtEl>
                                          <p:spTgt spid="3">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74" fill="hold">
                      <p:stCondLst>
                        <p:cond delay="indefinite"/>
                      </p:stCondLst>
                      <p:childTnLst>
                        <p:par>
                          <p:cTn id="75" fill="hold">
                            <p:stCondLst>
                              <p:cond delay="0"/>
                            </p:stCondLst>
                            <p:childTnLst>
                              <p:par>
                                <p:cTn id="76" presetID="2" presetClass="entr" presetSubtype="4" fill="hold" grpId="0" nodeType="clickEffect">
                                  <p:stCondLst>
                                    <p:cond delay="0"/>
                                  </p:stCondLst>
                                  <p:childTnLst>
                                    <p:set>
                                      <p:cBhvr>
                                        <p:cTn id="77" dur="1" fill="hold">
                                          <p:stCondLst>
                                            <p:cond delay="0"/>
                                          </p:stCondLst>
                                        </p:cTn>
                                        <p:tgtEl>
                                          <p:spTgt spid="3">
                                            <p:txEl>
                                              <p:pRg st="16" end="16"/>
                                            </p:txEl>
                                          </p:spTgt>
                                        </p:tgtEl>
                                        <p:attrNameLst>
                                          <p:attrName>style.visibility</p:attrName>
                                        </p:attrNameLst>
                                      </p:cBhvr>
                                      <p:to>
                                        <p:strVal val="visible"/>
                                      </p:to>
                                    </p:set>
                                    <p:anim calcmode="lin" valueType="num">
                                      <p:cBhvr additive="base">
                                        <p:cTn id="78" dur="500" fill="hold"/>
                                        <p:tgtEl>
                                          <p:spTgt spid="3">
                                            <p:txEl>
                                              <p:pRg st="16" end="16"/>
                                            </p:txEl>
                                          </p:spTgt>
                                        </p:tgtEl>
                                        <p:attrNameLst>
                                          <p:attrName>ppt_x</p:attrName>
                                        </p:attrNameLst>
                                      </p:cBhvr>
                                      <p:tavLst>
                                        <p:tav tm="0">
                                          <p:val>
                                            <p:strVal val="#ppt_x"/>
                                          </p:val>
                                        </p:tav>
                                        <p:tav tm="100000">
                                          <p:val>
                                            <p:strVal val="#ppt_x"/>
                                          </p:val>
                                        </p:tav>
                                      </p:tavLst>
                                    </p:anim>
                                    <p:anim calcmode="lin" valueType="num">
                                      <p:cBhvr additive="base">
                                        <p:cTn id="79" dur="500" fill="hold"/>
                                        <p:tgtEl>
                                          <p:spTgt spid="3">
                                            <p:txEl>
                                              <p:pRg st="16" end="1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52400"/>
            <a:ext cx="8229600" cy="990600"/>
          </a:xfrm>
        </p:spPr>
        <p:txBody>
          <a:bodyPr anchor="ctr" anchorCtr="0">
            <a:normAutofit/>
          </a:bodyPr>
          <a:lstStyle/>
          <a:p>
            <a:pPr lvl="1" algn="just" rtl="0">
              <a:lnSpc>
                <a:spcPct val="87000"/>
              </a:lnSpc>
              <a:spcBef>
                <a:spcPts val="600"/>
              </a:spcBef>
              <a:spcAft>
                <a:spcPts val="800"/>
              </a:spcAft>
              <a:buClr>
                <a:schemeClr val="accent1"/>
              </a:buClr>
              <a:buSzPct val="76000"/>
            </a:pPr>
            <a:r>
              <a:rPr lang="fr-FR" sz="2000" i="1" dirty="0">
                <a:solidFill>
                  <a:srgbClr val="00B0F0"/>
                </a:solidFill>
                <a:latin typeface="+mn-lt"/>
                <a:ea typeface="+mn-ea"/>
                <a:cs typeface="+mn-cs"/>
              </a:rPr>
              <a:t>2.3.6. Procédure D : synthèse du compte de l’année N considérée, en volume</a:t>
            </a:r>
          </a:p>
        </p:txBody>
      </p:sp>
      <p:sp>
        <p:nvSpPr>
          <p:cNvPr id="3" name="Espace réservé du contenu 2"/>
          <p:cNvSpPr>
            <a:spLocks noGrp="1"/>
          </p:cNvSpPr>
          <p:nvPr>
            <p:ph sz="quarter" idx="1"/>
          </p:nvPr>
        </p:nvSpPr>
        <p:spPr>
          <a:xfrm>
            <a:off x="457200" y="5589240"/>
            <a:ext cx="7787208" cy="767110"/>
          </a:xfrm>
        </p:spPr>
        <p:txBody>
          <a:bodyPr>
            <a:normAutofit/>
          </a:bodyPr>
          <a:lstStyle/>
          <a:p>
            <a:pPr algn="just">
              <a:lnSpc>
                <a:spcPct val="107000"/>
              </a:lnSpc>
              <a:spcAft>
                <a:spcPts val="800"/>
              </a:spcAft>
            </a:pPr>
            <a:endParaRPr lang="fr-FR" dirty="0">
              <a:ea typeface="Calibri" panose="020F0502020204030204" pitchFamily="34" charset="0"/>
              <a:cs typeface="Calibri" panose="020F0502020204030204" pitchFamily="34" charset="0"/>
              <a:sym typeface="Wingdings" panose="05000000000000000000" pitchFamily="2" charset="2"/>
            </a:endParaRPr>
          </a:p>
          <a:p>
            <a:pPr algn="just">
              <a:lnSpc>
                <a:spcPct val="107000"/>
              </a:lnSpc>
              <a:spcAft>
                <a:spcPts val="800"/>
              </a:spcAft>
            </a:pPr>
            <a:endParaRPr lang="fr-FR" b="1" dirty="0"/>
          </a:p>
          <a:p>
            <a:pPr marL="0" indent="0" algn="just">
              <a:lnSpc>
                <a:spcPct val="107000"/>
              </a:lnSpc>
              <a:spcAft>
                <a:spcPts val="800"/>
              </a:spcAft>
              <a:buNone/>
            </a:pPr>
            <a:endParaRPr lang="fr-FR"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20</a:t>
            </a:fld>
            <a:endParaRPr lang="fr-BE" dirty="0"/>
          </a:p>
        </p:txBody>
      </p:sp>
      <p:graphicFrame>
        <p:nvGraphicFramePr>
          <p:cNvPr id="7" name="Diagramme 6">
            <a:extLst>
              <a:ext uri="{FF2B5EF4-FFF2-40B4-BE49-F238E27FC236}">
                <a16:creationId xmlns="" xmlns:a16="http://schemas.microsoft.com/office/drawing/2014/main" id="{8AD2FA6F-E3E3-4E51-AB1B-371A12F0DB1A}"/>
              </a:ext>
            </a:extLst>
          </p:cNvPr>
          <p:cNvGraphicFramePr/>
          <p:nvPr>
            <p:extLst>
              <p:ext uri="{D42A27DB-BD31-4B8C-83A1-F6EECF244321}">
                <p14:modId xmlns:p14="http://schemas.microsoft.com/office/powerpoint/2010/main" val="453460075"/>
              </p:ext>
            </p:extLst>
          </p:nvPr>
        </p:nvGraphicFramePr>
        <p:xfrm>
          <a:off x="323528" y="1412776"/>
          <a:ext cx="7920879" cy="40324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25924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52400"/>
            <a:ext cx="8229600" cy="990600"/>
          </a:xfrm>
        </p:spPr>
        <p:txBody>
          <a:bodyPr anchor="ctr" anchorCtr="0">
            <a:normAutofit/>
          </a:bodyPr>
          <a:lstStyle/>
          <a:p>
            <a:pPr lvl="1" algn="just" rtl="0">
              <a:lnSpc>
                <a:spcPct val="87000"/>
              </a:lnSpc>
              <a:spcBef>
                <a:spcPts val="600"/>
              </a:spcBef>
              <a:spcAft>
                <a:spcPts val="800"/>
              </a:spcAft>
              <a:buClr>
                <a:schemeClr val="accent1"/>
              </a:buClr>
              <a:buSzPct val="76000"/>
            </a:pPr>
            <a:r>
              <a:rPr lang="fr-FR" sz="2000" i="1" dirty="0">
                <a:solidFill>
                  <a:srgbClr val="00B0F0"/>
                </a:solidFill>
                <a:latin typeface="+mn-lt"/>
                <a:ea typeface="+mn-ea"/>
                <a:cs typeface="+mn-cs"/>
              </a:rPr>
              <a:t>2.3.7. Procédure E : synthèse du compte de l’année N-1 considéré, en valeur</a:t>
            </a:r>
          </a:p>
        </p:txBody>
      </p:sp>
      <p:sp>
        <p:nvSpPr>
          <p:cNvPr id="3" name="Espace réservé du contenu 2"/>
          <p:cNvSpPr>
            <a:spLocks noGrp="1"/>
          </p:cNvSpPr>
          <p:nvPr>
            <p:ph sz="quarter" idx="1"/>
          </p:nvPr>
        </p:nvSpPr>
        <p:spPr>
          <a:xfrm>
            <a:off x="457200" y="5589240"/>
            <a:ext cx="7787208" cy="767110"/>
          </a:xfrm>
        </p:spPr>
        <p:txBody>
          <a:bodyPr>
            <a:normAutofit/>
          </a:bodyPr>
          <a:lstStyle/>
          <a:p>
            <a:pPr algn="just">
              <a:lnSpc>
                <a:spcPct val="107000"/>
              </a:lnSpc>
              <a:spcAft>
                <a:spcPts val="800"/>
              </a:spcAft>
            </a:pPr>
            <a:endParaRPr lang="fr-FR" dirty="0">
              <a:ea typeface="Calibri" panose="020F0502020204030204" pitchFamily="34" charset="0"/>
              <a:cs typeface="Calibri" panose="020F0502020204030204" pitchFamily="34" charset="0"/>
              <a:sym typeface="Wingdings" panose="05000000000000000000" pitchFamily="2" charset="2"/>
            </a:endParaRPr>
          </a:p>
          <a:p>
            <a:pPr algn="just">
              <a:lnSpc>
                <a:spcPct val="107000"/>
              </a:lnSpc>
              <a:spcAft>
                <a:spcPts val="800"/>
              </a:spcAft>
            </a:pPr>
            <a:endParaRPr lang="fr-FR" b="1" dirty="0"/>
          </a:p>
          <a:p>
            <a:pPr marL="0" indent="0" algn="just">
              <a:lnSpc>
                <a:spcPct val="107000"/>
              </a:lnSpc>
              <a:spcAft>
                <a:spcPts val="800"/>
              </a:spcAft>
              <a:buNone/>
            </a:pPr>
            <a:endParaRPr lang="fr-FR"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21</a:t>
            </a:fld>
            <a:endParaRPr lang="fr-BE" dirty="0"/>
          </a:p>
        </p:txBody>
      </p:sp>
      <p:graphicFrame>
        <p:nvGraphicFramePr>
          <p:cNvPr id="8" name="Diagramme 7">
            <a:extLst>
              <a:ext uri="{FF2B5EF4-FFF2-40B4-BE49-F238E27FC236}">
                <a16:creationId xmlns="" xmlns:a16="http://schemas.microsoft.com/office/drawing/2014/main" id="{9F69546D-A6D4-4F26-B393-2722E6CF3AD7}"/>
              </a:ext>
            </a:extLst>
          </p:cNvPr>
          <p:cNvGraphicFramePr/>
          <p:nvPr>
            <p:extLst>
              <p:ext uri="{D42A27DB-BD31-4B8C-83A1-F6EECF244321}">
                <p14:modId xmlns:p14="http://schemas.microsoft.com/office/powerpoint/2010/main" val="344649183"/>
              </p:ext>
            </p:extLst>
          </p:nvPr>
        </p:nvGraphicFramePr>
        <p:xfrm>
          <a:off x="612648" y="1340768"/>
          <a:ext cx="7631759" cy="43924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5556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Conclusions et perspectives</a:t>
            </a:r>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22</a:t>
            </a:fld>
            <a:endParaRPr lang="fr-BE" dirty="0"/>
          </a:p>
        </p:txBody>
      </p:sp>
      <p:sp>
        <p:nvSpPr>
          <p:cNvPr id="4" name="Espace réservé du contenu 3"/>
          <p:cNvSpPr>
            <a:spLocks noGrp="1"/>
          </p:cNvSpPr>
          <p:nvPr>
            <p:ph sz="quarter" idx="1"/>
          </p:nvPr>
        </p:nvSpPr>
        <p:spPr/>
        <p:txBody>
          <a:bodyPr>
            <a:normAutofit fontScale="92500" lnSpcReduction="20000"/>
          </a:bodyPr>
          <a:lstStyle/>
          <a:p>
            <a:pPr marL="274320" lvl="1" indent="0" algn="just">
              <a:buNone/>
            </a:pPr>
            <a:endParaRPr lang="fr-FR" dirty="0" smtClean="0"/>
          </a:p>
          <a:p>
            <a:pPr lvl="1" algn="just"/>
            <a:r>
              <a:rPr lang="fr-FR" dirty="0" smtClean="0"/>
              <a:t>La </a:t>
            </a:r>
            <a:r>
              <a:rPr lang="fr-FR" dirty="0" err="1" smtClean="0"/>
              <a:t>retropolation</a:t>
            </a:r>
            <a:r>
              <a:rPr lang="fr-FR" dirty="0" smtClean="0"/>
              <a:t> optique offre et demande de la serie 1999-2014 des comptes à permis de disposer des serie </a:t>
            </a:r>
            <a:r>
              <a:rPr lang="fr-FR" dirty="0" err="1" smtClean="0"/>
              <a:t>retropolés</a:t>
            </a:r>
            <a:r>
              <a:rPr lang="fr-FR" dirty="0" smtClean="0"/>
              <a:t> du PIB , du taux de croissance selon </a:t>
            </a:r>
            <a:r>
              <a:rPr lang="fr-FR" dirty="0" smtClean="0">
                <a:solidFill>
                  <a:schemeClr val="tx1"/>
                </a:solidFill>
              </a:rPr>
              <a:t>les deux </a:t>
            </a:r>
            <a:r>
              <a:rPr lang="fr-FR" dirty="0" smtClean="0"/>
              <a:t>optiques ainsi que les principaux agrégats en valeur et en volume,</a:t>
            </a:r>
          </a:p>
          <a:p>
            <a:pPr lvl="1" algn="just"/>
            <a:r>
              <a:rPr lang="fr-FR" dirty="0" smtClean="0"/>
              <a:t>Les indices des volumes issues de la </a:t>
            </a:r>
            <a:r>
              <a:rPr lang="fr-FR" dirty="0" err="1" smtClean="0"/>
              <a:t>rétropolation</a:t>
            </a:r>
            <a:r>
              <a:rPr lang="fr-FR" dirty="0" smtClean="0"/>
              <a:t> ont permis de faire le chainage des agrégats et du PIB afin de disposer de séries en volume base 2015.</a:t>
            </a:r>
          </a:p>
          <a:p>
            <a:pPr lvl="1" algn="just"/>
            <a:r>
              <a:rPr lang="fr-FR" dirty="0" smtClean="0"/>
              <a:t>La série </a:t>
            </a:r>
            <a:r>
              <a:rPr lang="fr-FR" dirty="0" err="1" smtClean="0"/>
              <a:t>retropolée</a:t>
            </a:r>
            <a:r>
              <a:rPr lang="fr-FR" dirty="0" smtClean="0"/>
              <a:t> 1999 à 2017 selon le SCN 2008 a été publiée.</a:t>
            </a:r>
          </a:p>
          <a:p>
            <a:pPr lvl="1" algn="just"/>
            <a:endParaRPr lang="fr-FR" dirty="0" smtClean="0"/>
          </a:p>
          <a:p>
            <a:pPr marL="274320" lvl="1" indent="0" algn="just">
              <a:buNone/>
            </a:pPr>
            <a:r>
              <a:rPr lang="fr-FR" dirty="0" smtClean="0"/>
              <a:t>En perspective</a:t>
            </a:r>
          </a:p>
          <a:p>
            <a:pPr lvl="1" algn="just"/>
            <a:endParaRPr lang="fr-FR" dirty="0" smtClean="0"/>
          </a:p>
          <a:p>
            <a:pPr lvl="1" algn="just"/>
            <a:r>
              <a:rPr lang="fr-FR" dirty="0" err="1" smtClean="0"/>
              <a:t>Rétropolation</a:t>
            </a:r>
            <a:r>
              <a:rPr lang="fr-FR" dirty="0" smtClean="0"/>
              <a:t> </a:t>
            </a:r>
            <a:r>
              <a:rPr lang="fr-FR" dirty="0"/>
              <a:t>sur les années antérieures à 1999 ;</a:t>
            </a:r>
          </a:p>
          <a:p>
            <a:pPr lvl="1" algn="just"/>
            <a:r>
              <a:rPr lang="fr-FR" dirty="0" err="1" smtClean="0"/>
              <a:t>Rétropolation</a:t>
            </a:r>
            <a:r>
              <a:rPr lang="fr-FR" dirty="0" smtClean="0"/>
              <a:t> des </a:t>
            </a:r>
            <a:r>
              <a:rPr lang="fr-FR" dirty="0"/>
              <a:t>TRE ;</a:t>
            </a:r>
          </a:p>
          <a:p>
            <a:pPr lvl="1" algn="just"/>
            <a:r>
              <a:rPr lang="fr-FR" dirty="0"/>
              <a:t>Extension de la </a:t>
            </a:r>
            <a:r>
              <a:rPr lang="fr-FR" dirty="0" err="1"/>
              <a:t>rétropolation</a:t>
            </a:r>
            <a:r>
              <a:rPr lang="fr-FR" dirty="0"/>
              <a:t> aux TCEI </a:t>
            </a:r>
            <a:r>
              <a:rPr lang="fr-FR" dirty="0" smtClean="0"/>
              <a:t>;</a:t>
            </a:r>
            <a:endParaRPr lang="fr-FR" dirty="0"/>
          </a:p>
        </p:txBody>
      </p:sp>
    </p:spTree>
    <p:extLst>
      <p:ext uri="{BB962C8B-B14F-4D97-AF65-F5344CB8AC3E}">
        <p14:creationId xmlns:p14="http://schemas.microsoft.com/office/powerpoint/2010/main" val="17669286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ous-titre 5"/>
          <p:cNvSpPr>
            <a:spLocks noGrp="1"/>
          </p:cNvSpPr>
          <p:nvPr>
            <p:ph type="subTitle" idx="1"/>
          </p:nvPr>
        </p:nvSpPr>
        <p:spPr>
          <a:xfrm>
            <a:off x="1212064" y="5229200"/>
            <a:ext cx="6858000" cy="533400"/>
          </a:xfrm>
        </p:spPr>
        <p:txBody>
          <a:bodyPr/>
          <a:lstStyle/>
          <a:p>
            <a:r>
              <a:rPr lang="fr-FR" dirty="0"/>
              <a:t>MERCI POUR VOTRE ATTENTION</a:t>
            </a:r>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23</a:t>
            </a:fld>
            <a:endParaRPr lang="fr-BE" dirty="0"/>
          </a:p>
        </p:txBody>
      </p:sp>
    </p:spTree>
    <p:extLst>
      <p:ext uri="{BB962C8B-B14F-4D97-AF65-F5344CB8AC3E}">
        <p14:creationId xmlns:p14="http://schemas.microsoft.com/office/powerpoint/2010/main" val="11308022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a:xfrm>
            <a:off x="611560" y="2636912"/>
            <a:ext cx="8229600" cy="914400"/>
          </a:xfrm>
        </p:spPr>
        <p:txBody>
          <a:bodyPr>
            <a:normAutofit/>
          </a:bodyPr>
          <a:lstStyle/>
          <a:p>
            <a:pPr algn="ctr"/>
            <a:r>
              <a:rPr lang="fr-FR" dirty="0"/>
              <a:t>1. INTRODUCTION</a:t>
            </a:r>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3</a:t>
            </a:fld>
            <a:endParaRPr lang="fr-BE" dirty="0"/>
          </a:p>
        </p:txBody>
      </p:sp>
    </p:spTree>
    <p:extLst>
      <p:ext uri="{BB962C8B-B14F-4D97-AF65-F5344CB8AC3E}">
        <p14:creationId xmlns:p14="http://schemas.microsoft.com/office/powerpoint/2010/main" val="1441129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CF4668DC-857F-487D-BFFA-8C0CA5037977}" type="slidenum">
              <a:rPr lang="fr-BE" smtClean="0"/>
              <a:pPr/>
              <a:t>4</a:t>
            </a:fld>
            <a:endParaRPr lang="fr-BE" dirty="0"/>
          </a:p>
        </p:txBody>
      </p:sp>
      <p:sp>
        <p:nvSpPr>
          <p:cNvPr id="4" name="Espace réservé du contenu 3"/>
          <p:cNvSpPr>
            <a:spLocks noGrp="1"/>
          </p:cNvSpPr>
          <p:nvPr>
            <p:ph sz="quarter" idx="1"/>
          </p:nvPr>
        </p:nvSpPr>
        <p:spPr/>
        <p:txBody>
          <a:bodyPr>
            <a:normAutofit fontScale="85000" lnSpcReduction="20000"/>
          </a:bodyPr>
          <a:lstStyle/>
          <a:p>
            <a:pPr algn="just">
              <a:lnSpc>
                <a:spcPct val="107000"/>
              </a:lnSpc>
              <a:spcAft>
                <a:spcPts val="800"/>
              </a:spcAft>
            </a:pPr>
            <a:r>
              <a:rPr lang="fr-FR" b="1" dirty="0">
                <a:ea typeface="Calibri" panose="020F0502020204030204" pitchFamily="34" charset="0"/>
                <a:cs typeface="Calibri" panose="020F0502020204030204" pitchFamily="34" charset="0"/>
              </a:rPr>
              <a:t>Objectifs de la </a:t>
            </a:r>
            <a:r>
              <a:rPr lang="fr-FR" b="1" dirty="0" err="1">
                <a:ea typeface="Calibri" panose="020F0502020204030204" pitchFamily="34" charset="0"/>
                <a:cs typeface="Calibri" panose="020F0502020204030204" pitchFamily="34" charset="0"/>
              </a:rPr>
              <a:t>rétropolation</a:t>
            </a:r>
            <a:r>
              <a:rPr lang="fr-FR" b="1" dirty="0">
                <a:ea typeface="Calibri" panose="020F0502020204030204" pitchFamily="34" charset="0"/>
                <a:cs typeface="Calibri" panose="020F0502020204030204" pitchFamily="34" charset="0"/>
              </a:rPr>
              <a:t> :</a:t>
            </a:r>
          </a:p>
          <a:p>
            <a:pPr lvl="1" algn="just">
              <a:lnSpc>
                <a:spcPct val="107000"/>
              </a:lnSpc>
              <a:spcAft>
                <a:spcPts val="800"/>
              </a:spcAft>
            </a:pPr>
            <a:r>
              <a:rPr lang="fr-FR" dirty="0">
                <a:ea typeface="Calibri" panose="020F0502020204030204" pitchFamily="34" charset="0"/>
                <a:cs typeface="Calibri" panose="020F0502020204030204" pitchFamily="34" charset="0"/>
              </a:rPr>
              <a:t>Réalisé généralement lors d’un changement d’année de base</a:t>
            </a:r>
          </a:p>
          <a:p>
            <a:pPr lvl="1" algn="just">
              <a:lnSpc>
                <a:spcPct val="107000"/>
              </a:lnSpc>
              <a:spcAft>
                <a:spcPts val="800"/>
              </a:spcAft>
            </a:pPr>
            <a:r>
              <a:rPr lang="fr-FR" dirty="0">
                <a:ea typeface="Calibri" panose="020F0502020204030204" pitchFamily="34" charset="0"/>
                <a:cs typeface="Calibri" panose="020F0502020204030204" pitchFamily="34" charset="0"/>
              </a:rPr>
              <a:t>Assurer la cohérence des séries chronologiques</a:t>
            </a:r>
          </a:p>
          <a:p>
            <a:pPr lvl="1" algn="just">
              <a:lnSpc>
                <a:spcPct val="107000"/>
              </a:lnSpc>
              <a:spcAft>
                <a:spcPts val="800"/>
              </a:spcAft>
            </a:pPr>
            <a:r>
              <a:rPr lang="fr-FR" b="1" i="1" dirty="0"/>
              <a:t>« Mettre à la disponibilité des utilisateurs de séries longues, cohérentes, sans rupture statistique et économiquement significative »</a:t>
            </a:r>
            <a:endParaRPr lang="fr-FR" i="1" dirty="0">
              <a:ea typeface="Calibri" panose="020F0502020204030204" pitchFamily="34" charset="0"/>
              <a:cs typeface="Calibri" panose="020F0502020204030204" pitchFamily="34" charset="0"/>
            </a:endParaRPr>
          </a:p>
          <a:p>
            <a:pPr algn="just">
              <a:lnSpc>
                <a:spcPct val="107000"/>
              </a:lnSpc>
              <a:spcAft>
                <a:spcPts val="800"/>
              </a:spcAft>
            </a:pPr>
            <a:r>
              <a:rPr lang="fr-FR" b="1" dirty="0">
                <a:ea typeface="Calibri" panose="020F0502020204030204" pitchFamily="34" charset="0"/>
                <a:cs typeface="Calibri" panose="020F0502020204030204" pitchFamily="34" charset="0"/>
              </a:rPr>
              <a:t>Causes de la </a:t>
            </a:r>
            <a:r>
              <a:rPr lang="fr-FR" b="1" dirty="0" err="1">
                <a:ea typeface="Calibri" panose="020F0502020204030204" pitchFamily="34" charset="0"/>
                <a:cs typeface="Calibri" panose="020F0502020204030204" pitchFamily="34" charset="0"/>
              </a:rPr>
              <a:t>rétropolation</a:t>
            </a:r>
            <a:r>
              <a:rPr lang="fr-FR" b="1" dirty="0">
                <a:ea typeface="Calibri" panose="020F0502020204030204" pitchFamily="34" charset="0"/>
                <a:cs typeface="Calibri" panose="020F0502020204030204" pitchFamily="34" charset="0"/>
              </a:rPr>
              <a:t> </a:t>
            </a:r>
            <a:r>
              <a:rPr lang="fr-FR" dirty="0">
                <a:ea typeface="Calibri" panose="020F0502020204030204" pitchFamily="34" charset="0"/>
                <a:cs typeface="Calibri" panose="020F0502020204030204" pitchFamily="34" charset="0"/>
              </a:rPr>
              <a:t>:</a:t>
            </a:r>
          </a:p>
          <a:p>
            <a:pPr lvl="1" algn="just">
              <a:lnSpc>
                <a:spcPct val="107000"/>
              </a:lnSpc>
              <a:spcAft>
                <a:spcPts val="800"/>
              </a:spcAft>
            </a:pPr>
            <a:r>
              <a:rPr lang="fr-FR" dirty="0"/>
              <a:t>Changement de concepts, définition</a:t>
            </a:r>
          </a:p>
          <a:p>
            <a:pPr lvl="1" algn="just">
              <a:lnSpc>
                <a:spcPct val="107000"/>
              </a:lnSpc>
              <a:spcAft>
                <a:spcPts val="800"/>
              </a:spcAft>
            </a:pPr>
            <a:r>
              <a:rPr lang="fr-FR" dirty="0" smtClean="0"/>
              <a:t>Nouvelle(s</a:t>
            </a:r>
            <a:r>
              <a:rPr lang="fr-FR" dirty="0"/>
              <a:t>) méthode(s) </a:t>
            </a:r>
            <a:r>
              <a:rPr lang="fr-FR" dirty="0" smtClean="0"/>
              <a:t>d’estimation</a:t>
            </a:r>
          </a:p>
          <a:p>
            <a:pPr lvl="1" algn="just">
              <a:lnSpc>
                <a:spcPct val="107000"/>
              </a:lnSpc>
              <a:spcAft>
                <a:spcPts val="800"/>
              </a:spcAft>
            </a:pPr>
            <a:r>
              <a:rPr lang="fr-FR" dirty="0"/>
              <a:t>Changement de nomenclatures d’activités et de produits</a:t>
            </a:r>
          </a:p>
          <a:p>
            <a:pPr lvl="1" algn="just">
              <a:lnSpc>
                <a:spcPct val="107000"/>
              </a:lnSpc>
              <a:spcAft>
                <a:spcPts val="800"/>
              </a:spcAft>
            </a:pPr>
            <a:r>
              <a:rPr lang="fr-FR" dirty="0" smtClean="0"/>
              <a:t>Correction </a:t>
            </a:r>
            <a:r>
              <a:rPr lang="fr-FR" dirty="0"/>
              <a:t>d’erreurs constatées sur l’ancienne série</a:t>
            </a:r>
          </a:p>
          <a:p>
            <a:pPr lvl="1" algn="just">
              <a:lnSpc>
                <a:spcPct val="107000"/>
              </a:lnSpc>
              <a:spcAft>
                <a:spcPts val="800"/>
              </a:spcAft>
            </a:pPr>
            <a:r>
              <a:rPr lang="fr-FR" dirty="0"/>
              <a:t>Disponibilité de nouvelles données de base</a:t>
            </a:r>
          </a:p>
          <a:p>
            <a:endParaRPr lang="fr-FR" dirty="0"/>
          </a:p>
        </p:txBody>
      </p:sp>
      <p:sp>
        <p:nvSpPr>
          <p:cNvPr id="6" name="Titre 1"/>
          <p:cNvSpPr>
            <a:spLocks noGrp="1"/>
          </p:cNvSpPr>
          <p:nvPr>
            <p:ph type="title"/>
          </p:nvPr>
        </p:nvSpPr>
        <p:spPr>
          <a:xfrm>
            <a:off x="457200" y="152400"/>
            <a:ext cx="8229600" cy="990600"/>
          </a:xfrm>
        </p:spPr>
        <p:txBody>
          <a:bodyPr/>
          <a:lstStyle/>
          <a:p>
            <a:r>
              <a:rPr lang="fr-FR" dirty="0"/>
              <a:t>1. INTRODUCTION</a:t>
            </a:r>
          </a:p>
        </p:txBody>
      </p:sp>
    </p:spTree>
    <p:extLst>
      <p:ext uri="{BB962C8B-B14F-4D97-AF65-F5344CB8AC3E}">
        <p14:creationId xmlns:p14="http://schemas.microsoft.com/office/powerpoint/2010/main" val="4092378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strVal val="#ppt_w*0.70"/>
                                          </p:val>
                                        </p:tav>
                                        <p:tav tm="100000">
                                          <p:val>
                                            <p:strVal val="#ppt_w"/>
                                          </p:val>
                                        </p:tav>
                                      </p:tavLst>
                                    </p:anim>
                                    <p:anim calcmode="lin" valueType="num">
                                      <p:cBhvr>
                                        <p:cTn id="8" dur="1000" fill="hold"/>
                                        <p:tgtEl>
                                          <p:spTgt spid="6"/>
                                        </p:tgtEl>
                                        <p:attrNameLst>
                                          <p:attrName>ppt_h</p:attrName>
                                        </p:attrNameLst>
                                      </p:cBhvr>
                                      <p:tavLst>
                                        <p:tav tm="0">
                                          <p:val>
                                            <p:strVal val="#ppt_h"/>
                                          </p:val>
                                        </p:tav>
                                        <p:tav tm="100000">
                                          <p:val>
                                            <p:strVal val="#ppt_h"/>
                                          </p:val>
                                        </p:tav>
                                      </p:tavLst>
                                    </p:anim>
                                    <p:animEffect transition="in" filter="fade">
                                      <p:cBhvr>
                                        <p:cTn id="9"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1. INTRODUCTION</a:t>
            </a:r>
          </a:p>
        </p:txBody>
      </p:sp>
      <p:sp>
        <p:nvSpPr>
          <p:cNvPr id="3" name="Espace réservé du contenu 2"/>
          <p:cNvSpPr>
            <a:spLocks noGrp="1"/>
          </p:cNvSpPr>
          <p:nvPr>
            <p:ph sz="quarter" idx="1"/>
          </p:nvPr>
        </p:nvSpPr>
        <p:spPr/>
        <p:txBody>
          <a:bodyPr>
            <a:normAutofit/>
          </a:bodyPr>
          <a:lstStyle/>
          <a:p>
            <a:pPr algn="just">
              <a:lnSpc>
                <a:spcPct val="107000"/>
              </a:lnSpc>
              <a:spcAft>
                <a:spcPts val="800"/>
              </a:spcAft>
            </a:pPr>
            <a:r>
              <a:rPr lang="fr-FR" dirty="0" err="1" smtClean="0"/>
              <a:t>Rétropolations</a:t>
            </a:r>
            <a:r>
              <a:rPr lang="fr-FR" dirty="0" smtClean="0"/>
              <a:t> </a:t>
            </a:r>
            <a:r>
              <a:rPr lang="fr-FR" dirty="0"/>
              <a:t>synthétiques : </a:t>
            </a:r>
          </a:p>
          <a:p>
            <a:pPr lvl="1" algn="just">
              <a:lnSpc>
                <a:spcPct val="107000"/>
              </a:lnSpc>
              <a:spcAft>
                <a:spcPts val="800"/>
              </a:spcAft>
            </a:pPr>
            <a:r>
              <a:rPr lang="fr-FR" dirty="0"/>
              <a:t>Nomenclatures de </a:t>
            </a:r>
            <a:r>
              <a:rPr lang="fr-FR" dirty="0" err="1"/>
              <a:t>rétropolation</a:t>
            </a:r>
            <a:r>
              <a:rPr lang="fr-FR" dirty="0"/>
              <a:t> (produits, branches notamment)  à l’intersection des anciennes et des nouvelles nomenclatures</a:t>
            </a:r>
          </a:p>
          <a:p>
            <a:pPr lvl="1" algn="just">
              <a:lnSpc>
                <a:spcPct val="107000"/>
              </a:lnSpc>
              <a:spcAft>
                <a:spcPts val="800"/>
              </a:spcAft>
            </a:pPr>
            <a:r>
              <a:rPr lang="fr-FR" dirty="0"/>
              <a:t>Indices de volume, valeur, prix de l’ancienne base immédiatement disponibles dans la nomenclature de </a:t>
            </a:r>
            <a:r>
              <a:rPr lang="fr-FR" dirty="0" err="1"/>
              <a:t>rétropolation</a:t>
            </a:r>
            <a:endParaRPr lang="fr-FR" dirty="0"/>
          </a:p>
          <a:p>
            <a:pPr lvl="1" algn="just">
              <a:lnSpc>
                <a:spcPct val="107000"/>
              </a:lnSpc>
              <a:spcAft>
                <a:spcPts val="800"/>
              </a:spcAft>
            </a:pPr>
            <a:r>
              <a:rPr lang="fr-FR" dirty="0"/>
              <a:t>Niveaux (en valeur) de la nouvelle base immédiatement disponibles dans la nomenclature de </a:t>
            </a:r>
            <a:r>
              <a:rPr lang="fr-FR" dirty="0" err="1"/>
              <a:t>rétropolation</a:t>
            </a:r>
            <a:r>
              <a:rPr lang="fr-FR" dirty="0"/>
              <a:t>.</a:t>
            </a:r>
          </a:p>
          <a:p>
            <a:pPr lvl="1" algn="just">
              <a:lnSpc>
                <a:spcPct val="107000"/>
              </a:lnSpc>
              <a:spcAft>
                <a:spcPts val="800"/>
              </a:spcAft>
            </a:pPr>
            <a:r>
              <a:rPr lang="fr-FR" dirty="0"/>
              <a:t>Travail moins important à faire sur les exogènes </a:t>
            </a:r>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5</a:t>
            </a:fld>
            <a:endParaRPr lang="fr-BE" dirty="0"/>
          </a:p>
        </p:txBody>
      </p:sp>
    </p:spTree>
    <p:extLst>
      <p:ext uri="{BB962C8B-B14F-4D97-AF65-F5344CB8AC3E}">
        <p14:creationId xmlns:p14="http://schemas.microsoft.com/office/powerpoint/2010/main" val="707737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a:xfrm>
            <a:off x="611560" y="2636912"/>
            <a:ext cx="8229600" cy="914400"/>
          </a:xfrm>
        </p:spPr>
        <p:txBody>
          <a:bodyPr>
            <a:normAutofit fontScale="90000"/>
          </a:bodyPr>
          <a:lstStyle/>
          <a:p>
            <a:pPr lvl="0"/>
            <a:r>
              <a:rPr lang="fr-FR" dirty="0" smtClean="0"/>
              <a:t>2. MÉTHODOLOGIE DE LA RÉTROPOLATION SYNTHÉTIQUE</a:t>
            </a:r>
            <a:endParaRPr lang="fr-FR" dirty="0"/>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6</a:t>
            </a:fld>
            <a:endParaRPr lang="fr-BE" dirty="0"/>
          </a:p>
        </p:txBody>
      </p:sp>
    </p:spTree>
    <p:extLst>
      <p:ext uri="{BB962C8B-B14F-4D97-AF65-F5344CB8AC3E}">
        <p14:creationId xmlns:p14="http://schemas.microsoft.com/office/powerpoint/2010/main" val="2423001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52400"/>
            <a:ext cx="8229600" cy="990600"/>
          </a:xfrm>
        </p:spPr>
        <p:txBody>
          <a:bodyPr anchor="ctr" anchorCtr="0"/>
          <a:lstStyle/>
          <a:p>
            <a:r>
              <a:rPr lang="fr-FR" b="1" dirty="0"/>
              <a:t>2.1. Champ</a:t>
            </a:r>
          </a:p>
        </p:txBody>
      </p:sp>
      <p:sp>
        <p:nvSpPr>
          <p:cNvPr id="3" name="Espace réservé du contenu 2"/>
          <p:cNvSpPr>
            <a:spLocks noGrp="1"/>
          </p:cNvSpPr>
          <p:nvPr>
            <p:ph sz="quarter" idx="1"/>
          </p:nvPr>
        </p:nvSpPr>
        <p:spPr>
          <a:xfrm>
            <a:off x="445752" y="1280795"/>
            <a:ext cx="8229600" cy="4937760"/>
          </a:xfrm>
        </p:spPr>
        <p:txBody>
          <a:bodyPr>
            <a:normAutofit/>
          </a:bodyPr>
          <a:lstStyle/>
          <a:p>
            <a:pPr algn="just">
              <a:lnSpc>
                <a:spcPct val="107000"/>
              </a:lnSpc>
              <a:spcAft>
                <a:spcPts val="800"/>
              </a:spcAft>
            </a:pPr>
            <a:r>
              <a:rPr lang="fr-FR" dirty="0" smtClean="0">
                <a:ea typeface="Calibri" panose="020F0502020204030204" pitchFamily="34" charset="0"/>
                <a:cs typeface="Calibri" panose="020F0502020204030204" pitchFamily="34" charset="0"/>
              </a:rPr>
              <a:t>Choix de réaliser les </a:t>
            </a:r>
            <a:r>
              <a:rPr lang="fr-FR" dirty="0" err="1" smtClean="0">
                <a:ea typeface="Calibri" panose="020F0502020204030204" pitchFamily="34" charset="0"/>
                <a:cs typeface="Calibri" panose="020F0502020204030204" pitchFamily="34" charset="0"/>
              </a:rPr>
              <a:t>retropolations</a:t>
            </a:r>
            <a:r>
              <a:rPr lang="fr-FR" dirty="0" smtClean="0">
                <a:ea typeface="Calibri" panose="020F0502020204030204" pitchFamily="34" charset="0"/>
                <a:cs typeface="Calibri" panose="020F0502020204030204" pitchFamily="34" charset="0"/>
              </a:rPr>
              <a:t> synthétiques</a:t>
            </a:r>
          </a:p>
          <a:p>
            <a:pPr algn="just">
              <a:lnSpc>
                <a:spcPct val="107000"/>
              </a:lnSpc>
              <a:spcAft>
                <a:spcPts val="800"/>
              </a:spcAft>
            </a:pPr>
            <a:r>
              <a:rPr lang="fr-FR" dirty="0" smtClean="0">
                <a:ea typeface="Calibri" panose="020F0502020204030204" pitchFamily="34" charset="0"/>
                <a:cs typeface="Calibri" panose="020F0502020204030204" pitchFamily="34" charset="0"/>
              </a:rPr>
              <a:t>Le </a:t>
            </a:r>
            <a:r>
              <a:rPr lang="fr-FR" dirty="0">
                <a:ea typeface="Calibri" panose="020F0502020204030204" pitchFamily="34" charset="0"/>
                <a:cs typeface="Calibri" panose="020F0502020204030204" pitchFamily="34" charset="0"/>
              </a:rPr>
              <a:t>champ global de la </a:t>
            </a:r>
            <a:r>
              <a:rPr lang="fr-FR" dirty="0" err="1">
                <a:ea typeface="Calibri" panose="020F0502020204030204" pitchFamily="34" charset="0"/>
                <a:cs typeface="Calibri" panose="020F0502020204030204" pitchFamily="34" charset="0"/>
              </a:rPr>
              <a:t>rétropolation</a:t>
            </a:r>
            <a:r>
              <a:rPr lang="fr-FR" dirty="0">
                <a:ea typeface="Calibri" panose="020F0502020204030204" pitchFamily="34" charset="0"/>
                <a:cs typeface="Calibri" panose="020F0502020204030204" pitchFamily="34" charset="0"/>
              </a:rPr>
              <a:t> </a:t>
            </a:r>
            <a:r>
              <a:rPr lang="fr-FR" dirty="0" smtClean="0">
                <a:ea typeface="Calibri" panose="020F0502020204030204" pitchFamily="34" charset="0"/>
                <a:cs typeface="Calibri" panose="020F0502020204030204" pitchFamily="34" charset="0"/>
              </a:rPr>
              <a:t>synthétique </a:t>
            </a:r>
            <a:r>
              <a:rPr lang="fr-FR" dirty="0">
                <a:ea typeface="Calibri" panose="020F0502020204030204" pitchFamily="34" charset="0"/>
                <a:cs typeface="Calibri" panose="020F0502020204030204" pitchFamily="34" charset="0"/>
              </a:rPr>
              <a:t>concerne l’optique demande et production du PIB.</a:t>
            </a:r>
          </a:p>
          <a:p>
            <a:pPr algn="just">
              <a:lnSpc>
                <a:spcPct val="107000"/>
              </a:lnSpc>
              <a:spcAft>
                <a:spcPts val="800"/>
              </a:spcAft>
            </a:pPr>
            <a:r>
              <a:rPr lang="fr-FR" dirty="0">
                <a:ea typeface="Calibri" panose="020F0502020204030204" pitchFamily="34" charset="0"/>
                <a:cs typeface="Calibri" panose="020F0502020204030204" pitchFamily="34" charset="0"/>
              </a:rPr>
              <a:t>Les </a:t>
            </a:r>
            <a:r>
              <a:rPr lang="fr-FR" dirty="0" err="1" smtClean="0">
                <a:ea typeface="Calibri" panose="020F0502020204030204" pitchFamily="34" charset="0"/>
                <a:cs typeface="Calibri" panose="020F0502020204030204" pitchFamily="34" charset="0"/>
              </a:rPr>
              <a:t>EREs</a:t>
            </a:r>
            <a:r>
              <a:rPr lang="fr-FR" dirty="0" smtClean="0">
                <a:ea typeface="Calibri" panose="020F0502020204030204" pitchFamily="34" charset="0"/>
                <a:cs typeface="Calibri" panose="020F0502020204030204" pitchFamily="34" charset="0"/>
              </a:rPr>
              <a:t> </a:t>
            </a:r>
            <a:r>
              <a:rPr lang="fr-FR" dirty="0">
                <a:ea typeface="Calibri" panose="020F0502020204030204" pitchFamily="34" charset="0"/>
                <a:cs typeface="Calibri" panose="020F0502020204030204" pitchFamily="34" charset="0"/>
              </a:rPr>
              <a:t>et les CB sont </a:t>
            </a:r>
            <a:r>
              <a:rPr lang="fr-FR" dirty="0" err="1">
                <a:ea typeface="Calibri" panose="020F0502020204030204" pitchFamily="34" charset="0"/>
                <a:cs typeface="Calibri" panose="020F0502020204030204" pitchFamily="34" charset="0"/>
              </a:rPr>
              <a:t>rétropolés</a:t>
            </a:r>
            <a:r>
              <a:rPr lang="fr-FR" dirty="0">
                <a:ea typeface="Calibri" panose="020F0502020204030204" pitchFamily="34" charset="0"/>
                <a:cs typeface="Calibri" panose="020F0502020204030204" pitchFamily="34" charset="0"/>
              </a:rPr>
              <a:t> indépendamment:</a:t>
            </a:r>
          </a:p>
          <a:p>
            <a:pPr lvl="1" algn="just">
              <a:lnSpc>
                <a:spcPct val="107000"/>
              </a:lnSpc>
              <a:spcAft>
                <a:spcPts val="800"/>
              </a:spcAft>
            </a:pPr>
            <a:r>
              <a:rPr lang="fr-FR" dirty="0" smtClean="0">
                <a:solidFill>
                  <a:schemeClr val="tx1"/>
                </a:solidFill>
                <a:ea typeface="Calibri" panose="020F0502020204030204" pitchFamily="34" charset="0"/>
                <a:cs typeface="Calibri" panose="020F0502020204030204" pitchFamily="34" charset="0"/>
              </a:rPr>
              <a:t>Ce qui suppose qu’on a un attribut méthodologique 1 (venant des </a:t>
            </a:r>
            <a:r>
              <a:rPr lang="fr-FR" dirty="0" err="1" smtClean="0">
                <a:solidFill>
                  <a:schemeClr val="tx1"/>
                </a:solidFill>
                <a:ea typeface="Calibri" panose="020F0502020204030204" pitchFamily="34" charset="0"/>
                <a:cs typeface="Calibri" panose="020F0502020204030204" pitchFamily="34" charset="0"/>
              </a:rPr>
              <a:t>EREs</a:t>
            </a:r>
            <a:r>
              <a:rPr lang="fr-FR" dirty="0" smtClean="0">
                <a:solidFill>
                  <a:schemeClr val="tx1"/>
                </a:solidFill>
                <a:ea typeface="Calibri" panose="020F0502020204030204" pitchFamily="34" charset="0"/>
                <a:cs typeface="Calibri" panose="020F0502020204030204" pitchFamily="34" charset="0"/>
              </a:rPr>
              <a:t> et un attribut méthodologique 2 (venant des CB)</a:t>
            </a:r>
          </a:p>
          <a:p>
            <a:pPr algn="just">
              <a:lnSpc>
                <a:spcPct val="107000"/>
              </a:lnSpc>
              <a:spcAft>
                <a:spcPts val="800"/>
              </a:spcAft>
            </a:pPr>
            <a:r>
              <a:rPr lang="fr-FR" dirty="0" smtClean="0">
                <a:ea typeface="Calibri" panose="020F0502020204030204" pitchFamily="34" charset="0"/>
                <a:cs typeface="Calibri" panose="020F0502020204030204" pitchFamily="34" charset="0"/>
              </a:rPr>
              <a:t>L’équilibre global entre Offre et demande se fait au niveau de la production et de la CI :</a:t>
            </a:r>
          </a:p>
          <a:p>
            <a:pPr lvl="1" algn="just">
              <a:lnSpc>
                <a:spcPct val="107000"/>
              </a:lnSpc>
              <a:spcAft>
                <a:spcPts val="800"/>
              </a:spcAft>
            </a:pPr>
            <a:r>
              <a:rPr lang="fr-FR" dirty="0" smtClean="0">
                <a:ea typeface="Calibri" panose="020F0502020204030204" pitchFamily="34" charset="0"/>
                <a:cs typeface="Calibri" panose="020F0502020204030204" pitchFamily="34" charset="0"/>
              </a:rPr>
              <a:t>L’équilibre </a:t>
            </a:r>
            <a:r>
              <a:rPr lang="fr-FR" dirty="0">
                <a:ea typeface="Calibri" panose="020F0502020204030204" pitchFamily="34" charset="0"/>
                <a:cs typeface="Calibri" panose="020F0502020204030204" pitchFamily="34" charset="0"/>
              </a:rPr>
              <a:t>global est recherché (</a:t>
            </a:r>
            <a:r>
              <a:rPr lang="fr-FR" dirty="0" err="1">
                <a:ea typeface="Calibri" panose="020F0502020204030204" pitchFamily="34" charset="0"/>
                <a:cs typeface="Calibri" panose="020F0502020204030204" pitchFamily="34" charset="0"/>
              </a:rPr>
              <a:t>rétropolations</a:t>
            </a:r>
            <a:r>
              <a:rPr lang="fr-FR" dirty="0">
                <a:ea typeface="Calibri" panose="020F0502020204030204" pitchFamily="34" charset="0"/>
                <a:cs typeface="Calibri" panose="020F0502020204030204" pitchFamily="34" charset="0"/>
              </a:rPr>
              <a:t> </a:t>
            </a:r>
            <a:r>
              <a:rPr lang="fr-FR" dirty="0" smtClean="0">
                <a:ea typeface="Calibri" panose="020F0502020204030204" pitchFamily="34" charset="0"/>
                <a:cs typeface="Calibri" panose="020F0502020204030204" pitchFamily="34" charset="0"/>
              </a:rPr>
              <a:t>synthétiques).</a:t>
            </a:r>
            <a:endParaRPr lang="fr-FR" dirty="0">
              <a:ea typeface="Calibri" panose="020F0502020204030204" pitchFamily="34" charset="0"/>
              <a:cs typeface="Calibri" panose="020F0502020204030204" pitchFamily="34" charset="0"/>
            </a:endParaRPr>
          </a:p>
          <a:p>
            <a:pPr algn="just">
              <a:lnSpc>
                <a:spcPct val="107000"/>
              </a:lnSpc>
              <a:spcAft>
                <a:spcPts val="800"/>
              </a:spcAft>
            </a:pPr>
            <a:endParaRPr lang="fr-FR" b="1" dirty="0"/>
          </a:p>
          <a:p>
            <a:pPr marL="0" indent="0" algn="just">
              <a:lnSpc>
                <a:spcPct val="107000"/>
              </a:lnSpc>
              <a:spcAft>
                <a:spcPts val="800"/>
              </a:spcAft>
              <a:buNone/>
            </a:pPr>
            <a:endParaRPr lang="fr-FR"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7</a:t>
            </a:fld>
            <a:endParaRPr lang="fr-BE" dirty="0"/>
          </a:p>
        </p:txBody>
      </p:sp>
    </p:spTree>
    <p:extLst>
      <p:ext uri="{BB962C8B-B14F-4D97-AF65-F5344CB8AC3E}">
        <p14:creationId xmlns:p14="http://schemas.microsoft.com/office/powerpoint/2010/main" val="3638339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52400"/>
            <a:ext cx="8229600" cy="990600"/>
          </a:xfrm>
        </p:spPr>
        <p:txBody>
          <a:bodyPr anchor="ctr" anchorCtr="0">
            <a:normAutofit/>
          </a:bodyPr>
          <a:lstStyle/>
          <a:p>
            <a:r>
              <a:rPr lang="fr-FR" b="1" dirty="0"/>
              <a:t>2.2. </a:t>
            </a:r>
            <a:r>
              <a:rPr lang="fr-FR" b="1" dirty="0" err="1"/>
              <a:t>rétropolations</a:t>
            </a:r>
            <a:r>
              <a:rPr lang="fr-FR" b="1" dirty="0"/>
              <a:t> </a:t>
            </a:r>
            <a:r>
              <a:rPr lang="fr-FR" b="1" dirty="0" smtClean="0"/>
              <a:t>des ERE</a:t>
            </a:r>
            <a:endParaRPr lang="fr-FR" b="1" dirty="0">
              <a:solidFill>
                <a:schemeClr val="accent1">
                  <a:lumMod val="50000"/>
                </a:schemeClr>
              </a:solidFill>
            </a:endParaRPr>
          </a:p>
        </p:txBody>
      </p:sp>
      <p:sp>
        <p:nvSpPr>
          <p:cNvPr id="3" name="Espace réservé du contenu 2"/>
          <p:cNvSpPr>
            <a:spLocks noGrp="1"/>
          </p:cNvSpPr>
          <p:nvPr>
            <p:ph sz="quarter" idx="1"/>
          </p:nvPr>
        </p:nvSpPr>
        <p:spPr>
          <a:xfrm>
            <a:off x="457200" y="1219200"/>
            <a:ext cx="8229600" cy="5047878"/>
          </a:xfrm>
        </p:spPr>
        <p:txBody>
          <a:bodyPr>
            <a:normAutofit fontScale="62500" lnSpcReduction="20000"/>
          </a:bodyPr>
          <a:lstStyle/>
          <a:p>
            <a:pPr marL="0" indent="0" algn="just">
              <a:lnSpc>
                <a:spcPct val="107000"/>
              </a:lnSpc>
              <a:spcAft>
                <a:spcPts val="800"/>
              </a:spcAft>
              <a:buNone/>
            </a:pPr>
            <a:r>
              <a:rPr lang="fr-FR" sz="3500" i="1" dirty="0">
                <a:solidFill>
                  <a:srgbClr val="00B0F0"/>
                </a:solidFill>
              </a:rPr>
              <a:t>2.2.1. Travaux préparatoires</a:t>
            </a:r>
          </a:p>
          <a:p>
            <a:pPr algn="just">
              <a:lnSpc>
                <a:spcPct val="107000"/>
              </a:lnSpc>
              <a:spcAft>
                <a:spcPts val="800"/>
              </a:spcAft>
            </a:pPr>
            <a:r>
              <a:rPr lang="fr-FR" dirty="0" smtClean="0">
                <a:ea typeface="Calibri" panose="020F0502020204030204" pitchFamily="34" charset="0"/>
                <a:cs typeface="Calibri" panose="020F0502020204030204" pitchFamily="34" charset="0"/>
              </a:rPr>
              <a:t>Elaboration d’une nomenclature de </a:t>
            </a:r>
            <a:r>
              <a:rPr lang="fr-FR" dirty="0" err="1" smtClean="0">
                <a:ea typeface="Calibri" panose="020F0502020204030204" pitchFamily="34" charset="0"/>
                <a:cs typeface="Calibri" panose="020F0502020204030204" pitchFamily="34" charset="0"/>
              </a:rPr>
              <a:t>retropolation</a:t>
            </a:r>
            <a:r>
              <a:rPr lang="fr-FR" dirty="0">
                <a:ea typeface="Calibri" panose="020F0502020204030204" pitchFamily="34" charset="0"/>
                <a:cs typeface="Calibri" panose="020F0502020204030204" pitchFamily="34" charset="0"/>
              </a:rPr>
              <a:t>,</a:t>
            </a:r>
            <a:r>
              <a:rPr lang="fr-FR" dirty="0" smtClean="0"/>
              <a:t>(produits</a:t>
            </a:r>
            <a:r>
              <a:rPr lang="fr-FR" dirty="0"/>
              <a:t>, branches notamment)  à l’intersection des anciennes et des nouvelles </a:t>
            </a:r>
            <a:r>
              <a:rPr lang="fr-FR" dirty="0" smtClean="0"/>
              <a:t>nomenclatures(42 branches/produits) et qui prend en compte certains nouveaux éclatements demandés par la prévision et les CNT.</a:t>
            </a:r>
          </a:p>
          <a:p>
            <a:pPr algn="just">
              <a:lnSpc>
                <a:spcPct val="107000"/>
              </a:lnSpc>
              <a:spcAft>
                <a:spcPts val="800"/>
              </a:spcAft>
            </a:pPr>
            <a:r>
              <a:rPr lang="fr-FR" dirty="0" smtClean="0"/>
              <a:t>Construire les tables de passages Nouvelle Nomenclature/Nomenclature de </a:t>
            </a:r>
            <a:r>
              <a:rPr lang="fr-FR" dirty="0" err="1" smtClean="0"/>
              <a:t>retropolation</a:t>
            </a:r>
            <a:r>
              <a:rPr lang="fr-FR" dirty="0" smtClean="0"/>
              <a:t> et Ancienne nomenclature/nomenclature de </a:t>
            </a:r>
            <a:r>
              <a:rPr lang="fr-FR" dirty="0" err="1" smtClean="0"/>
              <a:t>retropolation</a:t>
            </a:r>
            <a:r>
              <a:rPr lang="fr-FR" dirty="0" smtClean="0"/>
              <a:t>,</a:t>
            </a:r>
            <a:endParaRPr lang="fr-FR" dirty="0"/>
          </a:p>
          <a:p>
            <a:pPr algn="just">
              <a:lnSpc>
                <a:spcPct val="107000"/>
              </a:lnSpc>
              <a:spcAft>
                <a:spcPts val="800"/>
              </a:spcAft>
            </a:pPr>
            <a:r>
              <a:rPr lang="fr-FR" dirty="0" smtClean="0">
                <a:ea typeface="Calibri" panose="020F0502020204030204" pitchFamily="34" charset="0"/>
                <a:cs typeface="Calibri" panose="020F0502020204030204" pitchFamily="34" charset="0"/>
              </a:rPr>
              <a:t>Construire une base séries selon la nomenclature de </a:t>
            </a:r>
            <a:r>
              <a:rPr lang="fr-FR" dirty="0" err="1" smtClean="0">
                <a:ea typeface="Calibri" panose="020F0502020204030204" pitchFamily="34" charset="0"/>
                <a:cs typeface="Calibri" panose="020F0502020204030204" pitchFamily="34" charset="0"/>
              </a:rPr>
              <a:t>retropolation</a:t>
            </a:r>
            <a:r>
              <a:rPr lang="fr-FR" dirty="0" smtClean="0">
                <a:ea typeface="Calibri" panose="020F0502020204030204" pitchFamily="34" charset="0"/>
                <a:cs typeface="Calibri" panose="020F0502020204030204" pitchFamily="34" charset="0"/>
              </a:rPr>
              <a:t> (1999-2015) grâce à l’outil série de ERETES</a:t>
            </a:r>
          </a:p>
          <a:p>
            <a:pPr lvl="1" algn="just">
              <a:lnSpc>
                <a:spcPct val="107000"/>
              </a:lnSpc>
              <a:spcAft>
                <a:spcPts val="800"/>
              </a:spcAft>
            </a:pPr>
            <a:r>
              <a:rPr lang="fr-FR" sz="2400" dirty="0" smtClean="0">
                <a:ea typeface="Calibri" panose="020F0502020204030204" pitchFamily="34" charset="0"/>
                <a:cs typeface="Calibri" panose="020F0502020204030204" pitchFamily="34" charset="0"/>
              </a:rPr>
              <a:t>Les attributs de la base ERETES sont conservés dans la base série et pour </a:t>
            </a:r>
            <a:r>
              <a:rPr lang="fr-FR" sz="2400" dirty="0">
                <a:ea typeface="Calibri" panose="020F0502020204030204" pitchFamily="34" charset="0"/>
                <a:cs typeface="Calibri" panose="020F0502020204030204" pitchFamily="34" charset="0"/>
              </a:rPr>
              <a:t>simplifier, les données </a:t>
            </a:r>
            <a:r>
              <a:rPr lang="fr-FR" sz="2400" dirty="0" err="1">
                <a:ea typeface="Calibri" panose="020F0502020204030204" pitchFamily="34" charset="0"/>
                <a:cs typeface="Calibri" panose="020F0502020204030204" pitchFamily="34" charset="0"/>
              </a:rPr>
              <a:t>rétropolées</a:t>
            </a:r>
            <a:r>
              <a:rPr lang="fr-FR" sz="2400" dirty="0">
                <a:ea typeface="Calibri" panose="020F0502020204030204" pitchFamily="34" charset="0"/>
                <a:cs typeface="Calibri" panose="020F0502020204030204" pitchFamily="34" charset="0"/>
              </a:rPr>
              <a:t> </a:t>
            </a:r>
            <a:r>
              <a:rPr lang="fr-FR" sz="2400" dirty="0" smtClean="0">
                <a:ea typeface="Calibri" panose="020F0502020204030204" pitchFamily="34" charset="0"/>
                <a:cs typeface="Calibri" panose="020F0502020204030204" pitchFamily="34" charset="0"/>
              </a:rPr>
              <a:t>conservent les mêmes modes </a:t>
            </a:r>
            <a:r>
              <a:rPr lang="fr-FR" sz="2400" dirty="0">
                <a:ea typeface="Calibri" panose="020F0502020204030204" pitchFamily="34" charset="0"/>
                <a:cs typeface="Calibri" panose="020F0502020204030204" pitchFamily="34" charset="0"/>
              </a:rPr>
              <a:t>de valorisation que dans l’ancienne et la nouvelle </a:t>
            </a:r>
            <a:r>
              <a:rPr lang="fr-FR" sz="2400" dirty="0" smtClean="0">
                <a:ea typeface="Calibri" panose="020F0502020204030204" pitchFamily="34" charset="0"/>
                <a:cs typeface="Calibri" panose="020F0502020204030204" pitchFamily="34" charset="0"/>
              </a:rPr>
              <a:t>base.</a:t>
            </a:r>
          </a:p>
          <a:p>
            <a:pPr algn="just">
              <a:lnSpc>
                <a:spcPct val="107000"/>
              </a:lnSpc>
              <a:spcAft>
                <a:spcPts val="800"/>
              </a:spcAft>
            </a:pPr>
            <a:r>
              <a:rPr lang="fr-FR" sz="2800" dirty="0" smtClean="0">
                <a:ea typeface="Calibri" panose="020F0502020204030204" pitchFamily="34" charset="0"/>
                <a:cs typeface="Calibri" panose="020F0502020204030204" pitchFamily="34" charset="0"/>
              </a:rPr>
              <a:t>Exportation </a:t>
            </a:r>
            <a:r>
              <a:rPr lang="fr-FR" sz="2800" dirty="0">
                <a:ea typeface="Calibri" panose="020F0502020204030204" pitchFamily="34" charset="0"/>
                <a:cs typeface="Calibri" panose="020F0502020204030204" pitchFamily="34" charset="0"/>
              </a:rPr>
              <a:t>de la base </a:t>
            </a:r>
            <a:r>
              <a:rPr lang="fr-FR" sz="2800" dirty="0" smtClean="0">
                <a:ea typeface="Calibri" panose="020F0502020204030204" pitchFamily="34" charset="0"/>
                <a:cs typeface="Calibri" panose="020F0502020204030204" pitchFamily="34" charset="0"/>
              </a:rPr>
              <a:t>série </a:t>
            </a:r>
            <a:r>
              <a:rPr lang="fr-FR" sz="2800" dirty="0">
                <a:ea typeface="Calibri" panose="020F0502020204030204" pitchFamily="34" charset="0"/>
                <a:cs typeface="Calibri" panose="020F0502020204030204" pitchFamily="34" charset="0"/>
              </a:rPr>
              <a:t>en </a:t>
            </a:r>
            <a:r>
              <a:rPr lang="fr-FR" sz="2800" dirty="0" smtClean="0">
                <a:ea typeface="Calibri" panose="020F0502020204030204" pitchFamily="34" charset="0"/>
                <a:cs typeface="Calibri" panose="020F0502020204030204" pitchFamily="34" charset="0"/>
              </a:rPr>
              <a:t>Excel </a:t>
            </a:r>
            <a:r>
              <a:rPr lang="fr-FR" sz="2800" dirty="0">
                <a:ea typeface="Calibri" panose="020F0502020204030204" pitchFamily="34" charset="0"/>
                <a:cs typeface="Calibri" panose="020F0502020204030204" pitchFamily="34" charset="0"/>
              </a:rPr>
              <a:t>et passage dans </a:t>
            </a:r>
            <a:r>
              <a:rPr lang="fr-FR" sz="2800" dirty="0" smtClean="0">
                <a:ea typeface="Calibri" panose="020F0502020204030204" pitchFamily="34" charset="0"/>
                <a:cs typeface="Calibri" panose="020F0502020204030204" pitchFamily="34" charset="0"/>
              </a:rPr>
              <a:t>la nomenclature </a:t>
            </a:r>
            <a:r>
              <a:rPr lang="fr-FR" sz="2800" dirty="0">
                <a:ea typeface="Calibri" panose="020F0502020204030204" pitchFamily="34" charset="0"/>
                <a:cs typeface="Calibri" panose="020F0502020204030204" pitchFamily="34" charset="0"/>
              </a:rPr>
              <a:t>de </a:t>
            </a:r>
            <a:r>
              <a:rPr lang="fr-FR" sz="2800" dirty="0" err="1" smtClean="0">
                <a:ea typeface="Calibri" panose="020F0502020204030204" pitchFamily="34" charset="0"/>
                <a:cs typeface="Calibri" panose="020F0502020204030204" pitchFamily="34" charset="0"/>
              </a:rPr>
              <a:t>retropolation</a:t>
            </a:r>
            <a:endParaRPr lang="fr-FR" sz="2800" dirty="0" smtClean="0">
              <a:ea typeface="Calibri" panose="020F0502020204030204" pitchFamily="34" charset="0"/>
              <a:cs typeface="Calibri" panose="020F0502020204030204" pitchFamily="34" charset="0"/>
            </a:endParaRPr>
          </a:p>
          <a:p>
            <a:pPr algn="just">
              <a:lnSpc>
                <a:spcPct val="107000"/>
              </a:lnSpc>
              <a:spcAft>
                <a:spcPts val="800"/>
              </a:spcAft>
            </a:pPr>
            <a:r>
              <a:rPr lang="fr-FR" sz="2800" dirty="0" smtClean="0">
                <a:ea typeface="Calibri" panose="020F0502020204030204" pitchFamily="34" charset="0"/>
                <a:cs typeface="Calibri" panose="020F0502020204030204" pitchFamily="34" charset="0"/>
              </a:rPr>
              <a:t>Exportation de la nouvelle base 2015 dans Excel et passage dans la nomenclature de </a:t>
            </a:r>
            <a:r>
              <a:rPr lang="fr-FR" sz="2800" dirty="0" err="1" smtClean="0">
                <a:ea typeface="Calibri" panose="020F0502020204030204" pitchFamily="34" charset="0"/>
                <a:cs typeface="Calibri" panose="020F0502020204030204" pitchFamily="34" charset="0"/>
              </a:rPr>
              <a:t>retropolation</a:t>
            </a:r>
            <a:endParaRPr lang="fr-FR" sz="2800" dirty="0" smtClean="0">
              <a:ea typeface="Calibri" panose="020F0502020204030204" pitchFamily="34" charset="0"/>
              <a:cs typeface="Calibri" panose="020F0502020204030204" pitchFamily="34" charset="0"/>
            </a:endParaRPr>
          </a:p>
          <a:p>
            <a:pPr algn="just">
              <a:lnSpc>
                <a:spcPct val="107000"/>
              </a:lnSpc>
              <a:spcAft>
                <a:spcPts val="800"/>
              </a:spcAft>
            </a:pPr>
            <a:r>
              <a:rPr lang="fr-FR" sz="2800" dirty="0" smtClean="0">
                <a:ea typeface="Calibri" panose="020F0502020204030204" pitchFamily="34" charset="0"/>
                <a:cs typeface="Calibri" panose="020F0502020204030204" pitchFamily="34" charset="0"/>
              </a:rPr>
              <a:t>Constitution de la série des exogènes</a:t>
            </a:r>
            <a:endParaRPr lang="fr-FR" sz="2800" dirty="0">
              <a:ea typeface="Calibri" panose="020F0502020204030204" pitchFamily="34" charset="0"/>
              <a:cs typeface="Calibri" panose="020F0502020204030204" pitchFamily="34" charset="0"/>
            </a:endParaRPr>
          </a:p>
          <a:p>
            <a:pPr algn="just">
              <a:lnSpc>
                <a:spcPct val="107000"/>
              </a:lnSpc>
              <a:spcAft>
                <a:spcPts val="800"/>
              </a:spcAft>
            </a:pPr>
            <a:endParaRPr lang="fr-FR" dirty="0" smtClean="0">
              <a:ea typeface="Calibri" panose="020F0502020204030204" pitchFamily="34" charset="0"/>
              <a:cs typeface="Calibri" panose="020F0502020204030204" pitchFamily="34" charset="0"/>
            </a:endParaRPr>
          </a:p>
          <a:p>
            <a:pPr marL="0" indent="0" algn="just">
              <a:lnSpc>
                <a:spcPct val="107000"/>
              </a:lnSpc>
              <a:spcAft>
                <a:spcPts val="800"/>
              </a:spcAft>
              <a:buNone/>
            </a:pPr>
            <a:endParaRPr lang="fr-FR"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8</a:t>
            </a:fld>
            <a:endParaRPr lang="fr-BE" dirty="0"/>
          </a:p>
        </p:txBody>
      </p:sp>
    </p:spTree>
    <p:extLst>
      <p:ext uri="{BB962C8B-B14F-4D97-AF65-F5344CB8AC3E}">
        <p14:creationId xmlns:p14="http://schemas.microsoft.com/office/powerpoint/2010/main" val="1529733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52400"/>
            <a:ext cx="8229600" cy="990600"/>
          </a:xfrm>
        </p:spPr>
        <p:txBody>
          <a:bodyPr anchor="ctr" anchorCtr="0">
            <a:normAutofit/>
          </a:bodyPr>
          <a:lstStyle/>
          <a:p>
            <a:pPr lvl="1" algn="just" rtl="0">
              <a:lnSpc>
                <a:spcPct val="87000"/>
              </a:lnSpc>
              <a:spcBef>
                <a:spcPts val="600"/>
              </a:spcBef>
              <a:spcAft>
                <a:spcPts val="800"/>
              </a:spcAft>
              <a:buClr>
                <a:schemeClr val="accent1"/>
              </a:buClr>
              <a:buSzPct val="76000"/>
            </a:pPr>
            <a:r>
              <a:rPr lang="fr-FR" sz="2200" i="1" kern="1200" dirty="0">
                <a:solidFill>
                  <a:srgbClr val="00B0F0"/>
                </a:solidFill>
                <a:latin typeface="+mn-lt"/>
                <a:ea typeface="+mn-ea"/>
                <a:cs typeface="+mn-cs"/>
              </a:rPr>
              <a:t>2.2.2. </a:t>
            </a:r>
            <a:r>
              <a:rPr lang="fr-FR" sz="2200" i="1" kern="1200" dirty="0" err="1">
                <a:solidFill>
                  <a:srgbClr val="00B0F0"/>
                </a:solidFill>
                <a:latin typeface="+mn-lt"/>
                <a:ea typeface="+mn-ea"/>
                <a:cs typeface="+mn-cs"/>
              </a:rPr>
              <a:t>Rétropolations</a:t>
            </a:r>
            <a:r>
              <a:rPr lang="fr-FR" sz="2200" i="1" kern="1200" dirty="0">
                <a:solidFill>
                  <a:srgbClr val="00B0F0"/>
                </a:solidFill>
                <a:latin typeface="+mn-lt"/>
                <a:ea typeface="+mn-ea"/>
                <a:cs typeface="+mn-cs"/>
              </a:rPr>
              <a:t> </a:t>
            </a:r>
            <a:r>
              <a:rPr lang="fr-FR" sz="2200" i="1" kern="1200" dirty="0" smtClean="0">
                <a:solidFill>
                  <a:srgbClr val="00B0F0"/>
                </a:solidFill>
                <a:latin typeface="+mn-lt"/>
                <a:ea typeface="+mn-ea"/>
                <a:cs typeface="+mn-cs"/>
              </a:rPr>
              <a:t>brutes/réadaptées</a:t>
            </a:r>
            <a:endParaRPr lang="fr-FR" sz="2200" i="1" kern="1200" dirty="0">
              <a:solidFill>
                <a:srgbClr val="00B0F0"/>
              </a:solidFill>
              <a:latin typeface="+mn-lt"/>
              <a:ea typeface="+mn-ea"/>
              <a:cs typeface="+mn-cs"/>
            </a:endParaRPr>
          </a:p>
        </p:txBody>
      </p:sp>
      <p:sp>
        <p:nvSpPr>
          <p:cNvPr id="3" name="Espace réservé du contenu 2"/>
          <p:cNvSpPr>
            <a:spLocks noGrp="1"/>
          </p:cNvSpPr>
          <p:nvPr>
            <p:ph sz="quarter" idx="1"/>
          </p:nvPr>
        </p:nvSpPr>
        <p:spPr>
          <a:xfrm>
            <a:off x="457200" y="1219200"/>
            <a:ext cx="8229600" cy="5047878"/>
          </a:xfrm>
        </p:spPr>
        <p:txBody>
          <a:bodyPr>
            <a:normAutofit lnSpcReduction="10000"/>
          </a:bodyPr>
          <a:lstStyle/>
          <a:p>
            <a:pPr algn="just">
              <a:lnSpc>
                <a:spcPct val="107000"/>
              </a:lnSpc>
              <a:spcAft>
                <a:spcPts val="800"/>
              </a:spcAft>
            </a:pPr>
            <a:r>
              <a:rPr lang="fr-FR" sz="1800" dirty="0">
                <a:ea typeface="Calibri" panose="020F0502020204030204" pitchFamily="34" charset="0"/>
                <a:cs typeface="Calibri" panose="020F0502020204030204" pitchFamily="34" charset="0"/>
              </a:rPr>
              <a:t>L</a:t>
            </a:r>
            <a:r>
              <a:rPr lang="fr-FR" sz="1800" dirty="0" smtClean="0">
                <a:ea typeface="Calibri" panose="020F0502020204030204" pitchFamily="34" charset="0"/>
                <a:cs typeface="Calibri" panose="020F0502020204030204" pitchFamily="34" charset="0"/>
              </a:rPr>
              <a:t>’année </a:t>
            </a:r>
            <a:r>
              <a:rPr lang="fr-FR" sz="1800" dirty="0">
                <a:ea typeface="Calibri" panose="020F0502020204030204" pitchFamily="34" charset="0"/>
                <a:cs typeface="Calibri" panose="020F0502020204030204" pitchFamily="34" charset="0"/>
              </a:rPr>
              <a:t>de base </a:t>
            </a:r>
            <a:r>
              <a:rPr lang="fr-FR" sz="1800" dirty="0" smtClean="0">
                <a:ea typeface="Calibri" panose="020F0502020204030204" pitchFamily="34" charset="0"/>
                <a:cs typeface="Calibri" panose="020F0502020204030204" pitchFamily="34" charset="0"/>
              </a:rPr>
              <a:t>2015 en </a:t>
            </a:r>
            <a:r>
              <a:rPr lang="fr-FR" sz="1800" dirty="0">
                <a:ea typeface="Calibri" panose="020F0502020204030204" pitchFamily="34" charset="0"/>
                <a:cs typeface="Calibri" panose="020F0502020204030204" pitchFamily="34" charset="0"/>
              </a:rPr>
              <a:t>valeur </a:t>
            </a:r>
            <a:r>
              <a:rPr lang="fr-FR" sz="1800" dirty="0" smtClean="0">
                <a:ea typeface="Calibri" panose="020F0502020204030204" pitchFamily="34" charset="0"/>
                <a:cs typeface="Calibri" panose="020F0502020204030204" pitchFamily="34" charset="0"/>
              </a:rPr>
              <a:t>courante est connue . </a:t>
            </a:r>
            <a:endParaRPr lang="fr-FR" sz="1800" dirty="0">
              <a:ea typeface="Calibri" panose="020F0502020204030204" pitchFamily="34" charset="0"/>
              <a:cs typeface="Calibri" panose="020F0502020204030204" pitchFamily="34" charset="0"/>
            </a:endParaRPr>
          </a:p>
          <a:p>
            <a:pPr algn="just">
              <a:lnSpc>
                <a:spcPct val="107000"/>
              </a:lnSpc>
              <a:spcAft>
                <a:spcPts val="800"/>
              </a:spcAft>
            </a:pPr>
            <a:r>
              <a:rPr lang="fr-FR" sz="1800" dirty="0">
                <a:ea typeface="Calibri" panose="020F0502020204030204" pitchFamily="34" charset="0"/>
                <a:cs typeface="Calibri" panose="020F0502020204030204" pitchFamily="34" charset="0"/>
              </a:rPr>
              <a:t>Une année de compte de </a:t>
            </a:r>
            <a:r>
              <a:rPr lang="fr-FR" sz="1800" dirty="0" err="1">
                <a:ea typeface="Calibri" panose="020F0502020204030204" pitchFamily="34" charset="0"/>
                <a:cs typeface="Calibri" panose="020F0502020204030204" pitchFamily="34" charset="0"/>
              </a:rPr>
              <a:t>rétropolation</a:t>
            </a:r>
            <a:r>
              <a:rPr lang="fr-FR" sz="1800" dirty="0">
                <a:ea typeface="Calibri" panose="020F0502020204030204" pitchFamily="34" charset="0"/>
                <a:cs typeface="Calibri" panose="020F0502020204030204" pitchFamily="34" charset="0"/>
              </a:rPr>
              <a:t> </a:t>
            </a:r>
            <a:r>
              <a:rPr lang="fr-FR" sz="1800" dirty="0" smtClean="0">
                <a:ea typeface="Calibri" panose="020F0502020204030204" pitchFamily="34" charset="0"/>
                <a:cs typeface="Calibri" panose="020F0502020204030204" pitchFamily="34" charset="0"/>
              </a:rPr>
              <a:t>N(2014) </a:t>
            </a:r>
            <a:r>
              <a:rPr lang="fr-FR" sz="1800" dirty="0">
                <a:ea typeface="Calibri" panose="020F0502020204030204" pitchFamily="34" charset="0"/>
                <a:cs typeface="Calibri" panose="020F0502020204030204" pitchFamily="34" charset="0"/>
              </a:rPr>
              <a:t>ramène au problème suivant : </a:t>
            </a:r>
          </a:p>
          <a:p>
            <a:pPr lvl="1" algn="just">
              <a:lnSpc>
                <a:spcPct val="107000"/>
              </a:lnSpc>
              <a:spcAft>
                <a:spcPts val="800"/>
              </a:spcAft>
            </a:pPr>
            <a:r>
              <a:rPr lang="fr-FR" sz="1800" dirty="0">
                <a:ea typeface="Calibri" panose="020F0502020204030204" pitchFamily="34" charset="0"/>
                <a:cs typeface="Calibri" panose="020F0502020204030204" pitchFamily="34" charset="0"/>
              </a:rPr>
              <a:t>Déterminer le compte en volume de </a:t>
            </a:r>
            <a:r>
              <a:rPr lang="fr-FR" sz="1800" dirty="0" smtClean="0">
                <a:ea typeface="Calibri" panose="020F0502020204030204" pitchFamily="34" charset="0"/>
                <a:cs typeface="Calibri" panose="020F0502020204030204" pitchFamily="34" charset="0"/>
              </a:rPr>
              <a:t>N(2014), </a:t>
            </a:r>
            <a:r>
              <a:rPr lang="fr-FR" sz="1800" dirty="0">
                <a:ea typeface="Calibri" panose="020F0502020204030204" pitchFamily="34" charset="0"/>
                <a:cs typeface="Calibri" panose="020F0502020204030204" pitchFamily="34" charset="0"/>
              </a:rPr>
              <a:t>et </a:t>
            </a:r>
          </a:p>
          <a:p>
            <a:pPr lvl="1" algn="just">
              <a:lnSpc>
                <a:spcPct val="107000"/>
              </a:lnSpc>
              <a:spcAft>
                <a:spcPts val="800"/>
              </a:spcAft>
            </a:pPr>
            <a:r>
              <a:rPr lang="fr-FR" sz="1800" dirty="0">
                <a:ea typeface="Calibri" panose="020F0502020204030204" pitchFamily="34" charset="0"/>
                <a:cs typeface="Calibri" panose="020F0502020204030204" pitchFamily="34" charset="0"/>
              </a:rPr>
              <a:t>Déterminer le compte en valeur de </a:t>
            </a:r>
            <a:r>
              <a:rPr lang="fr-FR" sz="1800" dirty="0" smtClean="0">
                <a:ea typeface="Calibri" panose="020F0502020204030204" pitchFamily="34" charset="0"/>
                <a:cs typeface="Calibri" panose="020F0502020204030204" pitchFamily="34" charset="0"/>
              </a:rPr>
              <a:t>N-1(2013)</a:t>
            </a:r>
            <a:endParaRPr lang="fr-FR" sz="1800" dirty="0">
              <a:ea typeface="Calibri" panose="020F0502020204030204" pitchFamily="34" charset="0"/>
              <a:cs typeface="Calibri" panose="020F0502020204030204" pitchFamily="34" charset="0"/>
            </a:endParaRPr>
          </a:p>
          <a:p>
            <a:pPr marL="274320" lvl="1" indent="0" algn="just">
              <a:lnSpc>
                <a:spcPct val="107000"/>
              </a:lnSpc>
              <a:spcAft>
                <a:spcPts val="800"/>
              </a:spcAft>
              <a:buNone/>
            </a:pPr>
            <a:r>
              <a:rPr lang="fr-FR" sz="1800" dirty="0" smtClean="0">
                <a:ea typeface="Calibri" panose="020F0502020204030204" pitchFamily="34" charset="0"/>
                <a:cs typeface="Calibri" panose="020F0502020204030204" pitchFamily="34" charset="0"/>
              </a:rPr>
              <a:t>Deux approches sont utilisées:</a:t>
            </a:r>
          </a:p>
          <a:p>
            <a:pPr marL="274320" lvl="1" indent="0" algn="just">
              <a:lnSpc>
                <a:spcPct val="107000"/>
              </a:lnSpc>
              <a:spcAft>
                <a:spcPts val="800"/>
              </a:spcAft>
              <a:buNone/>
            </a:pPr>
            <a:r>
              <a:rPr lang="fr-FR" sz="1800" dirty="0">
                <a:solidFill>
                  <a:srgbClr val="00B0F0"/>
                </a:solidFill>
                <a:ea typeface="Calibri" panose="020F0502020204030204" pitchFamily="34" charset="0"/>
                <a:cs typeface="Calibri" panose="020F0502020204030204" pitchFamily="34" charset="0"/>
              </a:rPr>
              <a:t>Approche macro</a:t>
            </a:r>
            <a:r>
              <a:rPr lang="fr-FR" sz="1800" dirty="0" smtClean="0">
                <a:solidFill>
                  <a:srgbClr val="00B0F0"/>
                </a:solidFill>
                <a:ea typeface="Calibri" panose="020F0502020204030204" pitchFamily="34" charset="0"/>
                <a:cs typeface="Calibri" panose="020F0502020204030204" pitchFamily="34" charset="0"/>
              </a:rPr>
              <a:t>: </a:t>
            </a:r>
            <a:r>
              <a:rPr lang="fr-FR" sz="1800" dirty="0">
                <a:ea typeface="Calibri" panose="020F0502020204030204" pitchFamily="34" charset="0"/>
                <a:cs typeface="Calibri" panose="020F0502020204030204" pitchFamily="34" charset="0"/>
              </a:rPr>
              <a:t>application </a:t>
            </a:r>
            <a:r>
              <a:rPr lang="fr-FR" sz="1800" dirty="0" smtClean="0">
                <a:ea typeface="Calibri" panose="020F0502020204030204" pitchFamily="34" charset="0"/>
                <a:cs typeface="Calibri" panose="020F0502020204030204" pitchFamily="34" charset="0"/>
              </a:rPr>
              <a:t>à </a:t>
            </a:r>
            <a:r>
              <a:rPr lang="fr-FR" sz="1800" dirty="0">
                <a:ea typeface="Calibri" panose="020F0502020204030204" pitchFamily="34" charset="0"/>
                <a:cs typeface="Calibri" panose="020F0502020204030204" pitchFamily="34" charset="0"/>
              </a:rPr>
              <a:t>rebours des </a:t>
            </a:r>
            <a:r>
              <a:rPr lang="fr-FR" sz="1800" dirty="0" smtClean="0">
                <a:ea typeface="Calibri" panose="020F0502020204030204" pitchFamily="34" charset="0"/>
                <a:cs typeface="Calibri" panose="020F0502020204030204" pitchFamily="34" charset="0"/>
              </a:rPr>
              <a:t>anciens indices de </a:t>
            </a:r>
            <a:r>
              <a:rPr lang="fr-FR" sz="1800" dirty="0">
                <a:ea typeface="Calibri" panose="020F0502020204030204" pitchFamily="34" charset="0"/>
                <a:cs typeface="Calibri" panose="020F0502020204030204" pitchFamily="34" charset="0"/>
              </a:rPr>
              <a:t>valeur à reculons </a:t>
            </a:r>
            <a:r>
              <a:rPr lang="fr-FR" sz="1800" dirty="0" smtClean="0">
                <a:ea typeface="Calibri" panose="020F0502020204030204" pitchFamily="34" charset="0"/>
                <a:cs typeface="Calibri" panose="020F0502020204030204" pitchFamily="34" charset="0"/>
              </a:rPr>
              <a:t>série </a:t>
            </a:r>
            <a:r>
              <a:rPr lang="fr-FR" sz="1800" dirty="0">
                <a:ea typeface="Calibri" panose="020F0502020204030204" pitchFamily="34" charset="0"/>
                <a:cs typeface="Calibri" panose="020F0502020204030204" pitchFamily="34" charset="0"/>
              </a:rPr>
              <a:t>par </a:t>
            </a:r>
            <a:r>
              <a:rPr lang="fr-FR" sz="1800" dirty="0" smtClean="0">
                <a:ea typeface="Calibri" panose="020F0502020204030204" pitchFamily="34" charset="0"/>
                <a:cs typeface="Calibri" panose="020F0502020204030204" pitchFamily="34" charset="0"/>
              </a:rPr>
              <a:t>série </a:t>
            </a:r>
            <a:r>
              <a:rPr lang="fr-FR" sz="1800" dirty="0">
                <a:ea typeface="Calibri" panose="020F0502020204030204" pitchFamily="34" charset="0"/>
                <a:cs typeface="Calibri" panose="020F0502020204030204" pitchFamily="34" charset="0"/>
              </a:rPr>
              <a:t>et des </a:t>
            </a:r>
            <a:r>
              <a:rPr lang="fr-FR" sz="1800" dirty="0" smtClean="0">
                <a:ea typeface="Calibri" panose="020F0502020204030204" pitchFamily="34" charset="0"/>
                <a:cs typeface="Calibri" panose="020F0502020204030204" pitchFamily="34" charset="0"/>
              </a:rPr>
              <a:t>anciens indices </a:t>
            </a:r>
            <a:r>
              <a:rPr lang="fr-FR" sz="1800" dirty="0">
                <a:ea typeface="Calibri" panose="020F0502020204030204" pitchFamily="34" charset="0"/>
                <a:cs typeface="Calibri" panose="020F0502020204030204" pitchFamily="34" charset="0"/>
              </a:rPr>
              <a:t>de prix pour trouver respectivement le compte en valeur de N-1 et  le compte en volume de </a:t>
            </a:r>
            <a:r>
              <a:rPr lang="fr-FR" sz="1800" dirty="0" smtClean="0">
                <a:ea typeface="Calibri" panose="020F0502020204030204" pitchFamily="34" charset="0"/>
                <a:cs typeface="Calibri" panose="020F0502020204030204" pitchFamily="34" charset="0"/>
              </a:rPr>
              <a:t>N</a:t>
            </a:r>
          </a:p>
          <a:p>
            <a:pPr lvl="1" algn="just">
              <a:lnSpc>
                <a:spcPct val="107000"/>
              </a:lnSpc>
              <a:spcAft>
                <a:spcPts val="800"/>
              </a:spcAft>
              <a:buFont typeface="Wingdings" panose="05000000000000000000" pitchFamily="2" charset="2"/>
              <a:buChar char="§"/>
            </a:pPr>
            <a:r>
              <a:rPr lang="fr-FR" sz="1800" dirty="0" smtClean="0"/>
              <a:t>Valeur </a:t>
            </a:r>
            <a:r>
              <a:rPr lang="fr-FR" sz="1800" dirty="0" err="1"/>
              <a:t>rétropolée</a:t>
            </a:r>
            <a:r>
              <a:rPr lang="fr-FR" sz="1800" dirty="0"/>
              <a:t> de </a:t>
            </a:r>
            <a:r>
              <a:rPr lang="fr-FR" sz="1800" dirty="0" smtClean="0"/>
              <a:t>N-1 </a:t>
            </a:r>
            <a:r>
              <a:rPr lang="fr-FR" sz="1800" dirty="0"/>
              <a:t>= </a:t>
            </a:r>
            <a:r>
              <a:rPr lang="fr-FR" sz="1800" dirty="0" smtClean="0"/>
              <a:t>valeur </a:t>
            </a:r>
            <a:r>
              <a:rPr lang="fr-FR" sz="1800" dirty="0" err="1" smtClean="0"/>
              <a:t>rétropolée</a:t>
            </a:r>
            <a:r>
              <a:rPr lang="fr-FR" sz="1800" dirty="0" smtClean="0"/>
              <a:t> de N/indice de valeur de N.</a:t>
            </a:r>
          </a:p>
          <a:p>
            <a:pPr lvl="1" algn="just">
              <a:lnSpc>
                <a:spcPct val="107000"/>
              </a:lnSpc>
              <a:spcAft>
                <a:spcPts val="800"/>
              </a:spcAft>
              <a:buFont typeface="Wingdings" panose="05000000000000000000" pitchFamily="2" charset="2"/>
              <a:buChar char="§"/>
            </a:pPr>
            <a:r>
              <a:rPr lang="fr-FR" sz="1600" dirty="0" smtClean="0"/>
              <a:t>Volume </a:t>
            </a:r>
            <a:r>
              <a:rPr lang="fr-FR" sz="1600" dirty="0" err="1" smtClean="0"/>
              <a:t>rétropolée</a:t>
            </a:r>
            <a:r>
              <a:rPr lang="fr-FR" sz="1600" dirty="0" smtClean="0"/>
              <a:t> </a:t>
            </a:r>
            <a:r>
              <a:rPr lang="fr-FR" sz="1600" dirty="0"/>
              <a:t>de </a:t>
            </a:r>
            <a:r>
              <a:rPr lang="fr-FR" sz="1600" dirty="0" smtClean="0"/>
              <a:t>N=</a:t>
            </a:r>
            <a:r>
              <a:rPr lang="fr-FR" sz="1600" dirty="0"/>
              <a:t> valeur </a:t>
            </a:r>
            <a:r>
              <a:rPr lang="fr-FR" sz="1600" dirty="0" err="1"/>
              <a:t>rétropolée</a:t>
            </a:r>
            <a:r>
              <a:rPr lang="fr-FR" sz="1600" dirty="0"/>
              <a:t> de N/indice de </a:t>
            </a:r>
            <a:r>
              <a:rPr lang="fr-FR" sz="1600" dirty="0" smtClean="0"/>
              <a:t>prix de N</a:t>
            </a:r>
          </a:p>
          <a:p>
            <a:pPr lvl="1" algn="just">
              <a:lnSpc>
                <a:spcPct val="107000"/>
              </a:lnSpc>
              <a:spcAft>
                <a:spcPts val="800"/>
              </a:spcAft>
              <a:buFont typeface="Wingdings" panose="05000000000000000000" pitchFamily="2" charset="2"/>
              <a:buChar char="§"/>
            </a:pPr>
            <a:r>
              <a:rPr lang="fr-FR" sz="1800" dirty="0"/>
              <a:t>Calcul de la valeur </a:t>
            </a:r>
            <a:r>
              <a:rPr lang="fr-FR" sz="1800" dirty="0" err="1"/>
              <a:t>rétropolée</a:t>
            </a:r>
            <a:r>
              <a:rPr lang="fr-FR" sz="1800" dirty="0"/>
              <a:t> de 2014 en utilisant le taux de réévaluation : </a:t>
            </a:r>
          </a:p>
          <a:p>
            <a:pPr marL="0" indent="0">
              <a:buNone/>
            </a:pPr>
            <a:r>
              <a:rPr lang="fr-FR" sz="2900" dirty="0"/>
              <a:t>	</a:t>
            </a:r>
            <a:r>
              <a:rPr lang="fr-FR" sz="1900" dirty="0"/>
              <a:t>Valeur NB 2014 = (valeur2015NB/valeur 2015AB)*Valeur 2014AB</a:t>
            </a:r>
          </a:p>
          <a:p>
            <a:pPr lvl="1" algn="just">
              <a:lnSpc>
                <a:spcPct val="107000"/>
              </a:lnSpc>
              <a:spcAft>
                <a:spcPts val="800"/>
              </a:spcAft>
              <a:buFont typeface="Wingdings" panose="05000000000000000000" pitchFamily="2" charset="2"/>
              <a:buChar char="§"/>
            </a:pPr>
            <a:endParaRPr lang="fr-FR" sz="1600" dirty="0"/>
          </a:p>
          <a:p>
            <a:pPr algn="just">
              <a:lnSpc>
                <a:spcPct val="107000"/>
              </a:lnSpc>
              <a:spcAft>
                <a:spcPts val="800"/>
              </a:spcAft>
            </a:pPr>
            <a:endParaRPr lang="fr-FR" sz="1800" b="1" dirty="0"/>
          </a:p>
          <a:p>
            <a:pPr marL="0" indent="0" algn="just">
              <a:lnSpc>
                <a:spcPct val="107000"/>
              </a:lnSpc>
              <a:spcAft>
                <a:spcPts val="800"/>
              </a:spcAft>
              <a:buNone/>
            </a:pPr>
            <a:endParaRPr lang="fr-FR" sz="1800"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9</a:t>
            </a:fld>
            <a:endParaRPr lang="fr-BE" dirty="0"/>
          </a:p>
        </p:txBody>
      </p:sp>
    </p:spTree>
    <p:extLst>
      <p:ext uri="{BB962C8B-B14F-4D97-AF65-F5344CB8AC3E}">
        <p14:creationId xmlns:p14="http://schemas.microsoft.com/office/powerpoint/2010/main" val="2981109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e">
  <a:themeElements>
    <a:clrScheme name="RougJaunVert">
      <a:dk1>
        <a:srgbClr val="000000"/>
      </a:dk1>
      <a:lt1>
        <a:srgbClr val="FFFFFF"/>
      </a:lt1>
      <a:dk2>
        <a:srgbClr val="434342"/>
      </a:dk2>
      <a:lt2>
        <a:srgbClr val="CDD7D9"/>
      </a:lt2>
      <a:accent1>
        <a:srgbClr val="FF0000"/>
      </a:accent1>
      <a:accent2>
        <a:srgbClr val="FFFF00"/>
      </a:accent2>
      <a:accent3>
        <a:srgbClr val="00B050"/>
      </a:accent3>
      <a:accent4>
        <a:srgbClr val="FBA576"/>
      </a:accent4>
      <a:accent5>
        <a:srgbClr val="B2C78C"/>
      </a:accent5>
      <a:accent6>
        <a:srgbClr val="FFFF99"/>
      </a:accent6>
      <a:hlink>
        <a:srgbClr val="FDE1D1"/>
      </a:hlink>
      <a:folHlink>
        <a:srgbClr val="E5ECD8"/>
      </a:folHlink>
    </a:clrScheme>
    <a:fontScheme name="Origine">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rigine">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13366</TotalTime>
  <Words>2032</Words>
  <Application>Microsoft Office PowerPoint</Application>
  <PresentationFormat>Affichage à l'écran (4:3)</PresentationFormat>
  <Paragraphs>239</Paragraphs>
  <Slides>23</Slides>
  <Notes>12</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23</vt:i4>
      </vt:variant>
    </vt:vector>
  </HeadingPairs>
  <TitlesOfParts>
    <vt:vector size="30" baseType="lpstr">
      <vt:lpstr>Arial</vt:lpstr>
      <vt:lpstr>Bookman Old Style</vt:lpstr>
      <vt:lpstr>Calibri</vt:lpstr>
      <vt:lpstr>Gill Sans MT</vt:lpstr>
      <vt:lpstr>Wingdings</vt:lpstr>
      <vt:lpstr>Wingdings 3</vt:lpstr>
      <vt:lpstr>Origine</vt:lpstr>
      <vt:lpstr>Articulation des différentes retropolations : Cas pratique du Burkina Faso</vt:lpstr>
      <vt:lpstr>Plan de la présentation</vt:lpstr>
      <vt:lpstr>1. INTRODUCTION</vt:lpstr>
      <vt:lpstr>1. INTRODUCTION</vt:lpstr>
      <vt:lpstr>1. INTRODUCTION</vt:lpstr>
      <vt:lpstr>2. MÉTHODOLOGIE DE LA RÉTROPOLATION SYNTHÉTIQUE</vt:lpstr>
      <vt:lpstr>2.1. Champ</vt:lpstr>
      <vt:lpstr>2.2. rétropolations des ERE</vt:lpstr>
      <vt:lpstr>2.2.2. Rétropolations brutes/réadaptées</vt:lpstr>
      <vt:lpstr>2.2.2. Rétropolations brutes/réadaptées</vt:lpstr>
      <vt:lpstr>2.2.2. Rétropolations brutes et readaptées</vt:lpstr>
      <vt:lpstr>2.2.4 La synthèse du compte de N en volume: calage du déflateur</vt:lpstr>
      <vt:lpstr>2.2.4 La synthèse du compte de N en volume: calage du déflateur</vt:lpstr>
      <vt:lpstr>2.2.4 La synthèse du compte de N-1 en valeur: calage du taux de croissance</vt:lpstr>
      <vt:lpstr>2.3 Retropolation des Comptes de Branche</vt:lpstr>
      <vt:lpstr>Présentation PowerPoint</vt:lpstr>
      <vt:lpstr>2.3.3 Vue synoptique de la démarche de l’optique offre</vt:lpstr>
      <vt:lpstr>2.3.4. Procédure A et B : Lancement du modèle de premier tour dans la maquette</vt:lpstr>
      <vt:lpstr>2.3.5. Procédure C : Contrôle de la vraisemblance des ratios</vt:lpstr>
      <vt:lpstr>2.3.6. Procédure D : synthèse du compte de l’année N considérée, en volume</vt:lpstr>
      <vt:lpstr>2.3.7. Procédure E : synthèse du compte de l’année N-1 considéré, en valeur</vt:lpstr>
      <vt:lpstr>Conclusions et perspectives</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DIEUDONNE</dc:creator>
  <cp:lastModifiedBy>ZOURE</cp:lastModifiedBy>
  <cp:revision>483</cp:revision>
  <cp:lastPrinted>2014-03-26T11:02:24Z</cp:lastPrinted>
  <dcterms:created xsi:type="dcterms:W3CDTF">2013-05-22T14:51:01Z</dcterms:created>
  <dcterms:modified xsi:type="dcterms:W3CDTF">2019-11-13T10:47:49Z</dcterms:modified>
</cp:coreProperties>
</file>