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sldIdLst>
    <p:sldId id="256" r:id="rId2"/>
    <p:sldId id="257" r:id="rId3"/>
    <p:sldId id="283" r:id="rId4"/>
    <p:sldId id="286" r:id="rId5"/>
    <p:sldId id="285" r:id="rId6"/>
    <p:sldId id="290" r:id="rId7"/>
    <p:sldId id="288"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5" r:id="rId21"/>
    <p:sldId id="304" r:id="rId22"/>
    <p:sldId id="303" r:id="rId23"/>
    <p:sldId id="284" r:id="rId24"/>
    <p:sldId id="287" r:id="rId25"/>
    <p:sldId id="282" r:id="rId26"/>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5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4" autoAdjust="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8F5687A8-A4B6-49A2-9181-186AAAE74B81}" type="datetimeFigureOut">
              <a:rPr lang="fr-FR"/>
              <a:pPr>
                <a:defRPr/>
              </a:pPr>
              <a:t>07/10/2019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4F2793F-85A2-4739-97CC-CFC2867A15D2}" type="slidenum">
              <a:rPr lang="fr-FR"/>
              <a:pPr>
                <a:defRPr/>
              </a:pPr>
              <a:t>‹N°›</a:t>
            </a:fld>
            <a:endParaRPr lang="fr-FR"/>
          </a:p>
        </p:txBody>
      </p:sp>
    </p:spTree>
    <p:extLst>
      <p:ext uri="{BB962C8B-B14F-4D97-AF65-F5344CB8AC3E}">
        <p14:creationId xmlns:p14="http://schemas.microsoft.com/office/powerpoint/2010/main" val="30090715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54F2793F-85A2-4739-97CC-CFC2867A15D2}" type="slidenum">
              <a:rPr lang="fr-FR" smtClean="0"/>
              <a:pPr>
                <a:defRPr/>
              </a:pPr>
              <a:t>1</a:t>
            </a:fld>
            <a:endParaRPr lang="fr-FR"/>
          </a:p>
        </p:txBody>
      </p:sp>
    </p:spTree>
    <p:extLst>
      <p:ext uri="{BB962C8B-B14F-4D97-AF65-F5344CB8AC3E}">
        <p14:creationId xmlns:p14="http://schemas.microsoft.com/office/powerpoint/2010/main" val="25595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fr-FR" altLang="fr-FR"/>
            </a:p>
          </p:txBody>
        </p:sp>
      </p:grpSp>
      <p:sp>
        <p:nvSpPr>
          <p:cNvPr id="33804" name="Rectangle 12"/>
          <p:cNvSpPr>
            <a:spLocks noGrp="1" noChangeArrowheads="1"/>
          </p:cNvSpPr>
          <p:nvPr>
            <p:ph type="ctrTitle"/>
          </p:nvPr>
        </p:nvSpPr>
        <p:spPr>
          <a:xfrm>
            <a:off x="990600" y="1676400"/>
            <a:ext cx="7772400" cy="1462088"/>
          </a:xfrm>
        </p:spPr>
        <p:txBody>
          <a:bodyPr/>
          <a:lstStyle>
            <a:lvl1pPr>
              <a:defRPr/>
            </a:lvl1pPr>
          </a:lstStyle>
          <a:p>
            <a:pPr lvl="0"/>
            <a:r>
              <a:rPr lang="fr-FR" altLang="fr-FR" noProof="0" smtClean="0"/>
              <a:t>Cliquez pour modifier le style du titre</a:t>
            </a:r>
          </a:p>
        </p:txBody>
      </p:sp>
      <p:sp>
        <p:nvSpPr>
          <p:cNvPr id="33805"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fr-FR" altLang="fr-FR" noProof="0" smtClean="0"/>
              <a:t>Cliquez pour modifier le style des sous-titres du masque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fr-FR" altLang="fr-FR"/>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fr-FR" altLang="fr-FR"/>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D65E2814-9305-49BF-960B-55C5A718F5D5}" type="slidenum">
              <a:rPr lang="fr-FR" altLang="fr-FR"/>
              <a:pPr>
                <a:defRPr/>
              </a:pPr>
              <a:t>‹N°›</a:t>
            </a:fld>
            <a:endParaRPr lang="fr-FR" altLang="fr-FR"/>
          </a:p>
        </p:txBody>
      </p:sp>
    </p:spTree>
    <p:extLst>
      <p:ext uri="{BB962C8B-B14F-4D97-AF65-F5344CB8AC3E}">
        <p14:creationId xmlns:p14="http://schemas.microsoft.com/office/powerpoint/2010/main" val="1451564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E81D9097-1998-4566-9E55-E6A7D23ED5F6}" type="slidenum">
              <a:rPr lang="fr-FR" altLang="fr-FR"/>
              <a:pPr>
                <a:defRPr/>
              </a:pPr>
              <a:t>‹N°›</a:t>
            </a:fld>
            <a:endParaRPr lang="fr-FR" altLang="fr-FR"/>
          </a:p>
        </p:txBody>
      </p:sp>
    </p:spTree>
    <p:extLst>
      <p:ext uri="{BB962C8B-B14F-4D97-AF65-F5344CB8AC3E}">
        <p14:creationId xmlns:p14="http://schemas.microsoft.com/office/powerpoint/2010/main" val="1098461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3A95656B-C233-4253-A674-326951905B3E}" type="slidenum">
              <a:rPr lang="fr-FR" altLang="fr-FR"/>
              <a:pPr>
                <a:defRPr/>
              </a:pPr>
              <a:t>‹N°›</a:t>
            </a:fld>
            <a:endParaRPr lang="fr-FR" altLang="fr-FR"/>
          </a:p>
        </p:txBody>
      </p:sp>
    </p:spTree>
    <p:extLst>
      <p:ext uri="{BB962C8B-B14F-4D97-AF65-F5344CB8AC3E}">
        <p14:creationId xmlns:p14="http://schemas.microsoft.com/office/powerpoint/2010/main" val="333208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DFEA22FE-9776-42CC-B3FE-BB59E384CA5B}" type="slidenum">
              <a:rPr lang="fr-FR" altLang="fr-FR"/>
              <a:pPr>
                <a:defRPr/>
              </a:pPr>
              <a:t>‹N°›</a:t>
            </a:fld>
            <a:endParaRPr lang="fr-FR" altLang="fr-FR"/>
          </a:p>
        </p:txBody>
      </p:sp>
    </p:spTree>
    <p:extLst>
      <p:ext uri="{BB962C8B-B14F-4D97-AF65-F5344CB8AC3E}">
        <p14:creationId xmlns:p14="http://schemas.microsoft.com/office/powerpoint/2010/main" val="232920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13"/>
          <p:cNvSpPr>
            <a:spLocks noGrp="1" noChangeArrowheads="1"/>
          </p:cNvSpPr>
          <p:nvPr>
            <p:ph type="sldNum" sz="quarter" idx="12"/>
          </p:nvPr>
        </p:nvSpPr>
        <p:spPr>
          <a:ln/>
        </p:spPr>
        <p:txBody>
          <a:bodyPr/>
          <a:lstStyle>
            <a:lvl1pPr>
              <a:defRPr/>
            </a:lvl1pPr>
          </a:lstStyle>
          <a:p>
            <a:pPr>
              <a:defRPr/>
            </a:pPr>
            <a:fld id="{069C8952-58CE-40DD-9BD4-CB0508ED7230}" type="slidenum">
              <a:rPr lang="fr-FR" altLang="fr-FR"/>
              <a:pPr>
                <a:defRPr/>
              </a:pPr>
              <a:t>‹N°›</a:t>
            </a:fld>
            <a:endParaRPr lang="fr-FR" altLang="fr-FR"/>
          </a:p>
        </p:txBody>
      </p:sp>
    </p:spTree>
    <p:extLst>
      <p:ext uri="{BB962C8B-B14F-4D97-AF65-F5344CB8AC3E}">
        <p14:creationId xmlns:p14="http://schemas.microsoft.com/office/powerpoint/2010/main" val="404794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5CF8DEED-F0C2-4E3C-9AAC-A7DE566B8106}" type="slidenum">
              <a:rPr lang="fr-FR" altLang="fr-FR"/>
              <a:pPr>
                <a:defRPr/>
              </a:pPr>
              <a:t>‹N°›</a:t>
            </a:fld>
            <a:endParaRPr lang="fr-FR" altLang="fr-FR"/>
          </a:p>
        </p:txBody>
      </p:sp>
    </p:spTree>
    <p:extLst>
      <p:ext uri="{BB962C8B-B14F-4D97-AF65-F5344CB8AC3E}">
        <p14:creationId xmlns:p14="http://schemas.microsoft.com/office/powerpoint/2010/main" val="335486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13"/>
          <p:cNvSpPr>
            <a:spLocks noGrp="1" noChangeArrowheads="1"/>
          </p:cNvSpPr>
          <p:nvPr>
            <p:ph type="sldNum" sz="quarter" idx="12"/>
          </p:nvPr>
        </p:nvSpPr>
        <p:spPr>
          <a:ln/>
        </p:spPr>
        <p:txBody>
          <a:bodyPr/>
          <a:lstStyle>
            <a:lvl1pPr>
              <a:defRPr/>
            </a:lvl1pPr>
          </a:lstStyle>
          <a:p>
            <a:pPr>
              <a:defRPr/>
            </a:pPr>
            <a:fld id="{A468F82E-A020-4A88-9009-1E5939BEDADB}" type="slidenum">
              <a:rPr lang="fr-FR" altLang="fr-FR"/>
              <a:pPr>
                <a:defRPr/>
              </a:pPr>
              <a:t>‹N°›</a:t>
            </a:fld>
            <a:endParaRPr lang="fr-FR" altLang="fr-FR"/>
          </a:p>
        </p:txBody>
      </p:sp>
    </p:spTree>
    <p:extLst>
      <p:ext uri="{BB962C8B-B14F-4D97-AF65-F5344CB8AC3E}">
        <p14:creationId xmlns:p14="http://schemas.microsoft.com/office/powerpoint/2010/main" val="216056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13"/>
          <p:cNvSpPr>
            <a:spLocks noGrp="1" noChangeArrowheads="1"/>
          </p:cNvSpPr>
          <p:nvPr>
            <p:ph type="sldNum" sz="quarter" idx="12"/>
          </p:nvPr>
        </p:nvSpPr>
        <p:spPr>
          <a:ln/>
        </p:spPr>
        <p:txBody>
          <a:bodyPr/>
          <a:lstStyle>
            <a:lvl1pPr>
              <a:defRPr/>
            </a:lvl1pPr>
          </a:lstStyle>
          <a:p>
            <a:pPr>
              <a:defRPr/>
            </a:pPr>
            <a:fld id="{4E68E97E-A769-4A30-9B09-3A855251B549}" type="slidenum">
              <a:rPr lang="fr-FR" altLang="fr-FR"/>
              <a:pPr>
                <a:defRPr/>
              </a:pPr>
              <a:t>‹N°›</a:t>
            </a:fld>
            <a:endParaRPr lang="fr-FR" altLang="fr-FR"/>
          </a:p>
        </p:txBody>
      </p:sp>
    </p:spTree>
    <p:extLst>
      <p:ext uri="{BB962C8B-B14F-4D97-AF65-F5344CB8AC3E}">
        <p14:creationId xmlns:p14="http://schemas.microsoft.com/office/powerpoint/2010/main" val="276778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13"/>
          <p:cNvSpPr>
            <a:spLocks noGrp="1" noChangeArrowheads="1"/>
          </p:cNvSpPr>
          <p:nvPr>
            <p:ph type="sldNum" sz="quarter" idx="12"/>
          </p:nvPr>
        </p:nvSpPr>
        <p:spPr>
          <a:ln/>
        </p:spPr>
        <p:txBody>
          <a:bodyPr/>
          <a:lstStyle>
            <a:lvl1pPr>
              <a:defRPr/>
            </a:lvl1pPr>
          </a:lstStyle>
          <a:p>
            <a:pPr>
              <a:defRPr/>
            </a:pPr>
            <a:fld id="{02FB9EF9-E291-4E4D-AD9A-8E409C73BF11}" type="slidenum">
              <a:rPr lang="fr-FR" altLang="fr-FR"/>
              <a:pPr>
                <a:defRPr/>
              </a:pPr>
              <a:t>‹N°›</a:t>
            </a:fld>
            <a:endParaRPr lang="fr-FR" altLang="fr-FR"/>
          </a:p>
        </p:txBody>
      </p:sp>
    </p:spTree>
    <p:extLst>
      <p:ext uri="{BB962C8B-B14F-4D97-AF65-F5344CB8AC3E}">
        <p14:creationId xmlns:p14="http://schemas.microsoft.com/office/powerpoint/2010/main" val="3054513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548E7775-C47A-4BF5-AFDE-2B0C6EB78542}" type="slidenum">
              <a:rPr lang="fr-FR" altLang="fr-FR"/>
              <a:pPr>
                <a:defRPr/>
              </a:pPr>
              <a:t>‹N°›</a:t>
            </a:fld>
            <a:endParaRPr lang="fr-FR" altLang="fr-FR"/>
          </a:p>
        </p:txBody>
      </p:sp>
    </p:spTree>
    <p:extLst>
      <p:ext uri="{BB962C8B-B14F-4D97-AF65-F5344CB8AC3E}">
        <p14:creationId xmlns:p14="http://schemas.microsoft.com/office/powerpoint/2010/main" val="212807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13"/>
          <p:cNvSpPr>
            <a:spLocks noGrp="1" noChangeArrowheads="1"/>
          </p:cNvSpPr>
          <p:nvPr>
            <p:ph type="sldNum" sz="quarter" idx="12"/>
          </p:nvPr>
        </p:nvSpPr>
        <p:spPr>
          <a:ln/>
        </p:spPr>
        <p:txBody>
          <a:bodyPr/>
          <a:lstStyle>
            <a:lvl1pPr>
              <a:defRPr/>
            </a:lvl1pPr>
          </a:lstStyle>
          <a:p>
            <a:pPr>
              <a:defRPr/>
            </a:pPr>
            <a:fld id="{9B2349C9-10A2-471E-BE19-27C79D55B995}" type="slidenum">
              <a:rPr lang="fr-FR" altLang="fr-FR"/>
              <a:pPr>
                <a:defRPr/>
              </a:pPr>
              <a:t>‹N°›</a:t>
            </a:fld>
            <a:endParaRPr lang="fr-FR" altLang="fr-FR"/>
          </a:p>
        </p:txBody>
      </p:sp>
    </p:spTree>
    <p:extLst>
      <p:ext uri="{BB962C8B-B14F-4D97-AF65-F5344CB8AC3E}">
        <p14:creationId xmlns:p14="http://schemas.microsoft.com/office/powerpoint/2010/main" val="383765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endParaRPr kumimoji="1" lang="fr-FR" altLang="fr-FR"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fr-FR" altLang="fr-FR" smtClean="0"/>
              <a:t>Cliquez pour modifier le style du titre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3277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endParaRPr lang="fr-FR" altLang="fr-FR"/>
          </a:p>
        </p:txBody>
      </p:sp>
      <p:sp>
        <p:nvSpPr>
          <p:cNvPr id="3278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fr-FR" altLang="fr-FR"/>
          </a:p>
        </p:txBody>
      </p:sp>
      <p:sp>
        <p:nvSpPr>
          <p:cNvPr id="3278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37442EB8-49AC-4B3C-9F9E-77A7080AD868}"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Tahoma" panose="020B060403050404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Tahoma" panose="020B060403050404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71600" y="1498748"/>
            <a:ext cx="7772400" cy="1462088"/>
          </a:xfrm>
        </p:spPr>
        <p:txBody>
          <a:bodyPr/>
          <a:lstStyle/>
          <a:p>
            <a:r>
              <a:rPr lang="fr-FR" b="1" dirty="0" smtClean="0"/>
              <a:t>Atelier </a:t>
            </a:r>
            <a:r>
              <a:rPr lang="fr-FR" b="1" dirty="0" err="1" smtClean="0"/>
              <a:t>regional</a:t>
            </a:r>
            <a:r>
              <a:rPr lang="fr-FR" b="1" dirty="0" smtClean="0"/>
              <a:t> du volet comptabilité </a:t>
            </a:r>
            <a:r>
              <a:rPr lang="fr-FR" b="1" dirty="0"/>
              <a:t>N</a:t>
            </a:r>
            <a:r>
              <a:rPr lang="fr-FR" b="1" dirty="0" smtClean="0"/>
              <a:t>ationale du PSR </a:t>
            </a:r>
            <a:r>
              <a:rPr lang="fr-FR" b="1" dirty="0" err="1" smtClean="0"/>
              <a:t>uemoa</a:t>
            </a:r>
            <a:endParaRPr lang="en-US" dirty="0"/>
          </a:p>
        </p:txBody>
      </p:sp>
      <p:sp>
        <p:nvSpPr>
          <p:cNvPr id="4100" name="Text Box 4"/>
          <p:cNvSpPr txBox="1">
            <a:spLocks noChangeArrowheads="1"/>
          </p:cNvSpPr>
          <p:nvPr/>
        </p:nvSpPr>
        <p:spPr bwMode="auto">
          <a:xfrm>
            <a:off x="5715188" y="5013176"/>
            <a:ext cx="3024336"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50000"/>
              </a:spcBef>
            </a:pPr>
            <a:r>
              <a:rPr lang="fr-FR" altLang="fr-FR" sz="2400" b="1" u="sng" dirty="0" smtClean="0">
                <a:latin typeface="Arial" panose="020B0604020202020204" pitchFamily="34" charset="0"/>
              </a:rPr>
              <a:t>Présentation:</a:t>
            </a:r>
            <a:r>
              <a:rPr lang="fr-FR" altLang="fr-FR" sz="2400" b="1" dirty="0" smtClean="0">
                <a:latin typeface="Arial" panose="020B0604020202020204" pitchFamily="34" charset="0"/>
              </a:rPr>
              <a:t> </a:t>
            </a:r>
          </a:p>
          <a:p>
            <a:pPr eaLnBrk="1" hangingPunct="1">
              <a:spcBef>
                <a:spcPct val="50000"/>
              </a:spcBef>
            </a:pPr>
            <a:r>
              <a:rPr lang="fr-FR" altLang="fr-FR" dirty="0" smtClean="0">
                <a:latin typeface="Arial" panose="020B0604020202020204" pitchFamily="34" charset="0"/>
              </a:rPr>
              <a:t>DOUEU Koto Mathias</a:t>
            </a:r>
          </a:p>
          <a:p>
            <a:pPr eaLnBrk="1" hangingPunct="1">
              <a:spcBef>
                <a:spcPct val="50000"/>
              </a:spcBef>
            </a:pPr>
            <a:r>
              <a:rPr lang="fr-FR" altLang="fr-FR" dirty="0" smtClean="0">
                <a:latin typeface="Arial" panose="020B0604020202020204" pitchFamily="34" charset="0"/>
              </a:rPr>
              <a:t>Mme YOBO Odette</a:t>
            </a:r>
          </a:p>
          <a:p>
            <a:pPr eaLnBrk="1" hangingPunct="1">
              <a:spcBef>
                <a:spcPct val="50000"/>
              </a:spcBef>
            </a:pPr>
            <a:r>
              <a:rPr lang="fr-FR" altLang="fr-FR" dirty="0" smtClean="0">
                <a:latin typeface="Arial" panose="020B0604020202020204" pitchFamily="34" charset="0"/>
              </a:rPr>
              <a:t>KOTO M’</a:t>
            </a:r>
            <a:r>
              <a:rPr lang="fr-FR" altLang="fr-FR" dirty="0" err="1" smtClean="0">
                <a:latin typeface="Arial" panose="020B0604020202020204" pitchFamily="34" charset="0"/>
              </a:rPr>
              <a:t>boya</a:t>
            </a:r>
            <a:endParaRPr lang="fr-FR" altLang="fr-FR" dirty="0" smtClean="0">
              <a:latin typeface="Arial" panose="020B0604020202020204" pitchFamily="34" charset="0"/>
            </a:endParaRPr>
          </a:p>
          <a:p>
            <a:pPr eaLnBrk="1" hangingPunct="1">
              <a:spcBef>
                <a:spcPct val="50000"/>
              </a:spcBef>
            </a:pPr>
            <a:endParaRPr lang="fr-FR" altLang="fr-FR" dirty="0">
              <a:latin typeface="Arial" panose="020B0604020202020204" pitchFamily="34" charset="0"/>
            </a:endParaRPr>
          </a:p>
        </p:txBody>
      </p:sp>
      <p:sp>
        <p:nvSpPr>
          <p:cNvPr id="6" name="Rectangle 3"/>
          <p:cNvSpPr txBox="1">
            <a:spLocks noChangeArrowheads="1"/>
          </p:cNvSpPr>
          <p:nvPr/>
        </p:nvSpPr>
        <p:spPr bwMode="auto">
          <a:xfrm>
            <a:off x="323850" y="4186296"/>
            <a:ext cx="8415674" cy="111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folHlink"/>
              </a:buClr>
              <a:buSzPct val="60000"/>
              <a:buFont typeface="Wingdings" panose="05000000000000000000" pitchFamily="2" charset="2"/>
              <a:buNone/>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altLang="fr-FR" sz="2800" dirty="0" err="1" smtClean="0"/>
              <a:t>Ougadougou</a:t>
            </a:r>
            <a:r>
              <a:rPr lang="fr-FR" altLang="fr-FR" sz="2800" dirty="0" smtClean="0"/>
              <a:t>, du 07 au 11 octobre 2019</a:t>
            </a:r>
            <a:endParaRPr lang="fr-FR" altLang="fr-FR" sz="2800" dirty="0"/>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3" name="Rectangle 2"/>
          <p:cNvSpPr/>
          <p:nvPr/>
        </p:nvSpPr>
        <p:spPr>
          <a:xfrm>
            <a:off x="899592" y="2219438"/>
            <a:ext cx="7056784" cy="3305520"/>
          </a:xfrm>
          <a:prstGeom prst="rect">
            <a:avLst/>
          </a:prstGeom>
        </p:spPr>
        <p:txBody>
          <a:bodyPr wrap="square">
            <a:spAutoFit/>
          </a:bodyPr>
          <a:lstStyle/>
          <a:p>
            <a:pPr lvl="0"/>
            <a:r>
              <a:rPr lang="fr-CA" sz="2000" u="sng" dirty="0">
                <a:latin typeface="Times New Roman" panose="02020603050405020304" pitchFamily="18" charset="0"/>
                <a:cs typeface="Times New Roman" panose="02020603050405020304" pitchFamily="18" charset="0"/>
              </a:rPr>
              <a:t>Sous-matrices « </a:t>
            </a:r>
            <a:r>
              <a:rPr lang="fr-CA" sz="2000" b="1" u="sng" dirty="0">
                <a:latin typeface="Times New Roman" panose="02020603050405020304" pitchFamily="18" charset="0"/>
                <a:cs typeface="Times New Roman" panose="02020603050405020304" pitchFamily="18" charset="0"/>
              </a:rPr>
              <a:t>ménages-sociétés financières (SN) » et « ménages-sociétés non financières (SNF) </a:t>
            </a:r>
            <a:r>
              <a:rPr lang="fr-CA" sz="2000" b="1" u="sng" dirty="0" smtClean="0">
                <a:latin typeface="Times New Roman" panose="02020603050405020304" pitchFamily="18" charset="0"/>
                <a:cs typeface="Times New Roman" panose="02020603050405020304" pitchFamily="18" charset="0"/>
              </a:rPr>
              <a:t>»</a:t>
            </a:r>
          </a:p>
          <a:p>
            <a:pPr lvl="0"/>
            <a:endParaRPr lang="en-US"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Ces sous-matrices représentent les revenus de la propriété perçus par les ménages. La structure des revenus de la propriété perçus par les ménages dans l’ENV 2015 (question I.6) a permis de construire quatre sous matrices que sont : (i) ménage en ligne et SNF en colonne ; (ii) SNF en ligne et ménage en colonne ; (iii) ménage en ligne et SN en colonne ; (iv) SN en ligne et ménage en colonne.</a:t>
            </a:r>
            <a:endParaRPr lang="en-US" sz="2000" dirty="0">
              <a:latin typeface="Times New Roman" panose="02020603050405020304" pitchFamily="18" charset="0"/>
              <a:cs typeface="Times New Roman" panose="02020603050405020304" pitchFamily="18" charset="0"/>
            </a:endParaRPr>
          </a:p>
          <a:p>
            <a:pPr lvl="0" algn="just">
              <a:lnSpc>
                <a:spcPct val="120000"/>
              </a:lnSpc>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179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2909579"/>
          </a:xfrm>
          <a:prstGeom prst="rect">
            <a:avLst/>
          </a:prstGeom>
        </p:spPr>
        <p:txBody>
          <a:bodyPr wrap="square">
            <a:spAutoFit/>
          </a:bodyPr>
          <a:lstStyle/>
          <a:p>
            <a:pPr marL="342900" lvl="0" indent="-342900" algn="just">
              <a:lnSpc>
                <a:spcPct val="150000"/>
              </a:lnSpc>
              <a:spcAft>
                <a:spcPts val="800"/>
              </a:spcAft>
              <a:buFont typeface="+mj-lt"/>
              <a:buAutoNum type="alphaLcParenR"/>
            </a:pPr>
            <a:r>
              <a:rPr lang="fr-CA" sz="2000" u="sng" dirty="0">
                <a:latin typeface="Times New Roman" panose="02020603050405020304" pitchFamily="18" charset="0"/>
                <a:ea typeface="Calibri" panose="020F0502020204030204" pitchFamily="34" charset="0"/>
                <a:cs typeface="Times New Roman" panose="02020603050405020304" pitchFamily="18" charset="0"/>
              </a:rPr>
              <a:t>Sous-matrice « </a:t>
            </a:r>
            <a:r>
              <a:rPr lang="fr-CA" sz="2000" b="1" u="sng" dirty="0">
                <a:latin typeface="Times New Roman" panose="02020603050405020304" pitchFamily="18" charset="0"/>
                <a:ea typeface="Calibri" panose="020F0502020204030204" pitchFamily="34" charset="0"/>
                <a:cs typeface="Times New Roman" panose="02020603050405020304" pitchFamily="18" charset="0"/>
              </a:rPr>
              <a:t>ménages-rémunération des salariés (RS)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CA" sz="2000" dirty="0">
                <a:latin typeface="Times New Roman" panose="02020603050405020304" pitchFamily="18" charset="0"/>
                <a:ea typeface="Calibri" panose="020F0502020204030204" pitchFamily="34" charset="0"/>
                <a:cs typeface="Times New Roman" panose="02020603050405020304" pitchFamily="18" charset="0"/>
              </a:rPr>
              <a:t>La sous-matrice « ménages-rémunération des salariés (RS) »</a:t>
            </a:r>
            <a:r>
              <a:rPr lang="fr-FR" sz="2000" dirty="0">
                <a:latin typeface="Times New Roman" panose="02020603050405020304" pitchFamily="18" charset="0"/>
                <a:ea typeface="Calibri" panose="020F0502020204030204" pitchFamily="34" charset="0"/>
                <a:cs typeface="Times New Roman" panose="02020603050405020304" pitchFamily="18" charset="0"/>
              </a:rPr>
              <a:t> est constitué des salaires versés au ménages Les rémunérations de l’emploi principal et secondaire des ménages de l’Enquête Niveau de Vie des ménages (questions I1 à I3) a permis d’éclater le montant global de la rémunération des salariés des Comptes Nationaux pour obtenir la sous matrice</a:t>
            </a:r>
            <a:r>
              <a:rPr lang="fr-FR"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0694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86690" y="2708920"/>
            <a:ext cx="7717757" cy="2092881"/>
          </a:xfrm>
          <a:prstGeom prst="rect">
            <a:avLst/>
          </a:prstGeom>
        </p:spPr>
        <p:txBody>
          <a:bodyPr wrap="square">
            <a:spAutoFit/>
          </a:bodyPr>
          <a:lstStyle/>
          <a:p>
            <a:pPr lvl="0"/>
            <a:r>
              <a:rPr lang="fr-CA" sz="2000" u="sng" dirty="0">
                <a:latin typeface="Times New Roman" panose="02020603050405020304" pitchFamily="18" charset="0"/>
                <a:cs typeface="Times New Roman" panose="02020603050405020304" pitchFamily="18" charset="0"/>
              </a:rPr>
              <a:t>Sous-matrice « </a:t>
            </a:r>
            <a:r>
              <a:rPr lang="fr-CA" sz="2000" b="1" u="sng" dirty="0">
                <a:latin typeface="Times New Roman" panose="02020603050405020304" pitchFamily="18" charset="0"/>
                <a:cs typeface="Times New Roman" panose="02020603050405020304" pitchFamily="18" charset="0"/>
              </a:rPr>
              <a:t>ménages-EBE/RM </a:t>
            </a:r>
            <a:r>
              <a:rPr lang="fr-CA" sz="2000" b="1" u="sng" dirty="0" smtClean="0">
                <a:latin typeface="Times New Roman" panose="02020603050405020304" pitchFamily="18" charset="0"/>
                <a:cs typeface="Times New Roman" panose="02020603050405020304" pitchFamily="18" charset="0"/>
              </a:rPr>
              <a:t>»</a:t>
            </a:r>
          </a:p>
          <a:p>
            <a:pPr lvl="0"/>
            <a:endParaRPr lang="en-US" sz="2000" dirty="0">
              <a:latin typeface="Times New Roman" panose="02020603050405020304" pitchFamily="18" charset="0"/>
              <a:cs typeface="Times New Roman" panose="02020603050405020304" pitchFamily="18" charset="0"/>
            </a:endParaRPr>
          </a:p>
          <a:p>
            <a:pPr>
              <a:lnSpc>
                <a:spcPct val="150000"/>
              </a:lnSpc>
            </a:pPr>
            <a:r>
              <a:rPr lang="fr-FR" sz="2000" dirty="0">
                <a:latin typeface="Times New Roman" panose="02020603050405020304" pitchFamily="18" charset="0"/>
                <a:cs typeface="Times New Roman" panose="02020603050405020304" pitchFamily="18" charset="0"/>
              </a:rPr>
              <a:t>Cette sous-matrice reflète les revenus et profits obtenus des ménages. La clé de répartition appliquée pour éclater la rémunération des salariés est la même utilisée pour construire cette sous matrice.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76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88057" y="1772816"/>
            <a:ext cx="8116391" cy="5180905"/>
          </a:xfrm>
          <a:prstGeom prst="rect">
            <a:avLst/>
          </a:prstGeom>
        </p:spPr>
        <p:txBody>
          <a:bodyPr wrap="square">
            <a:spAutoFit/>
          </a:bodyPr>
          <a:lstStyle/>
          <a:p>
            <a:pPr marL="342900" lvl="0" indent="-342900" algn="just">
              <a:lnSpc>
                <a:spcPct val="150000"/>
              </a:lnSpc>
              <a:spcAft>
                <a:spcPts val="800"/>
              </a:spcAft>
              <a:buFont typeface="+mj-lt"/>
              <a:buAutoNum type="alphaLcParenR"/>
            </a:pPr>
            <a:r>
              <a:rPr lang="en-US" sz="2400" u="sng" dirty="0">
                <a:latin typeface="Times New Roman" panose="02020603050405020304" pitchFamily="18" charset="0"/>
                <a:ea typeface="Calibri" panose="020F0502020204030204" pitchFamily="34" charset="0"/>
                <a:cs typeface="Times New Roman" panose="02020603050405020304" pitchFamily="18" charset="0"/>
              </a:rPr>
              <a:t>Sous-matrice « </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ménages-ISBL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CA" sz="2400" dirty="0">
                <a:latin typeface="Times New Roman" panose="02020603050405020304" pitchFamily="18" charset="0"/>
                <a:ea typeface="Calibri" panose="020F0502020204030204" pitchFamily="34" charset="0"/>
                <a:cs typeface="Times New Roman" panose="02020603050405020304" pitchFamily="18" charset="0"/>
              </a:rPr>
              <a:t>La s</a:t>
            </a:r>
            <a:r>
              <a:rPr lang="fr-FR" sz="2400" dirty="0" err="1">
                <a:latin typeface="Times New Roman" panose="02020603050405020304" pitchFamily="18" charset="0"/>
                <a:ea typeface="Calibri" panose="020F0502020204030204" pitchFamily="34" charset="0"/>
                <a:cs typeface="Times New Roman" panose="02020603050405020304" pitchFamily="18" charset="0"/>
              </a:rPr>
              <a:t>ous</a:t>
            </a:r>
            <a:r>
              <a:rPr lang="fr-FR" sz="2400" dirty="0">
                <a:latin typeface="Times New Roman" panose="02020603050405020304" pitchFamily="18" charset="0"/>
                <a:ea typeface="Calibri" panose="020F0502020204030204" pitchFamily="34" charset="0"/>
                <a:cs typeface="Times New Roman" panose="02020603050405020304" pitchFamily="18" charset="0"/>
              </a:rPr>
              <a:t>-matrice « </a:t>
            </a:r>
            <a:r>
              <a:rPr lang="fr-FR" sz="2400" b="1" dirty="0">
                <a:latin typeface="Times New Roman" panose="02020603050405020304" pitchFamily="18" charset="0"/>
                <a:ea typeface="Calibri" panose="020F0502020204030204" pitchFamily="34" charset="0"/>
                <a:cs typeface="Times New Roman" panose="02020603050405020304" pitchFamily="18" charset="0"/>
              </a:rPr>
              <a:t>ménages-ISBL »</a:t>
            </a:r>
            <a:r>
              <a:rPr lang="fr-FR" sz="2400" dirty="0">
                <a:latin typeface="Times New Roman" panose="02020603050405020304" pitchFamily="18" charset="0"/>
                <a:ea typeface="Calibri" panose="020F0502020204030204" pitchFamily="34" charset="0"/>
                <a:cs typeface="Times New Roman" panose="02020603050405020304" pitchFamily="18" charset="0"/>
              </a:rPr>
              <a:t> est obtenu à partir des dépenses de transferts des ménages aux associations. La structure appliquée est celle de la section </a:t>
            </a:r>
            <a:r>
              <a:rPr lang="fr-FR" sz="2400" dirty="0" err="1">
                <a:latin typeface="Times New Roman" panose="02020603050405020304" pitchFamily="18" charset="0"/>
                <a:ea typeface="Calibri" panose="020F0502020204030204" pitchFamily="34" charset="0"/>
                <a:cs typeface="Times New Roman" panose="02020603050405020304" pitchFamily="18" charset="0"/>
              </a:rPr>
              <a:t>Ld</a:t>
            </a:r>
            <a:r>
              <a:rPr lang="fr-FR" sz="2400" dirty="0">
                <a:latin typeface="Times New Roman" panose="02020603050405020304" pitchFamily="18" charset="0"/>
                <a:ea typeface="Calibri" panose="020F0502020204030204" pitchFamily="34" charset="0"/>
                <a:cs typeface="Times New Roman" panose="02020603050405020304" pitchFamily="18" charset="0"/>
              </a:rPr>
              <a:t> « </a:t>
            </a:r>
            <a:r>
              <a:rPr lang="fr-FR" sz="2400" b="1" dirty="0">
                <a:latin typeface="Times New Roman" panose="02020603050405020304" pitchFamily="18" charset="0"/>
                <a:ea typeface="Calibri" panose="020F0502020204030204" pitchFamily="34" charset="0"/>
                <a:cs typeface="Times New Roman" panose="02020603050405020304" pitchFamily="18" charset="0"/>
              </a:rPr>
              <a:t>Transfert</a:t>
            </a:r>
            <a:r>
              <a:rPr lang="fr-FR" sz="2400" dirty="0">
                <a:latin typeface="Times New Roman" panose="02020603050405020304" pitchFamily="18" charset="0"/>
                <a:ea typeface="Calibri" panose="020F0502020204030204" pitchFamily="34" charset="0"/>
                <a:cs typeface="Times New Roman" panose="02020603050405020304" pitchFamily="18" charset="0"/>
              </a:rPr>
              <a:t>’ », précisément la question Ld.8 « </a:t>
            </a:r>
            <a:r>
              <a:rPr lang="fr-FR" sz="2400" b="1" dirty="0">
                <a:latin typeface="Times New Roman" panose="02020603050405020304" pitchFamily="18" charset="0"/>
                <a:ea typeface="Calibri" panose="020F0502020204030204" pitchFamily="34" charset="0"/>
                <a:cs typeface="Times New Roman" panose="02020603050405020304" pitchFamily="18" charset="0"/>
              </a:rPr>
              <a:t>Le montant des cotisations dans diverses associations au cours des 12 derniers mois</a:t>
            </a:r>
            <a:r>
              <a:rPr lang="fr-FR" sz="2400" dirty="0">
                <a:latin typeface="Times New Roman" panose="02020603050405020304" pitchFamily="18" charset="0"/>
                <a:ea typeface="Calibri" panose="020F0502020204030204" pitchFamily="34" charset="0"/>
                <a:cs typeface="Times New Roman" panose="02020603050405020304" pitchFamily="18" charset="0"/>
              </a:rPr>
              <a:t> » de l’ENV 2015. Ce procédé a permis de construire les sous matrices (ménages en colonne, ISBL en ligne et ISBL en colonne, ménage en ligne).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2014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95536" y="2276872"/>
            <a:ext cx="8352928" cy="3518912"/>
          </a:xfrm>
          <a:prstGeom prst="rect">
            <a:avLst/>
          </a:prstGeom>
        </p:spPr>
        <p:txBody>
          <a:bodyPr wrap="square">
            <a:spAutoFit/>
          </a:bodyPr>
          <a:lstStyle/>
          <a:p>
            <a:pPr marL="342900" lvl="0" indent="-342900" algn="just">
              <a:lnSpc>
                <a:spcPct val="150000"/>
              </a:lnSpc>
              <a:spcAft>
                <a:spcPts val="800"/>
              </a:spcAft>
              <a:buFont typeface="+mj-lt"/>
              <a:buAutoNum type="alphaLcParenR"/>
            </a:pPr>
            <a:r>
              <a:rPr lang="en-US" sz="2400" u="sng" dirty="0">
                <a:latin typeface="Times New Roman" panose="02020603050405020304" pitchFamily="18" charset="0"/>
                <a:ea typeface="Calibri" panose="020F0502020204030204" pitchFamily="34" charset="0"/>
                <a:cs typeface="Times New Roman" panose="02020603050405020304" pitchFamily="18" charset="0"/>
              </a:rPr>
              <a:t>Sous-matrice « </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ménages-Capital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dirty="0">
                <a:latin typeface="Times New Roman" panose="02020603050405020304" pitchFamily="18" charset="0"/>
                <a:ea typeface="Calibri" panose="020F0502020204030204" pitchFamily="34" charset="0"/>
                <a:cs typeface="Times New Roman" panose="02020603050405020304" pitchFamily="18" charset="0"/>
              </a:rPr>
              <a:t>La sous-matrice « </a:t>
            </a:r>
            <a:r>
              <a:rPr lang="fr-FR" sz="2400" b="1" dirty="0">
                <a:latin typeface="Times New Roman" panose="02020603050405020304" pitchFamily="18" charset="0"/>
                <a:ea typeface="Calibri" panose="020F0502020204030204" pitchFamily="34" charset="0"/>
                <a:cs typeface="Times New Roman" panose="02020603050405020304" pitchFamily="18" charset="0"/>
              </a:rPr>
              <a:t>ménages-Capital »</a:t>
            </a:r>
            <a:r>
              <a:rPr lang="fr-FR" sz="2400" dirty="0">
                <a:latin typeface="Times New Roman" panose="02020603050405020304" pitchFamily="18" charset="0"/>
                <a:ea typeface="Calibri" panose="020F0502020204030204" pitchFamily="34" charset="0"/>
                <a:cs typeface="Times New Roman" panose="02020603050405020304" pitchFamily="18" charset="0"/>
              </a:rPr>
              <a:t> représente l’épargne des ménages.  La question I.12. «</a:t>
            </a:r>
            <a:r>
              <a:rPr lang="fr-FR" sz="2400" b="1" dirty="0">
                <a:latin typeface="Times New Roman" panose="02020603050405020304" pitchFamily="18" charset="0"/>
                <a:ea typeface="Calibri" panose="020F0502020204030204" pitchFamily="34" charset="0"/>
                <a:cs typeface="Times New Roman" panose="02020603050405020304" pitchFamily="18" charset="0"/>
              </a:rPr>
              <a:t>A combien estimez-vous l’argent mis de côté à la fin de l’année dernière ?</a:t>
            </a:r>
            <a:r>
              <a:rPr lang="fr-FR" sz="2400" dirty="0">
                <a:latin typeface="Times New Roman" panose="02020603050405020304" pitchFamily="18" charset="0"/>
                <a:ea typeface="Calibri" panose="020F0502020204030204" pitchFamily="34" charset="0"/>
                <a:cs typeface="Times New Roman" panose="02020603050405020304" pitchFamily="18" charset="0"/>
              </a:rPr>
              <a:t> » de la section I « </a:t>
            </a:r>
            <a:r>
              <a:rPr lang="fr-FR" sz="2400" b="1" dirty="0">
                <a:latin typeface="Times New Roman" panose="02020603050405020304" pitchFamily="18" charset="0"/>
                <a:ea typeface="Calibri" panose="020F0502020204030204" pitchFamily="34" charset="0"/>
                <a:cs typeface="Times New Roman" panose="02020603050405020304" pitchFamily="18" charset="0"/>
              </a:rPr>
              <a:t>Ressources</a:t>
            </a:r>
            <a:r>
              <a:rPr lang="fr-CA" sz="2400" dirty="0">
                <a:latin typeface="Times New Roman" panose="02020603050405020304" pitchFamily="18" charset="0"/>
                <a:ea typeface="Calibri" panose="020F0502020204030204" pitchFamily="34" charset="0"/>
                <a:cs typeface="Times New Roman" panose="02020603050405020304" pitchFamily="18" charset="0"/>
              </a:rPr>
              <a:t> » </a:t>
            </a:r>
            <a:r>
              <a:rPr lang="fr-FR" sz="2400" dirty="0">
                <a:latin typeface="Times New Roman" panose="02020603050405020304" pitchFamily="18" charset="0"/>
                <a:ea typeface="Calibri" panose="020F0502020204030204" pitchFamily="34" charset="0"/>
                <a:cs typeface="Times New Roman" panose="02020603050405020304" pitchFamily="18" charset="0"/>
              </a:rPr>
              <a:t>de l’ENV 2015 permet d’obtenir la structure à appliquer pour construire la matrice ménage-capital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015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99592" y="1916832"/>
            <a:ext cx="6858000" cy="4626908"/>
          </a:xfrm>
          <a:prstGeom prst="rect">
            <a:avLst/>
          </a:prstGeom>
        </p:spPr>
        <p:txBody>
          <a:bodyPr wrap="square">
            <a:spAutoFit/>
          </a:bodyPr>
          <a:lstStyle/>
          <a:p>
            <a:pPr lvl="0" algn="just">
              <a:lnSpc>
                <a:spcPct val="150000"/>
              </a:lnSpc>
              <a:spcAft>
                <a:spcPts val="800"/>
              </a:spcAft>
            </a:pPr>
            <a:r>
              <a:rPr lang="fr-CA" sz="2400" u="sng" dirty="0">
                <a:latin typeface="Times New Roman" panose="02020603050405020304" pitchFamily="18" charset="0"/>
                <a:ea typeface="Calibri" panose="020F0502020204030204" pitchFamily="34" charset="0"/>
                <a:cs typeface="Times New Roman" panose="02020603050405020304" pitchFamily="18" charset="0"/>
              </a:rPr>
              <a:t>Sous-matrice « </a:t>
            </a:r>
            <a:r>
              <a:rPr lang="fr-CA" sz="2400" b="1" u="sng" dirty="0">
                <a:latin typeface="Times New Roman" panose="02020603050405020304" pitchFamily="18" charset="0"/>
                <a:ea typeface="Calibri" panose="020F0502020204030204" pitchFamily="34" charset="0"/>
                <a:cs typeface="Times New Roman" panose="02020603050405020304" pitchFamily="18" charset="0"/>
              </a:rPr>
              <a:t>ménages-Reste du monde (RDM)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dirty="0">
                <a:latin typeface="Times New Roman" panose="02020603050405020304" pitchFamily="18" charset="0"/>
                <a:ea typeface="Calibri" panose="020F0502020204030204" pitchFamily="34" charset="0"/>
                <a:cs typeface="Times New Roman" panose="02020603050405020304" pitchFamily="18" charset="0"/>
              </a:rPr>
              <a:t>Ces sous-matrices comprennent les transferts du Reste Du Monde (RDM) reçus par les ménages (ménages en ligne, RDM en colonne) et l’épargne des ménages à l'extérieur (RDM en ligne-ménages en colonne). Les clés de répartitions utilisées pour construire ces deux sous matrices sont issues de la structure de ces informations dans l’ENV 2015.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82013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39552" y="1844824"/>
            <a:ext cx="7659724" cy="4678204"/>
          </a:xfrm>
          <a:prstGeom prst="rect">
            <a:avLst/>
          </a:prstGeom>
        </p:spPr>
        <p:txBody>
          <a:bodyPr wrap="square">
            <a:spAutoFit/>
          </a:bodyPr>
          <a:lstStyle/>
          <a:p>
            <a:pPr marL="342900" lvl="0" indent="-342900" algn="just">
              <a:lnSpc>
                <a:spcPct val="150000"/>
              </a:lnSpc>
              <a:spcAft>
                <a:spcPts val="1200"/>
              </a:spcAft>
              <a:buFont typeface="+mj-lt"/>
              <a:buAutoNum type="alphaLcParenR"/>
            </a:pPr>
            <a:r>
              <a:rPr lang="fr-CI" sz="2400" u="sng" dirty="0">
                <a:latin typeface="Times New Roman" panose="02020603050405020304" pitchFamily="18" charset="0"/>
                <a:ea typeface="Calibri" panose="020F0502020204030204" pitchFamily="34" charset="0"/>
                <a:cs typeface="Times New Roman" panose="02020603050405020304" pitchFamily="18" charset="0"/>
              </a:rPr>
              <a:t>Sous-matrices</a:t>
            </a:r>
            <a:r>
              <a:rPr lang="fr-CI" sz="2400" b="1" u="sng" dirty="0">
                <a:latin typeface="Times New Roman" panose="02020603050405020304" pitchFamily="18" charset="0"/>
                <a:ea typeface="Calibri" panose="020F0502020204030204" pitchFamily="34" charset="0"/>
                <a:cs typeface="Times New Roman" panose="02020603050405020304" pitchFamily="18" charset="0"/>
              </a:rPr>
              <a:t> « RDM-Produits » et « RDM-Activités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CI" dirty="0">
                <a:latin typeface="Times New Roman" panose="02020603050405020304" pitchFamily="18" charset="0"/>
                <a:ea typeface="Calibri" panose="020F0502020204030204" pitchFamily="34" charset="0"/>
                <a:cs typeface="Times New Roman" panose="02020603050405020304" pitchFamily="18" charset="0"/>
              </a:rPr>
              <a:t>Les Sous-matrices « RDM-Produits » et « RDM-Activités » représentent les importations et les exportations de biens et services. Les biens proviennent de la base douanière de l’année 2013 et les services sont issues de la Balance des paiements de 2013 produite par la BCEAO.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CI" dirty="0">
                <a:latin typeface="Times New Roman" panose="02020603050405020304" pitchFamily="18" charset="0"/>
                <a:ea typeface="Calibri" panose="020F0502020204030204" pitchFamily="34" charset="0"/>
                <a:cs typeface="Times New Roman" panose="02020603050405020304" pitchFamily="18" charset="0"/>
              </a:rPr>
              <a:t>La ventilation par zone dans la MCS des biens est directement donnée dans la provenance et la destination des biens échangés. Pour la ventilation des services, des clés de répartition ont été calculées sur la base de la ventilation de la BCEAO en Zones UEMOA, EURO et Autres pays.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440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552" y="-11151"/>
            <a:ext cx="7793037" cy="1462087"/>
          </a:xfrm>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27584" y="1700808"/>
            <a:ext cx="7776864" cy="3518912"/>
          </a:xfrm>
          <a:prstGeom prst="rect">
            <a:avLst/>
          </a:prstGeom>
        </p:spPr>
        <p:txBody>
          <a:bodyPr wrap="square">
            <a:spAutoFit/>
          </a:bodyPr>
          <a:lstStyle/>
          <a:p>
            <a:pPr lvl="0" algn="just">
              <a:lnSpc>
                <a:spcPct val="150000"/>
              </a:lnSpc>
              <a:spcAft>
                <a:spcPts val="800"/>
              </a:spcAft>
            </a:pPr>
            <a:r>
              <a:rPr lang="fr-CI" sz="2000" u="sng" dirty="0">
                <a:latin typeface="Times New Roman" panose="02020603050405020304" pitchFamily="18" charset="0"/>
                <a:ea typeface="Calibri" panose="020F0502020204030204" pitchFamily="34" charset="0"/>
                <a:cs typeface="Times New Roman" panose="02020603050405020304" pitchFamily="18" charset="0"/>
              </a:rPr>
              <a:t>Sous-matrice</a:t>
            </a:r>
            <a:r>
              <a:rPr lang="fr-CI" sz="2000" b="1" u="sng" dirty="0">
                <a:latin typeface="Times New Roman" panose="02020603050405020304" pitchFamily="18" charset="0"/>
                <a:ea typeface="Calibri" panose="020F0502020204030204" pitchFamily="34" charset="0"/>
                <a:cs typeface="Times New Roman" panose="02020603050405020304" pitchFamily="18" charset="0"/>
              </a:rPr>
              <a:t> « RDM-Facteurs (Rémunération des salariés) </a:t>
            </a:r>
            <a:r>
              <a:rPr lang="fr-CI" sz="2400" b="1" u="sng" dirty="0">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CI" sz="2000" dirty="0">
                <a:latin typeface="Times New Roman" panose="02020603050405020304" pitchFamily="18" charset="0"/>
                <a:ea typeface="Calibri" panose="020F0502020204030204" pitchFamily="34" charset="0"/>
                <a:cs typeface="Times New Roman" panose="02020603050405020304" pitchFamily="18" charset="0"/>
              </a:rPr>
              <a:t>Cette sous matrice correspond à la rémunération des salaires versés aux résidents par le RDM et ceux reçus par les travailleurs non-résidents de l’économie nationale. </a:t>
            </a:r>
            <a:r>
              <a:rPr lang="fr-FR" sz="2000" dirty="0">
                <a:latin typeface="Times New Roman" panose="02020603050405020304" pitchFamily="18" charset="0"/>
                <a:ea typeface="Calibri" panose="020F0502020204030204" pitchFamily="34" charset="0"/>
                <a:cs typeface="Times New Roman" panose="02020603050405020304" pitchFamily="18" charset="0"/>
              </a:rPr>
              <a:t>La ventilation des salaires versés a été faite sur la base des dotations des ambassades, commissions et représentations de la Côte d’Ivoire à l’étranger et auprès des institutions internationales issues des données du Ministère des Affaires Etrangères de 2017.</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634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50938" y="2276872"/>
            <a:ext cx="7597526" cy="4072910"/>
          </a:xfrm>
          <a:prstGeom prst="rect">
            <a:avLst/>
          </a:prstGeom>
        </p:spPr>
        <p:txBody>
          <a:bodyPr wrap="square">
            <a:spAutoFit/>
          </a:bodyPr>
          <a:lstStyle/>
          <a:p>
            <a:pPr lvl="0" algn="just">
              <a:lnSpc>
                <a:spcPct val="150000"/>
              </a:lnSpc>
              <a:spcAft>
                <a:spcPts val="800"/>
              </a:spcAft>
            </a:pPr>
            <a:r>
              <a:rPr lang="fr-CI" sz="2400" u="sng" dirty="0">
                <a:latin typeface="Times New Roman" panose="02020603050405020304" pitchFamily="18" charset="0"/>
                <a:ea typeface="Calibri" panose="020F0502020204030204" pitchFamily="34" charset="0"/>
                <a:cs typeface="Times New Roman" panose="02020603050405020304" pitchFamily="18" charset="0"/>
              </a:rPr>
              <a:t>Sous-matrice</a:t>
            </a:r>
            <a:r>
              <a:rPr lang="fr-CI" sz="2400" b="1" u="sng" dirty="0">
                <a:latin typeface="Times New Roman" panose="02020603050405020304" pitchFamily="18" charset="0"/>
                <a:ea typeface="Calibri" panose="020F0502020204030204" pitchFamily="34" charset="0"/>
                <a:cs typeface="Times New Roman" panose="02020603050405020304" pitchFamily="18" charset="0"/>
              </a:rPr>
              <a:t> « RDM-Ménage (Transfert)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dirty="0">
                <a:latin typeface="Times New Roman" panose="02020603050405020304" pitchFamily="18" charset="0"/>
                <a:ea typeface="Calibri" panose="020F0502020204030204" pitchFamily="34" charset="0"/>
                <a:cs typeface="Times New Roman" panose="02020603050405020304" pitchFamily="18" charset="0"/>
              </a:rPr>
              <a:t>Cette sous matrice représente les transferts </a:t>
            </a:r>
            <a:r>
              <a:rPr lang="fr-CI" sz="2400" dirty="0">
                <a:latin typeface="Times New Roman" panose="02020603050405020304" pitchFamily="18" charset="0"/>
                <a:ea typeface="Calibri" panose="020F0502020204030204" pitchFamily="34" charset="0"/>
                <a:cs typeface="Times New Roman" panose="02020603050405020304" pitchFamily="18" charset="0"/>
              </a:rPr>
              <a:t>versés aux ménages résidents par le RDM et ceux reçus par le RDM des ménages résidents</a:t>
            </a:r>
            <a:r>
              <a:rPr lang="fr-FR" sz="2400" dirty="0">
                <a:latin typeface="Times New Roman" panose="02020603050405020304" pitchFamily="18" charset="0"/>
                <a:ea typeface="Calibri" panose="020F0502020204030204" pitchFamily="34" charset="0"/>
                <a:cs typeface="Times New Roman" panose="02020603050405020304" pitchFamily="18" charset="0"/>
              </a:rPr>
              <a:t>.  Les ventilations des transferts versés et reçu par les ménages au reste du monde est faite sur la base des résultats de l’enquête sur le niveau de vie des ménages en 2015 de l’INS.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7414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3600" b="1" dirty="0"/>
              <a:t>Méthodologie d’équilibrage de la micro-MCS désagrégée</a:t>
            </a:r>
            <a:endParaRPr lang="fr-FR" altLang="fr-FR" sz="2400" b="1" dirty="0"/>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549808" y="2695212"/>
            <a:ext cx="8332415" cy="2981522"/>
          </a:xfrm>
          <a:prstGeom prst="rect">
            <a:avLst/>
          </a:prstGeom>
        </p:spPr>
        <p:txBody>
          <a:bodyPr wrap="square">
            <a:spAutoFit/>
          </a:bodyPr>
          <a:lstStyle/>
          <a:p>
            <a:pPr marL="685800">
              <a:lnSpc>
                <a:spcPct val="106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2- équilibrage de la sous matrice « ménage-reste du monde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Pour résoudre les déséquilibres au niveau du reste du monde, des réaffectations ont été opérées entre public et privé du solde du compte courant t à partir de l’épargne intérieure (soit respectivement 18% et 82%). Le solde du compte courant public et privé a été réparti entre les différents pays du reste du monde en tenant compte de la position extérieure nette vis-à-vis des différents pays, de la structure de la dette et/ou créance extérieure bilatérale vis-à-vis des autres pays.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2888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smtClean="0"/>
              <a:t>Plan de la présentation</a:t>
            </a:r>
          </a:p>
        </p:txBody>
      </p:sp>
      <p:sp>
        <p:nvSpPr>
          <p:cNvPr id="5123" name="Rectangle 3"/>
          <p:cNvSpPr>
            <a:spLocks noGrp="1" noChangeArrowheads="1"/>
          </p:cNvSpPr>
          <p:nvPr>
            <p:ph type="body" idx="1"/>
          </p:nvPr>
        </p:nvSpPr>
        <p:spPr>
          <a:xfrm>
            <a:off x="395536" y="1772816"/>
            <a:ext cx="8424936" cy="4840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14350" lvl="0" indent="-514350">
              <a:lnSpc>
                <a:spcPct val="200000"/>
              </a:lnSpc>
              <a:buFont typeface="+mj-lt"/>
              <a:buAutoNum type="romanUcPeriod"/>
            </a:pPr>
            <a:r>
              <a:rPr lang="fr-CI" sz="2000" b="1" dirty="0" smtClean="0"/>
              <a:t>Rappel </a:t>
            </a:r>
            <a:r>
              <a:rPr lang="fr-CI" sz="2000" b="1" dirty="0"/>
              <a:t>du processus d’élaboration de la </a:t>
            </a:r>
            <a:r>
              <a:rPr lang="fr-CI" sz="2000" b="1" dirty="0" smtClean="0"/>
              <a:t>MCS</a:t>
            </a:r>
            <a:endParaRPr lang="en-US" sz="2000" b="1" dirty="0"/>
          </a:p>
          <a:p>
            <a:pPr marL="514350" lvl="0" indent="-514350">
              <a:lnSpc>
                <a:spcPct val="200000"/>
              </a:lnSpc>
              <a:buFont typeface="+mj-lt"/>
              <a:buAutoNum type="romanUcPeriod"/>
            </a:pPr>
            <a:r>
              <a:rPr lang="fr-FR" sz="2000" b="1" dirty="0" smtClean="0"/>
              <a:t>Etat </a:t>
            </a:r>
            <a:r>
              <a:rPr lang="fr-FR" sz="2000" b="1" dirty="0"/>
              <a:t>d’avancement de la MCS et la note </a:t>
            </a:r>
            <a:r>
              <a:rPr lang="fr-FR" sz="2000" b="1" dirty="0" smtClean="0"/>
              <a:t>méthodologique</a:t>
            </a:r>
            <a:endParaRPr lang="fr-FR" sz="2000" b="1" dirty="0"/>
          </a:p>
          <a:p>
            <a:pPr marL="514350" lvl="0" indent="-514350">
              <a:lnSpc>
                <a:spcPct val="200000"/>
              </a:lnSpc>
              <a:buFont typeface="+mj-lt"/>
              <a:buAutoNum type="romanUcPeriod"/>
            </a:pPr>
            <a:r>
              <a:rPr lang="fr-CI" sz="2000" b="1" dirty="0" smtClean="0"/>
              <a:t>Présentations </a:t>
            </a:r>
            <a:r>
              <a:rPr lang="fr-CI" sz="2000" b="1" dirty="0"/>
              <a:t>des différentes informations et des hypothèses de la </a:t>
            </a:r>
            <a:r>
              <a:rPr lang="fr-CI" sz="2000" b="1" dirty="0" smtClean="0"/>
              <a:t>MCS</a:t>
            </a:r>
            <a:endParaRPr lang="fr-FR" sz="2000" b="1" dirty="0" smtClean="0"/>
          </a:p>
          <a:p>
            <a:pPr marL="514350" lvl="0" indent="-514350">
              <a:lnSpc>
                <a:spcPct val="200000"/>
              </a:lnSpc>
              <a:buFont typeface="+mj-lt"/>
              <a:buAutoNum type="romanUcPeriod"/>
            </a:pPr>
            <a:r>
              <a:rPr lang="fr-FR" sz="2000" b="1" dirty="0" smtClean="0"/>
              <a:t>Principales </a:t>
            </a:r>
            <a:r>
              <a:rPr lang="fr-FR" sz="2000" b="1" dirty="0"/>
              <a:t>difficultés et approche de </a:t>
            </a:r>
            <a:r>
              <a:rPr lang="fr-FR" sz="2000" b="1" dirty="0" smtClean="0"/>
              <a:t>solution</a:t>
            </a:r>
          </a:p>
          <a:p>
            <a:pPr marL="514350" lvl="0" indent="-514350">
              <a:lnSpc>
                <a:spcPct val="200000"/>
              </a:lnSpc>
              <a:buFont typeface="+mj-lt"/>
              <a:buAutoNum type="romanUcPeriod"/>
            </a:pPr>
            <a:r>
              <a:rPr lang="fr-FR" sz="2000" b="1" dirty="0" smtClean="0"/>
              <a:t> </a:t>
            </a:r>
            <a:r>
              <a:rPr lang="fr-CI" sz="2000" b="1" dirty="0"/>
              <a:t>Les leçons apprises situation et perspective d’élaboration</a:t>
            </a:r>
            <a:endParaRPr lang="en-US" sz="20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3600" b="1" dirty="0"/>
              <a:t>Méthodologie d’équilibrage de la micro-MCS désagrégée</a:t>
            </a:r>
            <a:endParaRPr lang="fr-FR" altLang="fr-FR" sz="2400" b="1" dirty="0"/>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80952" y="1916832"/>
            <a:ext cx="8332415" cy="3084114"/>
          </a:xfrm>
          <a:prstGeom prst="rect">
            <a:avLst/>
          </a:prstGeom>
        </p:spPr>
        <p:txBody>
          <a:bodyPr wrap="square">
            <a:spAutoFit/>
          </a:bodyPr>
          <a:lstStyle/>
          <a:p>
            <a:pPr marL="685800">
              <a:lnSpc>
                <a:spcPct val="106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2- équilibrage de la sous matrice « ménage-reste du monde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La situation de  </a:t>
            </a:r>
            <a:r>
              <a:rPr lang="fr-FR" dirty="0">
                <a:latin typeface="Times New Roman" panose="02020603050405020304" pitchFamily="18" charset="0"/>
                <a:ea typeface="Calibri" panose="020F0502020204030204" pitchFamily="34" charset="0"/>
                <a:cs typeface="Times New Roman" panose="02020603050405020304" pitchFamily="18" charset="0"/>
              </a:rPr>
              <a:t>la dette et le TOFE nous ont permis de renseigner une partie des informations sur le public. Concernant le privé plusieurs arbitrages ont été opérés pour rétablir l’équilibre.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Un dernier déséquilibre a été constaté sur l’accumulation du capital du produit « I30 » (BTP). Une réaffectation du capital de ce produit a été effectuée entre public et privé, ce qui a résorbé le déséquilibre.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0266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sz="3600" b="1" dirty="0"/>
              <a:t>Méthodologie d’équilibrage de la micro-MCS désagrégée</a:t>
            </a:r>
            <a:endParaRPr lang="fr-FR" altLang="fr-FR" sz="2400" b="1" dirty="0"/>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611560" y="2136339"/>
            <a:ext cx="7920880" cy="4282391"/>
          </a:xfrm>
          <a:prstGeom prst="rect">
            <a:avLst/>
          </a:prstGeom>
        </p:spPr>
        <p:txBody>
          <a:bodyPr wrap="square">
            <a:spAutoFit/>
          </a:bodyPr>
          <a:lstStyle/>
          <a:p>
            <a:pPr algn="just"/>
            <a:r>
              <a:rPr lang="fr-FR" sz="2000" b="1" dirty="0"/>
              <a:t>1-équilibrage des sous matrices « ménagers » et « ménage-EBE/RM » </a:t>
            </a:r>
            <a:endParaRPr lang="en-US" sz="2000" dirty="0"/>
          </a:p>
          <a:p>
            <a:pPr algn="just"/>
            <a:r>
              <a:rPr lang="fr-FR" sz="2000" dirty="0"/>
              <a:t>Après vérification, la somme des écarts du déséquilibre concernant les Rémunérations des salariés et l’EBE distribué entre les différentes catégories socio-professionnelles des ménages est nulle. Par conséquent, pour résoudre le déséquilibre, il a été procédé, par un arbitrage, à une réaffectation des rémunérations des salariés et l’EBE entre les différents types de ménage.</a:t>
            </a:r>
            <a:endParaRPr lang="en-US" sz="2000" dirty="0"/>
          </a:p>
          <a:p>
            <a:pPr algn="just"/>
            <a:r>
              <a:rPr lang="fr-FR" sz="2000" dirty="0"/>
              <a:t>Pour les besoins de l’arbitrage, la rémunération des salariés du public, des salariés du privé formel a été calée sur les données des comptes nationaux. Cet arbitrage a permis de résorber les déséquilibres constatés.</a:t>
            </a:r>
            <a:endParaRPr lang="en-US" sz="2000" dirty="0"/>
          </a:p>
          <a:p>
            <a:pPr algn="just">
              <a:lnSpc>
                <a:spcPct val="150000"/>
              </a:lnSpc>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7619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827584" y="2708920"/>
            <a:ext cx="7776864" cy="458074"/>
          </a:xfrm>
          <a:prstGeom prst="rect">
            <a:avLst/>
          </a:prstGeom>
        </p:spPr>
        <p:txBody>
          <a:bodyPr wrap="square">
            <a:spAutoFit/>
          </a:bodyPr>
          <a:lstStyle/>
          <a:p>
            <a:pPr lvl="0" algn="just">
              <a:lnSpc>
                <a:spcPct val="150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95536" y="2276872"/>
            <a:ext cx="8352928" cy="3518912"/>
          </a:xfrm>
          <a:prstGeom prst="rect">
            <a:avLst/>
          </a:prstGeom>
        </p:spPr>
        <p:txBody>
          <a:bodyPr wrap="square">
            <a:spAutoFit/>
          </a:bodyPr>
          <a:lstStyle/>
          <a:p>
            <a:pPr marL="342900" lvl="0" indent="-342900" algn="just">
              <a:lnSpc>
                <a:spcPct val="150000"/>
              </a:lnSpc>
              <a:spcAft>
                <a:spcPts val="800"/>
              </a:spcAft>
              <a:buFont typeface="+mj-lt"/>
              <a:buAutoNum type="alphaLcParenR"/>
            </a:pPr>
            <a:r>
              <a:rPr lang="en-US" sz="2400" u="sng" dirty="0">
                <a:latin typeface="Times New Roman" panose="02020603050405020304" pitchFamily="18" charset="0"/>
                <a:ea typeface="Calibri" panose="020F0502020204030204" pitchFamily="34" charset="0"/>
                <a:cs typeface="Times New Roman" panose="02020603050405020304" pitchFamily="18" charset="0"/>
              </a:rPr>
              <a:t>Sous-matrice « </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ménages-Capital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dirty="0">
                <a:latin typeface="Times New Roman" panose="02020603050405020304" pitchFamily="18" charset="0"/>
                <a:ea typeface="Calibri" panose="020F0502020204030204" pitchFamily="34" charset="0"/>
                <a:cs typeface="Times New Roman" panose="02020603050405020304" pitchFamily="18" charset="0"/>
              </a:rPr>
              <a:t>La sous-matrice « </a:t>
            </a:r>
            <a:r>
              <a:rPr lang="fr-FR" sz="2400" b="1" dirty="0">
                <a:latin typeface="Times New Roman" panose="02020603050405020304" pitchFamily="18" charset="0"/>
                <a:ea typeface="Calibri" panose="020F0502020204030204" pitchFamily="34" charset="0"/>
                <a:cs typeface="Times New Roman" panose="02020603050405020304" pitchFamily="18" charset="0"/>
              </a:rPr>
              <a:t>ménages-Capital »</a:t>
            </a:r>
            <a:r>
              <a:rPr lang="fr-FR" sz="2400" dirty="0">
                <a:latin typeface="Times New Roman" panose="02020603050405020304" pitchFamily="18" charset="0"/>
                <a:ea typeface="Calibri" panose="020F0502020204030204" pitchFamily="34" charset="0"/>
                <a:cs typeface="Times New Roman" panose="02020603050405020304" pitchFamily="18" charset="0"/>
              </a:rPr>
              <a:t> représente l’épargne des ménages.  La question I.12. «</a:t>
            </a:r>
            <a:r>
              <a:rPr lang="fr-FR" sz="2400" b="1" dirty="0">
                <a:latin typeface="Times New Roman" panose="02020603050405020304" pitchFamily="18" charset="0"/>
                <a:ea typeface="Calibri" panose="020F0502020204030204" pitchFamily="34" charset="0"/>
                <a:cs typeface="Times New Roman" panose="02020603050405020304" pitchFamily="18" charset="0"/>
              </a:rPr>
              <a:t>A combien estimez-vous l’argent mis de côté à la fin de l’année dernière ?</a:t>
            </a:r>
            <a:r>
              <a:rPr lang="fr-FR" sz="2400" dirty="0">
                <a:latin typeface="Times New Roman" panose="02020603050405020304" pitchFamily="18" charset="0"/>
                <a:ea typeface="Calibri" panose="020F0502020204030204" pitchFamily="34" charset="0"/>
                <a:cs typeface="Times New Roman" panose="02020603050405020304" pitchFamily="18" charset="0"/>
              </a:rPr>
              <a:t> » de la section I « </a:t>
            </a:r>
            <a:r>
              <a:rPr lang="fr-FR" sz="2400" b="1" dirty="0">
                <a:latin typeface="Times New Roman" panose="02020603050405020304" pitchFamily="18" charset="0"/>
                <a:ea typeface="Calibri" panose="020F0502020204030204" pitchFamily="34" charset="0"/>
                <a:cs typeface="Times New Roman" panose="02020603050405020304" pitchFamily="18" charset="0"/>
              </a:rPr>
              <a:t>Ressources</a:t>
            </a:r>
            <a:r>
              <a:rPr lang="fr-CA" sz="2400" dirty="0">
                <a:latin typeface="Times New Roman" panose="02020603050405020304" pitchFamily="18" charset="0"/>
                <a:ea typeface="Calibri" panose="020F0502020204030204" pitchFamily="34" charset="0"/>
                <a:cs typeface="Times New Roman" panose="02020603050405020304" pitchFamily="18" charset="0"/>
              </a:rPr>
              <a:t> » </a:t>
            </a:r>
            <a:r>
              <a:rPr lang="fr-FR" sz="2400" dirty="0">
                <a:latin typeface="Times New Roman" panose="02020603050405020304" pitchFamily="18" charset="0"/>
                <a:ea typeface="Calibri" panose="020F0502020204030204" pitchFamily="34" charset="0"/>
                <a:cs typeface="Times New Roman" panose="02020603050405020304" pitchFamily="18" charset="0"/>
              </a:rPr>
              <a:t>de l’ENV 2015 permet d’obtenir la structure à appliquer pour construire la matrice ménage-capital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0011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Principales difficultés et approche de solution</a:t>
            </a:r>
          </a:p>
        </p:txBody>
      </p:sp>
      <p:sp>
        <p:nvSpPr>
          <p:cNvPr id="5123" name="Rectangle 3"/>
          <p:cNvSpPr>
            <a:spLocks noGrp="1" noChangeArrowheads="1"/>
          </p:cNvSpPr>
          <p:nvPr>
            <p:ph type="body" idx="1"/>
          </p:nvPr>
        </p:nvSpPr>
        <p:spPr>
          <a:xfrm>
            <a:off x="395536" y="1772816"/>
            <a:ext cx="8424936" cy="4840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200000"/>
              </a:lnSpc>
              <a:buNone/>
            </a:pPr>
            <a:r>
              <a:rPr lang="fr-FR" sz="2400" dirty="0"/>
              <a:t>La désagrégation de la Micro-MCS standard nécessite d’autres sources de données autres que celles de la Comptabilité Nationale. L’indisponibilité de ces dernières constitue des freins à la qualité de la désagrégation de la Micro-MCS standard. </a:t>
            </a:r>
            <a:endParaRPr lang="en-US" sz="2400" dirty="0"/>
          </a:p>
          <a:p>
            <a:pPr marL="514350" lvl="0" indent="-514350">
              <a:lnSpc>
                <a:spcPct val="200000"/>
              </a:lnSpc>
              <a:buFont typeface="+mj-lt"/>
              <a:buAutoNum type="romanUcPeriod"/>
            </a:pPr>
            <a:endParaRPr lang="en-US" sz="2000" b="1" dirty="0"/>
          </a:p>
        </p:txBody>
      </p:sp>
    </p:spTree>
    <p:extLst>
      <p:ext uri="{BB962C8B-B14F-4D97-AF65-F5344CB8AC3E}">
        <p14:creationId xmlns:p14="http://schemas.microsoft.com/office/powerpoint/2010/main" val="798763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smtClean="0"/>
              <a:t/>
            </a:r>
            <a:br>
              <a:rPr lang="fr-FR" altLang="fr-FR" sz="3200" b="1" dirty="0" smtClean="0"/>
            </a:br>
            <a:r>
              <a:rPr lang="fr-FR" altLang="fr-FR" sz="3200" b="1" dirty="0"/>
              <a:t/>
            </a:r>
            <a:br>
              <a:rPr lang="fr-FR" altLang="fr-FR" sz="3200" b="1" dirty="0"/>
            </a:br>
            <a:r>
              <a:rPr lang="fr-FR" altLang="fr-FR" sz="3200" b="1" dirty="0" smtClean="0"/>
              <a:t>Les </a:t>
            </a:r>
            <a:r>
              <a:rPr lang="fr-FR" altLang="fr-FR" sz="3200" b="1" dirty="0"/>
              <a:t>leçons apprises situation et perspective d’élaboration</a:t>
            </a:r>
            <a:br>
              <a:rPr lang="fr-FR" altLang="fr-FR" sz="3200" b="1" dirty="0"/>
            </a:br>
            <a:endParaRPr lang="fr-FR" altLang="fr-FR" sz="3200" b="1" dirty="0"/>
          </a:p>
        </p:txBody>
      </p:sp>
      <p:sp>
        <p:nvSpPr>
          <p:cNvPr id="5123" name="Rectangle 3"/>
          <p:cNvSpPr>
            <a:spLocks noGrp="1" noChangeArrowheads="1"/>
          </p:cNvSpPr>
          <p:nvPr>
            <p:ph type="body" idx="1"/>
          </p:nvPr>
        </p:nvSpPr>
        <p:spPr>
          <a:xfrm>
            <a:off x="395536" y="1772816"/>
            <a:ext cx="8424936" cy="266429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lvl="0" indent="0">
              <a:lnSpc>
                <a:spcPct val="200000"/>
              </a:lnSpc>
              <a:buNone/>
            </a:pPr>
            <a:r>
              <a:rPr lang="fr-CI" sz="2000" dirty="0" smtClean="0"/>
              <a:t>Pour  résoudre les problème </a:t>
            </a:r>
            <a:r>
              <a:rPr lang="fr-CI" sz="2000" dirty="0" err="1" smtClean="0"/>
              <a:t>desequibbre</a:t>
            </a:r>
            <a:r>
              <a:rPr lang="fr-CI" sz="2000" dirty="0" smtClean="0"/>
              <a:t>, il faudra associer les spécialiste des différents domaine pour l’</a:t>
            </a:r>
            <a:r>
              <a:rPr lang="fr-CI" sz="2000" dirty="0" err="1" smtClean="0"/>
              <a:t>elaboration</a:t>
            </a:r>
            <a:r>
              <a:rPr lang="fr-CI" sz="2000" dirty="0" smtClean="0"/>
              <a:t> de la Matrice</a:t>
            </a:r>
            <a:endParaRPr lang="en-US" sz="2000" dirty="0"/>
          </a:p>
        </p:txBody>
      </p:sp>
    </p:spTree>
    <p:extLst>
      <p:ext uri="{BB962C8B-B14F-4D97-AF65-F5344CB8AC3E}">
        <p14:creationId xmlns:p14="http://schemas.microsoft.com/office/powerpoint/2010/main" val="919762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71600" y="2636912"/>
            <a:ext cx="7560840" cy="1296144"/>
          </a:xfrm>
        </p:spPr>
        <p:txBody>
          <a:bodyPr/>
          <a:lstStyle/>
          <a:p>
            <a:pPr eaLnBrk="1" hangingPunct="1"/>
            <a:r>
              <a:rPr lang="fr-FR" altLang="fr-FR" sz="3200" b="1" dirty="0" smtClean="0"/>
              <a:t>NOUS VOUS REMERCIONS POUR VOTRE AIMABLE ATTENTION!</a:t>
            </a:r>
            <a:endParaRPr lang="fr-FR" altLang="fr-FR" sz="3200" b="1" dirty="0"/>
          </a:p>
        </p:txBody>
      </p:sp>
    </p:spTree>
    <p:extLst>
      <p:ext uri="{BB962C8B-B14F-4D97-AF65-F5344CB8AC3E}">
        <p14:creationId xmlns:p14="http://schemas.microsoft.com/office/powerpoint/2010/main" val="3589477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Rappel du processus d’élaboration de la MCS</a:t>
            </a:r>
          </a:p>
        </p:txBody>
      </p:sp>
      <p:sp>
        <p:nvSpPr>
          <p:cNvPr id="5123" name="Rectangle 3"/>
          <p:cNvSpPr>
            <a:spLocks noGrp="1" noChangeArrowheads="1"/>
          </p:cNvSpPr>
          <p:nvPr>
            <p:ph type="body" idx="1"/>
          </p:nvPr>
        </p:nvSpPr>
        <p:spPr>
          <a:xfrm>
            <a:off x="395536" y="1772816"/>
            <a:ext cx="8424936" cy="4840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fr-FR" sz="1200" dirty="0" smtClean="0">
              <a:latin typeface="Arial" panose="020B0604020202020204" pitchFamily="34" charset="0"/>
              <a:cs typeface="Arial" panose="020B0604020202020204" pitchFamily="34" charset="0"/>
            </a:endParaRPr>
          </a:p>
          <a:p>
            <a:pPr>
              <a:lnSpc>
                <a:spcPct val="150000"/>
              </a:lnSpc>
            </a:pPr>
            <a:r>
              <a:rPr lang="fr-FR" sz="1600" dirty="0" smtClean="0">
                <a:latin typeface="Times New Roman" panose="02020603050405020304" pitchFamily="18" charset="0"/>
                <a:cs typeface="Times New Roman" panose="02020603050405020304" pitchFamily="18" charset="0"/>
              </a:rPr>
              <a:t>La </a:t>
            </a:r>
            <a:r>
              <a:rPr lang="fr-FR" sz="1600" dirty="0">
                <a:latin typeface="Times New Roman" panose="02020603050405020304" pitchFamily="18" charset="0"/>
                <a:cs typeface="Times New Roman" panose="02020603050405020304" pitchFamily="18" charset="0"/>
              </a:rPr>
              <a:t>Commission de l’UEMOA, avec l’appui technique de l’Observatoire Économique et Statistique d’Afrique Subsaharienne (AFRISTAT), a entrepris d’élaborer des Matrices de Comptabilité Sociale (MCS) pour les pays de l’Union</a:t>
            </a:r>
            <a:r>
              <a:rPr lang="fr-FR"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nSpc>
                <a:spcPct val="150000"/>
              </a:lnSpc>
            </a:pPr>
            <a:r>
              <a:rPr lang="fr-FR" sz="1600" dirty="0" smtClean="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l’élaboration de la MCS 2013 en Côte d’Ivoire a débuté par des travaux réalisés en ateliers. Trois ateliers ont été organisés du 20 au 24 février 2017, du 28 mai au 1er juin 2018 et du 30 septembre au 04 octobre 2019. Ces ateliers animés par Monsieur EDI Serge Jean, Expert économiste principal d’AFRISTAT, ont vu la participation des représentants de la Commission de l’UEMOA, de l’Institut National de la Statistique (INS), de la Direction Générale de l’Economie (DGE) et du Centre Ivoirien de Recherche Economique et Social (CIRES). L’objectif principal de ces ateliers est de renforcer les capacités des cadres à l’élaboration d’une MCS.</a:t>
            </a:r>
            <a:endParaRPr lang="en-US" sz="1600" dirty="0">
              <a:latin typeface="Times New Roman" panose="02020603050405020304" pitchFamily="18" charset="0"/>
              <a:cs typeface="Times New Roman" panose="02020603050405020304" pitchFamily="18" charset="0"/>
            </a:endParaRPr>
          </a:p>
          <a:p>
            <a:pPr marL="0" lvl="0" indent="0">
              <a:lnSpc>
                <a:spcPct val="150000"/>
              </a:lnSpc>
              <a:buNone/>
            </a:pP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001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214313"/>
            <a:ext cx="8476431" cy="1462087"/>
          </a:xfrm>
        </p:spPr>
        <p:txBody>
          <a:bodyPr/>
          <a:lstStyle/>
          <a:p>
            <a:pPr marL="514350" lvl="0" indent="-514350">
              <a:lnSpc>
                <a:spcPct val="200000"/>
              </a:lnSpc>
              <a:buFont typeface="+mj-lt"/>
              <a:buAutoNum type="romanUcPeriod"/>
            </a:pPr>
            <a:r>
              <a:rPr lang="fr-FR" sz="3200" b="1" dirty="0"/>
              <a:t>Etat d’avancement de la MCS et la note méthodologique</a:t>
            </a:r>
          </a:p>
        </p:txBody>
      </p:sp>
      <p:sp>
        <p:nvSpPr>
          <p:cNvPr id="5123" name="Rectangle 3"/>
          <p:cNvSpPr>
            <a:spLocks noGrp="1" noChangeArrowheads="1"/>
          </p:cNvSpPr>
          <p:nvPr>
            <p:ph type="body" idx="1"/>
          </p:nvPr>
        </p:nvSpPr>
        <p:spPr>
          <a:xfrm>
            <a:off x="395536" y="1772816"/>
            <a:ext cx="8424936" cy="4840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lvl="0" indent="0">
              <a:lnSpc>
                <a:spcPct val="200000"/>
              </a:lnSpc>
              <a:buNone/>
            </a:pPr>
            <a:endParaRPr lang="fr-CI" sz="2000" dirty="0"/>
          </a:p>
          <a:p>
            <a:pPr lvl="0">
              <a:lnSpc>
                <a:spcPct val="200000"/>
              </a:lnSpc>
              <a:buFont typeface="Wingdings" panose="05000000000000000000" pitchFamily="2" charset="2"/>
              <a:buChar char="q"/>
            </a:pPr>
            <a:r>
              <a:rPr lang="fr-CI" sz="2000" dirty="0" smtClean="0"/>
              <a:t>La </a:t>
            </a:r>
            <a:r>
              <a:rPr lang="fr-CI" sz="2000" dirty="0"/>
              <a:t>MCS </a:t>
            </a:r>
            <a:r>
              <a:rPr lang="fr-FR" sz="2000" dirty="0"/>
              <a:t>la micro-MCS désagrégée 2013 </a:t>
            </a:r>
            <a:r>
              <a:rPr lang="fr-FR" sz="2000" dirty="0" smtClean="0"/>
              <a:t>finalisée est disponible</a:t>
            </a:r>
          </a:p>
          <a:p>
            <a:pPr lvl="0">
              <a:lnSpc>
                <a:spcPct val="200000"/>
              </a:lnSpc>
              <a:buFont typeface="Wingdings" panose="05000000000000000000" pitchFamily="2" charset="2"/>
              <a:buChar char="q"/>
            </a:pPr>
            <a:endParaRPr lang="fr-FR" sz="2000" dirty="0" smtClean="0"/>
          </a:p>
          <a:p>
            <a:pPr lvl="0">
              <a:lnSpc>
                <a:spcPct val="200000"/>
              </a:lnSpc>
              <a:buFont typeface="Wingdings" panose="05000000000000000000" pitchFamily="2" charset="2"/>
              <a:buChar char="q"/>
            </a:pPr>
            <a:r>
              <a:rPr lang="fr-FR" sz="2000" dirty="0" smtClean="0"/>
              <a:t>Le document méthodologie est élaboré et transmis à </a:t>
            </a:r>
            <a:r>
              <a:rPr lang="fr-FR" sz="2000" dirty="0" err="1" smtClean="0"/>
              <a:t>Afristat</a:t>
            </a:r>
            <a:endParaRPr lang="en-US" sz="2000" dirty="0"/>
          </a:p>
        </p:txBody>
      </p:sp>
    </p:spTree>
    <p:extLst>
      <p:ext uri="{BB962C8B-B14F-4D97-AF65-F5344CB8AC3E}">
        <p14:creationId xmlns:p14="http://schemas.microsoft.com/office/powerpoint/2010/main" val="4267000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5123" name="Rectangle 3"/>
          <p:cNvSpPr>
            <a:spLocks noGrp="1" noChangeArrowheads="1"/>
          </p:cNvSpPr>
          <p:nvPr>
            <p:ph type="body" idx="1"/>
          </p:nvPr>
        </p:nvSpPr>
        <p:spPr>
          <a:xfrm>
            <a:off x="395536" y="1772816"/>
            <a:ext cx="8424936" cy="4840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lnSpc>
                <a:spcPct val="120000"/>
              </a:lnSpc>
              <a:buNone/>
            </a:pPr>
            <a:r>
              <a:rPr lang="fr-FR" sz="2000" b="1" dirty="0">
                <a:latin typeface="Times New Roman" panose="02020603050405020304" pitchFamily="18" charset="0"/>
                <a:cs typeface="Times New Roman" panose="02020603050405020304" pitchFamily="18" charset="0"/>
              </a:rPr>
              <a:t>Désagrégation des APU:</a:t>
            </a:r>
          </a:p>
          <a:p>
            <a:pPr lvl="0" algn="just">
              <a:lnSpc>
                <a:spcPct val="120000"/>
              </a:lnSpc>
            </a:pPr>
            <a:r>
              <a:rPr lang="fr-FR" sz="2400" dirty="0">
                <a:latin typeface="Times New Roman" panose="02020603050405020304" pitchFamily="18" charset="0"/>
                <a:cs typeface="Times New Roman" panose="02020603050405020304" pitchFamily="18" charset="0"/>
              </a:rPr>
              <a:t>gouvernement ;</a:t>
            </a:r>
          </a:p>
          <a:p>
            <a:pPr lvl="0" algn="just">
              <a:lnSpc>
                <a:spcPct val="120000"/>
              </a:lnSpc>
            </a:pPr>
            <a:r>
              <a:rPr lang="fr-FR" sz="2400" dirty="0">
                <a:latin typeface="Times New Roman" panose="02020603050405020304" pitchFamily="18" charset="0"/>
                <a:cs typeface="Times New Roman" panose="02020603050405020304" pitchFamily="18" charset="0"/>
              </a:rPr>
              <a:t>TVA non déductible :</a:t>
            </a:r>
          </a:p>
          <a:p>
            <a:pPr lvl="0" algn="just">
              <a:lnSpc>
                <a:spcPct val="120000"/>
              </a:lnSpc>
            </a:pPr>
            <a:r>
              <a:rPr lang="fr-FR" sz="2400" dirty="0">
                <a:latin typeface="Times New Roman" panose="02020603050405020304" pitchFamily="18" charset="0"/>
                <a:cs typeface="Times New Roman" panose="02020603050405020304" pitchFamily="18" charset="0"/>
              </a:rPr>
              <a:t>Subventions sur les produits :</a:t>
            </a:r>
          </a:p>
          <a:p>
            <a:pPr lvl="0" algn="just">
              <a:lnSpc>
                <a:spcPct val="120000"/>
              </a:lnSpc>
            </a:pPr>
            <a:r>
              <a:rPr lang="fr-FR" sz="2400" dirty="0">
                <a:latin typeface="Times New Roman" panose="02020603050405020304" pitchFamily="18" charset="0"/>
                <a:cs typeface="Times New Roman" panose="02020603050405020304" pitchFamily="18" charset="0"/>
              </a:rPr>
              <a:t>Autres taxes sur les produits ;</a:t>
            </a:r>
          </a:p>
          <a:p>
            <a:pPr lvl="0" algn="just">
              <a:lnSpc>
                <a:spcPct val="120000"/>
              </a:lnSpc>
            </a:pPr>
            <a:r>
              <a:rPr lang="fr-FR" sz="2400" dirty="0">
                <a:latin typeface="Times New Roman" panose="02020603050405020304" pitchFamily="18" charset="0"/>
                <a:cs typeface="Times New Roman" panose="02020603050405020304" pitchFamily="18" charset="0"/>
              </a:rPr>
              <a:t>Impôts sur les exportations ;</a:t>
            </a:r>
          </a:p>
          <a:p>
            <a:pPr lvl="0" algn="just">
              <a:lnSpc>
                <a:spcPct val="120000"/>
              </a:lnSpc>
            </a:pPr>
            <a:r>
              <a:rPr lang="fr-FR" sz="2400" dirty="0">
                <a:latin typeface="Times New Roman" panose="02020603050405020304" pitchFamily="18" charset="0"/>
                <a:cs typeface="Times New Roman" panose="02020603050405020304" pitchFamily="18" charset="0"/>
              </a:rPr>
              <a:t>Impôts sur les importations ;</a:t>
            </a:r>
          </a:p>
          <a:p>
            <a:pPr lvl="0" algn="just">
              <a:lnSpc>
                <a:spcPct val="120000"/>
              </a:lnSpc>
            </a:pPr>
            <a:r>
              <a:rPr lang="fr-FR" sz="2400" dirty="0">
                <a:latin typeface="Times New Roman" panose="02020603050405020304" pitchFamily="18" charset="0"/>
                <a:cs typeface="Times New Roman" panose="02020603050405020304" pitchFamily="18" charset="0"/>
              </a:rPr>
              <a:t>Subventions sur la production ;</a:t>
            </a:r>
          </a:p>
          <a:p>
            <a:pPr lvl="0" algn="just">
              <a:lnSpc>
                <a:spcPct val="120000"/>
              </a:lnSpc>
            </a:pPr>
            <a:r>
              <a:rPr lang="fr-FR" sz="2400" dirty="0">
                <a:latin typeface="Times New Roman" panose="02020603050405020304" pitchFamily="18" charset="0"/>
                <a:cs typeface="Times New Roman" panose="02020603050405020304" pitchFamily="18" charset="0"/>
              </a:rPr>
              <a:t>Impôts sur le revenu.</a:t>
            </a:r>
          </a:p>
          <a:p>
            <a:pPr marL="514350" lvl="0" indent="-514350">
              <a:lnSpc>
                <a:spcPct val="200000"/>
              </a:lnSpc>
              <a:buFont typeface="+mj-lt"/>
              <a:buAutoNum type="romanUcPeriod"/>
            </a:pPr>
            <a:endParaRPr lang="en-US" sz="2400" b="1" dirty="0"/>
          </a:p>
        </p:txBody>
      </p:sp>
    </p:spTree>
    <p:extLst>
      <p:ext uri="{BB962C8B-B14F-4D97-AF65-F5344CB8AC3E}">
        <p14:creationId xmlns:p14="http://schemas.microsoft.com/office/powerpoint/2010/main" val="3113019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	Méthodologie d’élaboration de chacune des sous matrice avec un tableau récapitulatif précisant les différentes sources de données et la méthode</a:t>
            </a:r>
          </a:p>
        </p:txBody>
      </p:sp>
      <p:sp>
        <p:nvSpPr>
          <p:cNvPr id="3" name="Rectangle 2"/>
          <p:cNvSpPr/>
          <p:nvPr/>
        </p:nvSpPr>
        <p:spPr>
          <a:xfrm>
            <a:off x="611560" y="1890486"/>
            <a:ext cx="7488832" cy="2382191"/>
          </a:xfrm>
          <a:prstGeom prst="rect">
            <a:avLst/>
          </a:prstGeom>
        </p:spPr>
        <p:txBody>
          <a:bodyPr wrap="square">
            <a:spAutoFit/>
          </a:bodyPr>
          <a:lstStyle/>
          <a:p>
            <a:pPr marL="0" indent="0" algn="just">
              <a:lnSpc>
                <a:spcPct val="120000"/>
              </a:lnSpc>
              <a:buNone/>
            </a:pPr>
            <a:r>
              <a:rPr lang="fr-FR" sz="2400" b="1" dirty="0">
                <a:latin typeface="Times New Roman" panose="02020603050405020304" pitchFamily="18" charset="0"/>
                <a:cs typeface="Times New Roman" panose="02020603050405020304" pitchFamily="18" charset="0"/>
              </a:rPr>
              <a:t>Désagrégation des ménages</a:t>
            </a:r>
            <a:r>
              <a:rPr lang="fr-FR" sz="2400" b="1" dirty="0" smtClean="0">
                <a:latin typeface="Times New Roman" panose="02020603050405020304" pitchFamily="18" charset="0"/>
                <a:cs typeface="Times New Roman" panose="02020603050405020304" pitchFamily="18" charset="0"/>
              </a:rPr>
              <a:t>:</a:t>
            </a:r>
          </a:p>
          <a:p>
            <a:r>
              <a:rPr lang="fr-FR" sz="2400" dirty="0">
                <a:latin typeface="Times New Roman" panose="02020603050405020304" pitchFamily="18" charset="0"/>
                <a:cs typeface="Times New Roman" panose="02020603050405020304" pitchFamily="18" charset="0"/>
              </a:rPr>
              <a:t>Cette classification s'appuie sur la question Eb.3 de la section </a:t>
            </a:r>
            <a:r>
              <a:rPr lang="fr-FR" sz="2400" dirty="0" err="1">
                <a:latin typeface="Times New Roman" panose="02020603050405020304" pitchFamily="18" charset="0"/>
                <a:cs typeface="Times New Roman" panose="02020603050405020304" pitchFamily="18" charset="0"/>
              </a:rPr>
              <a:t>Eb</a:t>
            </a:r>
            <a:r>
              <a:rPr lang="fr-FR" sz="2400" dirty="0">
                <a:latin typeface="Times New Roman" panose="02020603050405020304" pitchFamily="18" charset="0"/>
                <a:cs typeface="Times New Roman" panose="02020603050405020304" pitchFamily="18" charset="0"/>
              </a:rPr>
              <a:t> « </a:t>
            </a:r>
            <a:r>
              <a:rPr lang="fr-FR" sz="2400" b="1" dirty="0">
                <a:latin typeface="Times New Roman" panose="02020603050405020304" pitchFamily="18" charset="0"/>
                <a:cs typeface="Times New Roman" panose="02020603050405020304" pitchFamily="18" charset="0"/>
              </a:rPr>
              <a:t>Emploi principal</a:t>
            </a:r>
            <a:r>
              <a:rPr lang="fr-FR" sz="2400" dirty="0">
                <a:latin typeface="Times New Roman" panose="02020603050405020304" pitchFamily="18" charset="0"/>
                <a:cs typeface="Times New Roman" panose="02020603050405020304" pitchFamily="18" charset="0"/>
              </a:rPr>
              <a:t> » de l’Enquête Niveau de Vie des ménages 2015 (ENV 2015).</a:t>
            </a:r>
            <a:endParaRPr lang="en-US"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Les données ou les flux entre les ménages et les autres comptes de la MCS ont été retracés à partir de l’ENV 2015. </a:t>
            </a:r>
          </a:p>
        </p:txBody>
      </p:sp>
    </p:spTree>
    <p:extLst>
      <p:ext uri="{BB962C8B-B14F-4D97-AF65-F5344CB8AC3E}">
        <p14:creationId xmlns:p14="http://schemas.microsoft.com/office/powerpoint/2010/main" val="2935257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3" name="Rectangle 2"/>
          <p:cNvSpPr/>
          <p:nvPr/>
        </p:nvSpPr>
        <p:spPr>
          <a:xfrm>
            <a:off x="899592" y="2219438"/>
            <a:ext cx="7056784" cy="3194721"/>
          </a:xfrm>
          <a:prstGeom prst="rect">
            <a:avLst/>
          </a:prstGeom>
        </p:spPr>
        <p:txBody>
          <a:bodyPr wrap="square">
            <a:spAutoFit/>
          </a:bodyPr>
          <a:lstStyle/>
          <a:p>
            <a:pPr marL="0" indent="0" algn="just">
              <a:lnSpc>
                <a:spcPct val="120000"/>
              </a:lnSpc>
              <a:buNone/>
            </a:pPr>
            <a:r>
              <a:rPr lang="fr-FR" sz="2400" b="1" dirty="0">
                <a:latin typeface="Times New Roman" panose="02020603050405020304" pitchFamily="18" charset="0"/>
                <a:cs typeface="Times New Roman" panose="02020603050405020304" pitchFamily="18" charset="0"/>
              </a:rPr>
              <a:t>Désagrégation des ménages:</a:t>
            </a:r>
          </a:p>
          <a:p>
            <a:pPr marL="342900" lvl="0" indent="-342900" algn="just">
              <a:lnSpc>
                <a:spcPct val="12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Salarie du public </a:t>
            </a:r>
            <a:r>
              <a:rPr lang="fr-FR" sz="2400" dirty="0" smtClean="0">
                <a:latin typeface="Times New Roman" panose="02020603050405020304" pitchFamily="18" charset="0"/>
                <a:cs typeface="Times New Roman" panose="02020603050405020304" pitchFamily="18" charset="0"/>
              </a:rPr>
              <a:t>;</a:t>
            </a:r>
          </a:p>
          <a:p>
            <a:pPr marL="342900" lvl="0" indent="-342900" algn="just">
              <a:lnSpc>
                <a:spcPct val="12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Salarie </a:t>
            </a:r>
            <a:r>
              <a:rPr lang="fr-FR" sz="2400" dirty="0">
                <a:latin typeface="Times New Roman" panose="02020603050405020304" pitchFamily="18" charset="0"/>
                <a:cs typeface="Times New Roman" panose="02020603050405020304" pitchFamily="18" charset="0"/>
              </a:rPr>
              <a:t>du prive formel </a:t>
            </a:r>
            <a:r>
              <a:rPr lang="fr-FR" sz="2400" dirty="0" smtClean="0">
                <a:latin typeface="Times New Roman" panose="02020603050405020304" pitchFamily="18" charset="0"/>
                <a:cs typeface="Times New Roman" panose="02020603050405020304" pitchFamily="18" charset="0"/>
              </a:rPr>
              <a:t>;</a:t>
            </a:r>
          </a:p>
          <a:p>
            <a:pPr marL="342900" lvl="0" indent="-342900" algn="just">
              <a:lnSpc>
                <a:spcPct val="12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Salarie </a:t>
            </a:r>
            <a:r>
              <a:rPr lang="fr-FR" sz="2400" dirty="0">
                <a:latin typeface="Times New Roman" panose="02020603050405020304" pitchFamily="18" charset="0"/>
                <a:cs typeface="Times New Roman" panose="02020603050405020304" pitchFamily="18" charset="0"/>
              </a:rPr>
              <a:t>du prive informel </a:t>
            </a:r>
            <a:r>
              <a:rPr lang="fr-FR" sz="2400" dirty="0" smtClean="0">
                <a:latin typeface="Times New Roman" panose="02020603050405020304" pitchFamily="18" charset="0"/>
                <a:cs typeface="Times New Roman" panose="02020603050405020304" pitchFamily="18" charset="0"/>
              </a:rPr>
              <a:t>;</a:t>
            </a:r>
          </a:p>
          <a:p>
            <a:pPr marL="342900" lvl="0" indent="-342900" algn="just">
              <a:lnSpc>
                <a:spcPct val="12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Agriculteur</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a:t>
            </a:r>
          </a:p>
          <a:p>
            <a:pPr marL="342900" lvl="0" indent="-342900" algn="just">
              <a:lnSpc>
                <a:spcPct val="12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Indépendants </a:t>
            </a:r>
            <a:r>
              <a:rPr lang="fr-FR" sz="2400" dirty="0">
                <a:latin typeface="Times New Roman" panose="02020603050405020304" pitchFamily="18" charset="0"/>
                <a:cs typeface="Times New Roman" panose="02020603050405020304" pitchFamily="18" charset="0"/>
              </a:rPr>
              <a:t>et employeurs non agricoles ;</a:t>
            </a:r>
          </a:p>
          <a:p>
            <a:pPr lvl="0" algn="just">
              <a:lnSpc>
                <a:spcPct val="120000"/>
              </a:lnSpc>
            </a:pPr>
            <a:r>
              <a:rPr lang="fr-FR" sz="2400" dirty="0" smtClean="0">
                <a:latin typeface="Times New Roman" panose="02020603050405020304" pitchFamily="18" charset="0"/>
                <a:cs typeface="Times New Roman" panose="02020603050405020304" pitchFamily="18" charset="0"/>
              </a:rPr>
              <a:t>Autres employés dont Inactifs</a:t>
            </a:r>
            <a:r>
              <a:rPr lang="fr-F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29017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2" name="Rectangle 1"/>
          <p:cNvSpPr/>
          <p:nvPr/>
        </p:nvSpPr>
        <p:spPr>
          <a:xfrm>
            <a:off x="323528" y="2348880"/>
            <a:ext cx="8352928" cy="3842077"/>
          </a:xfrm>
          <a:prstGeom prst="rect">
            <a:avLst/>
          </a:prstGeom>
        </p:spPr>
        <p:txBody>
          <a:bodyPr wrap="square">
            <a:spAutoFit/>
          </a:bodyPr>
          <a:lstStyle/>
          <a:p>
            <a:pPr marL="342900" lvl="0" indent="-342900" algn="just">
              <a:lnSpc>
                <a:spcPct val="150000"/>
              </a:lnSpc>
              <a:spcAft>
                <a:spcPts val="800"/>
              </a:spcAft>
              <a:buFont typeface="+mj-lt"/>
              <a:buAutoNum type="alphaLcParenR"/>
            </a:pPr>
            <a:r>
              <a:rPr lang="en-US" b="1" u="sng"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Sous-matrice « ménages-produits »</a:t>
            </a:r>
            <a:endParaRPr lang="en-US"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La sous-matrice «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ménages-produits »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représente les dépenses de Consommations Finales (CF) des ménages. La source des informations est la section M «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Aliments essentiels</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 Au préalable, une table passage qui fait une correspondance entre les produits dans l’ENV et celles de la Comptabilité Nationale à l'aide du Code des Produits de la Comptabilité Nationale (CPCN). La structure des dépenses issues de l’enquête a été appliquée au montant des comptes nationaux</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0499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sz="3200" b="1" dirty="0"/>
              <a:t>Présentations des différentes informations et des hypothèses de la MCS</a:t>
            </a:r>
          </a:p>
        </p:txBody>
      </p:sp>
      <p:sp>
        <p:nvSpPr>
          <p:cNvPr id="3" name="Rectangle 2"/>
          <p:cNvSpPr/>
          <p:nvPr/>
        </p:nvSpPr>
        <p:spPr>
          <a:xfrm>
            <a:off x="899592" y="2219438"/>
            <a:ext cx="7848872" cy="3010055"/>
          </a:xfrm>
          <a:prstGeom prst="rect">
            <a:avLst/>
          </a:prstGeom>
        </p:spPr>
        <p:txBody>
          <a:bodyPr wrap="square">
            <a:spAutoFit/>
          </a:bodyPr>
          <a:lstStyle/>
          <a:p>
            <a:pPr lvl="0"/>
            <a:r>
              <a:rPr lang="en-US" u="sng" dirty="0">
                <a:latin typeface="Times New Roman" panose="02020603050405020304" pitchFamily="18" charset="0"/>
                <a:cs typeface="Times New Roman" panose="02020603050405020304" pitchFamily="18" charset="0"/>
              </a:rPr>
              <a:t>Sous-matrice « </a:t>
            </a:r>
            <a:r>
              <a:rPr lang="en-US" b="1" u="sng" dirty="0">
                <a:latin typeface="Times New Roman" panose="02020603050405020304" pitchFamily="18" charset="0"/>
                <a:cs typeface="Times New Roman" panose="02020603050405020304" pitchFamily="18" charset="0"/>
              </a:rPr>
              <a:t>ménages-</a:t>
            </a:r>
            <a:r>
              <a:rPr lang="en-US" b="1" u="sng" dirty="0" err="1">
                <a:latin typeface="Times New Roman" panose="02020603050405020304" pitchFamily="18" charset="0"/>
                <a:cs typeface="Times New Roman" panose="02020603050405020304" pitchFamily="18" charset="0"/>
              </a:rPr>
              <a:t>gouvernement</a:t>
            </a:r>
            <a:r>
              <a:rPr lang="en-US" b="1" u="sng" dirty="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La Sous-matrice « </a:t>
            </a:r>
            <a:r>
              <a:rPr lang="fr-FR" sz="2000" b="1" dirty="0">
                <a:latin typeface="Times New Roman" panose="02020603050405020304" pitchFamily="18" charset="0"/>
                <a:cs typeface="Times New Roman" panose="02020603050405020304" pitchFamily="18" charset="0"/>
              </a:rPr>
              <a:t>ménages-gouvernement »</a:t>
            </a:r>
            <a:r>
              <a:rPr lang="fr-FR" sz="2000" dirty="0">
                <a:latin typeface="Times New Roman" panose="02020603050405020304" pitchFamily="18" charset="0"/>
                <a:cs typeface="Times New Roman" panose="02020603050405020304" pitchFamily="18" charset="0"/>
              </a:rPr>
              <a:t> contient les transferts du gouvernement reçus par les ménages et les impôts sur le revenu des ménages. La structure des transferts reçus par les ménages est identique à celle la question I.7 « </a:t>
            </a:r>
            <a:r>
              <a:rPr lang="fr-FR" sz="2000" b="1" dirty="0">
                <a:latin typeface="Times New Roman" panose="02020603050405020304" pitchFamily="18" charset="0"/>
                <a:cs typeface="Times New Roman" panose="02020603050405020304" pitchFamily="18" charset="0"/>
              </a:rPr>
              <a:t>Quel est le montant des bourses, des prises en charges et des aides reçues du gouvernement, des ambassades et/ou institutions</a:t>
            </a:r>
            <a:r>
              <a:rPr lang="fr-FR" sz="2000" dirty="0">
                <a:latin typeface="Times New Roman" panose="02020603050405020304" pitchFamily="18" charset="0"/>
                <a:cs typeface="Times New Roman" panose="02020603050405020304" pitchFamily="18" charset="0"/>
              </a:rPr>
              <a:t> ? </a:t>
            </a:r>
            <a:r>
              <a:rPr lang="fr-CA" sz="2000" dirty="0">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de la section I « </a:t>
            </a:r>
            <a:r>
              <a:rPr lang="fr-FR" sz="2000" b="1" dirty="0">
                <a:latin typeface="Times New Roman" panose="02020603050405020304" pitchFamily="18" charset="0"/>
                <a:cs typeface="Times New Roman" panose="02020603050405020304" pitchFamily="18" charset="0"/>
              </a:rPr>
              <a:t>Ressources’’</a:t>
            </a:r>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de l’ENV 2015. </a:t>
            </a:r>
            <a:endParaRPr lang="en-US" sz="2000" dirty="0">
              <a:latin typeface="Times New Roman" panose="02020603050405020304" pitchFamily="18" charset="0"/>
              <a:cs typeface="Times New Roman" panose="02020603050405020304" pitchFamily="18" charset="0"/>
            </a:endParaRPr>
          </a:p>
          <a:p>
            <a:pPr lvl="0" algn="just">
              <a:lnSpc>
                <a:spcPct val="120000"/>
              </a:lnSpc>
            </a:pP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6796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themeOverride>
</file>

<file path=docProps/app.xml><?xml version="1.0" encoding="utf-8"?>
<Properties xmlns="http://schemas.openxmlformats.org/officeDocument/2006/extended-properties" xmlns:vt="http://schemas.openxmlformats.org/officeDocument/2006/docPropsVTypes">
  <Template/>
  <TotalTime>8147</TotalTime>
  <Words>606</Words>
  <Application>Microsoft Office PowerPoint</Application>
  <PresentationFormat>Affichage à l'écran (4:3)</PresentationFormat>
  <Paragraphs>111</Paragraphs>
  <Slides>25</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Calibri</vt:lpstr>
      <vt:lpstr>Tahoma</vt:lpstr>
      <vt:lpstr>Times New Roman</vt:lpstr>
      <vt:lpstr>Wingdings</vt:lpstr>
      <vt:lpstr>Fusion</vt:lpstr>
      <vt:lpstr>Atelier regional du volet comptabilité Nationale du PSR uemoa</vt:lpstr>
      <vt:lpstr>Plan de la présentation</vt:lpstr>
      <vt:lpstr>Rappel du processus d’élaboration de la MCS</vt:lpstr>
      <vt:lpstr>Etat d’avancement de la MCS et la note méthodologique</vt:lpstr>
      <vt:lpstr>Présentations des différentes informations et des hypothèses de la MCS</vt:lpstr>
      <vt:lpstr>• Méthodologie d’élaboration de chacune des sous matrice avec un tableau récapitulatif précisant les différentes sources de données et la méthode</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Présentations des différentes informations et des hypothèses de la MCS</vt:lpstr>
      <vt:lpstr>Méthodologie d’équilibrage de la micro-MCS désagrégée</vt:lpstr>
      <vt:lpstr>Méthodologie d’équilibrage de la micro-MCS désagrégée</vt:lpstr>
      <vt:lpstr>Méthodologie d’équilibrage de la micro-MCS désagrégée</vt:lpstr>
      <vt:lpstr>Présentations des différentes informations et des hypothèses de la MCS</vt:lpstr>
      <vt:lpstr>Principales difficultés et approche de solution</vt:lpstr>
      <vt:lpstr>  Les leçons apprises situation et perspective d’élaboration </vt:lpstr>
      <vt:lpstr>NOUS VOUS REMERCIONS POUR VOTRE AIMABLE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MCS HARMONISEE DE L’UEMOA</dc:title>
  <dc:creator>R.B. François</dc:creator>
  <cp:lastModifiedBy>ins</cp:lastModifiedBy>
  <cp:revision>84</cp:revision>
  <dcterms:created xsi:type="dcterms:W3CDTF">2010-02-07T20:23:53Z</dcterms:created>
  <dcterms:modified xsi:type="dcterms:W3CDTF">2019-10-07T14:02:12Z</dcterms:modified>
</cp:coreProperties>
</file>