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7" r:id="rId2"/>
    <p:sldId id="275" r:id="rId3"/>
    <p:sldId id="295" r:id="rId4"/>
    <p:sldId id="303" r:id="rId5"/>
    <p:sldId id="300" r:id="rId6"/>
    <p:sldId id="304" r:id="rId7"/>
    <p:sldId id="305" r:id="rId8"/>
    <p:sldId id="306" r:id="rId9"/>
    <p:sldId id="263" r:id="rId10"/>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1" autoAdjust="0"/>
    <p:restoredTop sz="95394" autoAdjust="0"/>
  </p:normalViewPr>
  <p:slideViewPr>
    <p:cSldViewPr>
      <p:cViewPr varScale="1">
        <p:scale>
          <a:sx n="85" d="100"/>
          <a:sy n="85" d="100"/>
        </p:scale>
        <p:origin x="1378" y="5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0E559F4-551F-4536-A6DA-03779B042095}" type="datetimeFigureOut">
              <a:rPr lang="fr-FR" smtClean="0"/>
              <a:pPr/>
              <a:t>13/11/2019</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4EEC45A-90DD-4FC0-92F3-DE8953D90F45}" type="slidenum">
              <a:rPr lang="fr-FR" smtClean="0"/>
              <a:pPr/>
              <a:t>‹N°›</a:t>
            </a:fld>
            <a:endParaRPr lang="fr-FR"/>
          </a:p>
        </p:txBody>
      </p:sp>
    </p:spTree>
    <p:extLst>
      <p:ext uri="{BB962C8B-B14F-4D97-AF65-F5344CB8AC3E}">
        <p14:creationId xmlns:p14="http://schemas.microsoft.com/office/powerpoint/2010/main" val="18048316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30723"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fr-FR" smtClean="0"/>
          </a:p>
        </p:txBody>
      </p:sp>
    </p:spTree>
    <p:extLst>
      <p:ext uri="{BB962C8B-B14F-4D97-AF65-F5344CB8AC3E}">
        <p14:creationId xmlns:p14="http://schemas.microsoft.com/office/powerpoint/2010/main" val="20349333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noProof="0" dirty="0"/>
          </a:p>
        </p:txBody>
      </p:sp>
      <p:sp>
        <p:nvSpPr>
          <p:cNvPr id="4" name="Espace réservé du numéro de diapositive 3"/>
          <p:cNvSpPr>
            <a:spLocks noGrp="1"/>
          </p:cNvSpPr>
          <p:nvPr>
            <p:ph type="sldNum" sz="quarter" idx="10"/>
          </p:nvPr>
        </p:nvSpPr>
        <p:spPr/>
        <p:txBody>
          <a:bodyPr/>
          <a:lstStyle/>
          <a:p>
            <a:pPr>
              <a:defRPr/>
            </a:pPr>
            <a:fld id="{FC30E5EA-31E2-4D66-B969-FB25C3C58B01}" type="slidenum">
              <a:rPr lang="fr-FR" smtClean="0"/>
              <a:pPr>
                <a:defRPr/>
              </a:pPr>
              <a:t>2</a:t>
            </a:fld>
            <a:endParaRPr lang="fr-FR"/>
          </a:p>
        </p:txBody>
      </p:sp>
    </p:spTree>
    <p:extLst>
      <p:ext uri="{BB962C8B-B14F-4D97-AF65-F5344CB8AC3E}">
        <p14:creationId xmlns:p14="http://schemas.microsoft.com/office/powerpoint/2010/main" val="9500648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noProof="0" dirty="0"/>
          </a:p>
        </p:txBody>
      </p:sp>
      <p:sp>
        <p:nvSpPr>
          <p:cNvPr id="4" name="Espace réservé du numéro de diapositive 3"/>
          <p:cNvSpPr>
            <a:spLocks noGrp="1"/>
          </p:cNvSpPr>
          <p:nvPr>
            <p:ph type="sldNum" sz="quarter" idx="10"/>
          </p:nvPr>
        </p:nvSpPr>
        <p:spPr/>
        <p:txBody>
          <a:bodyPr/>
          <a:lstStyle/>
          <a:p>
            <a:pPr>
              <a:defRPr/>
            </a:pPr>
            <a:fld id="{FC30E5EA-31E2-4D66-B969-FB25C3C58B01}" type="slidenum">
              <a:rPr lang="fr-FR" smtClean="0"/>
              <a:pPr>
                <a:defRPr/>
              </a:pPr>
              <a:t>3</a:t>
            </a:fld>
            <a:endParaRPr lang="fr-FR"/>
          </a:p>
        </p:txBody>
      </p:sp>
    </p:spTree>
    <p:extLst>
      <p:ext uri="{BB962C8B-B14F-4D97-AF65-F5344CB8AC3E}">
        <p14:creationId xmlns:p14="http://schemas.microsoft.com/office/powerpoint/2010/main" val="4891945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noProof="0" dirty="0"/>
          </a:p>
        </p:txBody>
      </p:sp>
      <p:sp>
        <p:nvSpPr>
          <p:cNvPr id="4" name="Espace réservé du numéro de diapositive 3"/>
          <p:cNvSpPr>
            <a:spLocks noGrp="1"/>
          </p:cNvSpPr>
          <p:nvPr>
            <p:ph type="sldNum" sz="quarter" idx="10"/>
          </p:nvPr>
        </p:nvSpPr>
        <p:spPr/>
        <p:txBody>
          <a:bodyPr/>
          <a:lstStyle/>
          <a:p>
            <a:pPr>
              <a:defRPr/>
            </a:pPr>
            <a:fld id="{FC30E5EA-31E2-4D66-B969-FB25C3C58B01}" type="slidenum">
              <a:rPr lang="fr-FR" smtClean="0"/>
              <a:pPr>
                <a:defRPr/>
              </a:pPr>
              <a:t>4</a:t>
            </a:fld>
            <a:endParaRPr lang="fr-FR"/>
          </a:p>
        </p:txBody>
      </p:sp>
    </p:spTree>
    <p:extLst>
      <p:ext uri="{BB962C8B-B14F-4D97-AF65-F5344CB8AC3E}">
        <p14:creationId xmlns:p14="http://schemas.microsoft.com/office/powerpoint/2010/main" val="21035151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noProof="0" dirty="0"/>
          </a:p>
        </p:txBody>
      </p:sp>
      <p:sp>
        <p:nvSpPr>
          <p:cNvPr id="4" name="Espace réservé du numéro de diapositive 3"/>
          <p:cNvSpPr>
            <a:spLocks noGrp="1"/>
          </p:cNvSpPr>
          <p:nvPr>
            <p:ph type="sldNum" sz="quarter" idx="10"/>
          </p:nvPr>
        </p:nvSpPr>
        <p:spPr/>
        <p:txBody>
          <a:bodyPr/>
          <a:lstStyle/>
          <a:p>
            <a:pPr>
              <a:defRPr/>
            </a:pPr>
            <a:fld id="{FC30E5EA-31E2-4D66-B969-FB25C3C58B01}" type="slidenum">
              <a:rPr lang="fr-FR" smtClean="0"/>
              <a:pPr>
                <a:defRPr/>
              </a:pPr>
              <a:t>5</a:t>
            </a:fld>
            <a:endParaRPr lang="fr-FR"/>
          </a:p>
        </p:txBody>
      </p:sp>
    </p:spTree>
    <p:extLst>
      <p:ext uri="{BB962C8B-B14F-4D97-AF65-F5344CB8AC3E}">
        <p14:creationId xmlns:p14="http://schemas.microsoft.com/office/powerpoint/2010/main" val="366065640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noProof="0" dirty="0"/>
          </a:p>
        </p:txBody>
      </p:sp>
      <p:sp>
        <p:nvSpPr>
          <p:cNvPr id="4" name="Espace réservé du numéro de diapositive 3"/>
          <p:cNvSpPr>
            <a:spLocks noGrp="1"/>
          </p:cNvSpPr>
          <p:nvPr>
            <p:ph type="sldNum" sz="quarter" idx="10"/>
          </p:nvPr>
        </p:nvSpPr>
        <p:spPr/>
        <p:txBody>
          <a:bodyPr/>
          <a:lstStyle/>
          <a:p>
            <a:pPr>
              <a:defRPr/>
            </a:pPr>
            <a:fld id="{FC30E5EA-31E2-4D66-B969-FB25C3C58B01}" type="slidenum">
              <a:rPr lang="fr-FR" smtClean="0"/>
              <a:pPr>
                <a:defRPr/>
              </a:pPr>
              <a:t>6</a:t>
            </a:fld>
            <a:endParaRPr lang="fr-FR"/>
          </a:p>
        </p:txBody>
      </p:sp>
    </p:spTree>
    <p:extLst>
      <p:ext uri="{BB962C8B-B14F-4D97-AF65-F5344CB8AC3E}">
        <p14:creationId xmlns:p14="http://schemas.microsoft.com/office/powerpoint/2010/main" val="11043148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noProof="0" dirty="0"/>
          </a:p>
        </p:txBody>
      </p:sp>
      <p:sp>
        <p:nvSpPr>
          <p:cNvPr id="4" name="Espace réservé du numéro de diapositive 3"/>
          <p:cNvSpPr>
            <a:spLocks noGrp="1"/>
          </p:cNvSpPr>
          <p:nvPr>
            <p:ph type="sldNum" sz="quarter" idx="10"/>
          </p:nvPr>
        </p:nvSpPr>
        <p:spPr/>
        <p:txBody>
          <a:bodyPr/>
          <a:lstStyle/>
          <a:p>
            <a:pPr>
              <a:defRPr/>
            </a:pPr>
            <a:fld id="{FC30E5EA-31E2-4D66-B969-FB25C3C58B01}" type="slidenum">
              <a:rPr lang="fr-FR" smtClean="0"/>
              <a:pPr>
                <a:defRPr/>
              </a:pPr>
              <a:t>7</a:t>
            </a:fld>
            <a:endParaRPr lang="fr-FR"/>
          </a:p>
        </p:txBody>
      </p:sp>
    </p:spTree>
    <p:extLst>
      <p:ext uri="{BB962C8B-B14F-4D97-AF65-F5344CB8AC3E}">
        <p14:creationId xmlns:p14="http://schemas.microsoft.com/office/powerpoint/2010/main" val="287740678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noProof="0" dirty="0"/>
          </a:p>
        </p:txBody>
      </p:sp>
      <p:sp>
        <p:nvSpPr>
          <p:cNvPr id="4" name="Espace réservé du numéro de diapositive 3"/>
          <p:cNvSpPr>
            <a:spLocks noGrp="1"/>
          </p:cNvSpPr>
          <p:nvPr>
            <p:ph type="sldNum" sz="quarter" idx="10"/>
          </p:nvPr>
        </p:nvSpPr>
        <p:spPr/>
        <p:txBody>
          <a:bodyPr/>
          <a:lstStyle/>
          <a:p>
            <a:pPr>
              <a:defRPr/>
            </a:pPr>
            <a:fld id="{FC30E5EA-31E2-4D66-B969-FB25C3C58B01}" type="slidenum">
              <a:rPr lang="fr-FR" smtClean="0"/>
              <a:pPr>
                <a:defRPr/>
              </a:pPr>
              <a:t>8</a:t>
            </a:fld>
            <a:endParaRPr lang="fr-FR"/>
          </a:p>
        </p:txBody>
      </p:sp>
    </p:spTree>
    <p:extLst>
      <p:ext uri="{BB962C8B-B14F-4D97-AF65-F5344CB8AC3E}">
        <p14:creationId xmlns:p14="http://schemas.microsoft.com/office/powerpoint/2010/main" val="11015927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7F2CDC48-4BB9-4DEA-9FCF-6752B11B092E}" type="datetimeFigureOut">
              <a:rPr lang="fr-FR" smtClean="0"/>
              <a:pPr/>
              <a:t>13/11/2019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B8E191D-02C5-41CB-B961-ECE79006D34B}"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7F2CDC48-4BB9-4DEA-9FCF-6752B11B092E}" type="datetimeFigureOut">
              <a:rPr lang="fr-FR" smtClean="0"/>
              <a:pPr/>
              <a:t>13/11/2019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B8E191D-02C5-41CB-B961-ECE79006D34B}"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7F2CDC48-4BB9-4DEA-9FCF-6752B11B092E}" type="datetimeFigureOut">
              <a:rPr lang="fr-FR" smtClean="0"/>
              <a:pPr/>
              <a:t>13/11/2019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B8E191D-02C5-41CB-B961-ECE79006D34B}"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7F2CDC48-4BB9-4DEA-9FCF-6752B11B092E}" type="datetimeFigureOut">
              <a:rPr lang="fr-FR" smtClean="0"/>
              <a:pPr/>
              <a:t>13/11/2019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B8E191D-02C5-41CB-B961-ECE79006D34B}"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7F2CDC48-4BB9-4DEA-9FCF-6752B11B092E}" type="datetimeFigureOut">
              <a:rPr lang="fr-FR" smtClean="0"/>
              <a:pPr/>
              <a:t>13/11/2019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B8E191D-02C5-41CB-B961-ECE79006D34B}"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7F2CDC48-4BB9-4DEA-9FCF-6752B11B092E}" type="datetimeFigureOut">
              <a:rPr lang="fr-FR" smtClean="0"/>
              <a:pPr/>
              <a:t>13/11/2019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B8E191D-02C5-41CB-B961-ECE79006D34B}"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7F2CDC48-4BB9-4DEA-9FCF-6752B11B092E}" type="datetimeFigureOut">
              <a:rPr lang="fr-FR" smtClean="0"/>
              <a:pPr/>
              <a:t>13/11/2019</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9B8E191D-02C5-41CB-B961-ECE79006D34B}"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7F2CDC48-4BB9-4DEA-9FCF-6752B11B092E}" type="datetimeFigureOut">
              <a:rPr lang="fr-FR" smtClean="0"/>
              <a:pPr/>
              <a:t>13/11/2019</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9B8E191D-02C5-41CB-B961-ECE79006D34B}"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7F2CDC48-4BB9-4DEA-9FCF-6752B11B092E}" type="datetimeFigureOut">
              <a:rPr lang="fr-FR" smtClean="0"/>
              <a:pPr/>
              <a:t>13/11/2019</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9B8E191D-02C5-41CB-B961-ECE79006D34B}"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7F2CDC48-4BB9-4DEA-9FCF-6752B11B092E}" type="datetimeFigureOut">
              <a:rPr lang="fr-FR" smtClean="0"/>
              <a:pPr/>
              <a:t>13/11/2019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B8E191D-02C5-41CB-B961-ECE79006D34B}"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7F2CDC48-4BB9-4DEA-9FCF-6752B11B092E}" type="datetimeFigureOut">
              <a:rPr lang="fr-FR" smtClean="0"/>
              <a:pPr/>
              <a:t>13/11/2019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B8E191D-02C5-41CB-B961-ECE79006D34B}"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F2CDC48-4BB9-4DEA-9FCF-6752B11B092E}" type="datetimeFigureOut">
              <a:rPr lang="fr-FR" smtClean="0"/>
              <a:pPr/>
              <a:t>13/11/2019</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8E191D-02C5-41CB-B961-ECE79006D34B}"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itre 1"/>
          <p:cNvSpPr>
            <a:spLocks noGrp="1"/>
          </p:cNvSpPr>
          <p:nvPr>
            <p:ph type="ctrTitle"/>
          </p:nvPr>
        </p:nvSpPr>
        <p:spPr>
          <a:xfrm>
            <a:off x="0" y="3301282"/>
            <a:ext cx="9144000" cy="3556718"/>
          </a:xfrm>
          <a:solidFill>
            <a:schemeClr val="accent5">
              <a:lumMod val="20000"/>
              <a:lumOff val="80000"/>
            </a:schemeClr>
          </a:solidFill>
        </p:spPr>
        <p:txBody>
          <a:bodyPr rtlCol="0">
            <a:noAutofit/>
          </a:bodyPr>
          <a:lstStyle/>
          <a:p>
            <a:pPr>
              <a:defRPr/>
            </a:pPr>
            <a:r>
              <a:rPr lang="fr-FR" sz="3600" b="1" smtClean="0"/>
              <a:t>Partage d’expériences dans la retropolation des comptes nationaux:</a:t>
            </a:r>
            <a:br>
              <a:rPr lang="fr-FR" sz="3600" b="1" smtClean="0"/>
            </a:br>
            <a:r>
              <a:rPr lang="fr-FR" sz="3500" i="1" smtClean="0">
                <a:solidFill>
                  <a:schemeClr val="accent5">
                    <a:lumMod val="50000"/>
                  </a:schemeClr>
                </a:solidFill>
                <a:latin typeface="Agency FB" pitchFamily="34" charset="0"/>
              </a:rPr>
              <a:t>Champ des rétropolations : Cas pratique du Sénégal</a:t>
            </a:r>
            <a:br>
              <a:rPr lang="fr-FR" sz="3500" i="1" smtClean="0">
                <a:solidFill>
                  <a:schemeClr val="accent5">
                    <a:lumMod val="50000"/>
                  </a:schemeClr>
                </a:solidFill>
                <a:latin typeface="Agency FB" pitchFamily="34" charset="0"/>
              </a:rPr>
            </a:br>
            <a:r>
              <a:rPr lang="fr-FR" sz="3500" i="1" smtClean="0">
                <a:solidFill>
                  <a:schemeClr val="accent5">
                    <a:lumMod val="50000"/>
                  </a:schemeClr>
                </a:solidFill>
                <a:latin typeface="Agency FB" pitchFamily="34" charset="0"/>
              </a:rPr>
              <a:t>présenté par:</a:t>
            </a:r>
            <a:br>
              <a:rPr lang="fr-FR" sz="3500" i="1" smtClean="0">
                <a:solidFill>
                  <a:schemeClr val="accent5">
                    <a:lumMod val="50000"/>
                  </a:schemeClr>
                </a:solidFill>
                <a:latin typeface="Agency FB" pitchFamily="34" charset="0"/>
              </a:rPr>
            </a:br>
            <a:r>
              <a:rPr lang="fr-FR" sz="2400" smtClean="0">
                <a:latin typeface="Arial" panose="020B0604020202020204" pitchFamily="34" charset="0"/>
                <a:cs typeface="Arial" panose="020B0604020202020204" pitchFamily="34" charset="0"/>
              </a:rPr>
              <a:t>Adama SECK</a:t>
            </a:r>
            <a:br>
              <a:rPr lang="fr-FR" sz="2400" smtClean="0">
                <a:latin typeface="Arial" panose="020B0604020202020204" pitchFamily="34" charset="0"/>
                <a:cs typeface="Arial" panose="020B0604020202020204" pitchFamily="34" charset="0"/>
              </a:rPr>
            </a:br>
            <a:r>
              <a:rPr lang="fr-FR" sz="2400" smtClean="0">
                <a:latin typeface="Arial" panose="020B0604020202020204" pitchFamily="34" charset="0"/>
                <a:cs typeface="Arial" panose="020B0604020202020204" pitchFamily="34" charset="0"/>
              </a:rPr>
              <a:t>Manga Ndiaye </a:t>
            </a:r>
            <a:br>
              <a:rPr lang="fr-FR" sz="2400" smtClean="0">
                <a:latin typeface="Arial" panose="020B0604020202020204" pitchFamily="34" charset="0"/>
                <a:cs typeface="Arial" panose="020B0604020202020204" pitchFamily="34" charset="0"/>
              </a:rPr>
            </a:br>
            <a:r>
              <a:rPr lang="fr-FR" sz="2400" smtClean="0">
                <a:latin typeface="Arial" panose="020B0604020202020204" pitchFamily="34" charset="0"/>
                <a:cs typeface="Arial" panose="020B0604020202020204" pitchFamily="34" charset="0"/>
              </a:rPr>
              <a:t>Khadim SOURANG </a:t>
            </a:r>
            <a:endParaRPr lang="fr-FR" sz="2400" dirty="0" smtClean="0">
              <a:latin typeface="Arial" panose="020B0604020202020204" pitchFamily="34" charset="0"/>
              <a:cs typeface="Arial" panose="020B0604020202020204" pitchFamily="34" charset="0"/>
            </a:endParaRPr>
          </a:p>
        </p:txBody>
      </p:sp>
      <p:sp>
        <p:nvSpPr>
          <p:cNvPr id="6" name="Titre 1"/>
          <p:cNvSpPr txBox="1">
            <a:spLocks/>
          </p:cNvSpPr>
          <p:nvPr/>
        </p:nvSpPr>
        <p:spPr>
          <a:xfrm>
            <a:off x="16478" y="1196752"/>
            <a:ext cx="9144000" cy="2071702"/>
          </a:xfrm>
          <a:prstGeom prst="rect">
            <a:avLst/>
          </a:prstGeom>
          <a:solidFill>
            <a:schemeClr val="accent5">
              <a:lumMod val="75000"/>
            </a:schemeClr>
          </a:solidFill>
        </p:spPr>
        <p:txBody>
          <a:bodyPr vert="horz" lIns="91440" tIns="45720" rIns="91440" bIns="45720" rtlCol="0" anchor="ctr">
            <a:noAutofit/>
          </a:bodyPr>
          <a:lstStyle/>
          <a:p>
            <a:pPr lvl="0" algn="ctr">
              <a:spcBef>
                <a:spcPct val="0"/>
              </a:spcBef>
              <a:defRPr/>
            </a:pPr>
            <a:r>
              <a:rPr lang="fr-FR" sz="4000" dirty="0" smtClean="0">
                <a:solidFill>
                  <a:schemeClr val="accent5">
                    <a:lumMod val="20000"/>
                    <a:lumOff val="80000"/>
                  </a:schemeClr>
                </a:solidFill>
                <a:latin typeface="Arial" pitchFamily="34" charset="0"/>
                <a:cs typeface="Arial" pitchFamily="34" charset="0"/>
              </a:rPr>
              <a:t>Atelier régional sur les comptes nationaux </a:t>
            </a:r>
            <a:r>
              <a:rPr lang="fr-FR" sz="4000" dirty="0">
                <a:solidFill>
                  <a:schemeClr val="accent5">
                    <a:lumMod val="20000"/>
                    <a:lumOff val="80000"/>
                  </a:schemeClr>
                </a:solidFill>
                <a:latin typeface="Arial" pitchFamily="34" charset="0"/>
                <a:cs typeface="Arial" pitchFamily="34" charset="0"/>
              </a:rPr>
              <a:t>PSR-UEMOA</a:t>
            </a:r>
            <a:r>
              <a:rPr lang="fr-FR" sz="4000" b="1" dirty="0"/>
              <a:t> </a:t>
            </a:r>
            <a:endParaRPr lang="fr-FR" sz="4000" dirty="0" smtClean="0">
              <a:solidFill>
                <a:schemeClr val="accent5">
                  <a:lumMod val="20000"/>
                  <a:lumOff val="80000"/>
                </a:schemeClr>
              </a:solidFill>
              <a:latin typeface="Arial" pitchFamily="34" charset="0"/>
              <a:cs typeface="Arial" pitchFamily="34" charset="0"/>
            </a:endParaRPr>
          </a:p>
          <a:p>
            <a:pPr lvl="0" algn="ctr">
              <a:spcBef>
                <a:spcPct val="0"/>
              </a:spcBef>
              <a:defRPr/>
            </a:pPr>
            <a:r>
              <a:rPr lang="fr-FR" sz="1600" b="1" i="1" smtClean="0">
                <a:solidFill>
                  <a:schemeClr val="accent5">
                    <a:lumMod val="20000"/>
                    <a:lumOff val="80000"/>
                  </a:schemeClr>
                </a:solidFill>
                <a:latin typeface="Arial" pitchFamily="34" charset="0"/>
                <a:cs typeface="Arial" pitchFamily="34" charset="0"/>
              </a:rPr>
              <a:t>Saly (Mbour, Sénégal), </a:t>
            </a:r>
            <a:r>
              <a:rPr lang="fr-FR" sz="1600" b="1" i="1" dirty="0" smtClean="0">
                <a:solidFill>
                  <a:schemeClr val="accent5">
                    <a:lumMod val="20000"/>
                    <a:lumOff val="80000"/>
                  </a:schemeClr>
                </a:solidFill>
                <a:latin typeface="Arial" pitchFamily="34" charset="0"/>
                <a:cs typeface="Arial" pitchFamily="34" charset="0"/>
              </a:rPr>
              <a:t>du 11 au 15 novembre 2019</a:t>
            </a: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re 1"/>
          <p:cNvSpPr>
            <a:spLocks noGrp="1"/>
          </p:cNvSpPr>
          <p:nvPr>
            <p:ph type="ctrTitle"/>
          </p:nvPr>
        </p:nvSpPr>
        <p:spPr>
          <a:xfrm>
            <a:off x="35496" y="1285860"/>
            <a:ext cx="9073008" cy="571504"/>
          </a:xfrm>
          <a:ln/>
        </p:spPr>
        <p:style>
          <a:lnRef idx="2">
            <a:schemeClr val="accent1"/>
          </a:lnRef>
          <a:fillRef idx="1">
            <a:schemeClr val="lt1"/>
          </a:fillRef>
          <a:effectRef idx="0">
            <a:schemeClr val="accent1"/>
          </a:effectRef>
          <a:fontRef idx="minor">
            <a:schemeClr val="dk1"/>
          </a:fontRef>
        </p:style>
        <p:txBody>
          <a:bodyPr>
            <a:noAutofit/>
          </a:bodyPr>
          <a:lstStyle/>
          <a:p>
            <a:pPr eaLnBrk="1" hangingPunct="1">
              <a:defRPr/>
            </a:pPr>
            <a:r>
              <a:rPr lang="fr-FR" sz="3600" b="1" dirty="0" smtClean="0">
                <a:latin typeface="Agency FB" pitchFamily="34" charset="0"/>
                <a:cs typeface="Arial" pitchFamily="34" charset="0"/>
              </a:rPr>
              <a:t>PLAN</a:t>
            </a:r>
          </a:p>
        </p:txBody>
      </p:sp>
      <p:sp>
        <p:nvSpPr>
          <p:cNvPr id="5" name="Titre 1"/>
          <p:cNvSpPr txBox="1">
            <a:spLocks/>
          </p:cNvSpPr>
          <p:nvPr/>
        </p:nvSpPr>
        <p:spPr>
          <a:xfrm>
            <a:off x="35496" y="1890492"/>
            <a:ext cx="9073008" cy="4643470"/>
          </a:xfrm>
          <a:prstGeom prst="rect">
            <a:avLst/>
          </a:prstGeom>
          <a:ln/>
        </p:spPr>
        <p:style>
          <a:lnRef idx="2">
            <a:schemeClr val="accent1"/>
          </a:lnRef>
          <a:fillRef idx="1">
            <a:schemeClr val="lt1"/>
          </a:fillRef>
          <a:effectRef idx="0">
            <a:schemeClr val="accent1"/>
          </a:effectRef>
          <a:fontRef idx="minor">
            <a:schemeClr val="dk1"/>
          </a:fontRef>
        </p:style>
        <p:txBody>
          <a:bodyPr vert="horz" lIns="91440" tIns="45720" rIns="91440" bIns="45720" rtlCol="0" anchor="ctr">
            <a:normAutofit/>
          </a:bodyPr>
          <a:lstStyle/>
          <a:p>
            <a:pPr marL="800100" lvl="1" indent="-342900" algn="just">
              <a:lnSpc>
                <a:spcPct val="107000"/>
              </a:lnSpc>
              <a:spcAft>
                <a:spcPts val="800"/>
              </a:spcAft>
              <a:buFont typeface="Wingdings" panose="05000000000000000000" pitchFamily="2" charset="2"/>
              <a:buChar char="q"/>
              <a:defRPr/>
            </a:pPr>
            <a:r>
              <a:rPr lang="fr-FR" sz="5400" b="1" smtClean="0">
                <a:latin typeface="Agency FB" pitchFamily="34" charset="0"/>
                <a:cs typeface="Arial" pitchFamily="34" charset="0"/>
              </a:rPr>
              <a:t>Contexte </a:t>
            </a:r>
            <a:endParaRPr lang="fr-FR" sz="5400" b="1" dirty="0">
              <a:latin typeface="Agency FB" pitchFamily="34" charset="0"/>
              <a:cs typeface="Arial" pitchFamily="34" charset="0"/>
            </a:endParaRPr>
          </a:p>
          <a:p>
            <a:pPr marL="800100" lvl="1" indent="-342900" algn="just">
              <a:lnSpc>
                <a:spcPct val="107000"/>
              </a:lnSpc>
              <a:spcAft>
                <a:spcPts val="800"/>
              </a:spcAft>
              <a:buFont typeface="Wingdings" panose="05000000000000000000" pitchFamily="2" charset="2"/>
              <a:buChar char="q"/>
              <a:defRPr/>
            </a:pPr>
            <a:r>
              <a:rPr lang="fr-FR" sz="5400" b="1" smtClean="0">
                <a:latin typeface="Agency FB" pitchFamily="34" charset="0"/>
                <a:cs typeface="Arial" pitchFamily="34" charset="0"/>
              </a:rPr>
              <a:t>Définition  </a:t>
            </a:r>
            <a:endParaRPr lang="fr-FR" sz="5400" b="1" dirty="0">
              <a:latin typeface="Agency FB" pitchFamily="34" charset="0"/>
              <a:cs typeface="Arial" pitchFamily="34" charset="0"/>
            </a:endParaRPr>
          </a:p>
          <a:p>
            <a:pPr marL="800100" lvl="1" indent="-342900" algn="just">
              <a:lnSpc>
                <a:spcPct val="107000"/>
              </a:lnSpc>
              <a:spcAft>
                <a:spcPts val="800"/>
              </a:spcAft>
              <a:buFont typeface="Wingdings" panose="05000000000000000000" pitchFamily="2" charset="2"/>
              <a:buChar char="q"/>
              <a:defRPr/>
            </a:pPr>
            <a:r>
              <a:rPr lang="fr-FR" sz="5400" b="1" smtClean="0">
                <a:latin typeface="Agency FB" pitchFamily="34" charset="0"/>
                <a:cs typeface="Arial" pitchFamily="34" charset="0"/>
              </a:rPr>
              <a:t>Champ d’application </a:t>
            </a:r>
            <a:endParaRPr lang="fr-FR" sz="5400" b="1" dirty="0" smtClean="0">
              <a:latin typeface="Agency FB" pitchFamily="34" charset="0"/>
              <a:cs typeface="Arial" pitchFamily="34" charset="0"/>
            </a:endParaRPr>
          </a:p>
          <a:p>
            <a:pPr marL="342900" indent="-342900" algn="just">
              <a:buFont typeface="Arial" panose="020B0604020202020204" pitchFamily="34" charset="0"/>
              <a:buChar char="•"/>
              <a:defRPr/>
            </a:pPr>
            <a:endParaRPr lang="fr-FR" sz="2600" dirty="0" smtClean="0">
              <a:latin typeface="Agency FB" pitchFamily="34" charset="0"/>
              <a:cs typeface="Arial" pitchFamily="34" charset="0"/>
            </a:endParaRPr>
          </a:p>
        </p:txBody>
      </p:sp>
      <p:sp>
        <p:nvSpPr>
          <p:cNvPr id="8" name="ZoneTexte 43"/>
          <p:cNvSpPr txBox="1">
            <a:spLocks noChangeArrowheads="1"/>
          </p:cNvSpPr>
          <p:nvPr/>
        </p:nvSpPr>
        <p:spPr bwMode="auto">
          <a:xfrm>
            <a:off x="4860032" y="0"/>
            <a:ext cx="4283968" cy="307777"/>
          </a:xfrm>
          <a:prstGeom prst="rect">
            <a:avLst/>
          </a:prstGeom>
          <a:noFill/>
          <a:ln w="9525">
            <a:noFill/>
            <a:miter lim="800000"/>
            <a:headEnd/>
            <a:tailEnd/>
          </a:ln>
        </p:spPr>
        <p:txBody>
          <a:bodyPr wrap="square">
            <a:spAutoFit/>
          </a:bodyPr>
          <a:lstStyle/>
          <a:p>
            <a:pPr algn="r">
              <a:spcBef>
                <a:spcPts val="600"/>
              </a:spcBef>
            </a:pPr>
            <a:r>
              <a:rPr lang="fr-FR" sz="1400" b="1" dirty="0">
                <a:solidFill>
                  <a:schemeClr val="bg1"/>
                </a:solidFill>
                <a:latin typeface="Arial" pitchFamily="34" charset="0"/>
                <a:cs typeface="Arial" pitchFamily="34" charset="0"/>
              </a:rPr>
              <a:t>Atelier régional </a:t>
            </a:r>
            <a:r>
              <a:rPr lang="fr-FR" sz="1400" b="1" dirty="0" smtClean="0">
                <a:solidFill>
                  <a:schemeClr val="bg1"/>
                </a:solidFill>
                <a:latin typeface="Arial" pitchFamily="34" charset="0"/>
                <a:cs typeface="Arial" pitchFamily="34" charset="0"/>
              </a:rPr>
              <a:t>sur la rétropolation</a:t>
            </a:r>
            <a:endParaRPr lang="fr-FR" sz="1400" dirty="0">
              <a:solidFill>
                <a:schemeClr val="bg1"/>
              </a:solidFill>
              <a:latin typeface="Arial" pitchFamily="34" charset="0"/>
              <a:cs typeface="Arial" pitchFamily="34" charset="0"/>
            </a:endParaRPr>
          </a:p>
        </p:txBody>
      </p:sp>
    </p:spTree>
    <p:extLst>
      <p:ext uri="{BB962C8B-B14F-4D97-AF65-F5344CB8AC3E}">
        <p14:creationId xmlns:p14="http://schemas.microsoft.com/office/powerpoint/2010/main" val="207627832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re 1"/>
          <p:cNvSpPr>
            <a:spLocks noGrp="1"/>
          </p:cNvSpPr>
          <p:nvPr>
            <p:ph type="ctrTitle"/>
          </p:nvPr>
        </p:nvSpPr>
        <p:spPr>
          <a:xfrm>
            <a:off x="357158" y="1285860"/>
            <a:ext cx="8487232" cy="571504"/>
          </a:xfrm>
          <a:ln/>
        </p:spPr>
        <p:style>
          <a:lnRef idx="2">
            <a:schemeClr val="accent1"/>
          </a:lnRef>
          <a:fillRef idx="1">
            <a:schemeClr val="lt1"/>
          </a:fillRef>
          <a:effectRef idx="0">
            <a:schemeClr val="accent1"/>
          </a:effectRef>
          <a:fontRef idx="minor">
            <a:schemeClr val="dk1"/>
          </a:fontRef>
        </p:style>
        <p:txBody>
          <a:bodyPr>
            <a:normAutofit/>
          </a:bodyPr>
          <a:lstStyle/>
          <a:p>
            <a:pPr eaLnBrk="1" hangingPunct="1">
              <a:defRPr/>
            </a:pPr>
            <a:r>
              <a:rPr lang="fr-FR" sz="2800" b="1" smtClean="0">
                <a:latin typeface="Arial Black" panose="020B0A04020102020204" pitchFamily="34" charset="0"/>
                <a:cs typeface="Arial" pitchFamily="34" charset="0"/>
              </a:rPr>
              <a:t>Contexte </a:t>
            </a:r>
            <a:endParaRPr lang="fr-FR" sz="2800" b="1" dirty="0" smtClean="0">
              <a:latin typeface="Arial Black" panose="020B0A04020102020204" pitchFamily="34" charset="0"/>
              <a:cs typeface="Arial" pitchFamily="34" charset="0"/>
            </a:endParaRPr>
          </a:p>
        </p:txBody>
      </p:sp>
      <p:sp>
        <p:nvSpPr>
          <p:cNvPr id="5" name="Titre 1"/>
          <p:cNvSpPr txBox="1">
            <a:spLocks/>
          </p:cNvSpPr>
          <p:nvPr/>
        </p:nvSpPr>
        <p:spPr>
          <a:xfrm>
            <a:off x="333240" y="1928802"/>
            <a:ext cx="8487232" cy="4643470"/>
          </a:xfrm>
          <a:prstGeom prst="rect">
            <a:avLst/>
          </a:prstGeom>
          <a:ln/>
        </p:spPr>
        <p:style>
          <a:lnRef idx="2">
            <a:schemeClr val="accent1"/>
          </a:lnRef>
          <a:fillRef idx="1">
            <a:schemeClr val="lt1"/>
          </a:fillRef>
          <a:effectRef idx="0">
            <a:schemeClr val="accent1"/>
          </a:effectRef>
          <a:fontRef idx="minor">
            <a:schemeClr val="dk1"/>
          </a:fontRef>
        </p:style>
        <p:txBody>
          <a:bodyPr vert="horz" lIns="91440" tIns="45720" rIns="91440" bIns="45720" rtlCol="0" anchor="ctr">
            <a:normAutofit fontScale="70000" lnSpcReduction="20000"/>
          </a:bodyPr>
          <a:lstStyle/>
          <a:p>
            <a:pPr marL="342900" indent="-342900">
              <a:buFont typeface="Wingdings" panose="05000000000000000000" pitchFamily="2" charset="2"/>
              <a:buChar char="q"/>
            </a:pPr>
            <a:endParaRPr lang="fr-FR" sz="2400" dirty="0" smtClean="0"/>
          </a:p>
          <a:p>
            <a:pPr marL="342900" indent="-342900" algn="just">
              <a:lnSpc>
                <a:spcPct val="120000"/>
              </a:lnSpc>
              <a:buFont typeface="Wingdings" panose="05000000000000000000" pitchFamily="2" charset="2"/>
              <a:buChar char="q"/>
            </a:pPr>
            <a:r>
              <a:rPr lang="fr-FR" sz="2600">
                <a:latin typeface="Arial" panose="020B0604020202020204" pitchFamily="34" charset="0"/>
                <a:cs typeface="Arial" panose="020B0604020202020204" pitchFamily="34" charset="0"/>
              </a:rPr>
              <a:t>A partir de l’année 2002, l’ANSD a commencé à produire régulièrement des comptes nationaux du Sénégal conformes aux recommandations du SCN 93 (avec l’année de base 1999</a:t>
            </a:r>
            <a:r>
              <a:rPr lang="fr-FR" sz="2600" smtClean="0">
                <a:latin typeface="Arial" panose="020B0604020202020204" pitchFamily="34" charset="0"/>
                <a:cs typeface="Arial" panose="020B0604020202020204" pitchFamily="34" charset="0"/>
              </a:rPr>
              <a:t>)</a:t>
            </a:r>
          </a:p>
          <a:p>
            <a:pPr marL="342900" indent="-342900" algn="just">
              <a:buFont typeface="Wingdings" panose="05000000000000000000" pitchFamily="2" charset="2"/>
              <a:buChar char="q"/>
            </a:pPr>
            <a:endParaRPr lang="fr-FR" sz="2600">
              <a:latin typeface="Arial" panose="020B0604020202020204" pitchFamily="34" charset="0"/>
              <a:cs typeface="Arial" panose="020B0604020202020204" pitchFamily="34" charset="0"/>
            </a:endParaRPr>
          </a:p>
          <a:p>
            <a:pPr marL="342900" indent="-342900" algn="just">
              <a:lnSpc>
                <a:spcPct val="120000"/>
              </a:lnSpc>
              <a:buFont typeface="Wingdings" panose="05000000000000000000" pitchFamily="2" charset="2"/>
              <a:buChar char="q"/>
            </a:pPr>
            <a:r>
              <a:rPr lang="fr-FR" sz="2600">
                <a:latin typeface="Arial" panose="020B0604020202020204" pitchFamily="34" charset="0"/>
                <a:cs typeface="Arial" panose="020B0604020202020204" pitchFamily="34" charset="0"/>
              </a:rPr>
              <a:t>L’année 1999 a été choisie comme année de base des comptes nationaux;</a:t>
            </a:r>
          </a:p>
          <a:p>
            <a:pPr marL="342900" indent="-342900" algn="just">
              <a:buFont typeface="Wingdings" panose="05000000000000000000" pitchFamily="2" charset="2"/>
              <a:buChar char="q"/>
            </a:pPr>
            <a:endParaRPr lang="fr-FR" sz="2600" smtClean="0">
              <a:latin typeface="Arial" panose="020B0604020202020204" pitchFamily="34" charset="0"/>
              <a:cs typeface="Arial" panose="020B0604020202020204" pitchFamily="34" charset="0"/>
            </a:endParaRPr>
          </a:p>
          <a:p>
            <a:pPr marL="342900" indent="-342900" algn="just">
              <a:lnSpc>
                <a:spcPct val="120000"/>
              </a:lnSpc>
              <a:buFont typeface="Wingdings" panose="05000000000000000000" pitchFamily="2" charset="2"/>
              <a:buChar char="q"/>
            </a:pPr>
            <a:r>
              <a:rPr lang="fr-FR" sz="2600">
                <a:latin typeface="Arial" panose="020B0604020202020204" pitchFamily="34" charset="0"/>
                <a:cs typeface="Arial" panose="020B0604020202020204" pitchFamily="34" charset="0"/>
              </a:rPr>
              <a:t>Une application domestique a été mis en place permettant d’élaborer uniquement les opérations sur biens et services avec l’établissement de tableaux entrées-sorties (TES). </a:t>
            </a:r>
          </a:p>
          <a:p>
            <a:pPr marL="342900" indent="-342900" algn="just">
              <a:buFont typeface="Wingdings" panose="05000000000000000000" pitchFamily="2" charset="2"/>
              <a:buChar char="q"/>
            </a:pPr>
            <a:endParaRPr lang="fr-FR" sz="2600" smtClean="0">
              <a:latin typeface="Arial" panose="020B0604020202020204" pitchFamily="34" charset="0"/>
              <a:cs typeface="Arial" panose="020B0604020202020204" pitchFamily="34" charset="0"/>
            </a:endParaRPr>
          </a:p>
          <a:p>
            <a:pPr marL="342900" indent="-342900" algn="just">
              <a:lnSpc>
                <a:spcPct val="120000"/>
              </a:lnSpc>
              <a:buFont typeface="Wingdings" panose="05000000000000000000" pitchFamily="2" charset="2"/>
              <a:buChar char="q"/>
            </a:pPr>
            <a:r>
              <a:rPr lang="fr-FR" sz="2600">
                <a:latin typeface="Arial" panose="020B0604020202020204" pitchFamily="34" charset="0"/>
                <a:cs typeface="Arial" panose="020B0604020202020204" pitchFamily="34" charset="0"/>
              </a:rPr>
              <a:t>Des comptes des secteurs institutionnels et le Tableau des Comptes Economiques Intégrés (TCEI) ont été élaborés par la suite sur la période 2001-2009. Toutefous, ces derniers sont élaborés après la publication des comptes définitifs sur les biens et services. Ce qui impose certaines contraintes, lors de l’élaboration des TCEI, pour ne pas s’écarter des valeurs des agrégats déjà publiés;</a:t>
            </a:r>
            <a:endParaRPr lang="fr-FR" sz="2600" dirty="0">
              <a:latin typeface="Arial" panose="020B0604020202020204" pitchFamily="34" charset="0"/>
              <a:cs typeface="Arial" panose="020B0604020202020204" pitchFamily="34" charset="0"/>
            </a:endParaRPr>
          </a:p>
          <a:p>
            <a:pPr marL="342900" indent="-342900" algn="just">
              <a:buFont typeface="Wingdings" panose="05000000000000000000" pitchFamily="2" charset="2"/>
              <a:buChar char="q"/>
            </a:pPr>
            <a:endParaRPr lang="fr-FR" sz="2600" dirty="0"/>
          </a:p>
          <a:p>
            <a:pPr lvl="0" eaLnBrk="0" fontAlgn="base" hangingPunct="0">
              <a:spcBef>
                <a:spcPts val="700"/>
              </a:spcBef>
              <a:spcAft>
                <a:spcPct val="0"/>
              </a:spcAft>
              <a:buClr>
                <a:srgbClr val="DD8047"/>
              </a:buClr>
              <a:buSzPct val="60000"/>
              <a:defRPr/>
            </a:pPr>
            <a:endParaRPr lang="fr-FR" sz="2400" dirty="0">
              <a:solidFill>
                <a:prstClr val="black"/>
              </a:solidFill>
              <a:latin typeface="Tw Cen MT"/>
            </a:endParaRPr>
          </a:p>
        </p:txBody>
      </p:sp>
      <p:sp>
        <p:nvSpPr>
          <p:cNvPr id="6" name="ZoneTexte 43"/>
          <p:cNvSpPr txBox="1">
            <a:spLocks noChangeArrowheads="1"/>
          </p:cNvSpPr>
          <p:nvPr/>
        </p:nvSpPr>
        <p:spPr bwMode="auto">
          <a:xfrm>
            <a:off x="4860032" y="0"/>
            <a:ext cx="4283968" cy="307777"/>
          </a:xfrm>
          <a:prstGeom prst="rect">
            <a:avLst/>
          </a:prstGeom>
          <a:noFill/>
          <a:ln w="9525">
            <a:noFill/>
            <a:miter lim="800000"/>
            <a:headEnd/>
            <a:tailEnd/>
          </a:ln>
        </p:spPr>
        <p:txBody>
          <a:bodyPr wrap="square">
            <a:spAutoFit/>
          </a:bodyPr>
          <a:lstStyle/>
          <a:p>
            <a:pPr algn="r">
              <a:spcBef>
                <a:spcPts val="600"/>
              </a:spcBef>
            </a:pPr>
            <a:r>
              <a:rPr lang="fr-FR" sz="1400" b="1" dirty="0">
                <a:solidFill>
                  <a:schemeClr val="bg1"/>
                </a:solidFill>
                <a:latin typeface="Arial" pitchFamily="34" charset="0"/>
                <a:cs typeface="Arial" pitchFamily="34" charset="0"/>
              </a:rPr>
              <a:t>Atelier régional </a:t>
            </a:r>
            <a:r>
              <a:rPr lang="fr-FR" sz="1400" b="1" dirty="0" smtClean="0">
                <a:solidFill>
                  <a:schemeClr val="bg1"/>
                </a:solidFill>
                <a:latin typeface="Arial" pitchFamily="34" charset="0"/>
                <a:cs typeface="Arial" pitchFamily="34" charset="0"/>
              </a:rPr>
              <a:t>sur la rétropolation</a:t>
            </a:r>
            <a:endParaRPr lang="fr-FR" sz="1400" dirty="0">
              <a:solidFill>
                <a:schemeClr val="bg1"/>
              </a:solidFill>
              <a:latin typeface="Arial" pitchFamily="34" charset="0"/>
              <a:cs typeface="Arial" pitchFamily="34" charset="0"/>
            </a:endParaRPr>
          </a:p>
        </p:txBody>
      </p:sp>
    </p:spTree>
    <p:extLst>
      <p:ext uri="{BB962C8B-B14F-4D97-AF65-F5344CB8AC3E}">
        <p14:creationId xmlns:p14="http://schemas.microsoft.com/office/powerpoint/2010/main" val="255675111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re 1"/>
          <p:cNvSpPr>
            <a:spLocks noGrp="1"/>
          </p:cNvSpPr>
          <p:nvPr>
            <p:ph type="ctrTitle"/>
          </p:nvPr>
        </p:nvSpPr>
        <p:spPr>
          <a:xfrm>
            <a:off x="0" y="1285860"/>
            <a:ext cx="9144000" cy="558964"/>
          </a:xfrm>
          <a:ln/>
        </p:spPr>
        <p:style>
          <a:lnRef idx="2">
            <a:schemeClr val="accent1"/>
          </a:lnRef>
          <a:fillRef idx="1">
            <a:schemeClr val="lt1"/>
          </a:fillRef>
          <a:effectRef idx="0">
            <a:schemeClr val="accent1"/>
          </a:effectRef>
          <a:fontRef idx="minor">
            <a:schemeClr val="dk1"/>
          </a:fontRef>
        </p:style>
        <p:txBody>
          <a:bodyPr>
            <a:noAutofit/>
          </a:bodyPr>
          <a:lstStyle/>
          <a:p>
            <a:pPr eaLnBrk="1" hangingPunct="1">
              <a:defRPr/>
            </a:pPr>
            <a:r>
              <a:rPr lang="fr-FR" sz="3200" b="1" smtClean="0">
                <a:latin typeface="Arial Black" panose="020B0A04020102020204" pitchFamily="34" charset="0"/>
                <a:cs typeface="Arial" pitchFamily="34" charset="0"/>
              </a:rPr>
              <a:t>Contexte </a:t>
            </a:r>
            <a:endParaRPr lang="fr-FR" sz="3200" b="1" dirty="0" smtClean="0">
              <a:latin typeface="Arial Black" panose="020B0A04020102020204" pitchFamily="34" charset="0"/>
              <a:cs typeface="Arial" pitchFamily="34" charset="0"/>
            </a:endParaRPr>
          </a:p>
        </p:txBody>
      </p:sp>
      <p:sp>
        <p:nvSpPr>
          <p:cNvPr id="5" name="Titre 1"/>
          <p:cNvSpPr txBox="1">
            <a:spLocks/>
          </p:cNvSpPr>
          <p:nvPr/>
        </p:nvSpPr>
        <p:spPr>
          <a:xfrm>
            <a:off x="0" y="1928802"/>
            <a:ext cx="9144000" cy="4812566"/>
          </a:xfrm>
          <a:prstGeom prst="rect">
            <a:avLst/>
          </a:prstGeom>
          <a:ln/>
        </p:spPr>
        <p:style>
          <a:lnRef idx="2">
            <a:schemeClr val="accent1"/>
          </a:lnRef>
          <a:fillRef idx="1">
            <a:schemeClr val="lt1"/>
          </a:fillRef>
          <a:effectRef idx="0">
            <a:schemeClr val="accent1"/>
          </a:effectRef>
          <a:fontRef idx="minor">
            <a:schemeClr val="dk1"/>
          </a:fontRef>
        </p:style>
        <p:txBody>
          <a:bodyPr vert="horz" lIns="91440" tIns="45720" rIns="91440" bIns="45720" rtlCol="0" anchor="ctr">
            <a:normAutofit/>
          </a:bodyPr>
          <a:lstStyle/>
          <a:p>
            <a:pPr marL="342900" indent="-342900">
              <a:buFont typeface="Wingdings" panose="05000000000000000000" pitchFamily="2" charset="2"/>
              <a:buChar char="q"/>
            </a:pPr>
            <a:endParaRPr lang="fr-FR" sz="2400" dirty="0" smtClean="0"/>
          </a:p>
          <a:p>
            <a:pPr marL="342900" indent="-342900" algn="just">
              <a:buFont typeface="Wingdings" panose="05000000000000000000" pitchFamily="2" charset="2"/>
              <a:buChar char="q"/>
            </a:pPr>
            <a:r>
              <a:rPr lang="fr-FR" sz="2600" smtClean="0">
                <a:latin typeface="Arial" panose="020B0604020202020204" pitchFamily="34" charset="0"/>
                <a:cs typeface="Arial" panose="020B0604020202020204" pitchFamily="34" charset="0"/>
              </a:rPr>
              <a:t>Le Sénégal a adopté officiellement le SCN2008 en juillet 2018. Ainsi, la série actuelle est devenue incomparable avec l’ancienne;</a:t>
            </a:r>
          </a:p>
          <a:p>
            <a:pPr marL="342900" indent="-342900" algn="just">
              <a:buFont typeface="Wingdings" panose="05000000000000000000" pitchFamily="2" charset="2"/>
              <a:buChar char="q"/>
            </a:pPr>
            <a:endParaRPr lang="fr-FR" sz="2600"/>
          </a:p>
          <a:p>
            <a:pPr marL="342900" indent="-342900" algn="just">
              <a:buFont typeface="Wingdings" panose="05000000000000000000" pitchFamily="2" charset="2"/>
              <a:buChar char="q"/>
            </a:pPr>
            <a:r>
              <a:rPr lang="fr-FR" sz="2600">
                <a:latin typeface="Arial" panose="020B0604020202020204" pitchFamily="34" charset="0"/>
                <a:cs typeface="Arial" panose="020B0604020202020204" pitchFamily="34" charset="0"/>
              </a:rPr>
              <a:t>Avec la nécessité de gader la cohérence des séries afin d’aider à effectuer des compraisons internationales et satisfaire les modélisateurs, il était devenu nécesaire de procéder à la reconstitution des anciennes séries.</a:t>
            </a:r>
            <a:endParaRPr lang="fr-FR" sz="2600" dirty="0">
              <a:latin typeface="Arial" panose="020B0604020202020204" pitchFamily="34" charset="0"/>
              <a:cs typeface="Arial" panose="020B0604020202020204" pitchFamily="34" charset="0"/>
            </a:endParaRPr>
          </a:p>
          <a:p>
            <a:pPr lvl="0" eaLnBrk="0" fontAlgn="base" hangingPunct="0">
              <a:spcBef>
                <a:spcPts val="700"/>
              </a:spcBef>
              <a:spcAft>
                <a:spcPct val="0"/>
              </a:spcAft>
              <a:buClr>
                <a:srgbClr val="DD8047"/>
              </a:buClr>
              <a:buSzPct val="60000"/>
              <a:defRPr/>
            </a:pPr>
            <a:endParaRPr lang="fr-FR" sz="2400" dirty="0">
              <a:solidFill>
                <a:prstClr val="black"/>
              </a:solidFill>
              <a:latin typeface="Tw Cen MT"/>
            </a:endParaRPr>
          </a:p>
        </p:txBody>
      </p:sp>
      <p:sp>
        <p:nvSpPr>
          <p:cNvPr id="6" name="ZoneTexte 43"/>
          <p:cNvSpPr txBox="1">
            <a:spLocks noChangeArrowheads="1"/>
          </p:cNvSpPr>
          <p:nvPr/>
        </p:nvSpPr>
        <p:spPr bwMode="auto">
          <a:xfrm>
            <a:off x="4860032" y="0"/>
            <a:ext cx="4283968" cy="307777"/>
          </a:xfrm>
          <a:prstGeom prst="rect">
            <a:avLst/>
          </a:prstGeom>
          <a:noFill/>
          <a:ln w="9525">
            <a:noFill/>
            <a:miter lim="800000"/>
            <a:headEnd/>
            <a:tailEnd/>
          </a:ln>
        </p:spPr>
        <p:txBody>
          <a:bodyPr wrap="square">
            <a:spAutoFit/>
          </a:bodyPr>
          <a:lstStyle/>
          <a:p>
            <a:pPr algn="r">
              <a:spcBef>
                <a:spcPts val="600"/>
              </a:spcBef>
            </a:pPr>
            <a:r>
              <a:rPr lang="fr-FR" sz="1400" b="1" dirty="0">
                <a:solidFill>
                  <a:schemeClr val="bg1"/>
                </a:solidFill>
                <a:latin typeface="Arial" pitchFamily="34" charset="0"/>
                <a:cs typeface="Arial" pitchFamily="34" charset="0"/>
              </a:rPr>
              <a:t>Atelier régional </a:t>
            </a:r>
            <a:r>
              <a:rPr lang="fr-FR" sz="1400" b="1" dirty="0" smtClean="0">
                <a:solidFill>
                  <a:schemeClr val="bg1"/>
                </a:solidFill>
                <a:latin typeface="Arial" pitchFamily="34" charset="0"/>
                <a:cs typeface="Arial" pitchFamily="34" charset="0"/>
              </a:rPr>
              <a:t>sur la rétropolation</a:t>
            </a:r>
            <a:endParaRPr lang="fr-FR" sz="1400" dirty="0">
              <a:solidFill>
                <a:schemeClr val="bg1"/>
              </a:solidFill>
              <a:latin typeface="Arial" pitchFamily="34" charset="0"/>
              <a:cs typeface="Arial" pitchFamily="34" charset="0"/>
            </a:endParaRPr>
          </a:p>
        </p:txBody>
      </p:sp>
    </p:spTree>
    <p:extLst>
      <p:ext uri="{BB962C8B-B14F-4D97-AF65-F5344CB8AC3E}">
        <p14:creationId xmlns:p14="http://schemas.microsoft.com/office/powerpoint/2010/main" val="56680275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re 1"/>
          <p:cNvSpPr>
            <a:spLocks noGrp="1"/>
          </p:cNvSpPr>
          <p:nvPr>
            <p:ph type="ctrTitle"/>
          </p:nvPr>
        </p:nvSpPr>
        <p:spPr>
          <a:xfrm>
            <a:off x="0" y="1052736"/>
            <a:ext cx="9108504" cy="576064"/>
          </a:xfrm>
          <a:ln/>
        </p:spPr>
        <p:style>
          <a:lnRef idx="2">
            <a:schemeClr val="accent1"/>
          </a:lnRef>
          <a:fillRef idx="1">
            <a:schemeClr val="lt1"/>
          </a:fillRef>
          <a:effectRef idx="0">
            <a:schemeClr val="accent1"/>
          </a:effectRef>
          <a:fontRef idx="minor">
            <a:schemeClr val="dk1"/>
          </a:fontRef>
        </p:style>
        <p:txBody>
          <a:bodyPr>
            <a:normAutofit/>
          </a:bodyPr>
          <a:lstStyle/>
          <a:p>
            <a:pPr eaLnBrk="1" hangingPunct="1">
              <a:defRPr/>
            </a:pPr>
            <a:r>
              <a:rPr lang="fr-FR" sz="2800" b="1" smtClean="0">
                <a:latin typeface="Arial Black" panose="020B0A04020102020204" pitchFamily="34" charset="0"/>
                <a:cs typeface="Arial" pitchFamily="34" charset="0"/>
              </a:rPr>
              <a:t>Définition </a:t>
            </a:r>
            <a:endParaRPr lang="fr-FR" sz="2800" b="1" dirty="0" smtClean="0">
              <a:latin typeface="Arial Black" panose="020B0A04020102020204" pitchFamily="34" charset="0"/>
              <a:cs typeface="Arial" pitchFamily="34" charset="0"/>
            </a:endParaRPr>
          </a:p>
        </p:txBody>
      </p:sp>
      <p:sp>
        <p:nvSpPr>
          <p:cNvPr id="5" name="Titre 1"/>
          <p:cNvSpPr txBox="1">
            <a:spLocks/>
          </p:cNvSpPr>
          <p:nvPr/>
        </p:nvSpPr>
        <p:spPr>
          <a:xfrm>
            <a:off x="-36512" y="1772816"/>
            <a:ext cx="9145016" cy="4968552"/>
          </a:xfrm>
          <a:prstGeom prst="rect">
            <a:avLst/>
          </a:prstGeom>
          <a:ln/>
        </p:spPr>
        <p:style>
          <a:lnRef idx="2">
            <a:schemeClr val="accent1"/>
          </a:lnRef>
          <a:fillRef idx="1">
            <a:schemeClr val="lt1"/>
          </a:fillRef>
          <a:effectRef idx="0">
            <a:schemeClr val="accent1"/>
          </a:effectRef>
          <a:fontRef idx="minor">
            <a:schemeClr val="dk1"/>
          </a:fontRef>
        </p:style>
        <p:txBody>
          <a:bodyPr vert="horz" lIns="91440" tIns="45720" rIns="91440" bIns="45720" rtlCol="0" anchor="ctr">
            <a:normAutofit fontScale="92500" lnSpcReduction="10000"/>
          </a:bodyPr>
          <a:lstStyle/>
          <a:p>
            <a:pPr marL="514350" indent="-514350"/>
            <a:r>
              <a:rPr lang="fr-FR" sz="3600" b="1">
                <a:latin typeface="Arial" pitchFamily="34" charset="0"/>
                <a:cs typeface="Arial" pitchFamily="34" charset="0"/>
              </a:rPr>
              <a:t>Définition</a:t>
            </a:r>
            <a:r>
              <a:rPr lang="fr-FR" sz="3600">
                <a:latin typeface="Arial" pitchFamily="34" charset="0"/>
                <a:cs typeface="Arial" pitchFamily="34" charset="0"/>
              </a:rPr>
              <a:t>:  la rétropolation consiste</a:t>
            </a:r>
            <a:r>
              <a:rPr lang="fr-FR" sz="2800" smtClean="0">
                <a:latin typeface="Arial" pitchFamily="34" charset="0"/>
                <a:cs typeface="Arial" pitchFamily="34" charset="0"/>
              </a:rPr>
              <a:t>:</a:t>
            </a:r>
          </a:p>
          <a:p>
            <a:pPr marL="514350" indent="-514350"/>
            <a:endParaRPr lang="fr-FR" sz="2800">
              <a:latin typeface="Arial" pitchFamily="34" charset="0"/>
              <a:cs typeface="Arial" pitchFamily="34" charset="0"/>
            </a:endParaRPr>
          </a:p>
          <a:p>
            <a:pPr marL="342900" indent="-342900" algn="just">
              <a:lnSpc>
                <a:spcPct val="80000"/>
              </a:lnSpc>
              <a:buFont typeface="Wingdings" panose="05000000000000000000" pitchFamily="2" charset="2"/>
              <a:buChar char="q"/>
            </a:pPr>
            <a:r>
              <a:rPr lang="fr-FR" sz="3200">
                <a:latin typeface="Arial" panose="020B0604020202020204" pitchFamily="34" charset="0"/>
                <a:cs typeface="Arial" panose="020B0604020202020204" pitchFamily="34" charset="0"/>
              </a:rPr>
              <a:t>à une reconstitution des séries historiques à partir d’une nouvelle année de base, </a:t>
            </a:r>
            <a:endParaRPr lang="fr-FR" sz="3200" smtClean="0">
              <a:latin typeface="Arial" panose="020B0604020202020204" pitchFamily="34" charset="0"/>
              <a:cs typeface="Arial" panose="020B0604020202020204" pitchFamily="34" charset="0"/>
            </a:endParaRPr>
          </a:p>
          <a:p>
            <a:pPr marL="342900" indent="-342900" algn="just">
              <a:lnSpc>
                <a:spcPct val="80000"/>
              </a:lnSpc>
              <a:buFont typeface="Wingdings" panose="05000000000000000000" pitchFamily="2" charset="2"/>
              <a:buChar char="q"/>
            </a:pPr>
            <a:endParaRPr lang="fr-FR" sz="3200">
              <a:latin typeface="Arial" panose="020B0604020202020204" pitchFamily="34" charset="0"/>
              <a:cs typeface="Arial" panose="020B0604020202020204" pitchFamily="34" charset="0"/>
            </a:endParaRPr>
          </a:p>
          <a:p>
            <a:pPr marL="342900" indent="-342900" algn="just">
              <a:lnSpc>
                <a:spcPct val="80000"/>
              </a:lnSpc>
              <a:buFont typeface="Wingdings" panose="05000000000000000000" pitchFamily="2" charset="2"/>
              <a:buChar char="q"/>
            </a:pPr>
            <a:r>
              <a:rPr lang="fr-FR" sz="3200">
                <a:latin typeface="Arial" panose="020B0604020202020204" pitchFamily="34" charset="0"/>
                <a:cs typeface="Arial" panose="020B0604020202020204" pitchFamily="34" charset="0"/>
              </a:rPr>
              <a:t>ou encore, à procéder à des extrapolations rétrospectives des séries historiques</a:t>
            </a:r>
            <a:r>
              <a:rPr lang="fr-FR" sz="3200" smtClean="0">
                <a:latin typeface="Arial" panose="020B0604020202020204" pitchFamily="34" charset="0"/>
                <a:cs typeface="Arial" panose="020B0604020202020204" pitchFamily="34" charset="0"/>
              </a:rPr>
              <a:t>.</a:t>
            </a:r>
          </a:p>
          <a:p>
            <a:pPr algn="just">
              <a:lnSpc>
                <a:spcPct val="80000"/>
              </a:lnSpc>
            </a:pPr>
            <a:endParaRPr lang="fr-FR" sz="3200" smtClean="0">
              <a:latin typeface="Arial" panose="020B0604020202020204" pitchFamily="34" charset="0"/>
              <a:cs typeface="Arial" panose="020B0604020202020204" pitchFamily="34" charset="0"/>
            </a:endParaRPr>
          </a:p>
          <a:p>
            <a:pPr algn="just">
              <a:buNone/>
            </a:pPr>
            <a:r>
              <a:rPr lang="fr-FR" sz="3200" smtClean="0">
                <a:latin typeface="Arial" panose="020B0604020202020204" pitchFamily="34" charset="0"/>
                <a:cs typeface="Arial" panose="020B0604020202020204" pitchFamily="34" charset="0"/>
              </a:rPr>
              <a:t>Plus particulièrement, il s’agit d’une opération </a:t>
            </a:r>
            <a:r>
              <a:rPr lang="fr-FR" sz="3200">
                <a:latin typeface="Arial" panose="020B0604020202020204" pitchFamily="34" charset="0"/>
                <a:cs typeface="Arial" panose="020B0604020202020204" pitchFamily="34" charset="0"/>
              </a:rPr>
              <a:t>qui </a:t>
            </a:r>
            <a:r>
              <a:rPr lang="fr-FR" sz="3200" smtClean="0">
                <a:latin typeface="Arial" panose="020B0604020202020204" pitchFamily="34" charset="0"/>
                <a:cs typeface="Arial" panose="020B0604020202020204" pitchFamily="34" charset="0"/>
              </a:rPr>
              <a:t>consiste </a:t>
            </a:r>
            <a:r>
              <a:rPr lang="fr-FR" sz="3200">
                <a:latin typeface="Arial" panose="020B0604020202020204" pitchFamily="34" charset="0"/>
                <a:cs typeface="Arial" panose="020B0604020202020204" pitchFamily="34" charset="0"/>
              </a:rPr>
              <a:t>à prolonger </a:t>
            </a:r>
            <a:r>
              <a:rPr lang="fr-FR" sz="3200" smtClean="0">
                <a:latin typeface="Arial" panose="020B0604020202020204" pitchFamily="34" charset="0"/>
                <a:cs typeface="Arial" panose="020B0604020202020204" pitchFamily="34" charset="0"/>
              </a:rPr>
              <a:t>une nouvelle </a:t>
            </a:r>
            <a:r>
              <a:rPr lang="fr-FR" sz="3200">
                <a:latin typeface="Arial" panose="020B0604020202020204" pitchFamily="34" charset="0"/>
                <a:cs typeface="Arial" panose="020B0604020202020204" pitchFamily="34" charset="0"/>
              </a:rPr>
              <a:t>base dans le </a:t>
            </a:r>
            <a:r>
              <a:rPr lang="fr-FR" sz="3200" smtClean="0">
                <a:latin typeface="Arial" panose="020B0604020202020204" pitchFamily="34" charset="0"/>
                <a:cs typeface="Arial" panose="020B0604020202020204" pitchFamily="34" charset="0"/>
              </a:rPr>
              <a:t>passé. En </a:t>
            </a:r>
            <a:r>
              <a:rPr lang="fr-FR" sz="3200">
                <a:latin typeface="Arial" panose="020B0604020202020204" pitchFamily="34" charset="0"/>
                <a:cs typeface="Arial" panose="020B0604020202020204" pitchFamily="34" charset="0"/>
              </a:rPr>
              <a:t>d’autres termes, il s’agit de recalculer les séries de l’ancienne base selon les cadres de la nouvelle </a:t>
            </a:r>
            <a:r>
              <a:rPr lang="fr-FR" sz="3200" smtClean="0">
                <a:latin typeface="Arial" panose="020B0604020202020204" pitchFamily="34" charset="0"/>
                <a:cs typeface="Arial" panose="020B0604020202020204" pitchFamily="34" charset="0"/>
              </a:rPr>
              <a:t>base.  </a:t>
            </a:r>
            <a:endParaRPr lang="fr-FR" sz="3200">
              <a:latin typeface="Arial" panose="020B0604020202020204" pitchFamily="34" charset="0"/>
              <a:cs typeface="Arial" panose="020B0604020202020204" pitchFamily="34" charset="0"/>
            </a:endParaRPr>
          </a:p>
        </p:txBody>
      </p:sp>
      <p:sp>
        <p:nvSpPr>
          <p:cNvPr id="6" name="ZoneTexte 43"/>
          <p:cNvSpPr txBox="1">
            <a:spLocks noChangeArrowheads="1"/>
          </p:cNvSpPr>
          <p:nvPr/>
        </p:nvSpPr>
        <p:spPr bwMode="auto">
          <a:xfrm>
            <a:off x="4860032" y="0"/>
            <a:ext cx="4283968" cy="307777"/>
          </a:xfrm>
          <a:prstGeom prst="rect">
            <a:avLst/>
          </a:prstGeom>
          <a:noFill/>
          <a:ln w="9525">
            <a:noFill/>
            <a:miter lim="800000"/>
            <a:headEnd/>
            <a:tailEnd/>
          </a:ln>
        </p:spPr>
        <p:txBody>
          <a:bodyPr wrap="square">
            <a:spAutoFit/>
          </a:bodyPr>
          <a:lstStyle/>
          <a:p>
            <a:pPr algn="r">
              <a:spcBef>
                <a:spcPts val="600"/>
              </a:spcBef>
            </a:pPr>
            <a:r>
              <a:rPr lang="fr-FR" sz="1400" b="1" dirty="0">
                <a:solidFill>
                  <a:schemeClr val="bg1"/>
                </a:solidFill>
                <a:latin typeface="Arial" pitchFamily="34" charset="0"/>
                <a:cs typeface="Arial" pitchFamily="34" charset="0"/>
              </a:rPr>
              <a:t>Atelier régional </a:t>
            </a:r>
            <a:r>
              <a:rPr lang="fr-FR" sz="1400" b="1" dirty="0" smtClean="0">
                <a:solidFill>
                  <a:schemeClr val="bg1"/>
                </a:solidFill>
                <a:latin typeface="Arial" pitchFamily="34" charset="0"/>
                <a:cs typeface="Arial" pitchFamily="34" charset="0"/>
              </a:rPr>
              <a:t>sur la rétropolation</a:t>
            </a:r>
            <a:endParaRPr lang="fr-FR" sz="1400" dirty="0">
              <a:solidFill>
                <a:schemeClr val="bg1"/>
              </a:solidFill>
              <a:latin typeface="Arial" pitchFamily="34" charset="0"/>
              <a:cs typeface="Arial" pitchFamily="34" charset="0"/>
            </a:endParaRPr>
          </a:p>
        </p:txBody>
      </p:sp>
    </p:spTree>
    <p:extLst>
      <p:ext uri="{BB962C8B-B14F-4D97-AF65-F5344CB8AC3E}">
        <p14:creationId xmlns:p14="http://schemas.microsoft.com/office/powerpoint/2010/main" val="287459186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re 1"/>
          <p:cNvSpPr>
            <a:spLocks noGrp="1"/>
          </p:cNvSpPr>
          <p:nvPr>
            <p:ph type="ctrTitle"/>
          </p:nvPr>
        </p:nvSpPr>
        <p:spPr>
          <a:xfrm>
            <a:off x="0" y="1052736"/>
            <a:ext cx="9108504" cy="648072"/>
          </a:xfrm>
          <a:ln/>
        </p:spPr>
        <p:style>
          <a:lnRef idx="2">
            <a:schemeClr val="accent1"/>
          </a:lnRef>
          <a:fillRef idx="1">
            <a:schemeClr val="lt1"/>
          </a:fillRef>
          <a:effectRef idx="0">
            <a:schemeClr val="accent1"/>
          </a:effectRef>
          <a:fontRef idx="minor">
            <a:schemeClr val="dk1"/>
          </a:fontRef>
        </p:style>
        <p:txBody>
          <a:bodyPr>
            <a:noAutofit/>
          </a:bodyPr>
          <a:lstStyle/>
          <a:p>
            <a:pPr eaLnBrk="1" hangingPunct="1">
              <a:defRPr/>
            </a:pPr>
            <a:r>
              <a:rPr lang="fr-FR" sz="3200" b="1" smtClean="0">
                <a:latin typeface="Arial Black" panose="020B0A04020102020204" pitchFamily="34" charset="0"/>
                <a:cs typeface="Arial" pitchFamily="34" charset="0"/>
              </a:rPr>
              <a:t>Champ d’application </a:t>
            </a:r>
            <a:endParaRPr lang="fr-FR" sz="3200" b="1" dirty="0" smtClean="0">
              <a:latin typeface="Arial Black" panose="020B0A04020102020204" pitchFamily="34" charset="0"/>
              <a:cs typeface="Arial" pitchFamily="34" charset="0"/>
            </a:endParaRPr>
          </a:p>
        </p:txBody>
      </p:sp>
      <p:sp>
        <p:nvSpPr>
          <p:cNvPr id="5" name="Titre 1"/>
          <p:cNvSpPr txBox="1">
            <a:spLocks/>
          </p:cNvSpPr>
          <p:nvPr/>
        </p:nvSpPr>
        <p:spPr>
          <a:xfrm>
            <a:off x="0" y="1772816"/>
            <a:ext cx="9108504" cy="4968552"/>
          </a:xfrm>
          <a:prstGeom prst="rect">
            <a:avLst/>
          </a:prstGeom>
          <a:ln/>
        </p:spPr>
        <p:style>
          <a:lnRef idx="2">
            <a:schemeClr val="accent1"/>
          </a:lnRef>
          <a:fillRef idx="1">
            <a:schemeClr val="lt1"/>
          </a:fillRef>
          <a:effectRef idx="0">
            <a:schemeClr val="accent1"/>
          </a:effectRef>
          <a:fontRef idx="minor">
            <a:schemeClr val="dk1"/>
          </a:fontRef>
        </p:style>
        <p:txBody>
          <a:bodyPr vert="horz" lIns="91440" tIns="45720" rIns="91440" bIns="45720" rtlCol="0" anchor="ctr">
            <a:normAutofit/>
          </a:bodyPr>
          <a:lstStyle/>
          <a:p>
            <a:pPr marL="457200" indent="-457200" algn="just">
              <a:buFont typeface="Wingdings" panose="05000000000000000000" pitchFamily="2" charset="2"/>
              <a:buChar char="q"/>
            </a:pPr>
            <a:r>
              <a:rPr lang="fr-FR" sz="2800">
                <a:latin typeface="Arial Black" panose="020B0A04020102020204" pitchFamily="34" charset="0"/>
                <a:cs typeface="Arial" panose="020B0604020202020204" pitchFamily="34" charset="0"/>
              </a:rPr>
              <a:t>R</a:t>
            </a:r>
            <a:r>
              <a:rPr lang="fr-FR" sz="2800" smtClean="0">
                <a:latin typeface="Arial Black" panose="020B0A04020102020204" pitchFamily="34" charset="0"/>
                <a:cs typeface="Arial" panose="020B0604020202020204" pitchFamily="34" charset="0"/>
              </a:rPr>
              <a:t>econstitution des séries</a:t>
            </a:r>
            <a:r>
              <a:rPr lang="fr-FR" sz="2800" smtClean="0">
                <a:latin typeface="Arial Black" panose="020B0A04020102020204" pitchFamily="34" charset="0"/>
                <a:cs typeface="Arial" panose="020B0604020202020204" pitchFamily="34" charset="0"/>
              </a:rPr>
              <a:t> d’opérations </a:t>
            </a:r>
            <a:r>
              <a:rPr lang="fr-FR" sz="2800" smtClean="0">
                <a:latin typeface="Arial Black" panose="020B0A04020102020204" pitchFamily="34" charset="0"/>
                <a:cs typeface="Arial" panose="020B0604020202020204" pitchFamily="34" charset="0"/>
              </a:rPr>
              <a:t>sur biens et services à </a:t>
            </a:r>
            <a:r>
              <a:rPr lang="fr-FR" sz="2800">
                <a:latin typeface="Arial Black" panose="020B0A04020102020204" pitchFamily="34" charset="0"/>
                <a:cs typeface="Arial" panose="020B0604020202020204" pitchFamily="34" charset="0"/>
              </a:rPr>
              <a:t>prix </a:t>
            </a:r>
            <a:r>
              <a:rPr lang="fr-FR" sz="2800" smtClean="0">
                <a:latin typeface="Arial Black" panose="020B0A04020102020204" pitchFamily="34" charset="0"/>
                <a:cs typeface="Arial" panose="020B0604020202020204" pitchFamily="34" charset="0"/>
              </a:rPr>
              <a:t>constants et en </a:t>
            </a:r>
            <a:r>
              <a:rPr lang="fr-FR" sz="2800">
                <a:latin typeface="Arial Black" panose="020B0A04020102020204" pitchFamily="34" charset="0"/>
                <a:cs typeface="Arial" panose="020B0604020202020204" pitchFamily="34" charset="0"/>
              </a:rPr>
              <a:t>valeur sur la période 1980- </a:t>
            </a:r>
            <a:r>
              <a:rPr lang="fr-FR" sz="2800" smtClean="0">
                <a:latin typeface="Arial Black" panose="020B0A04020102020204" pitchFamily="34" charset="0"/>
                <a:cs typeface="Arial" panose="020B0604020202020204" pitchFamily="34" charset="0"/>
              </a:rPr>
              <a:t>2015</a:t>
            </a:r>
          </a:p>
          <a:p>
            <a:pPr algn="just"/>
            <a:endParaRPr lang="fr-FR" sz="2800" smtClean="0">
              <a:latin typeface="Arial Black" panose="020B0A04020102020204" pitchFamily="34" charset="0"/>
              <a:cs typeface="Arial" panose="020B0604020202020204" pitchFamily="34" charset="0"/>
            </a:endParaRPr>
          </a:p>
          <a:p>
            <a:pPr marL="457200" indent="-457200" algn="just">
              <a:buFont typeface="Wingdings" panose="05000000000000000000" pitchFamily="2" charset="2"/>
              <a:buChar char="q"/>
            </a:pPr>
            <a:r>
              <a:rPr lang="fr-FR" sz="2800" smtClean="0">
                <a:latin typeface="Arial Black" panose="020B0A04020102020204" pitchFamily="34" charset="0"/>
                <a:cs typeface="Arial" panose="020B0604020202020204" pitchFamily="34" charset="0"/>
              </a:rPr>
              <a:t>TRE en valeur et en volume : 1980 -</a:t>
            </a:r>
            <a:r>
              <a:rPr lang="fr-FR" sz="2800" smtClean="0">
                <a:latin typeface="Arial Black" panose="020B0A04020102020204" pitchFamily="34" charset="0"/>
                <a:cs typeface="Arial" panose="020B0604020202020204" pitchFamily="34" charset="0"/>
              </a:rPr>
              <a:t>2015</a:t>
            </a:r>
          </a:p>
          <a:p>
            <a:pPr algn="just"/>
            <a:endParaRPr lang="fr-FR" sz="2800" smtClean="0">
              <a:latin typeface="Arial Black" panose="020B0A04020102020204" pitchFamily="34" charset="0"/>
              <a:cs typeface="Arial" panose="020B0604020202020204" pitchFamily="34" charset="0"/>
            </a:endParaRPr>
          </a:p>
          <a:p>
            <a:pPr marL="457200" indent="-457200" algn="just">
              <a:buFont typeface="Wingdings" panose="05000000000000000000" pitchFamily="2" charset="2"/>
              <a:buChar char="q"/>
            </a:pPr>
            <a:r>
              <a:rPr lang="fr-FR" sz="2800" smtClean="0">
                <a:latin typeface="Arial Black" panose="020B0A04020102020204" pitchFamily="34" charset="0"/>
                <a:cs typeface="Arial" panose="020B0604020202020204" pitchFamily="34" charset="0"/>
              </a:rPr>
              <a:t>PIB optique production et optique dépense</a:t>
            </a:r>
            <a:endParaRPr lang="fr-FR" sz="2800" smtClean="0">
              <a:latin typeface="Arial Black" panose="020B0A04020102020204" pitchFamily="34" charset="0"/>
              <a:cs typeface="Arial" panose="020B0604020202020204" pitchFamily="34" charset="0"/>
            </a:endParaRPr>
          </a:p>
          <a:p>
            <a:pPr algn="just"/>
            <a:endParaRPr lang="fr-FR" sz="3200">
              <a:latin typeface="Arial Black" panose="020B0A04020102020204" pitchFamily="34" charset="0"/>
              <a:cs typeface="Arial" panose="020B0604020202020204" pitchFamily="34" charset="0"/>
            </a:endParaRPr>
          </a:p>
          <a:p>
            <a:pPr marL="514350" indent="-514350"/>
            <a:endParaRPr lang="fr-FR" sz="2800">
              <a:latin typeface="Arial" pitchFamily="34" charset="0"/>
              <a:cs typeface="Arial" pitchFamily="34" charset="0"/>
            </a:endParaRPr>
          </a:p>
        </p:txBody>
      </p:sp>
      <p:sp>
        <p:nvSpPr>
          <p:cNvPr id="6" name="ZoneTexte 43"/>
          <p:cNvSpPr txBox="1">
            <a:spLocks noChangeArrowheads="1"/>
          </p:cNvSpPr>
          <p:nvPr/>
        </p:nvSpPr>
        <p:spPr bwMode="auto">
          <a:xfrm>
            <a:off x="4860032" y="0"/>
            <a:ext cx="4283968" cy="307777"/>
          </a:xfrm>
          <a:prstGeom prst="rect">
            <a:avLst/>
          </a:prstGeom>
          <a:noFill/>
          <a:ln w="9525">
            <a:noFill/>
            <a:miter lim="800000"/>
            <a:headEnd/>
            <a:tailEnd/>
          </a:ln>
        </p:spPr>
        <p:txBody>
          <a:bodyPr wrap="square">
            <a:spAutoFit/>
          </a:bodyPr>
          <a:lstStyle/>
          <a:p>
            <a:pPr algn="r">
              <a:spcBef>
                <a:spcPts val="600"/>
              </a:spcBef>
            </a:pPr>
            <a:r>
              <a:rPr lang="fr-FR" sz="1400" b="1" dirty="0">
                <a:solidFill>
                  <a:schemeClr val="bg1"/>
                </a:solidFill>
                <a:latin typeface="Arial" pitchFamily="34" charset="0"/>
                <a:cs typeface="Arial" pitchFamily="34" charset="0"/>
              </a:rPr>
              <a:t>Atelier régional </a:t>
            </a:r>
            <a:r>
              <a:rPr lang="fr-FR" sz="1400" b="1" dirty="0" smtClean="0">
                <a:solidFill>
                  <a:schemeClr val="bg1"/>
                </a:solidFill>
                <a:latin typeface="Arial" pitchFamily="34" charset="0"/>
                <a:cs typeface="Arial" pitchFamily="34" charset="0"/>
              </a:rPr>
              <a:t>sur la rétropolation</a:t>
            </a:r>
            <a:endParaRPr lang="fr-FR" sz="1400" dirty="0">
              <a:solidFill>
                <a:schemeClr val="bg1"/>
              </a:solidFill>
              <a:latin typeface="Arial" pitchFamily="34" charset="0"/>
              <a:cs typeface="Arial" pitchFamily="34" charset="0"/>
            </a:endParaRPr>
          </a:p>
        </p:txBody>
      </p:sp>
    </p:spTree>
    <p:extLst>
      <p:ext uri="{BB962C8B-B14F-4D97-AF65-F5344CB8AC3E}">
        <p14:creationId xmlns:p14="http://schemas.microsoft.com/office/powerpoint/2010/main" val="158002132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re 1"/>
          <p:cNvSpPr>
            <a:spLocks noGrp="1"/>
          </p:cNvSpPr>
          <p:nvPr>
            <p:ph type="ctrTitle"/>
          </p:nvPr>
        </p:nvSpPr>
        <p:spPr>
          <a:xfrm>
            <a:off x="0" y="1052736"/>
            <a:ext cx="9108504" cy="576064"/>
          </a:xfrm>
          <a:ln/>
        </p:spPr>
        <p:style>
          <a:lnRef idx="2">
            <a:schemeClr val="accent1"/>
          </a:lnRef>
          <a:fillRef idx="1">
            <a:schemeClr val="lt1"/>
          </a:fillRef>
          <a:effectRef idx="0">
            <a:schemeClr val="accent1"/>
          </a:effectRef>
          <a:fontRef idx="minor">
            <a:schemeClr val="dk1"/>
          </a:fontRef>
        </p:style>
        <p:txBody>
          <a:bodyPr>
            <a:noAutofit/>
          </a:bodyPr>
          <a:lstStyle/>
          <a:p>
            <a:pPr>
              <a:defRPr/>
            </a:pPr>
            <a:r>
              <a:rPr lang="fr-FR" sz="2000" b="1" smtClean="0">
                <a:latin typeface="Arial Black" panose="020B0A04020102020204" pitchFamily="34" charset="0"/>
                <a:cs typeface="Arial" pitchFamily="34" charset="0"/>
              </a:rPr>
              <a:t>Spécificités à prendre en compte dans le champ </a:t>
            </a:r>
            <a:r>
              <a:rPr lang="fr-FR" sz="2000" b="1">
                <a:latin typeface="Arial Black" panose="020B0A04020102020204" pitchFamily="34" charset="0"/>
                <a:cs typeface="Arial" pitchFamily="34" charset="0"/>
              </a:rPr>
              <a:t>d’application </a:t>
            </a:r>
            <a:endParaRPr lang="fr-FR" sz="2000" b="1" dirty="0" smtClean="0">
              <a:latin typeface="Agency FB" pitchFamily="34" charset="0"/>
              <a:cs typeface="Arial" pitchFamily="34" charset="0"/>
            </a:endParaRPr>
          </a:p>
        </p:txBody>
      </p:sp>
      <p:sp>
        <p:nvSpPr>
          <p:cNvPr id="5" name="Titre 1"/>
          <p:cNvSpPr txBox="1">
            <a:spLocks/>
          </p:cNvSpPr>
          <p:nvPr/>
        </p:nvSpPr>
        <p:spPr>
          <a:xfrm>
            <a:off x="0" y="1772816"/>
            <a:ext cx="9108504" cy="4968552"/>
          </a:xfrm>
          <a:prstGeom prst="rect">
            <a:avLst/>
          </a:prstGeom>
          <a:ln/>
        </p:spPr>
        <p:style>
          <a:lnRef idx="2">
            <a:schemeClr val="accent1"/>
          </a:lnRef>
          <a:fillRef idx="1">
            <a:schemeClr val="lt1"/>
          </a:fillRef>
          <a:effectRef idx="0">
            <a:schemeClr val="accent1"/>
          </a:effectRef>
          <a:fontRef idx="minor">
            <a:schemeClr val="dk1"/>
          </a:fontRef>
        </p:style>
        <p:txBody>
          <a:bodyPr vert="horz" lIns="91440" tIns="45720" rIns="91440" bIns="45720" rtlCol="0" anchor="ctr">
            <a:normAutofit fontScale="62500" lnSpcReduction="20000"/>
          </a:bodyPr>
          <a:lstStyle/>
          <a:p>
            <a:pPr marL="514350" indent="-514350"/>
            <a:endParaRPr lang="fr-FR" sz="2800">
              <a:latin typeface="Arial" pitchFamily="34" charset="0"/>
              <a:cs typeface="Arial" pitchFamily="34" charset="0"/>
            </a:endParaRPr>
          </a:p>
          <a:p>
            <a:pPr marL="342900" indent="-342900" algn="just">
              <a:lnSpc>
                <a:spcPct val="120000"/>
              </a:lnSpc>
              <a:buFont typeface="Wingdings" panose="05000000000000000000" pitchFamily="2" charset="2"/>
              <a:buChar char="q"/>
            </a:pPr>
            <a:r>
              <a:rPr lang="fr-FR" sz="3200" smtClean="0">
                <a:latin typeface="Arial" panose="020B0604020202020204" pitchFamily="34" charset="0"/>
                <a:cs typeface="Arial" panose="020B0604020202020204" pitchFamily="34" charset="0"/>
              </a:rPr>
              <a:t>une nomenclature de 42 positions </a:t>
            </a:r>
            <a:r>
              <a:rPr lang="fr-FR" sz="3200" smtClean="0">
                <a:latin typeface="Arial" panose="020B0604020202020204" pitchFamily="34" charset="0"/>
                <a:cs typeface="Arial" panose="020B0604020202020204" pitchFamily="34" charset="0"/>
              </a:rPr>
              <a:t>pour le TES et 28 position pour le TRE rétropolé </a:t>
            </a:r>
            <a:r>
              <a:rPr lang="fr-FR" sz="3200" smtClean="0">
                <a:latin typeface="Arial" panose="020B0604020202020204" pitchFamily="34" charset="0"/>
                <a:cs typeface="Arial" panose="020B0604020202020204" pitchFamily="34" charset="0"/>
              </a:rPr>
              <a:t>; </a:t>
            </a:r>
          </a:p>
          <a:p>
            <a:pPr marL="342900" indent="-342900" algn="just">
              <a:lnSpc>
                <a:spcPct val="80000"/>
              </a:lnSpc>
              <a:buFont typeface="Wingdings" panose="05000000000000000000" pitchFamily="2" charset="2"/>
              <a:buChar char="q"/>
            </a:pPr>
            <a:endParaRPr lang="fr-FR" sz="3200">
              <a:latin typeface="Arial" panose="020B0604020202020204" pitchFamily="34" charset="0"/>
              <a:cs typeface="Arial" panose="020B0604020202020204" pitchFamily="34" charset="0"/>
            </a:endParaRPr>
          </a:p>
          <a:p>
            <a:pPr marL="342900" indent="-342900" algn="just">
              <a:lnSpc>
                <a:spcPct val="120000"/>
              </a:lnSpc>
              <a:buFont typeface="Wingdings" panose="05000000000000000000" pitchFamily="2" charset="2"/>
              <a:buChar char="q"/>
            </a:pPr>
            <a:r>
              <a:rPr lang="fr-FR" sz="3200" smtClean="0">
                <a:latin typeface="Arial" panose="020B0604020202020204" pitchFamily="34" charset="0"/>
                <a:cs typeface="Arial" panose="020B0604020202020204" pitchFamily="34" charset="0"/>
              </a:rPr>
              <a:t>Une production homogène dans le TES et l’existence de production secondaire dans le TRE </a:t>
            </a:r>
            <a:r>
              <a:rPr lang="fr-FR" sz="3200" smtClean="0">
                <a:latin typeface="Arial" panose="020B0604020202020204" pitchFamily="34" charset="0"/>
                <a:cs typeface="Arial" panose="020B0604020202020204" pitchFamily="34" charset="0"/>
              </a:rPr>
              <a:t>;</a:t>
            </a:r>
          </a:p>
          <a:p>
            <a:pPr algn="just">
              <a:lnSpc>
                <a:spcPct val="120000"/>
              </a:lnSpc>
            </a:pPr>
            <a:r>
              <a:rPr lang="fr-FR" sz="3200" smtClean="0">
                <a:latin typeface="Arial" panose="020B0604020202020204" pitchFamily="34" charset="0"/>
                <a:cs typeface="Arial" panose="020B0604020202020204" pitchFamily="34" charset="0"/>
              </a:rPr>
              <a:t> </a:t>
            </a:r>
            <a:endParaRPr lang="fr-FR" sz="3200">
              <a:latin typeface="Arial" panose="020B0604020202020204" pitchFamily="34" charset="0"/>
              <a:cs typeface="Arial" panose="020B0604020202020204" pitchFamily="34" charset="0"/>
            </a:endParaRPr>
          </a:p>
          <a:p>
            <a:pPr marL="342900" indent="-342900" algn="just">
              <a:lnSpc>
                <a:spcPct val="120000"/>
              </a:lnSpc>
              <a:buFont typeface="Wingdings" panose="05000000000000000000" pitchFamily="2" charset="2"/>
              <a:buChar char="q"/>
            </a:pPr>
            <a:r>
              <a:rPr lang="fr-FR" sz="3200">
                <a:latin typeface="Arial" panose="020B0604020202020204" pitchFamily="34" charset="0"/>
                <a:cs typeface="Arial" panose="020B0604020202020204" pitchFamily="34" charset="0"/>
              </a:rPr>
              <a:t>l</a:t>
            </a:r>
            <a:r>
              <a:rPr lang="fr-FR" sz="3200" smtClean="0">
                <a:latin typeface="Arial" panose="020B0604020202020204" pitchFamily="34" charset="0"/>
                <a:cs typeface="Arial" panose="020B0604020202020204" pitchFamily="34" charset="0"/>
              </a:rPr>
              <a:t>es demandes </a:t>
            </a:r>
            <a:r>
              <a:rPr lang="fr-FR" sz="3200">
                <a:latin typeface="Arial" panose="020B0604020202020204" pitchFamily="34" charset="0"/>
                <a:cs typeface="Arial" panose="020B0604020202020204" pitchFamily="34" charset="0"/>
              </a:rPr>
              <a:t>de CI </a:t>
            </a:r>
            <a:r>
              <a:rPr lang="fr-FR" sz="3200" smtClean="0">
                <a:latin typeface="Arial" panose="020B0604020202020204" pitchFamily="34" charset="0"/>
                <a:cs typeface="Arial" panose="020B0604020202020204" pitchFamily="34" charset="0"/>
              </a:rPr>
              <a:t>dans le TES étaient obtenues à </a:t>
            </a:r>
            <a:r>
              <a:rPr lang="fr-FR" sz="3200">
                <a:latin typeface="Arial" panose="020B0604020202020204" pitchFamily="34" charset="0"/>
                <a:cs typeface="Arial" panose="020B0604020202020204" pitchFamily="34" charset="0"/>
              </a:rPr>
              <a:t>partir des coefficients </a:t>
            </a:r>
            <a:r>
              <a:rPr lang="fr-FR" sz="3200" smtClean="0">
                <a:latin typeface="Arial" panose="020B0604020202020204" pitchFamily="34" charset="0"/>
                <a:cs typeface="Arial" panose="020B0604020202020204" pitchFamily="34" charset="0"/>
              </a:rPr>
              <a:t>techniques de l’année de base ; </a:t>
            </a:r>
            <a:endParaRPr lang="fr-FR" sz="3200">
              <a:latin typeface="Arial" panose="020B0604020202020204" pitchFamily="34" charset="0"/>
              <a:cs typeface="Arial" panose="020B0604020202020204" pitchFamily="34" charset="0"/>
            </a:endParaRPr>
          </a:p>
          <a:p>
            <a:pPr algn="just">
              <a:lnSpc>
                <a:spcPct val="80000"/>
              </a:lnSpc>
            </a:pPr>
            <a:endParaRPr lang="fr-FR" sz="3200" smtClean="0">
              <a:latin typeface="Arial" panose="020B0604020202020204" pitchFamily="34" charset="0"/>
              <a:cs typeface="Arial" panose="020B0604020202020204" pitchFamily="34" charset="0"/>
            </a:endParaRPr>
          </a:p>
          <a:p>
            <a:pPr marL="342900" indent="-342900" algn="just">
              <a:lnSpc>
                <a:spcPct val="120000"/>
              </a:lnSpc>
              <a:buFont typeface="Wingdings" panose="05000000000000000000" pitchFamily="2" charset="2"/>
              <a:buChar char="q"/>
            </a:pPr>
            <a:r>
              <a:rPr lang="fr-FR" sz="3200">
                <a:latin typeface="Arial" panose="020B0604020202020204" pitchFamily="34" charset="0"/>
                <a:cs typeface="Arial" panose="020B0604020202020204" pitchFamily="34" charset="0"/>
              </a:rPr>
              <a:t>l</a:t>
            </a:r>
            <a:r>
              <a:rPr lang="fr-FR" sz="3200" smtClean="0">
                <a:latin typeface="Arial" panose="020B0604020202020204" pitchFamily="34" charset="0"/>
                <a:cs typeface="Arial" panose="020B0604020202020204" pitchFamily="34" charset="0"/>
              </a:rPr>
              <a:t>es </a:t>
            </a:r>
            <a:r>
              <a:rPr lang="fr-FR" sz="3200">
                <a:latin typeface="Arial" panose="020B0604020202020204" pitchFamily="34" charset="0"/>
                <a:cs typeface="Arial" panose="020B0604020202020204" pitchFamily="34" charset="0"/>
              </a:rPr>
              <a:t>ERE du primaire et quelques produits en </a:t>
            </a:r>
            <a:r>
              <a:rPr lang="fr-FR" sz="3200" smtClean="0">
                <a:latin typeface="Arial" panose="020B0604020202020204" pitchFamily="34" charset="0"/>
                <a:cs typeface="Arial" panose="020B0604020202020204" pitchFamily="34" charset="0"/>
              </a:rPr>
              <a:t>filière sont </a:t>
            </a:r>
            <a:r>
              <a:rPr lang="fr-FR" sz="3200">
                <a:latin typeface="Arial" panose="020B0604020202020204" pitchFamily="34" charset="0"/>
                <a:cs typeface="Arial" panose="020B0604020202020204" pitchFamily="34" charset="0"/>
              </a:rPr>
              <a:t>disponibles au niveau </a:t>
            </a:r>
            <a:r>
              <a:rPr lang="fr-FR" sz="3200" smtClean="0">
                <a:latin typeface="Arial" panose="020B0604020202020204" pitchFamily="34" charset="0"/>
                <a:cs typeface="Arial" panose="020B0604020202020204" pitchFamily="34" charset="0"/>
              </a:rPr>
              <a:t>3 pour l’ancienne série </a:t>
            </a:r>
            <a:r>
              <a:rPr lang="fr-FR" sz="3200" smtClean="0">
                <a:latin typeface="Arial" panose="020B0604020202020204" pitchFamily="34" charset="0"/>
                <a:cs typeface="Arial" panose="020B0604020202020204" pitchFamily="34" charset="0"/>
              </a:rPr>
              <a:t>;</a:t>
            </a:r>
          </a:p>
          <a:p>
            <a:pPr algn="just">
              <a:lnSpc>
                <a:spcPct val="120000"/>
              </a:lnSpc>
            </a:pPr>
            <a:r>
              <a:rPr lang="fr-FR" sz="3200" smtClean="0">
                <a:latin typeface="Arial" panose="020B0604020202020204" pitchFamily="34" charset="0"/>
                <a:cs typeface="Arial" panose="020B0604020202020204" pitchFamily="34" charset="0"/>
              </a:rPr>
              <a:t> </a:t>
            </a:r>
          </a:p>
          <a:p>
            <a:pPr marL="342900" indent="-342900" algn="just">
              <a:lnSpc>
                <a:spcPct val="120000"/>
              </a:lnSpc>
              <a:buFont typeface="Wingdings" panose="05000000000000000000" pitchFamily="2" charset="2"/>
              <a:buChar char="q"/>
            </a:pPr>
            <a:r>
              <a:rPr lang="fr-FR" sz="3200" smtClean="0">
                <a:latin typeface="Arial" panose="020B0604020202020204" pitchFamily="34" charset="0"/>
                <a:cs typeface="Arial" panose="020B0604020202020204" pitchFamily="34" charset="0"/>
              </a:rPr>
              <a:t>les </a:t>
            </a:r>
            <a:r>
              <a:rPr lang="fr-FR" sz="3200">
                <a:latin typeface="Arial" panose="020B0604020202020204" pitchFamily="34" charset="0"/>
                <a:cs typeface="Arial" panose="020B0604020202020204" pitchFamily="34" charset="0"/>
              </a:rPr>
              <a:t>ERE des produits du secondaire et du tertiaire ont été principalement réalisés </a:t>
            </a:r>
            <a:r>
              <a:rPr lang="fr-FR" sz="3200" smtClean="0">
                <a:latin typeface="Arial" panose="020B0604020202020204" pitchFamily="34" charset="0"/>
                <a:cs typeface="Arial" panose="020B0604020202020204" pitchFamily="34" charset="0"/>
              </a:rPr>
              <a:t>au niveau </a:t>
            </a:r>
            <a:r>
              <a:rPr lang="fr-FR" sz="3200">
                <a:latin typeface="Arial" panose="020B0604020202020204" pitchFamily="34" charset="0"/>
                <a:cs typeface="Arial" panose="020B0604020202020204" pitchFamily="34" charset="0"/>
              </a:rPr>
              <a:t>du TES (niveau </a:t>
            </a:r>
            <a:r>
              <a:rPr lang="fr-FR" sz="3200" smtClean="0">
                <a:latin typeface="Arial" panose="020B0604020202020204" pitchFamily="34" charset="0"/>
                <a:cs typeface="Arial" panose="020B0604020202020204" pitchFamily="34" charset="0"/>
              </a:rPr>
              <a:t>1 de la nomenclature) ;</a:t>
            </a:r>
            <a:endParaRPr lang="fr-FR" sz="3200">
              <a:latin typeface="Arial" panose="020B0604020202020204" pitchFamily="34" charset="0"/>
              <a:cs typeface="Arial" panose="020B0604020202020204" pitchFamily="34" charset="0"/>
            </a:endParaRPr>
          </a:p>
          <a:p>
            <a:pPr algn="just">
              <a:lnSpc>
                <a:spcPct val="80000"/>
              </a:lnSpc>
            </a:pPr>
            <a:endParaRPr lang="fr-FR" sz="3200" smtClean="0">
              <a:latin typeface="Arial" panose="020B0604020202020204" pitchFamily="34" charset="0"/>
              <a:cs typeface="Arial" panose="020B0604020202020204" pitchFamily="34" charset="0"/>
            </a:endParaRPr>
          </a:p>
        </p:txBody>
      </p:sp>
      <p:sp>
        <p:nvSpPr>
          <p:cNvPr id="6" name="ZoneTexte 43"/>
          <p:cNvSpPr txBox="1">
            <a:spLocks noChangeArrowheads="1"/>
          </p:cNvSpPr>
          <p:nvPr/>
        </p:nvSpPr>
        <p:spPr bwMode="auto">
          <a:xfrm>
            <a:off x="4860032" y="0"/>
            <a:ext cx="4283968" cy="307777"/>
          </a:xfrm>
          <a:prstGeom prst="rect">
            <a:avLst/>
          </a:prstGeom>
          <a:noFill/>
          <a:ln w="9525">
            <a:noFill/>
            <a:miter lim="800000"/>
            <a:headEnd/>
            <a:tailEnd/>
          </a:ln>
        </p:spPr>
        <p:txBody>
          <a:bodyPr wrap="square">
            <a:spAutoFit/>
          </a:bodyPr>
          <a:lstStyle/>
          <a:p>
            <a:pPr algn="r">
              <a:spcBef>
                <a:spcPts val="600"/>
              </a:spcBef>
            </a:pPr>
            <a:r>
              <a:rPr lang="fr-FR" sz="1400" b="1" dirty="0">
                <a:solidFill>
                  <a:schemeClr val="bg1"/>
                </a:solidFill>
                <a:latin typeface="Arial" pitchFamily="34" charset="0"/>
                <a:cs typeface="Arial" pitchFamily="34" charset="0"/>
              </a:rPr>
              <a:t>Atelier régional </a:t>
            </a:r>
            <a:r>
              <a:rPr lang="fr-FR" sz="1400" b="1" dirty="0" smtClean="0">
                <a:solidFill>
                  <a:schemeClr val="bg1"/>
                </a:solidFill>
                <a:latin typeface="Arial" pitchFamily="34" charset="0"/>
                <a:cs typeface="Arial" pitchFamily="34" charset="0"/>
              </a:rPr>
              <a:t>sur la rétropolation</a:t>
            </a:r>
            <a:endParaRPr lang="fr-FR" sz="1400" dirty="0">
              <a:solidFill>
                <a:schemeClr val="bg1"/>
              </a:solidFill>
              <a:latin typeface="Arial" pitchFamily="34" charset="0"/>
              <a:cs typeface="Arial" pitchFamily="34" charset="0"/>
            </a:endParaRPr>
          </a:p>
        </p:txBody>
      </p:sp>
    </p:spTree>
    <p:extLst>
      <p:ext uri="{BB962C8B-B14F-4D97-AF65-F5344CB8AC3E}">
        <p14:creationId xmlns:p14="http://schemas.microsoft.com/office/powerpoint/2010/main" val="411240568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re 1"/>
          <p:cNvSpPr>
            <a:spLocks noGrp="1"/>
          </p:cNvSpPr>
          <p:nvPr>
            <p:ph type="ctrTitle"/>
          </p:nvPr>
        </p:nvSpPr>
        <p:spPr>
          <a:xfrm>
            <a:off x="107505" y="1052736"/>
            <a:ext cx="8968552" cy="576064"/>
          </a:xfrm>
          <a:ln/>
        </p:spPr>
        <p:style>
          <a:lnRef idx="2">
            <a:schemeClr val="accent1"/>
          </a:lnRef>
          <a:fillRef idx="1">
            <a:schemeClr val="lt1"/>
          </a:fillRef>
          <a:effectRef idx="0">
            <a:schemeClr val="accent1"/>
          </a:effectRef>
          <a:fontRef idx="minor">
            <a:schemeClr val="dk1"/>
          </a:fontRef>
        </p:style>
        <p:txBody>
          <a:bodyPr>
            <a:noAutofit/>
          </a:bodyPr>
          <a:lstStyle/>
          <a:p>
            <a:pPr>
              <a:defRPr/>
            </a:pPr>
            <a:r>
              <a:rPr lang="fr-FR" sz="2400" b="1">
                <a:latin typeface="Arial Black" panose="020B0A04020102020204" pitchFamily="34" charset="0"/>
                <a:cs typeface="Arial" pitchFamily="34" charset="0"/>
              </a:rPr>
              <a:t>Spécificités à prendre en compte dans le champ d’application </a:t>
            </a:r>
            <a:endParaRPr lang="fr-FR" sz="2400" b="1" dirty="0" smtClean="0">
              <a:latin typeface="Arial Black" panose="020B0A04020102020204" pitchFamily="34" charset="0"/>
              <a:cs typeface="Arial" pitchFamily="34" charset="0"/>
            </a:endParaRPr>
          </a:p>
        </p:txBody>
      </p:sp>
      <p:sp>
        <p:nvSpPr>
          <p:cNvPr id="5" name="Titre 1"/>
          <p:cNvSpPr txBox="1">
            <a:spLocks/>
          </p:cNvSpPr>
          <p:nvPr/>
        </p:nvSpPr>
        <p:spPr>
          <a:xfrm>
            <a:off x="107505" y="1772816"/>
            <a:ext cx="8968552" cy="4968552"/>
          </a:xfrm>
          <a:prstGeom prst="rect">
            <a:avLst/>
          </a:prstGeom>
          <a:ln/>
        </p:spPr>
        <p:style>
          <a:lnRef idx="2">
            <a:schemeClr val="accent1"/>
          </a:lnRef>
          <a:fillRef idx="1">
            <a:schemeClr val="lt1"/>
          </a:fillRef>
          <a:effectRef idx="0">
            <a:schemeClr val="accent1"/>
          </a:effectRef>
          <a:fontRef idx="minor">
            <a:schemeClr val="dk1"/>
          </a:fontRef>
        </p:style>
        <p:txBody>
          <a:bodyPr vert="horz" lIns="91440" tIns="45720" rIns="91440" bIns="45720" rtlCol="0" anchor="ctr">
            <a:normAutofit/>
          </a:bodyPr>
          <a:lstStyle/>
          <a:p>
            <a:pPr marL="342900" indent="-342900" algn="just">
              <a:lnSpc>
                <a:spcPct val="110000"/>
              </a:lnSpc>
              <a:buFont typeface="Wingdings" panose="05000000000000000000" pitchFamily="2" charset="2"/>
              <a:buChar char="q"/>
            </a:pPr>
            <a:r>
              <a:rPr lang="fr-FR" sz="2400" smtClean="0">
                <a:latin typeface="Arial" panose="020B0604020202020204" pitchFamily="34" charset="0"/>
                <a:cs typeface="Arial" panose="020B0604020202020204" pitchFamily="34" charset="0"/>
              </a:rPr>
              <a:t>Dans le TES, les </a:t>
            </a:r>
            <a:r>
              <a:rPr lang="fr-FR" sz="2400">
                <a:latin typeface="Arial" panose="020B0604020202020204" pitchFamily="34" charset="0"/>
                <a:cs typeface="Arial" panose="020B0604020202020204" pitchFamily="34" charset="0"/>
              </a:rPr>
              <a:t>taux de taxes </a:t>
            </a:r>
            <a:r>
              <a:rPr lang="fr-FR" sz="2400" smtClean="0">
                <a:latin typeface="Arial" panose="020B0604020202020204" pitchFamily="34" charset="0"/>
                <a:cs typeface="Arial" panose="020B0604020202020204" pitchFamily="34" charset="0"/>
              </a:rPr>
              <a:t>et marges en </a:t>
            </a:r>
            <a:r>
              <a:rPr lang="fr-FR" sz="2400">
                <a:latin typeface="Arial" panose="020B0604020202020204" pitchFamily="34" charset="0"/>
                <a:cs typeface="Arial" panose="020B0604020202020204" pitchFamily="34" charset="0"/>
              </a:rPr>
              <a:t>valeur et en volume étaient appliqués pour déterminer les marges et taxes par opération et par </a:t>
            </a:r>
            <a:r>
              <a:rPr lang="fr-FR" sz="2400" smtClean="0">
                <a:latin typeface="Arial" panose="020B0604020202020204" pitchFamily="34" charset="0"/>
                <a:cs typeface="Arial" panose="020B0604020202020204" pitchFamily="34" charset="0"/>
              </a:rPr>
              <a:t>produit ;</a:t>
            </a:r>
          </a:p>
          <a:p>
            <a:pPr algn="just">
              <a:lnSpc>
                <a:spcPct val="110000"/>
              </a:lnSpc>
            </a:pPr>
            <a:endParaRPr lang="fr-FR" sz="2400" smtClean="0">
              <a:latin typeface="Arial" panose="020B0604020202020204" pitchFamily="34" charset="0"/>
              <a:cs typeface="Arial" panose="020B0604020202020204" pitchFamily="34" charset="0"/>
            </a:endParaRPr>
          </a:p>
          <a:p>
            <a:pPr marL="342900" indent="-342900" algn="just">
              <a:lnSpc>
                <a:spcPct val="110000"/>
              </a:lnSpc>
              <a:buFont typeface="Wingdings" panose="05000000000000000000" pitchFamily="2" charset="2"/>
              <a:buChar char="q"/>
            </a:pPr>
            <a:r>
              <a:rPr lang="fr-FR" sz="2400">
                <a:latin typeface="Arial" panose="020B0604020202020204" pitchFamily="34" charset="0"/>
                <a:cs typeface="Arial" panose="020B0604020202020204" pitchFamily="34" charset="0"/>
              </a:rPr>
              <a:t>l</a:t>
            </a:r>
            <a:r>
              <a:rPr lang="fr-FR" sz="2400" smtClean="0">
                <a:latin typeface="Arial" panose="020B0604020202020204" pitchFamily="34" charset="0"/>
                <a:cs typeface="Arial" panose="020B0604020202020204" pitchFamily="34" charset="0"/>
              </a:rPr>
              <a:t>es importations par produit étaient ventilées par emploi ;</a:t>
            </a:r>
            <a:endParaRPr lang="fr-FR" sz="2400">
              <a:latin typeface="Arial" panose="020B0604020202020204" pitchFamily="34" charset="0"/>
              <a:cs typeface="Arial" panose="020B0604020202020204" pitchFamily="34" charset="0"/>
            </a:endParaRPr>
          </a:p>
          <a:p>
            <a:pPr algn="just">
              <a:lnSpc>
                <a:spcPct val="80000"/>
              </a:lnSpc>
            </a:pPr>
            <a:endParaRPr lang="fr-FR" sz="3600" smtClean="0">
              <a:latin typeface="Arial" panose="020B0604020202020204" pitchFamily="34" charset="0"/>
              <a:cs typeface="Arial" panose="020B0604020202020204" pitchFamily="34" charset="0"/>
            </a:endParaRPr>
          </a:p>
          <a:p>
            <a:pPr marL="342900" indent="-342900" algn="just">
              <a:lnSpc>
                <a:spcPct val="120000"/>
              </a:lnSpc>
              <a:buFont typeface="Wingdings" panose="05000000000000000000" pitchFamily="2" charset="2"/>
              <a:buChar char="q"/>
            </a:pPr>
            <a:r>
              <a:rPr lang="fr-FR" sz="2400">
                <a:latin typeface="Arial" panose="020B0604020202020204" pitchFamily="34" charset="0"/>
                <a:cs typeface="Arial" panose="020B0604020202020204" pitchFamily="34" charset="0"/>
              </a:rPr>
              <a:t>l</a:t>
            </a:r>
            <a:r>
              <a:rPr lang="fr-FR" sz="2400" smtClean="0">
                <a:latin typeface="Arial" panose="020B0604020202020204" pitchFamily="34" charset="0"/>
                <a:cs typeface="Arial" panose="020B0604020202020204" pitchFamily="34" charset="0"/>
              </a:rPr>
              <a:t>a </a:t>
            </a:r>
            <a:r>
              <a:rPr lang="fr-FR" sz="2400">
                <a:latin typeface="Arial" panose="020B0604020202020204" pitchFamily="34" charset="0"/>
                <a:cs typeface="Arial" panose="020B0604020202020204" pitchFamily="34" charset="0"/>
              </a:rPr>
              <a:t>synthèse des comptes était </a:t>
            </a:r>
            <a:r>
              <a:rPr lang="fr-FR" sz="2400" smtClean="0">
                <a:latin typeface="Arial" panose="020B0604020202020204" pitchFamily="34" charset="0"/>
                <a:cs typeface="Arial" panose="020B0604020202020204" pitchFamily="34" charset="0"/>
              </a:rPr>
              <a:t>réalisée </a:t>
            </a:r>
            <a:r>
              <a:rPr lang="fr-FR" sz="2400">
                <a:latin typeface="Arial" panose="020B0604020202020204" pitchFamily="34" charset="0"/>
                <a:cs typeface="Arial" panose="020B0604020202020204" pitchFamily="34" charset="0"/>
              </a:rPr>
              <a:t>dans le </a:t>
            </a:r>
            <a:r>
              <a:rPr lang="fr-FR" sz="2400" smtClean="0">
                <a:latin typeface="Arial" panose="020B0604020202020204" pitchFamily="34" charset="0"/>
                <a:cs typeface="Arial" panose="020B0604020202020204" pitchFamily="34" charset="0"/>
              </a:rPr>
              <a:t>TES (ERE et </a:t>
            </a:r>
            <a:r>
              <a:rPr lang="fr-FR" sz="2400" smtClean="0">
                <a:latin typeface="Arial" panose="020B0604020202020204" pitchFamily="34" charset="0"/>
                <a:cs typeface="Arial" panose="020B0604020202020204" pitchFamily="34" charset="0"/>
              </a:rPr>
              <a:t>CB</a:t>
            </a:r>
            <a:r>
              <a:rPr lang="fr-FR" sz="2400" smtClean="0">
                <a:latin typeface="Arial" panose="020B0604020202020204" pitchFamily="34" charset="0"/>
                <a:cs typeface="Arial" panose="020B0604020202020204" pitchFamily="34" charset="0"/>
              </a:rPr>
              <a:t>).</a:t>
            </a:r>
            <a:endParaRPr lang="fr-FR" sz="2400">
              <a:latin typeface="Arial" panose="020B0604020202020204" pitchFamily="34" charset="0"/>
              <a:cs typeface="Arial" panose="020B0604020202020204" pitchFamily="34" charset="0"/>
            </a:endParaRPr>
          </a:p>
        </p:txBody>
      </p:sp>
      <p:sp>
        <p:nvSpPr>
          <p:cNvPr id="6" name="ZoneTexte 43"/>
          <p:cNvSpPr txBox="1">
            <a:spLocks noChangeArrowheads="1"/>
          </p:cNvSpPr>
          <p:nvPr/>
        </p:nvSpPr>
        <p:spPr bwMode="auto">
          <a:xfrm>
            <a:off x="4860032" y="0"/>
            <a:ext cx="4283968" cy="307777"/>
          </a:xfrm>
          <a:prstGeom prst="rect">
            <a:avLst/>
          </a:prstGeom>
          <a:noFill/>
          <a:ln w="9525">
            <a:noFill/>
            <a:miter lim="800000"/>
            <a:headEnd/>
            <a:tailEnd/>
          </a:ln>
        </p:spPr>
        <p:txBody>
          <a:bodyPr wrap="square">
            <a:spAutoFit/>
          </a:bodyPr>
          <a:lstStyle/>
          <a:p>
            <a:pPr algn="r">
              <a:spcBef>
                <a:spcPts val="600"/>
              </a:spcBef>
            </a:pPr>
            <a:r>
              <a:rPr lang="fr-FR" sz="1400" b="1" dirty="0">
                <a:solidFill>
                  <a:schemeClr val="bg1"/>
                </a:solidFill>
                <a:latin typeface="Arial" pitchFamily="34" charset="0"/>
                <a:cs typeface="Arial" pitchFamily="34" charset="0"/>
              </a:rPr>
              <a:t>Atelier régional </a:t>
            </a:r>
            <a:r>
              <a:rPr lang="fr-FR" sz="1400" b="1" dirty="0" smtClean="0">
                <a:solidFill>
                  <a:schemeClr val="bg1"/>
                </a:solidFill>
                <a:latin typeface="Arial" pitchFamily="34" charset="0"/>
                <a:cs typeface="Arial" pitchFamily="34" charset="0"/>
              </a:rPr>
              <a:t>sur la rétropolation</a:t>
            </a:r>
            <a:endParaRPr lang="fr-FR" sz="1400" dirty="0">
              <a:solidFill>
                <a:schemeClr val="bg1"/>
              </a:solidFill>
              <a:latin typeface="Arial" pitchFamily="34" charset="0"/>
              <a:cs typeface="Arial" pitchFamily="34" charset="0"/>
            </a:endParaRPr>
          </a:p>
        </p:txBody>
      </p:sp>
    </p:spTree>
    <p:extLst>
      <p:ext uri="{BB962C8B-B14F-4D97-AF65-F5344CB8AC3E}">
        <p14:creationId xmlns:p14="http://schemas.microsoft.com/office/powerpoint/2010/main" val="400246821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1"/>
          <p:cNvSpPr txBox="1">
            <a:spLocks/>
          </p:cNvSpPr>
          <p:nvPr/>
        </p:nvSpPr>
        <p:spPr>
          <a:xfrm>
            <a:off x="0" y="2786058"/>
            <a:ext cx="9144000" cy="1857388"/>
          </a:xfrm>
          <a:prstGeom prst="rect">
            <a:avLst/>
          </a:prstGeom>
          <a:solidFill>
            <a:schemeClr val="accent5">
              <a:lumMod val="20000"/>
              <a:lumOff val="80000"/>
            </a:schemeClr>
          </a:solidFill>
        </p:spPr>
        <p:txBody>
          <a:bodyPr vert="horz" lIns="91440" tIns="45720" rIns="91440" bIns="45720" rtlCol="0" anchor="ctr">
            <a:noAutofit/>
          </a:bodyPr>
          <a:lstStyle/>
          <a:p>
            <a:pPr lvl="0" algn="ctr" fontAlgn="auto">
              <a:spcAft>
                <a:spcPts val="0"/>
              </a:spcAft>
              <a:defRPr/>
            </a:pPr>
            <a:r>
              <a:rPr lang="fr-FR" sz="6000" b="1" dirty="0" smtClean="0">
                <a:solidFill>
                  <a:schemeClr val="accent5">
                    <a:lumMod val="50000"/>
                  </a:schemeClr>
                </a:solidFill>
                <a:latin typeface="Arial" pitchFamily="34" charset="0"/>
                <a:ea typeface="+mj-ea"/>
                <a:cs typeface="Arial" pitchFamily="34" charset="0"/>
              </a:rPr>
              <a:t>MERCI DE VOTRE ATTENTION</a:t>
            </a:r>
          </a:p>
        </p:txBody>
      </p:sp>
      <p:sp>
        <p:nvSpPr>
          <p:cNvPr id="7" name="ZoneTexte 43"/>
          <p:cNvSpPr txBox="1">
            <a:spLocks noChangeArrowheads="1"/>
          </p:cNvSpPr>
          <p:nvPr/>
        </p:nvSpPr>
        <p:spPr bwMode="auto">
          <a:xfrm>
            <a:off x="4860032" y="0"/>
            <a:ext cx="4283968" cy="307777"/>
          </a:xfrm>
          <a:prstGeom prst="rect">
            <a:avLst/>
          </a:prstGeom>
          <a:noFill/>
          <a:ln w="9525">
            <a:noFill/>
            <a:miter lim="800000"/>
            <a:headEnd/>
            <a:tailEnd/>
          </a:ln>
        </p:spPr>
        <p:txBody>
          <a:bodyPr wrap="square">
            <a:spAutoFit/>
          </a:bodyPr>
          <a:lstStyle/>
          <a:p>
            <a:pPr algn="r">
              <a:spcBef>
                <a:spcPts val="600"/>
              </a:spcBef>
            </a:pPr>
            <a:r>
              <a:rPr lang="fr-FR" sz="1400" b="1" dirty="0">
                <a:solidFill>
                  <a:schemeClr val="bg1"/>
                </a:solidFill>
                <a:latin typeface="Arial" pitchFamily="34" charset="0"/>
                <a:cs typeface="Arial" pitchFamily="34" charset="0"/>
              </a:rPr>
              <a:t>Atelier régional </a:t>
            </a:r>
            <a:r>
              <a:rPr lang="fr-FR" sz="1400" b="1" dirty="0" smtClean="0">
                <a:solidFill>
                  <a:schemeClr val="bg1"/>
                </a:solidFill>
                <a:latin typeface="Arial" pitchFamily="34" charset="0"/>
                <a:cs typeface="Arial" pitchFamily="34" charset="0"/>
              </a:rPr>
              <a:t>sur la rétropolation</a:t>
            </a:r>
            <a:endParaRPr lang="fr-FR" sz="1400" dirty="0">
              <a:solidFill>
                <a:schemeClr val="bg1"/>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1689</TotalTime>
  <Words>540</Words>
  <Application>Microsoft Office PowerPoint</Application>
  <PresentationFormat>Affichage à l'écran (4:3)</PresentationFormat>
  <Paragraphs>68</Paragraphs>
  <Slides>9</Slides>
  <Notes>8</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9</vt:i4>
      </vt:variant>
    </vt:vector>
  </HeadingPairs>
  <TitlesOfParts>
    <vt:vector size="16" baseType="lpstr">
      <vt:lpstr>Agency FB</vt:lpstr>
      <vt:lpstr>Arial</vt:lpstr>
      <vt:lpstr>Arial Black</vt:lpstr>
      <vt:lpstr>Calibri</vt:lpstr>
      <vt:lpstr>Tw Cen MT</vt:lpstr>
      <vt:lpstr>Wingdings</vt:lpstr>
      <vt:lpstr>Thème Office</vt:lpstr>
      <vt:lpstr>Partage d’expériences dans la retropolation des comptes nationaux: Champ des rétropolations : Cas pratique du Sénégal présenté par: Adama SECK Manga Ndiaye  Khadim SOURANG </vt:lpstr>
      <vt:lpstr>PLAN</vt:lpstr>
      <vt:lpstr>Contexte </vt:lpstr>
      <vt:lpstr>Contexte </vt:lpstr>
      <vt:lpstr>Définition </vt:lpstr>
      <vt:lpstr>Champ d’application </vt:lpstr>
      <vt:lpstr>Spécificités à prendre en compte dans le champ d’application </vt:lpstr>
      <vt:lpstr>Spécificités à prendre en compte dans le champ d’application </vt:lpstr>
      <vt:lpstr>Présentation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de l’organigramme et des missions</dc:title>
  <dc:creator>emgueye</dc:creator>
  <cp:lastModifiedBy>Adama SECK</cp:lastModifiedBy>
  <cp:revision>148</cp:revision>
  <dcterms:created xsi:type="dcterms:W3CDTF">2015-02-24T16:48:01Z</dcterms:created>
  <dcterms:modified xsi:type="dcterms:W3CDTF">2019-11-13T09:46:52Z</dcterms:modified>
</cp:coreProperties>
</file>