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0" r:id="rId3"/>
    <p:sldId id="261" r:id="rId4"/>
    <p:sldId id="282" r:id="rId5"/>
    <p:sldId id="283" r:id="rId6"/>
    <p:sldId id="284" r:id="rId7"/>
    <p:sldId id="285" r:id="rId8"/>
    <p:sldId id="286" r:id="rId9"/>
    <p:sldId id="262" r:id="rId10"/>
    <p:sldId id="263" r:id="rId11"/>
    <p:sldId id="264" r:id="rId12"/>
    <p:sldId id="265" r:id="rId13"/>
    <p:sldId id="280" r:id="rId14"/>
    <p:sldId id="267" r:id="rId15"/>
    <p:sldId id="268" r:id="rId16"/>
    <p:sldId id="269" r:id="rId17"/>
    <p:sldId id="270" r:id="rId18"/>
    <p:sldId id="290" r:id="rId19"/>
    <p:sldId id="287" r:id="rId20"/>
    <p:sldId id="271" r:id="rId21"/>
    <p:sldId id="272" r:id="rId22"/>
    <p:sldId id="288" r:id="rId23"/>
    <p:sldId id="273" r:id="rId24"/>
    <p:sldId id="275" r:id="rId25"/>
    <p:sldId id="276" r:id="rId26"/>
    <p:sldId id="277" r:id="rId27"/>
    <p:sldId id="278" r:id="rId28"/>
    <p:sldId id="289" r:id="rId29"/>
    <p:sldId id="274" r:id="rId30"/>
    <p:sldId id="291" r:id="rId31"/>
    <p:sldId id="293" r:id="rId32"/>
    <p:sldId id="304" r:id="rId33"/>
    <p:sldId id="296" r:id="rId34"/>
    <p:sldId id="297" r:id="rId35"/>
    <p:sldId id="299" r:id="rId36"/>
    <p:sldId id="300" r:id="rId37"/>
    <p:sldId id="305" r:id="rId38"/>
    <p:sldId id="306" r:id="rId3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99"/>
    <a:srgbClr val="FF9933"/>
    <a:srgbClr val="6631FD"/>
    <a:srgbClr val="8A1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F14E53-95DE-429D-976D-B582FE4B4C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021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FD38FEF-975B-4713-9B34-8A9ED50FD0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7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24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30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F12A78D7-AF82-49F1-BB4A-0A37566573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578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D20F0-A1E0-4877-8D46-171463D228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209DD-B507-4819-8C31-20E6A3052A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40386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CE6A480-4F82-46DD-BBE2-4E92B66AD1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40386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CCB001D4-927E-4960-A66B-CA511371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FBE77-18A7-4EC6-A2DA-51BE9479C1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5C90C-2ED0-458C-A73F-1562FF0FC7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C6762-4060-4898-A770-B52928FCA7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676F3-294E-44A6-A7FC-8DCBD2045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E01F9-2B5F-46BF-AC91-C2D9E9E6A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E20D8-22F1-4795-B485-C49D84ACC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830EE-FC2F-46E7-B278-2655D96612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5F299-9970-4FE6-A3AE-DC4048218A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fr-FR" smtClean="0"/>
              <a:t>Atelier PIB comparable CEMAC 2013</a:t>
            </a:r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A3ACCF0-6515-4B02-AA70-311150B7E6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de séries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Installer</a:t>
            </a:r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découvrir </a:t>
            </a:r>
            <a:r>
              <a:rPr lang="fr-FR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et aller plus loin</a:t>
            </a: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smtClean="0"/>
              <a:t>Atelier PIB comparable CEMAC 2013</a:t>
            </a:r>
            <a:endParaRPr lang="fr-FR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0" y="1196752"/>
            <a:ext cx="177975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010400" cy="4463008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Accès depuis toutes les fenêtres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Menu Fichier 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Exporter (attention aux «</a:t>
            </a:r>
            <a:r>
              <a:rPr lang="fr-FR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retours </a:t>
            </a:r>
            <a:r>
              <a:rPr lang="fr-FR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chariot »)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Menu Outil 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Ajouter-Modifier (fonctions souris)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Supprimer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Importer 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Vider le bloc-notes</a:t>
            </a: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 bloc-notes</a:t>
            </a:r>
            <a:endParaRPr lang="fr-FR" sz="2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854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Menu Rechercher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la barre d’opérateurs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combo-box (affichage des valeurs existantes)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Persistance du bloc-notes </a:t>
            </a: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 bloc-notes</a:t>
            </a:r>
            <a:endParaRPr lang="fr-FR" sz="2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777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gestion </a:t>
            </a:r>
            <a:r>
              <a:rPr lang="fr-FR" sz="2800" dirty="0"/>
              <a:t>des nomenclatures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Réservée aux administrateurs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Nomenclatures travail VS Nomenclatures édition 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Mêmes fonctionnalités que dans ERETES, mais accès à toutes les tables y compris import/export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Contrôle des nomenclatures </a:t>
            </a: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066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</a:t>
            </a:r>
            <a:r>
              <a:rPr lang="fr-FR" sz="2800" dirty="0"/>
              <a:t>gestion des données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76872"/>
            <a:ext cx="7010400" cy="3742928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Réservée aux administrateurs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menu Fichier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Evènements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701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</a:t>
            </a:r>
            <a:r>
              <a:rPr lang="fr-FR" sz="2800" dirty="0"/>
              <a:t>gestion des </a:t>
            </a:r>
            <a:r>
              <a:rPr lang="fr-FR" sz="2800" dirty="0" smtClean="0"/>
              <a:t>utilisateurs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menu Utilisateurs 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Fichier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Exporter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Quitter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Outils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Ajouter –modifier – supprimer (sous conditions)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Changer le mot de passe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Importer une liste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Vider la table </a:t>
            </a: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966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 journal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Journal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Lié au bloc-notes et à la table évènement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Fichier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Exporter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Outil 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Ajouter –modifier  (fonction souris, collage de la note)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Supprimer</a:t>
            </a:r>
          </a:p>
          <a:p>
            <a:pPr lvl="2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Purger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770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 journal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Journal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Rechercher 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Rechercher des articles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Annuler la recherche</a:t>
            </a: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445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calculs 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calcul est une procédure informatique qui crée de nouvelles données de série dans la base.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Ces données se différencient de celles qui proviennent d’ERETES par l’attribut « </a:t>
            </a:r>
            <a:r>
              <a:rPr lang="fr-FR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id_calcul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» qui contient l’identifiant du calcul concerné.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863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calculs 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Deux calculs sont livrés avec l’outil: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 des cellules de l’ERE</a:t>
            </a:r>
          </a:p>
          <a:p>
            <a:pPr lvl="1"/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cellules du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compte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branche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80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calculs 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calculs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lien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avec la procédure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lien avec le journal -&gt;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bloc-notes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attributs ‘automatique’, ‘chainage’ et ‘rang’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Fichier</a:t>
            </a:r>
          </a:p>
          <a:p>
            <a:pPr lvl="2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Exporter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4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 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SerieV02FR.exe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Choisir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répertoire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d’installation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Choisir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répertoire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Progress</a:t>
            </a:r>
          </a:p>
          <a:p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Restaurer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base vide (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répertoire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BaseDep.art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Installation de l’outil</a:t>
            </a:r>
            <a:endParaRPr lang="fr-FR" sz="2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calculs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calculs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Outil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Ajouter – Modifier – Supprimer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Vider la table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Lancer le calcul 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Les paramètres passés à/ reçus de la procédure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Le journal </a:t>
            </a: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259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périodes 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 série </a:t>
            </a: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 un ensemble de périodes organisées en séquence, une période correspondant à un set de données. </a:t>
            </a:r>
            <a:endParaRPr lang="fr-FR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comptable national, une période représentera le plus souvent d’une année de comptes nationaux.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périodes sont organisées autour de la période 0. </a:t>
            </a:r>
            <a:endParaRPr lang="fr-FR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L’architecture de la série est stockée dans la table « </a:t>
            </a:r>
            <a:r>
              <a:rPr lang="fr-FR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Periode</a:t>
            </a: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». </a:t>
            </a: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365104"/>
            <a:ext cx="2854960" cy="615950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187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périodes 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périodes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Concernent la table et les </a:t>
            </a:r>
            <a:r>
              <a:rPr lang="fr-FR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donnees_serie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Impact du rang d’une période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Fichier</a:t>
            </a:r>
          </a:p>
          <a:p>
            <a:pPr lvl="2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Exporter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9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les périodes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périodes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Outil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Ajouter – Modifier – Supprimer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Vider la table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Données de la Période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Charger les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données (voir documentation p26)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Supprimer les données de la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période </a:t>
            </a:r>
          </a:p>
          <a:p>
            <a:pPr lvl="3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suppression des calculs chainés </a:t>
            </a:r>
          </a:p>
          <a:p>
            <a:pPr marL="914400" lvl="2" indent="0">
              <a:buNone/>
            </a:pP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21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de séries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Démarrer ...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smtClean="0"/>
              <a:t>Atelier PIB comparable CEMAC 2013</a:t>
            </a:r>
            <a:endParaRPr lang="fr-FR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1860652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210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Construire une base de séries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Préparer les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bases ERETES et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décider de travailler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 non avec les sources</a:t>
            </a:r>
          </a:p>
          <a:p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Ouvrir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base ERETES la plus récente et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exporter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tables :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branche, produit, </a:t>
            </a:r>
            <a:r>
              <a:rPr lang="fr-FR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prod_bran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, </a:t>
            </a:r>
            <a:r>
              <a:rPr lang="fr-FR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mode_prod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endParaRPr lang="fr-FR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fr-FR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unite_physique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, </a:t>
            </a:r>
            <a:r>
              <a:rPr lang="fr-FR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operation,secteur</a:t>
            </a:r>
            <a:endParaRPr lang="fr-FR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source (si vous avez choisi de les garder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)</a:t>
            </a:r>
          </a:p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Supprimer les colonnes :</a:t>
            </a:r>
          </a:p>
          <a:p>
            <a:pPr lvl="1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 </a:t>
            </a:r>
            <a:r>
              <a:rPr lang="fr-FR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id_filiere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» dans la feuille produit </a:t>
            </a:r>
            <a:endParaRPr lang="fr-FR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 </a:t>
            </a:r>
            <a:r>
              <a:rPr lang="fr-FR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id_famille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»dans la feuille </a:t>
            </a:r>
            <a:r>
              <a:rPr lang="fr-FR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operation</a:t>
            </a:r>
            <a:endParaRPr lang="fr-FR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681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Construire une base de séries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 l’outil de série sur la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base SERIE vide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restaurée précédemment</a:t>
            </a:r>
          </a:p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Nommer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base 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Charger les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nomenclatures et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contrôler (attention aux produits)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Créer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 utilisateurs </a:t>
            </a:r>
          </a:p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Créer </a:t>
            </a:r>
            <a:r>
              <a:rPr lang="fr-F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 ligne pour chacune de vos bases ERETES dans la table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période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73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Construire une base de séries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76872"/>
            <a:ext cx="7010400" cy="3742928"/>
          </a:xfrm>
        </p:spPr>
        <p:txBody>
          <a:bodyPr/>
          <a:lstStyle/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Sauvegarder la base initialisée</a:t>
            </a:r>
          </a:p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Charger ses bases ERETES</a:t>
            </a:r>
          </a:p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 les calculs</a:t>
            </a:r>
          </a:p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Contrôler le journal</a:t>
            </a:r>
          </a:p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Sauvegarder la base </a:t>
            </a: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27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29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Travailler sur une base de séries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Outils </a:t>
            </a:r>
          </a:p>
          <a:p>
            <a:pPr lvl="1"/>
            <a:r>
              <a:rPr lang="fr-FR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requête personnalisée</a:t>
            </a:r>
          </a:p>
          <a:p>
            <a:pPr lvl="1"/>
            <a:r>
              <a:rPr lang="fr-FR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L’édition personnalisée </a:t>
            </a:r>
          </a:p>
          <a:p>
            <a:pPr marL="457200" lvl="1" indent="0">
              <a:buNone/>
            </a:pPr>
            <a:endParaRPr lang="fr-FR" sz="2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28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95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Utiliser la </a:t>
            </a:r>
            <a:r>
              <a:rPr lang="fr-FR" sz="2800" dirty="0"/>
              <a:t>Requête personnalisée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6"/>
            <a:ext cx="7010400" cy="4607024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Mêmes fonctionnalités que dans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ERETES (voir documentation p 33)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Jointure avec la nomenclature d’édition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Exportation des DS avec correspondance des nomenclatures d’édition 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4gl en 3 parties </a:t>
            </a: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29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827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Restaurer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base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SerieTests.bkp</a:t>
            </a: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Restaurez la base Eretes2003.bkp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Lancez l’outil sur la base </a:t>
            </a:r>
            <a:r>
              <a:rPr lang="fr-BE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SerieTests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Préparation du matériel</a:t>
            </a:r>
            <a:endParaRPr lang="fr-FR" sz="2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535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de séries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éditions ...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30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smtClean="0"/>
              <a:t>Atelier PIB comparable CEMAC 2013</a:t>
            </a:r>
            <a:endParaRPr lang="fr-FR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35040"/>
            <a:ext cx="1835697" cy="174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852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05000"/>
            <a:ext cx="8929718" cy="4114800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Solution adaptée à tous les profils utilisateur (utilisateur des séries, comptables nationaux, experts d’ERETES ...)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Modèles de tableaux standards livrés avec l’outil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Possibilité de créer ses propres modèles de tableaux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Possibilité d’échanger des modèles de tableaux</a:t>
            </a:r>
          </a:p>
          <a:p>
            <a:pPr marL="457200" lvl="1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31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Avantages des éditions paramétrables</a:t>
            </a:r>
            <a:endParaRPr lang="fr-FR" sz="2800" dirty="0"/>
          </a:p>
        </p:txBody>
      </p:sp>
      <p:sp>
        <p:nvSpPr>
          <p:cNvPr id="16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smtClean="0"/>
              <a:t>Atelier PIB comparable CEMAC 2013</a:t>
            </a:r>
            <a:endParaRPr lang="fr-FR" sz="11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955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Tableau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 point de vue de l’utilisateur,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qui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 un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tableau Excel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avec en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colonne les périodes de la série et en ligne des « entités », le résultat de formules de calcul ou du texte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..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FR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 point de vue informatique, ensemble des paramètres donnés à ERETES-SERIE pour lui permettre de créer le tableau Excel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32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Définitions </a:t>
            </a:r>
            <a:endParaRPr lang="fr-FR" sz="2800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smtClean="0"/>
              <a:t>Atelier PIB comparable CEMAC 2013</a:t>
            </a:r>
            <a:endParaRPr lang="fr-FR" sz="11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64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Entité</a:t>
            </a:r>
          </a:p>
          <a:p>
            <a:pPr lvl="1"/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 point de vue de 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l’utilisateur : grandeur </a:t>
            </a: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économique telle que « la production à prix de base en valeur» ou « les salaires bruts en volume » par 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exemple</a:t>
            </a:r>
          </a:p>
          <a:p>
            <a:pPr lvl="1"/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 point de vue 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informatique: </a:t>
            </a:r>
            <a:r>
              <a:rPr lang="fr-F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ensemble des critères de sélection nécessaires à la requête qui recherchera les données utiles correspondant à la grandeur économique</a:t>
            </a:r>
            <a:endParaRPr lang="fr-BE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33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Définitions </a:t>
            </a:r>
            <a:endParaRPr lang="fr-FR" sz="2800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smtClean="0"/>
              <a:t>Atelier PIB comparable CEMAC 2013</a:t>
            </a:r>
            <a:endParaRPr lang="fr-FR" sz="11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578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Librairie 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ensemble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 tableaux disponibles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 le poste de travail, c'est-à-dire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ceux qui ont été fournis avec ERETES-SERIE et ceux qui auront été ajoutés par les utilisateurs.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34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Définitions </a:t>
            </a:r>
            <a:endParaRPr lang="fr-FR" sz="2800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smtClean="0"/>
              <a:t>Atelier PIB comparable CEMAC 2013</a:t>
            </a:r>
            <a:endParaRPr lang="fr-FR" sz="11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628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S’ouvre sur le contenu de la librairie (les tableaux proposés sont détaillés dans l’aide en ligne)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Boutons de tri / filtre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Fonctions souris pour lancer une édition ou voir les paramètres 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outils de gestion de la librairie 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importer / Retirer / Exporter</a:t>
            </a: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35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/>
            </a:r>
            <a:br>
              <a:rPr lang="fr-BE" sz="2800" dirty="0" smtClean="0"/>
            </a:br>
            <a:r>
              <a:rPr lang="fr-BE" sz="2800" dirty="0" smtClean="0"/>
              <a:t>La </a:t>
            </a:r>
            <a:r>
              <a:rPr lang="fr-BE" sz="2800" dirty="0"/>
              <a:t>fenêtre d’édition </a:t>
            </a:r>
            <a:br>
              <a:rPr lang="fr-BE" sz="2800" dirty="0"/>
            </a:b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smtClean="0"/>
              <a:t>Atelier PIB comparable CEMAC 2013</a:t>
            </a:r>
            <a:endParaRPr lang="fr-FR" sz="11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131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Boutons Tri ( Filtres prévus)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aides à la recherche (Prix, Groupe)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liste d’origine et la liste personnelle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outils de gestion des entités de la liste personnelle</a:t>
            </a: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36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La </a:t>
            </a:r>
            <a:r>
              <a:rPr lang="fr-BE" sz="2800" dirty="0"/>
              <a:t>fenêtre </a:t>
            </a:r>
            <a:r>
              <a:rPr lang="fr-BE" sz="2800" dirty="0" smtClean="0"/>
              <a:t>des entités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smtClean="0"/>
              <a:t>Atelier PIB comparable CEMAC 2013</a:t>
            </a:r>
            <a:endParaRPr lang="fr-FR" sz="11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127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56792"/>
            <a:ext cx="7224464" cy="4718617"/>
          </a:xfrm>
        </p:spPr>
        <p:txBody>
          <a:bodyPr/>
          <a:lstStyle/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Sur le poste de travail et non dans la base de données, dans le sous-répertoire Editions 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Librairie -&gt; </a:t>
            </a:r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library.txt </a:t>
            </a:r>
          </a:p>
          <a:p>
            <a:pPr lvl="1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Liste personnelle d’entités -&gt; Entite.txt</a:t>
            </a:r>
          </a:p>
          <a:p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Conséquences :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Penser à les sauvegarder</a:t>
            </a:r>
          </a:p>
          <a:p>
            <a:pPr lvl="1"/>
            <a:r>
              <a:rPr lang="fr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Peuvent se recopier d’une machine à l’autre </a:t>
            </a:r>
            <a:endParaRPr lang="fr-B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37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Où sont stockées ces informations ? 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smtClean="0"/>
              <a:t>Atelier PIB comparable CEMAC 2013</a:t>
            </a:r>
            <a:endParaRPr lang="fr-FR" sz="11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305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348880"/>
            <a:ext cx="7224464" cy="3926529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 tous les tableaux sur sa propre base de série </a:t>
            </a: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fr-BE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38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BE" sz="2800" dirty="0" smtClean="0"/>
              <a:t>Exercice</a:t>
            </a:r>
            <a:endParaRPr lang="fr-FR" sz="2800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635896" y="6400800"/>
            <a:ext cx="2023310" cy="457200"/>
          </a:xfrm>
          <a:prstGeom prst="rect">
            <a:avLst/>
          </a:prstGeom>
        </p:spPr>
        <p:txBody>
          <a:bodyPr/>
          <a:lstStyle/>
          <a:p>
            <a:r>
              <a:rPr lang="fr-FR" sz="1100" smtClean="0"/>
              <a:t>Atelier PIB comparable CEMAC 2013</a:t>
            </a:r>
            <a:endParaRPr lang="fr-FR" sz="11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51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Finalité de l’outil :</a:t>
            </a:r>
          </a:p>
          <a:p>
            <a:pPr lvl="1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gérer dans une base de données unique, plusieurs « périodes » (en général des années) de comptes nationaux bâtis avec ERETES</a:t>
            </a:r>
            <a:r>
              <a:rPr lang="fr-BE" dirty="0"/>
              <a:t>. </a:t>
            </a:r>
            <a:endParaRPr lang="en-GB" dirty="0"/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Introduction</a:t>
            </a:r>
            <a:endParaRPr lang="fr-FR" sz="2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967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Exemples d’utilisation</a:t>
            </a:r>
          </a:p>
          <a:p>
            <a:pPr lvl="1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Analyser la série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Extraire des tableaux standards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Concevoir des tableaux spécifiques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Stocker les données issues d’ERETES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fr-BE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Calculer et stocker des données résultant de calculs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Introduction</a:t>
            </a:r>
            <a:endParaRPr lang="fr-FR" sz="2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280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base de données</a:t>
            </a:r>
            <a:endParaRPr lang="fr-FR" sz="2800" dirty="0"/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9" name="Content Placeholder 8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309" y="1905000"/>
            <a:ext cx="5363782" cy="4114800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324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base de données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76872"/>
            <a:ext cx="7010400" cy="3742928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table « </a:t>
            </a:r>
            <a:r>
              <a:rPr lang="fr-FR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donnee_serie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» : description dans le document de cours page 8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74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base de données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76872"/>
            <a:ext cx="7010400" cy="3742928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autres tables : voir liste et description des autres tables dans le document de cours page 5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63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40768"/>
            <a:ext cx="7010400" cy="4679032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Page d’accueil 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Image bases pleines VS bases vides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Fichier 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Outils Progress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Exécuter une procédure externe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Changer son mot de passe</a:t>
            </a:r>
          </a:p>
          <a:p>
            <a:pPr lvl="1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Menu ?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Manuel Utilisateur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Info base de données</a:t>
            </a:r>
          </a:p>
          <a:p>
            <a:pPr lvl="2"/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Info utilisateur</a:t>
            </a:r>
          </a:p>
        </p:txBody>
      </p:sp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PIB comparable CEMAC 2013</a:t>
            </a:r>
            <a:endParaRPr lang="fr-FR" sz="12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/>
              <a:t>Découvrir </a:t>
            </a:r>
            <a:r>
              <a:rPr lang="fr-FR" sz="2800" dirty="0" smtClean="0"/>
              <a:t>la page d’accueil</a:t>
            </a:r>
            <a:endParaRPr lang="fr-FR" sz="2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" y="404664"/>
            <a:ext cx="1309670" cy="11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52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1724</TotalTime>
  <Words>1191</Words>
  <Application>Microsoft Office PowerPoint</Application>
  <PresentationFormat>On-screen Show (4:3)</PresentationFormat>
  <Paragraphs>289</Paragraphs>
  <Slides>38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template</vt:lpstr>
      <vt:lpstr>Outil de séries</vt:lpstr>
      <vt:lpstr>Installation de l’outil</vt:lpstr>
      <vt:lpstr>Préparation du matériel</vt:lpstr>
      <vt:lpstr>Introduction</vt:lpstr>
      <vt:lpstr>Introduction</vt:lpstr>
      <vt:lpstr>Découvrir la base de données</vt:lpstr>
      <vt:lpstr>Découvrir la base de données</vt:lpstr>
      <vt:lpstr>Découvrir la base de données</vt:lpstr>
      <vt:lpstr>Découvrir la page d’accueil</vt:lpstr>
      <vt:lpstr>Découvrir le bloc-notes</vt:lpstr>
      <vt:lpstr>Découvrir le bloc-notes</vt:lpstr>
      <vt:lpstr>Découvrir la gestion des nomenclatures </vt:lpstr>
      <vt:lpstr>Découvrir la gestion des données</vt:lpstr>
      <vt:lpstr>Découvrir la gestion des utilisateurs</vt:lpstr>
      <vt:lpstr>Découvrir le journal</vt:lpstr>
      <vt:lpstr>Découvrir le journal</vt:lpstr>
      <vt:lpstr>Découvrir les calculs </vt:lpstr>
      <vt:lpstr>Découvrir les calculs </vt:lpstr>
      <vt:lpstr>Découvrir les calculs </vt:lpstr>
      <vt:lpstr>Découvrir les calculs</vt:lpstr>
      <vt:lpstr>Découvrir les périodes </vt:lpstr>
      <vt:lpstr>Découvrir les périodes </vt:lpstr>
      <vt:lpstr>Découvrir les périodes</vt:lpstr>
      <vt:lpstr>Outil de séries</vt:lpstr>
      <vt:lpstr>Construire une base de séries</vt:lpstr>
      <vt:lpstr>Construire une base de séries</vt:lpstr>
      <vt:lpstr>Construire une base de séries</vt:lpstr>
      <vt:lpstr>Travailler sur une base de séries</vt:lpstr>
      <vt:lpstr>Utiliser la Requête personnalisée</vt:lpstr>
      <vt:lpstr>Outil de séries</vt:lpstr>
      <vt:lpstr>Avantages des éditions paramétrables</vt:lpstr>
      <vt:lpstr>Définitions </vt:lpstr>
      <vt:lpstr>Définitions </vt:lpstr>
      <vt:lpstr>Définitions </vt:lpstr>
      <vt:lpstr> La fenêtre d’édition  </vt:lpstr>
      <vt:lpstr>La fenêtre des entités</vt:lpstr>
      <vt:lpstr>Où sont stockées ces informations ? </vt:lpstr>
      <vt:lpstr>Exercice</vt:lpstr>
    </vt:vector>
  </TitlesOfParts>
  <Company>Trasys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 de séries</dc:title>
  <dc:creator>bourgmaj</dc:creator>
  <cp:lastModifiedBy>bourgmaj</cp:lastModifiedBy>
  <cp:revision>47</cp:revision>
  <dcterms:created xsi:type="dcterms:W3CDTF">2011-11-14T13:24:01Z</dcterms:created>
  <dcterms:modified xsi:type="dcterms:W3CDTF">2013-07-24T14:05:04Z</dcterms:modified>
</cp:coreProperties>
</file>