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7" r:id="rId2"/>
    <p:sldId id="258" r:id="rId3"/>
    <p:sldId id="259" r:id="rId4"/>
    <p:sldId id="260" r:id="rId5"/>
    <p:sldId id="285" r:id="rId6"/>
    <p:sldId id="288" r:id="rId7"/>
    <p:sldId id="289" r:id="rId8"/>
    <p:sldId id="290" r:id="rId9"/>
    <p:sldId id="291" r:id="rId10"/>
    <p:sldId id="292" r:id="rId11"/>
    <p:sldId id="294" r:id="rId12"/>
    <p:sldId id="293" r:id="rId13"/>
    <p:sldId id="295" r:id="rId14"/>
    <p:sldId id="296" r:id="rId15"/>
    <p:sldId id="297" r:id="rId16"/>
    <p:sldId id="276" r:id="rId17"/>
    <p:sldId id="277" r:id="rId18"/>
    <p:sldId id="279" r:id="rId19"/>
    <p:sldId id="280" r:id="rId20"/>
    <p:sldId id="281" r:id="rId21"/>
    <p:sldId id="282" r:id="rId22"/>
    <p:sldId id="283" r:id="rId23"/>
    <p:sldId id="264" r:id="rId24"/>
    <p:sldId id="286" r:id="rId25"/>
    <p:sldId id="287" r:id="rId26"/>
    <p:sldId id="265" r:id="rId27"/>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3" d="100"/>
          <a:sy n="113" d="100"/>
        </p:scale>
        <p:origin x="1452" y="9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916"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06" name="Espace réservé de l'en-tête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fr-FR"/>
          </a:p>
        </p:txBody>
      </p:sp>
      <p:sp>
        <p:nvSpPr>
          <p:cNvPr id="1048707" name="Espace réservé de la date 2"/>
          <p:cNvSpPr>
            <a:spLocks noGrp="1"/>
          </p:cNvSpPr>
          <p:nvPr>
            <p:ph type="dt" sz="quarter" idx="1"/>
          </p:nvPr>
        </p:nvSpPr>
        <p:spPr>
          <a:xfrm>
            <a:off x="3849688" y="0"/>
            <a:ext cx="2946400" cy="496412"/>
          </a:xfrm>
          <a:prstGeom prst="rect">
            <a:avLst/>
          </a:prstGeom>
        </p:spPr>
        <p:txBody>
          <a:bodyPr vert="horz" lIns="91440" tIns="45720" rIns="91440" bIns="45720" rtlCol="0"/>
          <a:lstStyle>
            <a:lvl1pPr algn="r">
              <a:defRPr sz="1200"/>
            </a:lvl1pPr>
          </a:lstStyle>
          <a:p>
            <a:fld id="{C110EA52-AFCB-4178-B524-D5D9F591D22F}" type="datetimeFigureOut">
              <a:rPr lang="fr-FR" smtClean="0"/>
              <a:t>07/10/2019</a:t>
            </a:fld>
            <a:endParaRPr lang="fr-FR"/>
          </a:p>
        </p:txBody>
      </p:sp>
      <p:sp>
        <p:nvSpPr>
          <p:cNvPr id="1048708" name="Espace réservé du pied de page 3"/>
          <p:cNvSpPr>
            <a:spLocks noGrp="1"/>
          </p:cNvSpPr>
          <p:nvPr>
            <p:ph type="ftr" sz="quarter" idx="2"/>
          </p:nvPr>
        </p:nvSpPr>
        <p:spPr>
          <a:xfrm>
            <a:off x="0" y="9430218"/>
            <a:ext cx="2946400" cy="496412"/>
          </a:xfrm>
          <a:prstGeom prst="rect">
            <a:avLst/>
          </a:prstGeom>
        </p:spPr>
        <p:txBody>
          <a:bodyPr vert="horz" lIns="91440" tIns="45720" rIns="91440" bIns="45720" rtlCol="0" anchor="b"/>
          <a:lstStyle>
            <a:lvl1pPr algn="l">
              <a:defRPr sz="1200"/>
            </a:lvl1pPr>
          </a:lstStyle>
          <a:p>
            <a:endParaRPr lang="fr-FR"/>
          </a:p>
        </p:txBody>
      </p:sp>
      <p:sp>
        <p:nvSpPr>
          <p:cNvPr id="1048709" name="Espace réservé du numéro de diapositive 4"/>
          <p:cNvSpPr>
            <a:spLocks noGrp="1"/>
          </p:cNvSpPr>
          <p:nvPr>
            <p:ph type="sldNum" sz="quarter" idx="3"/>
          </p:nvPr>
        </p:nvSpPr>
        <p:spPr>
          <a:xfrm>
            <a:off x="3849688" y="9430218"/>
            <a:ext cx="2946400" cy="496412"/>
          </a:xfrm>
          <a:prstGeom prst="rect">
            <a:avLst/>
          </a:prstGeom>
        </p:spPr>
        <p:txBody>
          <a:bodyPr vert="horz" lIns="91440" tIns="45720" rIns="91440" bIns="45720" rtlCol="0" anchor="b"/>
          <a:lstStyle>
            <a:lvl1pPr algn="r">
              <a:defRPr sz="1200"/>
            </a:lvl1pPr>
          </a:lstStyle>
          <a:p>
            <a:fld id="{64D7D970-3B7F-4169-8A39-6221694E8528}" type="slidenum">
              <a:rPr lang="fr-FR" smtClean="0"/>
              <a:t>‹N°›</a:t>
            </a:fld>
            <a:endParaRPr lang="fr-FR"/>
          </a:p>
        </p:txBody>
      </p:sp>
    </p:spTree>
    <p:extLst>
      <p:ext uri="{BB962C8B-B14F-4D97-AF65-F5344CB8AC3E}">
        <p14:creationId xmlns:p14="http://schemas.microsoft.com/office/powerpoint/2010/main" val="179117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00" name="Espace réservé de l'en-tête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fr-FR"/>
          </a:p>
        </p:txBody>
      </p:sp>
      <p:sp>
        <p:nvSpPr>
          <p:cNvPr id="1048701" name="Espace réservé de la date 2"/>
          <p:cNvSpPr>
            <a:spLocks noGrp="1"/>
          </p:cNvSpPr>
          <p:nvPr>
            <p:ph type="dt" idx="1"/>
          </p:nvPr>
        </p:nvSpPr>
        <p:spPr>
          <a:xfrm>
            <a:off x="3849688" y="0"/>
            <a:ext cx="2946400" cy="496412"/>
          </a:xfrm>
          <a:prstGeom prst="rect">
            <a:avLst/>
          </a:prstGeom>
        </p:spPr>
        <p:txBody>
          <a:bodyPr vert="horz" lIns="91440" tIns="45720" rIns="91440" bIns="45720" rtlCol="0"/>
          <a:lstStyle>
            <a:lvl1pPr algn="r">
              <a:defRPr sz="1200"/>
            </a:lvl1pPr>
          </a:lstStyle>
          <a:p>
            <a:fld id="{3BA411DB-170A-4A9A-A17E-675BC889AB75}" type="datetimeFigureOut">
              <a:rPr lang="fr-FR" smtClean="0"/>
              <a:t>07/10/2019</a:t>
            </a:fld>
            <a:endParaRPr lang="fr-FR"/>
          </a:p>
        </p:txBody>
      </p:sp>
      <p:sp>
        <p:nvSpPr>
          <p:cNvPr id="1048702" name="Espace réservé de l'image des diapositives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40" tIns="45720" rIns="91440" bIns="45720" rtlCol="0" anchor="ctr"/>
          <a:lstStyle/>
          <a:p>
            <a:endParaRPr lang="fr-FR"/>
          </a:p>
        </p:txBody>
      </p:sp>
      <p:sp>
        <p:nvSpPr>
          <p:cNvPr id="1048703" name="Espace réservé des commentaires 4"/>
          <p:cNvSpPr>
            <a:spLocks noGrp="1"/>
          </p:cNvSpPr>
          <p:nvPr>
            <p:ph type="body" sz="quarter" idx="3"/>
          </p:nvPr>
        </p:nvSpPr>
        <p:spPr>
          <a:xfrm>
            <a:off x="679450" y="4716705"/>
            <a:ext cx="5438775" cy="4467701"/>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704" name="Espace réservé du pied de page 5"/>
          <p:cNvSpPr>
            <a:spLocks noGrp="1"/>
          </p:cNvSpPr>
          <p:nvPr>
            <p:ph type="ftr" sz="quarter" idx="4"/>
          </p:nvPr>
        </p:nvSpPr>
        <p:spPr>
          <a:xfrm>
            <a:off x="0" y="9430218"/>
            <a:ext cx="2946400" cy="496412"/>
          </a:xfrm>
          <a:prstGeom prst="rect">
            <a:avLst/>
          </a:prstGeom>
        </p:spPr>
        <p:txBody>
          <a:bodyPr vert="horz" lIns="91440" tIns="45720" rIns="91440" bIns="45720" rtlCol="0" anchor="b"/>
          <a:lstStyle>
            <a:lvl1pPr algn="l">
              <a:defRPr sz="1200"/>
            </a:lvl1pPr>
          </a:lstStyle>
          <a:p>
            <a:endParaRPr lang="fr-FR"/>
          </a:p>
        </p:txBody>
      </p:sp>
      <p:sp>
        <p:nvSpPr>
          <p:cNvPr id="1048705" name="Espace réservé du numéro de diapositive 6"/>
          <p:cNvSpPr>
            <a:spLocks noGrp="1"/>
          </p:cNvSpPr>
          <p:nvPr>
            <p:ph type="sldNum" sz="quarter" idx="5"/>
          </p:nvPr>
        </p:nvSpPr>
        <p:spPr>
          <a:xfrm>
            <a:off x="3849688" y="9430218"/>
            <a:ext cx="2946400" cy="496412"/>
          </a:xfrm>
          <a:prstGeom prst="rect">
            <a:avLst/>
          </a:prstGeom>
        </p:spPr>
        <p:txBody>
          <a:bodyPr vert="horz" lIns="91440" tIns="45720" rIns="91440" bIns="45720" rtlCol="0" anchor="b"/>
          <a:lstStyle>
            <a:lvl1pPr algn="r">
              <a:defRPr sz="1200"/>
            </a:lvl1pPr>
          </a:lstStyle>
          <a:p>
            <a:fld id="{652A6695-3744-4B39-B17C-0A5275FEDB37}" type="slidenum">
              <a:rPr lang="fr-FR" smtClean="0"/>
              <a:t>‹N°›</a:t>
            </a:fld>
            <a:endParaRPr lang="fr-FR"/>
          </a:p>
        </p:txBody>
      </p:sp>
    </p:spTree>
    <p:extLst>
      <p:ext uri="{BB962C8B-B14F-4D97-AF65-F5344CB8AC3E}">
        <p14:creationId xmlns:p14="http://schemas.microsoft.com/office/powerpoint/2010/main" val="2373673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Espace réservé de l'image des diapositives 1"/>
          <p:cNvSpPr>
            <a:spLocks noGrp="1" noRot="1" noChangeAspect="1"/>
          </p:cNvSpPr>
          <p:nvPr>
            <p:ph type="sldImg"/>
          </p:nvPr>
        </p:nvSpPr>
        <p:spPr/>
      </p:sp>
      <p:sp>
        <p:nvSpPr>
          <p:cNvPr id="1048598" name="Espace réservé des commentaires 2"/>
          <p:cNvSpPr>
            <a:spLocks noGrp="1"/>
          </p:cNvSpPr>
          <p:nvPr>
            <p:ph type="body" idx="1"/>
          </p:nvPr>
        </p:nvSpPr>
        <p:spPr/>
        <p:txBody>
          <a:bodyPr/>
          <a:lstStyle/>
          <a:p>
            <a:endParaRPr lang="fr-FR"/>
          </a:p>
        </p:txBody>
      </p:sp>
      <p:sp>
        <p:nvSpPr>
          <p:cNvPr id="1048599" name="Espace réservé du numéro de diapositive 3"/>
          <p:cNvSpPr>
            <a:spLocks noGrp="1"/>
          </p:cNvSpPr>
          <p:nvPr>
            <p:ph type="sldNum" sz="quarter" idx="10"/>
          </p:nvPr>
        </p:nvSpPr>
        <p:spPr/>
        <p:txBody>
          <a:bodyPr/>
          <a:lstStyle/>
          <a:p>
            <a:fld id="{652A6695-3744-4B39-B17C-0A5275FEDB37}" type="slidenum">
              <a:rPr lang="fr-FR" smtClean="0"/>
              <a:t>1</a:t>
            </a:fld>
            <a:endParaRPr lang="fr-FR"/>
          </a:p>
        </p:txBody>
      </p:sp>
    </p:spTree>
    <p:extLst>
      <p:ext uri="{BB962C8B-B14F-4D97-AF65-F5344CB8AC3E}">
        <p14:creationId xmlns:p14="http://schemas.microsoft.com/office/powerpoint/2010/main" val="177697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Espace réservé de l'image des diapositives 1"/>
          <p:cNvSpPr>
            <a:spLocks noGrp="1" noRot="1" noChangeAspect="1"/>
          </p:cNvSpPr>
          <p:nvPr>
            <p:ph type="sldImg"/>
          </p:nvPr>
        </p:nvSpPr>
        <p:spPr/>
      </p:sp>
      <p:sp>
        <p:nvSpPr>
          <p:cNvPr id="1048610" name="Espace réservé des commentaires 2"/>
          <p:cNvSpPr>
            <a:spLocks noGrp="1"/>
          </p:cNvSpPr>
          <p:nvPr>
            <p:ph type="body" idx="1"/>
          </p:nvPr>
        </p:nvSpPr>
        <p:spPr/>
        <p:txBody>
          <a:bodyPr/>
          <a:lstStyle/>
          <a:p>
            <a:endParaRPr lang="fr-FR"/>
          </a:p>
        </p:txBody>
      </p:sp>
      <p:sp>
        <p:nvSpPr>
          <p:cNvPr id="1048611" name="Espace réservé du numéro de diapositive 3"/>
          <p:cNvSpPr>
            <a:spLocks noGrp="1"/>
          </p:cNvSpPr>
          <p:nvPr>
            <p:ph type="sldNum" sz="quarter" idx="10"/>
          </p:nvPr>
        </p:nvSpPr>
        <p:spPr/>
        <p:txBody>
          <a:bodyPr/>
          <a:lstStyle/>
          <a:p>
            <a:fld id="{652A6695-3744-4B39-B17C-0A5275FEDB37}" type="slidenum">
              <a:rPr lang="fr-FR" smtClean="0"/>
              <a:t>2</a:t>
            </a:fld>
            <a:endParaRPr lang="fr-FR"/>
          </a:p>
        </p:txBody>
      </p:sp>
    </p:spTree>
    <p:extLst>
      <p:ext uri="{BB962C8B-B14F-4D97-AF65-F5344CB8AC3E}">
        <p14:creationId xmlns:p14="http://schemas.microsoft.com/office/powerpoint/2010/main" val="25840893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48584"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smtClean="0"/>
              <a:t>Modifiez le style du titre</a:t>
            </a:r>
            <a:endParaRPr kumimoji="0" lang="en-US"/>
          </a:p>
        </p:txBody>
      </p:sp>
      <p:sp>
        <p:nvSpPr>
          <p:cNvPr id="1048585"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1048586" name="Espace réservé de la date 27"/>
          <p:cNvSpPr>
            <a:spLocks noGrp="1"/>
          </p:cNvSpPr>
          <p:nvPr>
            <p:ph type="dt" sz="half" idx="10"/>
          </p:nvPr>
        </p:nvSpPr>
        <p:spPr>
          <a:xfrm>
            <a:off x="6400800" y="6355080"/>
            <a:ext cx="2286000" cy="365760"/>
          </a:xfrm>
        </p:spPr>
        <p:txBody>
          <a:bodyPr/>
          <a:lstStyle>
            <a:lvl1pPr>
              <a:defRPr sz="1400"/>
            </a:lvl1pPr>
          </a:lstStyle>
          <a:p>
            <a:fld id="{D942E810-D74A-4D83-B776-1349E43218D1}" type="datetime1">
              <a:rPr lang="fr-FR" smtClean="0"/>
              <a:t>07/10/2019</a:t>
            </a:fld>
            <a:endParaRPr lang="fr-BE"/>
          </a:p>
        </p:txBody>
      </p:sp>
      <p:sp>
        <p:nvSpPr>
          <p:cNvPr id="1048587" name="Espace réservé du pied de page 16"/>
          <p:cNvSpPr>
            <a:spLocks noGrp="1"/>
          </p:cNvSpPr>
          <p:nvPr>
            <p:ph type="ftr" sz="quarter" idx="11"/>
          </p:nvPr>
        </p:nvSpPr>
        <p:spPr>
          <a:xfrm>
            <a:off x="2898648" y="6355080"/>
            <a:ext cx="3474720" cy="365760"/>
          </a:xfrm>
        </p:spPr>
        <p:txBody>
          <a:bodyPr/>
          <a:lstStyle/>
          <a:p>
            <a:r>
              <a:rPr lang="fr-FR" smtClean="0"/>
              <a:t>Voyage d'études des cadres gabonais et tchadiens sur les CNT</a:t>
            </a:r>
            <a:endParaRPr lang="fr-BE"/>
          </a:p>
        </p:txBody>
      </p:sp>
      <p:sp>
        <p:nvSpPr>
          <p:cNvPr id="1048588" name="Espace réservé du numéro de diapositive 28"/>
          <p:cNvSpPr>
            <a:spLocks noGrp="1"/>
          </p:cNvSpPr>
          <p:nvPr>
            <p:ph type="sldNum" sz="quarter" idx="12"/>
          </p:nvPr>
        </p:nvSpPr>
        <p:spPr>
          <a:xfrm>
            <a:off x="1216152" y="6355080"/>
            <a:ext cx="1219200" cy="365760"/>
          </a:xfrm>
        </p:spPr>
        <p:txBody>
          <a:bodyPr/>
          <a:lstStyle/>
          <a:p>
            <a:fld id="{CF4668DC-857F-487D-BFFA-8C0CA5037977}" type="slidenum">
              <a:rPr lang="fr-BE" smtClean="0"/>
              <a:t>‹N°›</a:t>
            </a:fld>
            <a:endParaRPr lang="fr-BE"/>
          </a:p>
        </p:txBody>
      </p:sp>
      <p:sp>
        <p:nvSpPr>
          <p:cNvPr id="1048589"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0"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1"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2097152" name="Image 1"/>
          <p:cNvPicPr>
            <a:picLocks noChangeAspect="1"/>
          </p:cNvPicPr>
          <p:nvPr userDrawn="1"/>
        </p:nvPicPr>
        <p:blipFill>
          <a:blip r:embed="rId2"/>
          <a:stretch>
            <a:fillRect/>
          </a:stretch>
        </p:blipFill>
        <p:spPr>
          <a:xfrm>
            <a:off x="3342325" y="260649"/>
            <a:ext cx="2459350" cy="129614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1048686" name="Titre 1"/>
          <p:cNvSpPr>
            <a:spLocks noGrp="1"/>
          </p:cNvSpPr>
          <p:nvPr>
            <p:ph type="title"/>
          </p:nvPr>
        </p:nvSpPr>
        <p:spPr/>
        <p:txBody>
          <a:bodyPr/>
          <a:lstStyle/>
          <a:p>
            <a:r>
              <a:rPr kumimoji="0" lang="fr-FR" smtClean="0"/>
              <a:t>Modifiez le style du titre</a:t>
            </a:r>
            <a:endParaRPr kumimoji="0" lang="en-US"/>
          </a:p>
        </p:txBody>
      </p:sp>
      <p:sp>
        <p:nvSpPr>
          <p:cNvPr id="1048687"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48688" name="Espace réservé de la date 3"/>
          <p:cNvSpPr>
            <a:spLocks noGrp="1"/>
          </p:cNvSpPr>
          <p:nvPr>
            <p:ph type="dt" sz="half" idx="10"/>
          </p:nvPr>
        </p:nvSpPr>
        <p:spPr/>
        <p:txBody>
          <a:bodyPr/>
          <a:lstStyle/>
          <a:p>
            <a:fld id="{DC5B6320-DEFF-4ECD-A1DC-CEC08A75B40F}" type="datetime1">
              <a:rPr lang="fr-FR" smtClean="0"/>
              <a:t>07/10/2019</a:t>
            </a:fld>
            <a:endParaRPr lang="fr-BE"/>
          </a:p>
        </p:txBody>
      </p:sp>
      <p:sp>
        <p:nvSpPr>
          <p:cNvPr id="1048689" name="Espace réservé du pied de page 4"/>
          <p:cNvSpPr>
            <a:spLocks noGrp="1"/>
          </p:cNvSpPr>
          <p:nvPr>
            <p:ph type="ftr" sz="quarter" idx="11"/>
          </p:nvPr>
        </p:nvSpPr>
        <p:spPr/>
        <p:txBody>
          <a:bodyPr/>
          <a:lstStyle/>
          <a:p>
            <a:r>
              <a:rPr lang="fr-FR" smtClean="0"/>
              <a:t>Voyage d'études des cadres gabonais et tchadiens sur les CNT</a:t>
            </a:r>
            <a:endParaRPr lang="fr-BE"/>
          </a:p>
        </p:txBody>
      </p:sp>
      <p:sp>
        <p:nvSpPr>
          <p:cNvPr id="1048690"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1048657"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1048658"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48659" name="Espace réservé de la date 3"/>
          <p:cNvSpPr>
            <a:spLocks noGrp="1"/>
          </p:cNvSpPr>
          <p:nvPr>
            <p:ph type="dt" sz="half" idx="10"/>
          </p:nvPr>
        </p:nvSpPr>
        <p:spPr/>
        <p:txBody>
          <a:bodyPr/>
          <a:lstStyle/>
          <a:p>
            <a:fld id="{F2867D76-0C51-4A63-B312-BA6ADA6442C1}" type="datetime1">
              <a:rPr lang="fr-FR" smtClean="0"/>
              <a:t>07/10/2019</a:t>
            </a:fld>
            <a:endParaRPr lang="fr-BE"/>
          </a:p>
        </p:txBody>
      </p:sp>
      <p:sp>
        <p:nvSpPr>
          <p:cNvPr id="1048660" name="Espace réservé du pied de page 4"/>
          <p:cNvSpPr>
            <a:spLocks noGrp="1"/>
          </p:cNvSpPr>
          <p:nvPr>
            <p:ph type="ftr" sz="quarter" idx="11"/>
          </p:nvPr>
        </p:nvSpPr>
        <p:spPr/>
        <p:txBody>
          <a:bodyPr/>
          <a:lstStyle/>
          <a:p>
            <a:r>
              <a:rPr lang="fr-FR" smtClean="0"/>
              <a:t>Voyage d'études des cadres gabonais et tchadiens sur les CNT</a:t>
            </a:r>
            <a:endParaRPr lang="fr-BE"/>
          </a:p>
        </p:txBody>
      </p:sp>
      <p:sp>
        <p:nvSpPr>
          <p:cNvPr id="1048661"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
        <p:nvSpPr>
          <p:cNvPr id="1048662"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48663"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64"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1048600" name="Titre 1"/>
          <p:cNvSpPr>
            <a:spLocks noGrp="1"/>
          </p:cNvSpPr>
          <p:nvPr>
            <p:ph type="title"/>
          </p:nvPr>
        </p:nvSpPr>
        <p:spPr/>
        <p:txBody>
          <a:bodyPr/>
          <a:lstStyle/>
          <a:p>
            <a:r>
              <a:rPr kumimoji="0" lang="fr-FR" smtClean="0"/>
              <a:t>Modifiez le style du titre</a:t>
            </a:r>
            <a:endParaRPr kumimoji="0" lang="en-US"/>
          </a:p>
        </p:txBody>
      </p:sp>
      <p:sp>
        <p:nvSpPr>
          <p:cNvPr id="1048601" name="Espace réservé de la date 3"/>
          <p:cNvSpPr>
            <a:spLocks noGrp="1"/>
          </p:cNvSpPr>
          <p:nvPr>
            <p:ph type="dt" sz="half" idx="10"/>
          </p:nvPr>
        </p:nvSpPr>
        <p:spPr/>
        <p:txBody>
          <a:bodyPr/>
          <a:lstStyle/>
          <a:p>
            <a:fld id="{F15D586E-9254-47BF-8D8E-DFC94F8C3D4F}" type="datetime1">
              <a:rPr lang="fr-FR" smtClean="0"/>
              <a:t>07/10/2019</a:t>
            </a:fld>
            <a:endParaRPr lang="fr-BE"/>
          </a:p>
        </p:txBody>
      </p:sp>
      <p:sp>
        <p:nvSpPr>
          <p:cNvPr id="1048602" name="Espace réservé du pied de page 4"/>
          <p:cNvSpPr>
            <a:spLocks noGrp="1"/>
          </p:cNvSpPr>
          <p:nvPr>
            <p:ph type="ftr" sz="quarter" idx="11"/>
          </p:nvPr>
        </p:nvSpPr>
        <p:spPr/>
        <p:txBody>
          <a:bodyPr/>
          <a:lstStyle/>
          <a:p>
            <a:r>
              <a:rPr lang="fr-FR" smtClean="0"/>
              <a:t>Voyage d'études des cadres gabonais et tchadiens sur les CNT</a:t>
            </a:r>
            <a:endParaRPr lang="fr-BE"/>
          </a:p>
        </p:txBody>
      </p:sp>
      <p:sp>
        <p:nvSpPr>
          <p:cNvPr id="1048603" name="Espace réservé du numéro de diapositive 5"/>
          <p:cNvSpPr>
            <a:spLocks noGrp="1"/>
          </p:cNvSpPr>
          <p:nvPr>
            <p:ph type="sldNum" sz="quarter" idx="12"/>
          </p:nvPr>
        </p:nvSpPr>
        <p:spPr/>
        <p:txBody>
          <a:bodyPr/>
          <a:lstStyle/>
          <a:p>
            <a:fld id="{CF4668DC-857F-487D-BFFA-8C0CA5037977}" type="slidenum">
              <a:rPr lang="fr-BE" smtClean="0"/>
              <a:t>‹N°›</a:t>
            </a:fld>
            <a:endParaRPr lang="fr-BE" dirty="0"/>
          </a:p>
        </p:txBody>
      </p:sp>
      <p:sp>
        <p:nvSpPr>
          <p:cNvPr id="1048604" name="Espace réservé du contenu 7"/>
          <p:cNvSpPr>
            <a:spLocks noGrp="1"/>
          </p:cNvSpPr>
          <p:nvPr>
            <p:ph sz="quarter" idx="1"/>
          </p:nvPr>
        </p:nvSpPr>
        <p:spPr>
          <a:xfrm>
            <a:off x="457200" y="1219200"/>
            <a:ext cx="8229600"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pic>
        <p:nvPicPr>
          <p:cNvPr id="2097153" name="Image 2"/>
          <p:cNvPicPr>
            <a:picLocks noChangeAspect="1"/>
          </p:cNvPicPr>
          <p:nvPr userDrawn="1"/>
        </p:nvPicPr>
        <p:blipFill>
          <a:blip r:embed="rId2" cstate="print"/>
          <a:stretch>
            <a:fillRect/>
          </a:stretch>
        </p:blipFill>
        <p:spPr>
          <a:xfrm>
            <a:off x="8028384" y="6309320"/>
            <a:ext cx="805492" cy="42451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1048679"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smtClean="0"/>
              <a:t>Modifiez le style du titre</a:t>
            </a:r>
            <a:endParaRPr kumimoji="0" lang="en-US"/>
          </a:p>
        </p:txBody>
      </p:sp>
      <p:sp>
        <p:nvSpPr>
          <p:cNvPr id="1048680"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1048681" name="Espace réservé de la date 3"/>
          <p:cNvSpPr>
            <a:spLocks noGrp="1"/>
          </p:cNvSpPr>
          <p:nvPr>
            <p:ph type="dt" sz="half" idx="10"/>
          </p:nvPr>
        </p:nvSpPr>
        <p:spPr>
          <a:xfrm>
            <a:off x="6400800" y="6355080"/>
            <a:ext cx="2286000" cy="365760"/>
          </a:xfrm>
        </p:spPr>
        <p:txBody>
          <a:bodyPr/>
          <a:lstStyle/>
          <a:p>
            <a:fld id="{81A9F149-689E-4A3D-8EA8-E1C113DE568A}" type="datetime1">
              <a:rPr lang="fr-FR" smtClean="0"/>
              <a:t>07/10/2019</a:t>
            </a:fld>
            <a:endParaRPr lang="fr-BE"/>
          </a:p>
        </p:txBody>
      </p:sp>
      <p:sp>
        <p:nvSpPr>
          <p:cNvPr id="1048682" name="Espace réservé du pied de page 4"/>
          <p:cNvSpPr>
            <a:spLocks noGrp="1"/>
          </p:cNvSpPr>
          <p:nvPr>
            <p:ph type="ftr" sz="quarter" idx="11"/>
          </p:nvPr>
        </p:nvSpPr>
        <p:spPr>
          <a:xfrm>
            <a:off x="2898648" y="6355080"/>
            <a:ext cx="3474720" cy="365760"/>
          </a:xfrm>
        </p:spPr>
        <p:txBody>
          <a:bodyPr/>
          <a:lstStyle/>
          <a:p>
            <a:r>
              <a:rPr lang="fr-FR" smtClean="0"/>
              <a:t>Voyage d'études des cadres gabonais et tchadiens sur les CNT</a:t>
            </a:r>
            <a:endParaRPr lang="fr-BE"/>
          </a:p>
        </p:txBody>
      </p:sp>
      <p:sp>
        <p:nvSpPr>
          <p:cNvPr id="1048683" name="Espace réservé du numéro de diapositive 5"/>
          <p:cNvSpPr>
            <a:spLocks noGrp="1"/>
          </p:cNvSpPr>
          <p:nvPr>
            <p:ph type="sldNum" sz="quarter" idx="12"/>
          </p:nvPr>
        </p:nvSpPr>
        <p:spPr>
          <a:xfrm>
            <a:off x="1069848" y="6355080"/>
            <a:ext cx="1520952" cy="365760"/>
          </a:xfrm>
        </p:spPr>
        <p:txBody>
          <a:bodyPr/>
          <a:lstStyle/>
          <a:p>
            <a:fld id="{CF4668DC-857F-487D-BFFA-8C0CA5037977}" type="slidenum">
              <a:rPr lang="fr-BE" smtClean="0"/>
              <a:t>‹N°›</a:t>
            </a:fld>
            <a:endParaRPr lang="fr-BE"/>
          </a:p>
        </p:txBody>
      </p:sp>
      <p:sp>
        <p:nvSpPr>
          <p:cNvPr id="1048684"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85"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1048638" name="Titre 1"/>
          <p:cNvSpPr>
            <a:spLocks noGrp="1"/>
          </p:cNvSpPr>
          <p:nvPr>
            <p:ph type="title"/>
          </p:nvPr>
        </p:nvSpPr>
        <p:spPr>
          <a:xfrm>
            <a:off x="457200" y="228600"/>
            <a:ext cx="8229600" cy="914400"/>
          </a:xfrm>
        </p:spPr>
        <p:txBody>
          <a:bodyPr/>
          <a:lstStyle/>
          <a:p>
            <a:r>
              <a:rPr kumimoji="0" lang="fr-FR" smtClean="0"/>
              <a:t>Modifiez le style du titre</a:t>
            </a:r>
            <a:endParaRPr kumimoji="0" lang="en-US"/>
          </a:p>
        </p:txBody>
      </p:sp>
      <p:sp>
        <p:nvSpPr>
          <p:cNvPr id="1048639" name="Espace réservé de la date 4"/>
          <p:cNvSpPr>
            <a:spLocks noGrp="1"/>
          </p:cNvSpPr>
          <p:nvPr>
            <p:ph type="dt" sz="half" idx="10"/>
          </p:nvPr>
        </p:nvSpPr>
        <p:spPr/>
        <p:txBody>
          <a:bodyPr/>
          <a:lstStyle/>
          <a:p>
            <a:fld id="{95EB01BD-84FD-4596-A8CB-B9A71B5A5331}" type="datetime1">
              <a:rPr lang="fr-FR" smtClean="0"/>
              <a:t>07/10/2019</a:t>
            </a:fld>
            <a:endParaRPr lang="fr-BE"/>
          </a:p>
        </p:txBody>
      </p:sp>
      <p:sp>
        <p:nvSpPr>
          <p:cNvPr id="1048640" name="Espace réservé du pied de page 5"/>
          <p:cNvSpPr>
            <a:spLocks noGrp="1"/>
          </p:cNvSpPr>
          <p:nvPr>
            <p:ph type="ftr" sz="quarter" idx="11"/>
          </p:nvPr>
        </p:nvSpPr>
        <p:spPr/>
        <p:txBody>
          <a:bodyPr/>
          <a:lstStyle/>
          <a:p>
            <a:r>
              <a:rPr lang="fr-FR" smtClean="0"/>
              <a:t>Voyage d'études des cadres gabonais et tchadiens sur les CNT</a:t>
            </a:r>
            <a:endParaRPr lang="fr-BE"/>
          </a:p>
        </p:txBody>
      </p:sp>
      <p:sp>
        <p:nvSpPr>
          <p:cNvPr id="1048641"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
        <p:nvSpPr>
          <p:cNvPr id="1048642" name="Espace réservé du contenu 8"/>
          <p:cNvSpPr>
            <a:spLocks noGrp="1"/>
          </p:cNvSpPr>
          <p:nvPr>
            <p:ph sz="quarter" idx="1"/>
          </p:nvPr>
        </p:nvSpPr>
        <p:spPr>
          <a:xfrm>
            <a:off x="457200" y="1219200"/>
            <a:ext cx="4041648"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48643" name="Espace réservé du contenu 10"/>
          <p:cNvSpPr>
            <a:spLocks noGrp="1"/>
          </p:cNvSpPr>
          <p:nvPr>
            <p:ph sz="quarter" idx="2"/>
          </p:nvPr>
        </p:nvSpPr>
        <p:spPr>
          <a:xfrm>
            <a:off x="4632198" y="1216152"/>
            <a:ext cx="4041648" cy="493776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48644" name="Titre 1"/>
          <p:cNvSpPr>
            <a:spLocks noGrp="1"/>
          </p:cNvSpPr>
          <p:nvPr>
            <p:ph type="title"/>
          </p:nvPr>
        </p:nvSpPr>
        <p:spPr>
          <a:xfrm>
            <a:off x="457200" y="228600"/>
            <a:ext cx="8229600" cy="914400"/>
          </a:xfrm>
        </p:spPr>
        <p:txBody>
          <a:bodyPr anchor="ctr"/>
          <a:lstStyle/>
          <a:p>
            <a:r>
              <a:rPr kumimoji="0" lang="fr-FR" smtClean="0"/>
              <a:t>Modifiez le style du titre</a:t>
            </a:r>
            <a:endParaRPr kumimoji="0" lang="en-US"/>
          </a:p>
        </p:txBody>
      </p:sp>
      <p:sp>
        <p:nvSpPr>
          <p:cNvPr id="1048645"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1048646"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1048647" name="Espace réservé de la date 6"/>
          <p:cNvSpPr>
            <a:spLocks noGrp="1"/>
          </p:cNvSpPr>
          <p:nvPr>
            <p:ph type="dt" sz="half" idx="10"/>
          </p:nvPr>
        </p:nvSpPr>
        <p:spPr/>
        <p:txBody>
          <a:bodyPr/>
          <a:lstStyle/>
          <a:p>
            <a:fld id="{CE2BD517-EDAF-432F-92E0-4D0297C672ED}" type="datetime1">
              <a:rPr lang="fr-FR" smtClean="0"/>
              <a:t>07/10/2019</a:t>
            </a:fld>
            <a:endParaRPr lang="fr-BE"/>
          </a:p>
        </p:txBody>
      </p:sp>
      <p:sp>
        <p:nvSpPr>
          <p:cNvPr id="1048648" name="Espace réservé du pied de page 7"/>
          <p:cNvSpPr>
            <a:spLocks noGrp="1"/>
          </p:cNvSpPr>
          <p:nvPr>
            <p:ph type="ftr" sz="quarter" idx="11"/>
          </p:nvPr>
        </p:nvSpPr>
        <p:spPr/>
        <p:txBody>
          <a:bodyPr/>
          <a:lstStyle/>
          <a:p>
            <a:r>
              <a:rPr lang="fr-FR" smtClean="0"/>
              <a:t>Voyage d'études des cadres gabonais et tchadiens sur les CNT</a:t>
            </a:r>
            <a:endParaRPr lang="fr-BE"/>
          </a:p>
        </p:txBody>
      </p:sp>
      <p:sp>
        <p:nvSpPr>
          <p:cNvPr id="104864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
        <p:nvSpPr>
          <p:cNvPr id="1048650" name="Espace réservé du contenu 10"/>
          <p:cNvSpPr>
            <a:spLocks noGrp="1"/>
          </p:cNvSpPr>
          <p:nvPr>
            <p:ph sz="quarter" idx="2"/>
          </p:nvPr>
        </p:nvSpPr>
        <p:spPr>
          <a:xfrm>
            <a:off x="457200" y="2133600"/>
            <a:ext cx="4038600" cy="40386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48651" name="Espace réservé du contenu 12"/>
          <p:cNvSpPr>
            <a:spLocks noGrp="1"/>
          </p:cNvSpPr>
          <p:nvPr>
            <p:ph sz="quarter" idx="4"/>
          </p:nvPr>
        </p:nvSpPr>
        <p:spPr>
          <a:xfrm>
            <a:off x="4648200" y="2133600"/>
            <a:ext cx="4038600" cy="40386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1048652" name="Titre 1"/>
          <p:cNvSpPr>
            <a:spLocks noGrp="1"/>
          </p:cNvSpPr>
          <p:nvPr>
            <p:ph type="title"/>
          </p:nvPr>
        </p:nvSpPr>
        <p:spPr>
          <a:xfrm>
            <a:off x="457200" y="228600"/>
            <a:ext cx="8229600" cy="914400"/>
          </a:xfrm>
        </p:spPr>
        <p:txBody>
          <a:bodyPr/>
          <a:lstStyle/>
          <a:p>
            <a:r>
              <a:rPr kumimoji="0" lang="fr-FR" smtClean="0"/>
              <a:t>Modifiez le style du titre</a:t>
            </a:r>
            <a:endParaRPr kumimoji="0" lang="en-US"/>
          </a:p>
        </p:txBody>
      </p:sp>
      <p:sp>
        <p:nvSpPr>
          <p:cNvPr id="1048653" name="Espace réservé de la date 2"/>
          <p:cNvSpPr>
            <a:spLocks noGrp="1"/>
          </p:cNvSpPr>
          <p:nvPr>
            <p:ph type="dt" sz="half" idx="10"/>
          </p:nvPr>
        </p:nvSpPr>
        <p:spPr/>
        <p:txBody>
          <a:bodyPr/>
          <a:lstStyle/>
          <a:p>
            <a:fld id="{EE8EAF08-8FE1-4B7B-ABC4-B8CEB2F4D4A3}" type="datetime1">
              <a:rPr lang="fr-FR" smtClean="0"/>
              <a:t>07/10/2019</a:t>
            </a:fld>
            <a:endParaRPr lang="fr-BE"/>
          </a:p>
        </p:txBody>
      </p:sp>
      <p:sp>
        <p:nvSpPr>
          <p:cNvPr id="1048654" name="Espace réservé du pied de page 3"/>
          <p:cNvSpPr>
            <a:spLocks noGrp="1"/>
          </p:cNvSpPr>
          <p:nvPr>
            <p:ph type="ftr" sz="quarter" idx="11"/>
          </p:nvPr>
        </p:nvSpPr>
        <p:spPr/>
        <p:txBody>
          <a:bodyPr/>
          <a:lstStyle/>
          <a:p>
            <a:r>
              <a:rPr lang="fr-FR" smtClean="0"/>
              <a:t>Voyage d'études des cadres gabonais et tchadiens sur les CNT</a:t>
            </a:r>
            <a:endParaRPr lang="fr-BE"/>
          </a:p>
        </p:txBody>
      </p:sp>
      <p:sp>
        <p:nvSpPr>
          <p:cNvPr id="104865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
        <p:nvSpPr>
          <p:cNvPr id="104865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1048665" name="Espace réservé de la date 1"/>
          <p:cNvSpPr>
            <a:spLocks noGrp="1"/>
          </p:cNvSpPr>
          <p:nvPr>
            <p:ph type="dt" sz="half" idx="10"/>
          </p:nvPr>
        </p:nvSpPr>
        <p:spPr/>
        <p:txBody>
          <a:bodyPr/>
          <a:lstStyle/>
          <a:p>
            <a:fld id="{0993B654-E41E-4547-8736-82ED0EADE55F}" type="datetime1">
              <a:rPr lang="fr-FR" smtClean="0"/>
              <a:t>07/10/2019</a:t>
            </a:fld>
            <a:endParaRPr lang="fr-BE"/>
          </a:p>
        </p:txBody>
      </p:sp>
      <p:sp>
        <p:nvSpPr>
          <p:cNvPr id="1048666" name="Espace réservé du pied de page 2"/>
          <p:cNvSpPr>
            <a:spLocks noGrp="1"/>
          </p:cNvSpPr>
          <p:nvPr>
            <p:ph type="ftr" sz="quarter" idx="11"/>
          </p:nvPr>
        </p:nvSpPr>
        <p:spPr/>
        <p:txBody>
          <a:bodyPr/>
          <a:lstStyle/>
          <a:p>
            <a:r>
              <a:rPr lang="fr-FR" smtClean="0"/>
              <a:t>Voyage d'études des cadres gabonais et tchadiens sur les CNT</a:t>
            </a:r>
            <a:endParaRPr lang="fr-BE"/>
          </a:p>
        </p:txBody>
      </p:sp>
      <p:sp>
        <p:nvSpPr>
          <p:cNvPr id="1048667"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
        <p:nvSpPr>
          <p:cNvPr id="1048668"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48669"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048691"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smtClean="0"/>
              <a:t>Modifiez le style du titre</a:t>
            </a:r>
            <a:endParaRPr kumimoji="0" lang="en-US"/>
          </a:p>
        </p:txBody>
      </p:sp>
      <p:sp>
        <p:nvSpPr>
          <p:cNvPr id="1048692"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1048693" name="Espace réservé de la date 4"/>
          <p:cNvSpPr>
            <a:spLocks noGrp="1"/>
          </p:cNvSpPr>
          <p:nvPr>
            <p:ph type="dt" sz="half" idx="10"/>
          </p:nvPr>
        </p:nvSpPr>
        <p:spPr/>
        <p:txBody>
          <a:bodyPr/>
          <a:lstStyle/>
          <a:p>
            <a:fld id="{CECBDD8E-791B-4A80-AC30-E66ECDA7B06F}" type="datetime1">
              <a:rPr lang="fr-FR" smtClean="0"/>
              <a:t>07/10/2019</a:t>
            </a:fld>
            <a:endParaRPr lang="fr-BE"/>
          </a:p>
        </p:txBody>
      </p:sp>
      <p:sp>
        <p:nvSpPr>
          <p:cNvPr id="1048694" name="Espace réservé du pied de page 5"/>
          <p:cNvSpPr>
            <a:spLocks noGrp="1"/>
          </p:cNvSpPr>
          <p:nvPr>
            <p:ph type="ftr" sz="quarter" idx="11"/>
          </p:nvPr>
        </p:nvSpPr>
        <p:spPr/>
        <p:txBody>
          <a:bodyPr/>
          <a:lstStyle/>
          <a:p>
            <a:r>
              <a:rPr lang="fr-FR" smtClean="0"/>
              <a:t>Voyage d'études des cadres gabonais et tchadiens sur les CNT</a:t>
            </a:r>
            <a:endParaRPr lang="fr-BE"/>
          </a:p>
        </p:txBody>
      </p:sp>
      <p:sp>
        <p:nvSpPr>
          <p:cNvPr id="1048695"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
        <p:nvSpPr>
          <p:cNvPr id="1048696"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48697"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48698"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99" name="Espace réservé du contenu 11"/>
          <p:cNvSpPr>
            <a:spLocks noGrp="1"/>
          </p:cNvSpPr>
          <p:nvPr>
            <p:ph sz="quarter" idx="1"/>
          </p:nvPr>
        </p:nvSpPr>
        <p:spPr>
          <a:xfrm>
            <a:off x="304800" y="304800"/>
            <a:ext cx="5715000" cy="5715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1048670"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smtClean="0"/>
              <a:t>Modifiez le style du titre</a:t>
            </a:r>
            <a:endParaRPr kumimoji="0" lang="en-US"/>
          </a:p>
        </p:txBody>
      </p:sp>
      <p:sp>
        <p:nvSpPr>
          <p:cNvPr id="1048671"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smtClean="0"/>
              <a:t>Cliquez sur l'icône pour ajouter une image</a:t>
            </a:r>
            <a:endParaRPr kumimoji="0" lang="en-US" dirty="0"/>
          </a:p>
        </p:txBody>
      </p:sp>
      <p:sp>
        <p:nvSpPr>
          <p:cNvPr id="1048672"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48673" name="Espace réservé de la date 4"/>
          <p:cNvSpPr>
            <a:spLocks noGrp="1"/>
          </p:cNvSpPr>
          <p:nvPr>
            <p:ph type="dt" sz="half" idx="10"/>
          </p:nvPr>
        </p:nvSpPr>
        <p:spPr/>
        <p:txBody>
          <a:bodyPr/>
          <a:lstStyle/>
          <a:p>
            <a:fld id="{A3F79B63-19DA-4CE9-A040-518669142A37}" type="datetime1">
              <a:rPr lang="fr-FR" smtClean="0"/>
              <a:t>07/10/2019</a:t>
            </a:fld>
            <a:endParaRPr lang="fr-BE"/>
          </a:p>
        </p:txBody>
      </p:sp>
      <p:sp>
        <p:nvSpPr>
          <p:cNvPr id="1048674" name="Espace réservé du pied de page 5"/>
          <p:cNvSpPr>
            <a:spLocks noGrp="1"/>
          </p:cNvSpPr>
          <p:nvPr>
            <p:ph type="ftr" sz="quarter" idx="11"/>
          </p:nvPr>
        </p:nvSpPr>
        <p:spPr/>
        <p:txBody>
          <a:bodyPr/>
          <a:lstStyle/>
          <a:p>
            <a:r>
              <a:rPr lang="fr-FR" smtClean="0"/>
              <a:t>Voyage d'études des cadres gabonais et tchadiens sur les CNT</a:t>
            </a:r>
            <a:endParaRPr lang="fr-BE"/>
          </a:p>
        </p:txBody>
      </p:sp>
      <p:sp>
        <p:nvSpPr>
          <p:cNvPr id="1048675"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
        <p:nvSpPr>
          <p:cNvPr id="1048676"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48677"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78"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smtClean="0"/>
              <a:t>Modifiez le style du titre</a:t>
            </a:r>
            <a:endParaRPr kumimoji="0" lang="en-US"/>
          </a:p>
        </p:txBody>
      </p:sp>
      <p:sp>
        <p:nvSpPr>
          <p:cNvPr id="1048577"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48578"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41AAADA-394D-40EF-8AF7-86A03896966E}" type="datetime1">
              <a:rPr lang="fr-FR" smtClean="0"/>
              <a:t>07/10/2019</a:t>
            </a:fld>
            <a:endParaRPr lang="fr-BE"/>
          </a:p>
        </p:txBody>
      </p:sp>
      <p:sp>
        <p:nvSpPr>
          <p:cNvPr id="1048579"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fr-FR" smtClean="0"/>
              <a:t>Voyage d'études des cadres gabonais et tchadiens sur les CNT</a:t>
            </a:r>
            <a:endParaRPr lang="fr-BE"/>
          </a:p>
        </p:txBody>
      </p:sp>
      <p:sp>
        <p:nvSpPr>
          <p:cNvPr id="1048580"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F4668DC-857F-487D-BFFA-8C0CA5037977}" type="slidenum">
              <a:rPr lang="fr-BE" smtClean="0"/>
              <a:t>‹N°›</a:t>
            </a:fld>
            <a:endParaRPr lang="fr-BE"/>
          </a:p>
        </p:txBody>
      </p:sp>
      <p:sp>
        <p:nvSpPr>
          <p:cNvPr id="1048581"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48582"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48583"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re 1"/>
          <p:cNvSpPr>
            <a:spLocks noGrp="1"/>
          </p:cNvSpPr>
          <p:nvPr>
            <p:ph type="ctrTitle"/>
          </p:nvPr>
        </p:nvSpPr>
        <p:spPr>
          <a:xfrm>
            <a:off x="1115616" y="3645024"/>
            <a:ext cx="7231701" cy="1461202"/>
          </a:xfrm>
        </p:spPr>
        <p:txBody>
          <a:bodyPr>
            <a:noAutofit/>
          </a:bodyPr>
          <a:lstStyle/>
          <a:p>
            <a:pPr algn="just"/>
            <a:r>
              <a:rPr lang="fr-FR" sz="2000" dirty="0" smtClean="0"/>
              <a:t>Evaluation du volet Comptabilité nationale PSR-UEMOA: bilan de la construction de la matrice de comptabilité sociale (MCS</a:t>
            </a:r>
            <a:r>
              <a:rPr lang="fr-FR" sz="2000" dirty="0" smtClean="0"/>
              <a:t>)</a:t>
            </a:r>
            <a:endParaRPr lang="fr-FR" sz="2000" dirty="0"/>
          </a:p>
        </p:txBody>
      </p:sp>
      <p:sp>
        <p:nvSpPr>
          <p:cNvPr id="1048594" name="Sous-titre 2"/>
          <p:cNvSpPr>
            <a:spLocks noGrp="1"/>
          </p:cNvSpPr>
          <p:nvPr>
            <p:ph type="subTitle" idx="1"/>
          </p:nvPr>
        </p:nvSpPr>
        <p:spPr>
          <a:xfrm>
            <a:off x="1187624" y="5085184"/>
            <a:ext cx="6840760" cy="864096"/>
          </a:xfrm>
        </p:spPr>
        <p:txBody>
          <a:bodyPr>
            <a:normAutofit fontScale="73913" lnSpcReduction="20000"/>
          </a:bodyPr>
          <a:lstStyle/>
          <a:p>
            <a:pPr lvl="1" algn="r"/>
            <a:r>
              <a:rPr lang="fr-FR" dirty="0" smtClean="0"/>
              <a:t>Présenté par NEYA Basson Ferdinand</a:t>
            </a:r>
          </a:p>
          <a:p>
            <a:pPr lvl="1" algn="r"/>
            <a:r>
              <a:rPr lang="fr-FR" dirty="0" smtClean="0"/>
              <a:t>Institut </a:t>
            </a:r>
            <a:r>
              <a:rPr lang="fr-FR" dirty="0" smtClean="0"/>
              <a:t>National de la Statistique et de la Démographie (INSD)</a:t>
            </a:r>
          </a:p>
          <a:p>
            <a:pPr lvl="1" algn="r"/>
            <a:r>
              <a:rPr lang="fr-FR" dirty="0" smtClean="0"/>
              <a:t>BURKINA </a:t>
            </a:r>
            <a:r>
              <a:rPr lang="fr-FR" dirty="0" smtClean="0"/>
              <a:t>FASO</a:t>
            </a:r>
          </a:p>
          <a:p>
            <a:pPr lvl="1" algn="r"/>
            <a:endParaRPr lang="fr-FR" dirty="0"/>
          </a:p>
        </p:txBody>
      </p:sp>
      <p:sp>
        <p:nvSpPr>
          <p:cNvPr id="1048595" name="Espace réservé du numéro de diapositive 5"/>
          <p:cNvSpPr>
            <a:spLocks noGrp="1"/>
          </p:cNvSpPr>
          <p:nvPr>
            <p:ph type="sldNum" sz="quarter" idx="12"/>
          </p:nvPr>
        </p:nvSpPr>
        <p:spPr/>
        <p:txBody>
          <a:bodyPr/>
          <a:lstStyle/>
          <a:p>
            <a:fld id="{CF4668DC-857F-487D-BFFA-8C0CA5037977}" type="slidenum">
              <a:rPr lang="fr-BE" smtClean="0"/>
              <a:t>1</a:t>
            </a:fld>
            <a:endParaRPr lang="fr-B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48593"/>
                                        </p:tgtEl>
                                        <p:attrNameLst>
                                          <p:attrName>style.visibility</p:attrName>
                                        </p:attrNameLst>
                                      </p:cBhvr>
                                      <p:to>
                                        <p:strVal val="visible"/>
                                      </p:to>
                                    </p:set>
                                    <p:animEffect transition="in" filter="randombar(horizontal)">
                                      <p:cBhvr>
                                        <p:cTn id="7" dur="500"/>
                                        <p:tgtEl>
                                          <p:spTgt spid="104859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48594">
                                            <p:txEl>
                                              <p:pRg st="0" end="0"/>
                                            </p:txEl>
                                          </p:spTgt>
                                        </p:tgtEl>
                                        <p:attrNameLst>
                                          <p:attrName>style.visibility</p:attrName>
                                        </p:attrNameLst>
                                      </p:cBhvr>
                                      <p:to>
                                        <p:strVal val="visible"/>
                                      </p:to>
                                    </p:set>
                                    <p:anim calcmode="lin" valueType="num">
                                      <p:cBhvr additive="base">
                                        <p:cTn id="12" dur="500" fill="hold"/>
                                        <p:tgtEl>
                                          <p:spTgt spid="104859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048594">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048594">
                                            <p:txEl>
                                              <p:pRg st="1" end="1"/>
                                            </p:txEl>
                                          </p:spTgt>
                                        </p:tgtEl>
                                        <p:attrNameLst>
                                          <p:attrName>style.visibility</p:attrName>
                                        </p:attrNameLst>
                                      </p:cBhvr>
                                      <p:to>
                                        <p:strVal val="visible"/>
                                      </p:to>
                                    </p:set>
                                    <p:anim calcmode="lin" valueType="num">
                                      <p:cBhvr additive="base">
                                        <p:cTn id="16" dur="500" fill="hold"/>
                                        <p:tgtEl>
                                          <p:spTgt spid="1048594">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048594">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048594">
                                            <p:txEl>
                                              <p:pRg st="2" end="2"/>
                                            </p:txEl>
                                          </p:spTgt>
                                        </p:tgtEl>
                                        <p:attrNameLst>
                                          <p:attrName>style.visibility</p:attrName>
                                        </p:attrNameLst>
                                      </p:cBhvr>
                                      <p:to>
                                        <p:strVal val="visible"/>
                                      </p:to>
                                    </p:set>
                                    <p:anim calcmode="lin" valueType="num">
                                      <p:cBhvr additive="base">
                                        <p:cTn id="20" dur="500" fill="hold"/>
                                        <p:tgtEl>
                                          <p:spTgt spid="104859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04859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593" grpId="0"/>
      <p:bldP spid="104859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re 1"/>
          <p:cNvSpPr>
            <a:spLocks noGrp="1"/>
          </p:cNvSpPr>
          <p:nvPr>
            <p:ph type="title"/>
          </p:nvPr>
        </p:nvSpPr>
        <p:spPr>
          <a:xfrm>
            <a:off x="457200" y="476672"/>
            <a:ext cx="8229600" cy="1008112"/>
          </a:xfrm>
        </p:spPr>
        <p:txBody>
          <a:bodyPr>
            <a:normAutofit fontScale="90000"/>
          </a:bodyPr>
          <a:lstStyle/>
          <a:p>
            <a:r>
              <a:rPr lang="fr-FR" dirty="0" smtClean="0"/>
              <a:t/>
            </a:r>
            <a:br>
              <a:rPr lang="fr-FR" dirty="0" smtClean="0"/>
            </a:br>
            <a:r>
              <a:rPr lang="fr-FR" dirty="0" smtClean="0"/>
              <a:t/>
            </a:r>
            <a:br>
              <a:rPr lang="fr-FR" dirty="0" smtClean="0"/>
            </a:br>
            <a:r>
              <a:rPr lang="fr-FR" dirty="0" smtClean="0">
                <a:solidFill>
                  <a:srgbClr val="00B0F0"/>
                </a:solidFill>
              </a:rPr>
              <a:t>III. </a:t>
            </a:r>
            <a:r>
              <a:rPr lang="fr-FR" dirty="0">
                <a:solidFill>
                  <a:srgbClr val="00B0F0"/>
                </a:solidFill>
              </a:rPr>
              <a:t>Etat d’avancement de la MCS et de la note méthodologique</a:t>
            </a:r>
            <a:r>
              <a:rPr lang="fr-FR" dirty="0"/>
              <a:t/>
            </a:r>
            <a:br>
              <a:rPr lang="fr-FR" dirty="0"/>
            </a:br>
            <a:endParaRPr lang="fr-FR" dirty="0">
              <a:solidFill>
                <a:srgbClr val="00B0F0"/>
              </a:solidFill>
            </a:endParaRPr>
          </a:p>
        </p:txBody>
      </p:sp>
      <p:sp>
        <p:nvSpPr>
          <p:cNvPr id="1048618" name="Espace réservé du numéro de diapositive 3"/>
          <p:cNvSpPr>
            <a:spLocks noGrp="1"/>
          </p:cNvSpPr>
          <p:nvPr>
            <p:ph type="sldNum" sz="quarter" idx="12"/>
          </p:nvPr>
        </p:nvSpPr>
        <p:spPr/>
        <p:txBody>
          <a:bodyPr/>
          <a:lstStyle/>
          <a:p>
            <a:fld id="{CF4668DC-857F-487D-BFFA-8C0CA5037977}" type="slidenum">
              <a:rPr lang="fr-BE" smtClean="0"/>
              <a:t>10</a:t>
            </a:fld>
            <a:endParaRPr lang="fr-BE" dirty="0"/>
          </a:p>
        </p:txBody>
      </p:sp>
      <p:sp>
        <p:nvSpPr>
          <p:cNvPr id="1048619" name="Espace réservé du contenu 4"/>
          <p:cNvSpPr>
            <a:spLocks noGrp="1"/>
          </p:cNvSpPr>
          <p:nvPr>
            <p:ph sz="quarter" idx="1"/>
          </p:nvPr>
        </p:nvSpPr>
        <p:spPr>
          <a:xfrm>
            <a:off x="457200" y="1340768"/>
            <a:ext cx="8229600" cy="1872208"/>
          </a:xfrm>
        </p:spPr>
        <p:txBody>
          <a:bodyPr>
            <a:normAutofit/>
          </a:bodyPr>
          <a:lstStyle/>
          <a:p>
            <a:r>
              <a:rPr lang="fr-FR" dirty="0" smtClean="0"/>
              <a:t>La MCS issue des deux ateliers tenus avec l’expert d’AFRISTAT est finalisée.</a:t>
            </a:r>
          </a:p>
          <a:p>
            <a:r>
              <a:rPr lang="fr-FR" dirty="0" smtClean="0"/>
              <a:t>La note méthodologique est également finalisée.</a:t>
            </a:r>
          </a:p>
          <a:p>
            <a:endParaRPr lang="fr-FR" dirty="0" smtClean="0"/>
          </a:p>
          <a:p>
            <a:endParaRPr lang="fr-FR" dirty="0" smtClean="0"/>
          </a:p>
          <a:p>
            <a:pPr lvl="1"/>
            <a:endParaRPr lang="fr-FR" dirty="0" smtClean="0"/>
          </a:p>
          <a:p>
            <a:endParaRPr lang="fr-FR" dirty="0"/>
          </a:p>
        </p:txBody>
      </p:sp>
    </p:spTree>
    <p:extLst>
      <p:ext uri="{BB962C8B-B14F-4D97-AF65-F5344CB8AC3E}">
        <p14:creationId xmlns:p14="http://schemas.microsoft.com/office/powerpoint/2010/main" val="8668340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re 1"/>
          <p:cNvSpPr>
            <a:spLocks noGrp="1"/>
          </p:cNvSpPr>
          <p:nvPr>
            <p:ph type="title"/>
          </p:nvPr>
        </p:nvSpPr>
        <p:spPr>
          <a:xfrm>
            <a:off x="467544" y="1484784"/>
            <a:ext cx="8229600" cy="1152128"/>
          </a:xfrm>
        </p:spPr>
        <p:txBody>
          <a:bodyPr>
            <a:normAutofit fontScale="90000"/>
          </a:bodyPr>
          <a:lstStyle/>
          <a:p>
            <a:r>
              <a:rPr lang="fr-FR" dirty="0" smtClean="0"/>
              <a:t/>
            </a:r>
            <a:br>
              <a:rPr lang="fr-FR" dirty="0" smtClean="0"/>
            </a:br>
            <a:r>
              <a:rPr lang="fr-FR" dirty="0" smtClean="0"/>
              <a:t/>
            </a:r>
            <a:br>
              <a:rPr lang="fr-FR" dirty="0" smtClean="0"/>
            </a:br>
            <a:endParaRPr lang="fr-FR" dirty="0">
              <a:solidFill>
                <a:srgbClr val="00B0F0"/>
              </a:solidFill>
            </a:endParaRPr>
          </a:p>
        </p:txBody>
      </p:sp>
      <p:sp>
        <p:nvSpPr>
          <p:cNvPr id="1048618" name="Espace réservé du numéro de diapositive 3"/>
          <p:cNvSpPr>
            <a:spLocks noGrp="1"/>
          </p:cNvSpPr>
          <p:nvPr>
            <p:ph type="sldNum" sz="quarter" idx="12"/>
          </p:nvPr>
        </p:nvSpPr>
        <p:spPr/>
        <p:txBody>
          <a:bodyPr/>
          <a:lstStyle/>
          <a:p>
            <a:fld id="{CF4668DC-857F-487D-BFFA-8C0CA5037977}" type="slidenum">
              <a:rPr lang="fr-BE" smtClean="0"/>
              <a:t>11</a:t>
            </a:fld>
            <a:endParaRPr lang="fr-BE" dirty="0"/>
          </a:p>
        </p:txBody>
      </p:sp>
      <p:sp>
        <p:nvSpPr>
          <p:cNvPr id="3" name="Espace réservé du contenu 2"/>
          <p:cNvSpPr>
            <a:spLocks noGrp="1"/>
          </p:cNvSpPr>
          <p:nvPr>
            <p:ph sz="quarter" idx="1"/>
          </p:nvPr>
        </p:nvSpPr>
        <p:spPr>
          <a:xfrm>
            <a:off x="457200" y="2636912"/>
            <a:ext cx="8229600" cy="1584176"/>
          </a:xfrm>
        </p:spPr>
        <p:txBody>
          <a:bodyPr>
            <a:normAutofit fontScale="92500" lnSpcReduction="10000"/>
          </a:bodyPr>
          <a:lstStyle/>
          <a:p>
            <a:pPr marL="0" indent="0">
              <a:buNone/>
            </a:pPr>
            <a:r>
              <a:rPr lang="fr-FR" sz="3000" dirty="0">
                <a:solidFill>
                  <a:srgbClr val="00B0F0"/>
                </a:solidFill>
              </a:rPr>
              <a:t>IV. Présentation des différentes informations et des hypothèses  utilisées pour les désagrégations de la MCS</a:t>
            </a:r>
            <a:r>
              <a:rPr lang="fr-FR" dirty="0">
                <a:solidFill>
                  <a:srgbClr val="00B0F0"/>
                </a:solidFill>
              </a:rPr>
              <a:t> </a:t>
            </a:r>
            <a:br>
              <a:rPr lang="fr-FR" dirty="0">
                <a:solidFill>
                  <a:srgbClr val="00B0F0"/>
                </a:solidFill>
              </a:rPr>
            </a:br>
            <a:endParaRPr lang="fr-FR" dirty="0"/>
          </a:p>
        </p:txBody>
      </p:sp>
    </p:spTree>
    <p:extLst>
      <p:ext uri="{BB962C8B-B14F-4D97-AF65-F5344CB8AC3E}">
        <p14:creationId xmlns:p14="http://schemas.microsoft.com/office/powerpoint/2010/main" val="764423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re 1"/>
          <p:cNvSpPr>
            <a:spLocks noGrp="1"/>
          </p:cNvSpPr>
          <p:nvPr>
            <p:ph type="title"/>
          </p:nvPr>
        </p:nvSpPr>
        <p:spPr>
          <a:xfrm>
            <a:off x="323528" y="476672"/>
            <a:ext cx="8229600" cy="864096"/>
          </a:xfrm>
        </p:spPr>
        <p:txBody>
          <a:bodyPr>
            <a:normAutofit fontScale="90000"/>
          </a:bodyPr>
          <a:lstStyle/>
          <a:p>
            <a:r>
              <a:rPr lang="fr-FR" dirty="0" smtClean="0"/>
              <a:t/>
            </a:r>
            <a:br>
              <a:rPr lang="fr-FR" dirty="0" smtClean="0"/>
            </a:br>
            <a:r>
              <a:rPr lang="fr-FR" dirty="0" smtClean="0"/>
              <a:t/>
            </a:r>
            <a:br>
              <a:rPr lang="fr-FR" dirty="0" smtClean="0"/>
            </a:br>
            <a:r>
              <a:rPr lang="fr-FR" dirty="0"/>
              <a:t> </a:t>
            </a:r>
            <a:br>
              <a:rPr lang="fr-FR" dirty="0"/>
            </a:br>
            <a:r>
              <a:rPr lang="fr-FR" dirty="0" smtClean="0">
                <a:solidFill>
                  <a:srgbClr val="00B0F0"/>
                </a:solidFill>
              </a:rPr>
              <a:t>IV.1. Construction de la matrice du compte du reste du monde</a:t>
            </a:r>
            <a:endParaRPr lang="fr-FR" dirty="0">
              <a:solidFill>
                <a:srgbClr val="00B0F0"/>
              </a:solidFill>
            </a:endParaRPr>
          </a:p>
        </p:txBody>
      </p:sp>
      <p:sp>
        <p:nvSpPr>
          <p:cNvPr id="1048618" name="Espace réservé du numéro de diapositive 3"/>
          <p:cNvSpPr>
            <a:spLocks noGrp="1"/>
          </p:cNvSpPr>
          <p:nvPr>
            <p:ph type="sldNum" sz="quarter" idx="12"/>
          </p:nvPr>
        </p:nvSpPr>
        <p:spPr/>
        <p:txBody>
          <a:bodyPr/>
          <a:lstStyle/>
          <a:p>
            <a:fld id="{CF4668DC-857F-487D-BFFA-8C0CA5037977}" type="slidenum">
              <a:rPr lang="fr-BE" smtClean="0"/>
              <a:t>12</a:t>
            </a:fld>
            <a:endParaRPr lang="fr-BE" dirty="0"/>
          </a:p>
        </p:txBody>
      </p:sp>
      <p:sp>
        <p:nvSpPr>
          <p:cNvPr id="1048619" name="Espace réservé du contenu 4"/>
          <p:cNvSpPr>
            <a:spLocks noGrp="1"/>
          </p:cNvSpPr>
          <p:nvPr>
            <p:ph sz="quarter" idx="1"/>
          </p:nvPr>
        </p:nvSpPr>
        <p:spPr>
          <a:xfrm>
            <a:off x="457200" y="1340768"/>
            <a:ext cx="8229600" cy="4680520"/>
          </a:xfrm>
        </p:spPr>
        <p:txBody>
          <a:bodyPr>
            <a:normAutofit fontScale="92500" lnSpcReduction="20000"/>
          </a:bodyPr>
          <a:lstStyle/>
          <a:p>
            <a:pPr algn="just"/>
            <a:r>
              <a:rPr lang="fr-FR" dirty="0" smtClean="0"/>
              <a:t>Les données du reste du monde sont obtenues du commerce extérieur;</a:t>
            </a:r>
          </a:p>
          <a:p>
            <a:pPr algn="just"/>
            <a:r>
              <a:rPr lang="fr-FR" dirty="0" smtClean="0"/>
              <a:t>Une structure est dégagée à travers les exportations et les importations de biens du Burkina Faso avec les pays partenaires. Ces pays partenaires sont retenus à l’image du niveau de désagrégation retenu dans la micro MCS avec l’expert de AFISTAT;</a:t>
            </a:r>
          </a:p>
          <a:p>
            <a:pPr algn="just"/>
            <a:r>
              <a:rPr lang="fr-FR" dirty="0" smtClean="0"/>
              <a:t>Ces clés de ventilation sont utilisées pour éclater le montant global des exportations et des importations de biens issus des comptes nationaux;</a:t>
            </a:r>
          </a:p>
          <a:p>
            <a:pPr algn="just"/>
            <a:r>
              <a:rPr lang="fr-FR" dirty="0" smtClean="0"/>
              <a:t>Une des limites est que le commerce international des services de la </a:t>
            </a:r>
            <a:r>
              <a:rPr lang="fr-FR" dirty="0" err="1" smtClean="0"/>
              <a:t>BdP</a:t>
            </a:r>
            <a:r>
              <a:rPr lang="fr-FR" dirty="0" smtClean="0"/>
              <a:t> ne permet pas d’avoir les échanges de services entre le Burkina Faso et les pays partenaires de façon désagrégée.</a:t>
            </a:r>
          </a:p>
          <a:p>
            <a:endParaRPr lang="fr-FR" dirty="0" smtClean="0"/>
          </a:p>
          <a:p>
            <a:endParaRPr lang="fr-FR" dirty="0" smtClean="0"/>
          </a:p>
          <a:p>
            <a:pPr lvl="1"/>
            <a:endParaRPr lang="fr-FR" dirty="0" smtClean="0"/>
          </a:p>
          <a:p>
            <a:endParaRPr lang="fr-FR" dirty="0"/>
          </a:p>
        </p:txBody>
      </p:sp>
    </p:spTree>
    <p:extLst>
      <p:ext uri="{BB962C8B-B14F-4D97-AF65-F5344CB8AC3E}">
        <p14:creationId xmlns:p14="http://schemas.microsoft.com/office/powerpoint/2010/main" val="25310729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re 1"/>
          <p:cNvSpPr>
            <a:spLocks noGrp="1"/>
          </p:cNvSpPr>
          <p:nvPr>
            <p:ph type="title"/>
          </p:nvPr>
        </p:nvSpPr>
        <p:spPr>
          <a:xfrm>
            <a:off x="323528" y="476672"/>
            <a:ext cx="8229600" cy="864096"/>
          </a:xfrm>
        </p:spPr>
        <p:txBody>
          <a:bodyPr>
            <a:normAutofit fontScale="90000"/>
          </a:bodyPr>
          <a:lstStyle/>
          <a:p>
            <a:r>
              <a:rPr lang="fr-FR" dirty="0" smtClean="0"/>
              <a:t/>
            </a:r>
            <a:br>
              <a:rPr lang="fr-FR" dirty="0" smtClean="0"/>
            </a:br>
            <a:r>
              <a:rPr lang="fr-FR" dirty="0" smtClean="0"/>
              <a:t/>
            </a:r>
            <a:br>
              <a:rPr lang="fr-FR" dirty="0" smtClean="0"/>
            </a:br>
            <a:r>
              <a:rPr lang="fr-FR" dirty="0"/>
              <a:t> </a:t>
            </a:r>
            <a:br>
              <a:rPr lang="fr-FR" dirty="0"/>
            </a:br>
            <a:r>
              <a:rPr lang="fr-FR" dirty="0" smtClean="0">
                <a:solidFill>
                  <a:srgbClr val="00B0F0"/>
                </a:solidFill>
              </a:rPr>
              <a:t>IV.2. Construction de la matrice du compte des administrations publiques</a:t>
            </a:r>
            <a:endParaRPr lang="fr-FR" dirty="0">
              <a:solidFill>
                <a:srgbClr val="00B0F0"/>
              </a:solidFill>
            </a:endParaRPr>
          </a:p>
        </p:txBody>
      </p:sp>
      <p:sp>
        <p:nvSpPr>
          <p:cNvPr id="1048618" name="Espace réservé du numéro de diapositive 3"/>
          <p:cNvSpPr>
            <a:spLocks noGrp="1"/>
          </p:cNvSpPr>
          <p:nvPr>
            <p:ph type="sldNum" sz="quarter" idx="12"/>
          </p:nvPr>
        </p:nvSpPr>
        <p:spPr/>
        <p:txBody>
          <a:bodyPr/>
          <a:lstStyle/>
          <a:p>
            <a:fld id="{CF4668DC-857F-487D-BFFA-8C0CA5037977}" type="slidenum">
              <a:rPr lang="fr-BE" smtClean="0"/>
              <a:t>13</a:t>
            </a:fld>
            <a:endParaRPr lang="fr-BE" dirty="0"/>
          </a:p>
        </p:txBody>
      </p:sp>
      <p:sp>
        <p:nvSpPr>
          <p:cNvPr id="1048619" name="Espace réservé du contenu 4"/>
          <p:cNvSpPr>
            <a:spLocks noGrp="1"/>
          </p:cNvSpPr>
          <p:nvPr>
            <p:ph sz="quarter" idx="1"/>
          </p:nvPr>
        </p:nvSpPr>
        <p:spPr>
          <a:xfrm>
            <a:off x="457200" y="1340768"/>
            <a:ext cx="8229600" cy="3960440"/>
          </a:xfrm>
        </p:spPr>
        <p:txBody>
          <a:bodyPr>
            <a:normAutofit lnSpcReduction="10000"/>
          </a:bodyPr>
          <a:lstStyle/>
          <a:p>
            <a:pPr algn="just"/>
            <a:r>
              <a:rPr lang="fr-FR" dirty="0" smtClean="0"/>
              <a:t>Les impôts sur la production et les importations ainsi que </a:t>
            </a:r>
            <a:r>
              <a:rPr lang="fr-FR" dirty="0"/>
              <a:t>les </a:t>
            </a:r>
            <a:r>
              <a:rPr lang="fr-FR" dirty="0" smtClean="0"/>
              <a:t>subventions sur les produits sont issus directement du TRE ;</a:t>
            </a:r>
          </a:p>
          <a:p>
            <a:pPr algn="just"/>
            <a:r>
              <a:rPr lang="fr-FR" dirty="0" smtClean="0"/>
              <a:t>Ils sont intégrés par transposition au format de la MCS;</a:t>
            </a:r>
          </a:p>
          <a:p>
            <a:pPr algn="just"/>
            <a:r>
              <a:rPr lang="fr-FR" dirty="0" smtClean="0"/>
              <a:t>La structure des transferts reçus par les ménages des administrations publiques est extraite des données d’enquêtes (ENESI 2015);</a:t>
            </a:r>
          </a:p>
          <a:p>
            <a:pPr algn="just"/>
            <a:r>
              <a:rPr lang="fr-FR" dirty="0" smtClean="0"/>
              <a:t>Par contre, les transferts versés sont estimés à travers la structure des services de la dette, notamment la structure des dons et prêts en provenance de l’extérieur.</a:t>
            </a:r>
          </a:p>
          <a:p>
            <a:endParaRPr lang="fr-FR" dirty="0" smtClean="0"/>
          </a:p>
          <a:p>
            <a:endParaRPr lang="fr-FR" dirty="0" smtClean="0"/>
          </a:p>
          <a:p>
            <a:pPr lvl="1"/>
            <a:endParaRPr lang="fr-FR" dirty="0" smtClean="0"/>
          </a:p>
          <a:p>
            <a:endParaRPr lang="fr-FR" dirty="0"/>
          </a:p>
        </p:txBody>
      </p:sp>
    </p:spTree>
    <p:extLst>
      <p:ext uri="{BB962C8B-B14F-4D97-AF65-F5344CB8AC3E}">
        <p14:creationId xmlns:p14="http://schemas.microsoft.com/office/powerpoint/2010/main" val="29144300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re 1"/>
          <p:cNvSpPr>
            <a:spLocks noGrp="1"/>
          </p:cNvSpPr>
          <p:nvPr>
            <p:ph type="title"/>
          </p:nvPr>
        </p:nvSpPr>
        <p:spPr>
          <a:xfrm>
            <a:off x="323528" y="476672"/>
            <a:ext cx="8229600" cy="864096"/>
          </a:xfrm>
        </p:spPr>
        <p:txBody>
          <a:bodyPr>
            <a:normAutofit fontScale="90000"/>
          </a:bodyPr>
          <a:lstStyle/>
          <a:p>
            <a:r>
              <a:rPr lang="fr-FR" dirty="0" smtClean="0"/>
              <a:t/>
            </a:r>
            <a:br>
              <a:rPr lang="fr-FR" dirty="0" smtClean="0"/>
            </a:br>
            <a:r>
              <a:rPr lang="fr-FR" dirty="0" smtClean="0"/>
              <a:t/>
            </a:r>
            <a:br>
              <a:rPr lang="fr-FR" dirty="0" smtClean="0"/>
            </a:br>
            <a:r>
              <a:rPr lang="fr-FR" dirty="0"/>
              <a:t> </a:t>
            </a:r>
            <a:br>
              <a:rPr lang="fr-FR" dirty="0"/>
            </a:br>
            <a:r>
              <a:rPr lang="fr-FR" dirty="0" smtClean="0">
                <a:solidFill>
                  <a:srgbClr val="00B0F0"/>
                </a:solidFill>
              </a:rPr>
              <a:t>IV.3. Construction de la matrice du compte des ménages</a:t>
            </a:r>
            <a:endParaRPr lang="fr-FR" dirty="0">
              <a:solidFill>
                <a:srgbClr val="00B0F0"/>
              </a:solidFill>
            </a:endParaRPr>
          </a:p>
        </p:txBody>
      </p:sp>
      <p:sp>
        <p:nvSpPr>
          <p:cNvPr id="1048618" name="Espace réservé du numéro de diapositive 3"/>
          <p:cNvSpPr>
            <a:spLocks noGrp="1"/>
          </p:cNvSpPr>
          <p:nvPr>
            <p:ph type="sldNum" sz="quarter" idx="12"/>
          </p:nvPr>
        </p:nvSpPr>
        <p:spPr/>
        <p:txBody>
          <a:bodyPr/>
          <a:lstStyle/>
          <a:p>
            <a:fld id="{CF4668DC-857F-487D-BFFA-8C0CA5037977}" type="slidenum">
              <a:rPr lang="fr-BE" smtClean="0"/>
              <a:t>14</a:t>
            </a:fld>
            <a:endParaRPr lang="fr-BE" dirty="0"/>
          </a:p>
        </p:txBody>
      </p:sp>
      <p:sp>
        <p:nvSpPr>
          <p:cNvPr id="1048619" name="Espace réservé du contenu 4"/>
          <p:cNvSpPr>
            <a:spLocks noGrp="1"/>
          </p:cNvSpPr>
          <p:nvPr>
            <p:ph sz="quarter" idx="1"/>
          </p:nvPr>
        </p:nvSpPr>
        <p:spPr>
          <a:xfrm>
            <a:off x="457200" y="1340768"/>
            <a:ext cx="8229600" cy="2664296"/>
          </a:xfrm>
        </p:spPr>
        <p:txBody>
          <a:bodyPr>
            <a:normAutofit/>
          </a:bodyPr>
          <a:lstStyle/>
          <a:p>
            <a:pPr algn="just"/>
            <a:r>
              <a:rPr lang="fr-FR" dirty="0" smtClean="0"/>
              <a:t>La structure des dépenses de consommation des ménages en produits est obtenue de l’enquête multisectorielle continue réalisée en 2014 (EMC) ;</a:t>
            </a:r>
          </a:p>
          <a:p>
            <a:pPr algn="just"/>
            <a:r>
              <a:rPr lang="fr-FR" dirty="0" smtClean="0"/>
              <a:t>Une structure étant dégagée, le montant global issu du TRE est éclaté selon cette structure.</a:t>
            </a:r>
          </a:p>
          <a:p>
            <a:endParaRPr lang="fr-FR" dirty="0" smtClean="0"/>
          </a:p>
          <a:p>
            <a:endParaRPr lang="fr-FR" dirty="0" smtClean="0"/>
          </a:p>
          <a:p>
            <a:pPr lvl="1"/>
            <a:endParaRPr lang="fr-FR" dirty="0" smtClean="0"/>
          </a:p>
          <a:p>
            <a:endParaRPr lang="fr-FR" dirty="0"/>
          </a:p>
        </p:txBody>
      </p:sp>
    </p:spTree>
    <p:extLst>
      <p:ext uri="{BB962C8B-B14F-4D97-AF65-F5344CB8AC3E}">
        <p14:creationId xmlns:p14="http://schemas.microsoft.com/office/powerpoint/2010/main" val="26371842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re 1"/>
          <p:cNvSpPr>
            <a:spLocks noGrp="1"/>
          </p:cNvSpPr>
          <p:nvPr>
            <p:ph type="title"/>
          </p:nvPr>
        </p:nvSpPr>
        <p:spPr>
          <a:xfrm>
            <a:off x="323528" y="476672"/>
            <a:ext cx="8229600" cy="864096"/>
          </a:xfrm>
        </p:spPr>
        <p:txBody>
          <a:bodyPr>
            <a:normAutofit fontScale="90000"/>
          </a:bodyPr>
          <a:lstStyle/>
          <a:p>
            <a:r>
              <a:rPr lang="fr-FR" dirty="0" smtClean="0"/>
              <a:t/>
            </a:r>
            <a:br>
              <a:rPr lang="fr-FR" dirty="0" smtClean="0"/>
            </a:br>
            <a:r>
              <a:rPr lang="fr-FR" dirty="0" smtClean="0"/>
              <a:t/>
            </a:r>
            <a:br>
              <a:rPr lang="fr-FR" dirty="0" smtClean="0"/>
            </a:br>
            <a:r>
              <a:rPr lang="fr-FR" dirty="0"/>
              <a:t> </a:t>
            </a:r>
            <a:br>
              <a:rPr lang="fr-FR" dirty="0"/>
            </a:br>
            <a:r>
              <a:rPr lang="fr-FR" dirty="0" smtClean="0">
                <a:solidFill>
                  <a:srgbClr val="00B0F0"/>
                </a:solidFill>
              </a:rPr>
              <a:t>IV.4. Construction de la matrice du compte de capital</a:t>
            </a:r>
            <a:endParaRPr lang="fr-FR" dirty="0">
              <a:solidFill>
                <a:srgbClr val="00B0F0"/>
              </a:solidFill>
            </a:endParaRPr>
          </a:p>
        </p:txBody>
      </p:sp>
      <p:sp>
        <p:nvSpPr>
          <p:cNvPr id="1048618" name="Espace réservé du numéro de diapositive 3"/>
          <p:cNvSpPr>
            <a:spLocks noGrp="1"/>
          </p:cNvSpPr>
          <p:nvPr>
            <p:ph type="sldNum" sz="quarter" idx="12"/>
          </p:nvPr>
        </p:nvSpPr>
        <p:spPr/>
        <p:txBody>
          <a:bodyPr/>
          <a:lstStyle/>
          <a:p>
            <a:fld id="{CF4668DC-857F-487D-BFFA-8C0CA5037977}" type="slidenum">
              <a:rPr lang="fr-BE" smtClean="0"/>
              <a:t>15</a:t>
            </a:fld>
            <a:endParaRPr lang="fr-BE" dirty="0"/>
          </a:p>
        </p:txBody>
      </p:sp>
      <p:sp>
        <p:nvSpPr>
          <p:cNvPr id="1048619" name="Espace réservé du contenu 4"/>
          <p:cNvSpPr>
            <a:spLocks noGrp="1"/>
          </p:cNvSpPr>
          <p:nvPr>
            <p:ph sz="quarter" idx="1"/>
          </p:nvPr>
        </p:nvSpPr>
        <p:spPr>
          <a:xfrm>
            <a:off x="457200" y="1340768"/>
            <a:ext cx="8229600" cy="3888432"/>
          </a:xfrm>
        </p:spPr>
        <p:txBody>
          <a:bodyPr>
            <a:normAutofit fontScale="92500" lnSpcReduction="20000"/>
          </a:bodyPr>
          <a:lstStyle/>
          <a:p>
            <a:pPr algn="just"/>
            <a:r>
              <a:rPr lang="fr-FR" dirty="0" smtClean="0"/>
              <a:t>Le capital est scindé en capital privé et public;</a:t>
            </a:r>
          </a:p>
          <a:p>
            <a:pPr algn="just"/>
            <a:r>
              <a:rPr lang="fr-FR" dirty="0" smtClean="0"/>
              <a:t>La structure du capital des ménages est obtenue des données d’enquête (ENESI 2015);</a:t>
            </a:r>
          </a:p>
          <a:p>
            <a:pPr marL="901700" indent="-457200" algn="just">
              <a:buFont typeface="Courier New" panose="02070309020205020404" pitchFamily="49" charset="0"/>
              <a:buChar char="o"/>
            </a:pPr>
            <a:r>
              <a:rPr lang="fr-FR" dirty="0" smtClean="0"/>
              <a:t>Le revenu des ménages est pris comme un proxy de l’épargne de ces derniers.</a:t>
            </a:r>
          </a:p>
          <a:p>
            <a:pPr algn="just"/>
            <a:r>
              <a:rPr lang="fr-FR" dirty="0" smtClean="0"/>
              <a:t>Le capital public et privé est estimé sur les déclarations statistiques et fiscales des entreprises;</a:t>
            </a:r>
          </a:p>
          <a:p>
            <a:pPr marL="901700" indent="-457200" algn="just">
              <a:buFont typeface="Courier New" panose="02070309020205020404" pitchFamily="49" charset="0"/>
              <a:buChar char="o"/>
            </a:pPr>
            <a:r>
              <a:rPr lang="fr-FR" dirty="0" smtClean="0"/>
              <a:t>Un rapport sur les investissements sert d’inputs pour obtenir la structure.</a:t>
            </a:r>
          </a:p>
          <a:p>
            <a:pPr algn="just"/>
            <a:r>
              <a:rPr lang="fr-FR" dirty="0" smtClean="0"/>
              <a:t>Une fois </a:t>
            </a:r>
            <a:r>
              <a:rPr lang="fr-FR" smtClean="0"/>
              <a:t>la structure </a:t>
            </a:r>
            <a:r>
              <a:rPr lang="fr-FR" dirty="0" smtClean="0"/>
              <a:t>dégagée, le montant global issu du TRE est éclaté selon cette structure.</a:t>
            </a:r>
          </a:p>
          <a:p>
            <a:endParaRPr lang="fr-FR" dirty="0" smtClean="0"/>
          </a:p>
          <a:p>
            <a:endParaRPr lang="fr-FR" dirty="0" smtClean="0"/>
          </a:p>
          <a:p>
            <a:endParaRPr lang="fr-FR" dirty="0" smtClean="0"/>
          </a:p>
          <a:p>
            <a:pPr lvl="1"/>
            <a:endParaRPr lang="fr-FR" dirty="0" smtClean="0"/>
          </a:p>
          <a:p>
            <a:endParaRPr lang="fr-FR" dirty="0"/>
          </a:p>
        </p:txBody>
      </p:sp>
    </p:spTree>
    <p:extLst>
      <p:ext uri="{BB962C8B-B14F-4D97-AF65-F5344CB8AC3E}">
        <p14:creationId xmlns:p14="http://schemas.microsoft.com/office/powerpoint/2010/main" val="3025534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re 1"/>
          <p:cNvSpPr>
            <a:spLocks noGrp="1"/>
          </p:cNvSpPr>
          <p:nvPr>
            <p:ph type="title"/>
          </p:nvPr>
        </p:nvSpPr>
        <p:spPr/>
        <p:txBody>
          <a:bodyPr>
            <a:normAutofit fontScale="90000"/>
          </a:bodyPr>
          <a:lstStyle/>
          <a:p>
            <a:r>
              <a:rPr lang="fr-FR" dirty="0" smtClean="0">
                <a:solidFill>
                  <a:srgbClr val="00B0F0"/>
                </a:solidFill>
              </a:rPr>
              <a:t>IV.5.1. </a:t>
            </a:r>
            <a:r>
              <a:rPr lang="fr-FR" dirty="0">
                <a:solidFill>
                  <a:srgbClr val="00B0F0"/>
                </a:solidFill>
              </a:rPr>
              <a:t>Bouclage de la MCS désagrégée</a:t>
            </a:r>
            <a:br>
              <a:rPr lang="fr-FR" dirty="0">
                <a:solidFill>
                  <a:srgbClr val="00B0F0"/>
                </a:solidFill>
              </a:rPr>
            </a:br>
            <a:endParaRPr lang="fr-FR" dirty="0">
              <a:solidFill>
                <a:srgbClr val="00B0F0"/>
              </a:solidFill>
            </a:endParaRPr>
          </a:p>
        </p:txBody>
      </p:sp>
      <p:sp>
        <p:nvSpPr>
          <p:cNvPr id="1048621" name="Espace réservé du contenu 2"/>
          <p:cNvSpPr>
            <a:spLocks noGrp="1"/>
          </p:cNvSpPr>
          <p:nvPr>
            <p:ph sz="quarter" idx="1"/>
          </p:nvPr>
        </p:nvSpPr>
        <p:spPr>
          <a:xfrm>
            <a:off x="457200" y="1219200"/>
            <a:ext cx="8229600" cy="4874096"/>
          </a:xfrm>
        </p:spPr>
        <p:txBody>
          <a:bodyPr>
            <a:normAutofit/>
          </a:bodyPr>
          <a:lstStyle/>
          <a:p>
            <a:r>
              <a:rPr lang="fr-FR" b="1" dirty="0" smtClean="0"/>
              <a:t> </a:t>
            </a:r>
            <a:r>
              <a:rPr lang="fr-FR" dirty="0"/>
              <a:t>L’existence d’un TRE et d’un TCEI cohérents évitent d’avoir des problèmes de bouclage de la MCS</a:t>
            </a:r>
            <a:r>
              <a:rPr lang="fr-FR" dirty="0" smtClean="0"/>
              <a:t>.</a:t>
            </a:r>
          </a:p>
          <a:p>
            <a:r>
              <a:rPr lang="fr-FR" dirty="0"/>
              <a:t>Le principe consiste à considérer chaque ligne et la colonne correspondante comme les éléments d’un compte en partie double retraçant respectivement les ressources et les emplois. L’équilibre de l’ensemble de ces comptes de la MCS se traduit par l’équilibre de la MCS.</a:t>
            </a:r>
          </a:p>
          <a:p>
            <a:r>
              <a:rPr lang="fr-FR" dirty="0"/>
              <a:t>L’équilibre fondamental traduisant l’équilibre sur le marché des Biens et Services découle ainsi de l’ERE global issu du TRE.</a:t>
            </a:r>
          </a:p>
          <a:p>
            <a:endParaRPr lang="fr-FR" dirty="0"/>
          </a:p>
        </p:txBody>
      </p:sp>
      <p:sp>
        <p:nvSpPr>
          <p:cNvPr id="1048622" name="Espace réservé du numéro de diapositive 5"/>
          <p:cNvSpPr>
            <a:spLocks noGrp="1"/>
          </p:cNvSpPr>
          <p:nvPr>
            <p:ph type="sldNum" sz="quarter" idx="12"/>
          </p:nvPr>
        </p:nvSpPr>
        <p:spPr/>
        <p:txBody>
          <a:bodyPr/>
          <a:lstStyle/>
          <a:p>
            <a:fld id="{CF4668DC-857F-487D-BFFA-8C0CA5037977}" type="slidenum">
              <a:rPr lang="fr-BE" smtClean="0"/>
              <a:t>16</a:t>
            </a:fld>
            <a:endParaRPr lang="fr-BE" dirty="0"/>
          </a:p>
        </p:txBody>
      </p:sp>
    </p:spTree>
    <p:extLst>
      <p:ext uri="{BB962C8B-B14F-4D97-AF65-F5344CB8AC3E}">
        <p14:creationId xmlns:p14="http://schemas.microsoft.com/office/powerpoint/2010/main" val="2149197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48620"/>
                                        </p:tgtEl>
                                        <p:attrNameLst>
                                          <p:attrName>style.visibility</p:attrName>
                                        </p:attrNameLst>
                                      </p:cBhvr>
                                      <p:to>
                                        <p:strVal val="visible"/>
                                      </p:to>
                                    </p:set>
                                    <p:animEffect transition="in" filter="fade">
                                      <p:cBhvr>
                                        <p:cTn id="7" dur="1000"/>
                                        <p:tgtEl>
                                          <p:spTgt spid="1048620"/>
                                        </p:tgtEl>
                                      </p:cBhvr>
                                    </p:animEffect>
                                    <p:anim calcmode="lin" valueType="num">
                                      <p:cBhvr>
                                        <p:cTn id="8" dur="1000" fill="hold"/>
                                        <p:tgtEl>
                                          <p:spTgt spid="1048620"/>
                                        </p:tgtEl>
                                        <p:attrNameLst>
                                          <p:attrName>ppt_x</p:attrName>
                                        </p:attrNameLst>
                                      </p:cBhvr>
                                      <p:tavLst>
                                        <p:tav tm="0">
                                          <p:val>
                                            <p:strVal val="#ppt_x"/>
                                          </p:val>
                                        </p:tav>
                                        <p:tav tm="100000">
                                          <p:val>
                                            <p:strVal val="#ppt_x"/>
                                          </p:val>
                                        </p:tav>
                                      </p:tavLst>
                                    </p:anim>
                                    <p:anim calcmode="lin" valueType="num">
                                      <p:cBhvr>
                                        <p:cTn id="9" dur="1000" fill="hold"/>
                                        <p:tgtEl>
                                          <p:spTgt spid="10486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48621">
                                            <p:txEl>
                                              <p:pRg st="0" end="0"/>
                                            </p:txEl>
                                          </p:spTgt>
                                        </p:tgtEl>
                                        <p:attrNameLst>
                                          <p:attrName>style.visibility</p:attrName>
                                        </p:attrNameLst>
                                      </p:cBhvr>
                                      <p:to>
                                        <p:strVal val="visible"/>
                                      </p:to>
                                    </p:set>
                                    <p:anim calcmode="lin" valueType="num">
                                      <p:cBhvr additive="base">
                                        <p:cTn id="14" dur="500" fill="hold"/>
                                        <p:tgtEl>
                                          <p:spTgt spid="1048621">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0486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048621">
                                            <p:txEl>
                                              <p:pRg st="1" end="1"/>
                                            </p:txEl>
                                          </p:spTgt>
                                        </p:tgtEl>
                                        <p:attrNameLst>
                                          <p:attrName>style.visibility</p:attrName>
                                        </p:attrNameLst>
                                      </p:cBhvr>
                                      <p:to>
                                        <p:strVal val="visible"/>
                                      </p:to>
                                    </p:set>
                                    <p:anim calcmode="lin" valueType="num">
                                      <p:cBhvr additive="base">
                                        <p:cTn id="20" dur="500" fill="hold"/>
                                        <p:tgtEl>
                                          <p:spTgt spid="1048621">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04862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048621">
                                            <p:txEl>
                                              <p:pRg st="2" end="2"/>
                                            </p:txEl>
                                          </p:spTgt>
                                        </p:tgtEl>
                                        <p:attrNameLst>
                                          <p:attrName>style.visibility</p:attrName>
                                        </p:attrNameLst>
                                      </p:cBhvr>
                                      <p:to>
                                        <p:strVal val="visible"/>
                                      </p:to>
                                    </p:set>
                                    <p:anim calcmode="lin" valueType="num">
                                      <p:cBhvr additive="base">
                                        <p:cTn id="26" dur="500" fill="hold"/>
                                        <p:tgtEl>
                                          <p:spTgt spid="1048621">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04862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20" grpId="0"/>
      <p:bldP spid="104862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re 1"/>
          <p:cNvSpPr>
            <a:spLocks noGrp="1"/>
          </p:cNvSpPr>
          <p:nvPr>
            <p:ph type="title"/>
          </p:nvPr>
        </p:nvSpPr>
        <p:spPr/>
        <p:txBody>
          <a:bodyPr>
            <a:normAutofit fontScale="90000"/>
          </a:bodyPr>
          <a:lstStyle/>
          <a:p>
            <a:r>
              <a:rPr lang="fr-FR" dirty="0" smtClean="0">
                <a:solidFill>
                  <a:srgbClr val="00B0F0"/>
                </a:solidFill>
              </a:rPr>
              <a:t>IV.5.2. </a:t>
            </a:r>
            <a:r>
              <a:rPr lang="fr-FR" dirty="0">
                <a:solidFill>
                  <a:srgbClr val="00B0F0"/>
                </a:solidFill>
              </a:rPr>
              <a:t>Bouclage de la MCS désagrégée</a:t>
            </a:r>
            <a:br>
              <a:rPr lang="fr-FR" dirty="0">
                <a:solidFill>
                  <a:srgbClr val="00B0F0"/>
                </a:solidFill>
              </a:rPr>
            </a:br>
            <a:endParaRPr lang="fr-FR" dirty="0">
              <a:solidFill>
                <a:srgbClr val="00B0F0"/>
              </a:solidFill>
            </a:endParaRPr>
          </a:p>
        </p:txBody>
      </p:sp>
      <p:sp>
        <p:nvSpPr>
          <p:cNvPr id="1048621" name="Espace réservé du contenu 2"/>
          <p:cNvSpPr>
            <a:spLocks noGrp="1"/>
          </p:cNvSpPr>
          <p:nvPr>
            <p:ph sz="quarter" idx="1"/>
          </p:nvPr>
        </p:nvSpPr>
        <p:spPr>
          <a:xfrm>
            <a:off x="457200" y="1219200"/>
            <a:ext cx="8229600" cy="4874096"/>
          </a:xfrm>
        </p:spPr>
        <p:txBody>
          <a:bodyPr>
            <a:normAutofit/>
          </a:bodyPr>
          <a:lstStyle/>
          <a:p>
            <a:r>
              <a:rPr lang="fr-FR" dirty="0"/>
              <a:t>En raison de la désagrégation effectuée au niveau des différents comptes de la MCS, des déséquilibres </a:t>
            </a:r>
            <a:r>
              <a:rPr lang="fr-FR" dirty="0" smtClean="0"/>
              <a:t>sont apparus </a:t>
            </a:r>
            <a:r>
              <a:rPr lang="fr-FR" dirty="0"/>
              <a:t>et </a:t>
            </a:r>
            <a:r>
              <a:rPr lang="fr-FR" dirty="0" smtClean="0"/>
              <a:t>ont </a:t>
            </a:r>
            <a:r>
              <a:rPr lang="fr-FR" dirty="0"/>
              <a:t>nécessité des méthodes d’ajustement</a:t>
            </a:r>
            <a:r>
              <a:rPr lang="fr-FR" dirty="0" smtClean="0"/>
              <a:t>.</a:t>
            </a:r>
          </a:p>
          <a:p>
            <a:r>
              <a:rPr lang="fr-FR" dirty="0"/>
              <a:t>Le premier déséquilibre  est corrigé par </a:t>
            </a:r>
            <a:r>
              <a:rPr lang="fr-FR" dirty="0" smtClean="0"/>
              <a:t>un arbitrage </a:t>
            </a:r>
            <a:r>
              <a:rPr lang="fr-FR" dirty="0"/>
              <a:t>entre les travailleurs agricoles et indépendants et employeurs non </a:t>
            </a:r>
            <a:r>
              <a:rPr lang="fr-FR" dirty="0" smtClean="0"/>
              <a:t>agricoles</a:t>
            </a:r>
          </a:p>
          <a:p>
            <a:r>
              <a:rPr lang="fr-FR" dirty="0"/>
              <a:t>Il en est de même pour les impôts versés par les salariés du public et les salariés du privé formel à l’Etat</a:t>
            </a:r>
            <a:r>
              <a:rPr lang="fr-FR" dirty="0" smtClean="0"/>
              <a:t>.</a:t>
            </a:r>
          </a:p>
          <a:p>
            <a:r>
              <a:rPr lang="fr-FR" dirty="0"/>
              <a:t>Les épargnes du reste du monde issues des données d’enquêtes sont ajustées par les déséquilibres entre les postes capital public et capital privé.</a:t>
            </a:r>
          </a:p>
          <a:p>
            <a:pPr marL="0" indent="0">
              <a:buNone/>
            </a:pPr>
            <a:endParaRPr lang="fr-FR" dirty="0"/>
          </a:p>
        </p:txBody>
      </p:sp>
      <p:sp>
        <p:nvSpPr>
          <p:cNvPr id="1048622" name="Espace réservé du numéro de diapositive 5"/>
          <p:cNvSpPr>
            <a:spLocks noGrp="1"/>
          </p:cNvSpPr>
          <p:nvPr>
            <p:ph type="sldNum" sz="quarter" idx="12"/>
          </p:nvPr>
        </p:nvSpPr>
        <p:spPr/>
        <p:txBody>
          <a:bodyPr/>
          <a:lstStyle/>
          <a:p>
            <a:fld id="{CF4668DC-857F-487D-BFFA-8C0CA5037977}" type="slidenum">
              <a:rPr lang="fr-BE" smtClean="0"/>
              <a:t>17</a:t>
            </a:fld>
            <a:endParaRPr lang="fr-BE" dirty="0"/>
          </a:p>
        </p:txBody>
      </p:sp>
    </p:spTree>
    <p:extLst>
      <p:ext uri="{BB962C8B-B14F-4D97-AF65-F5344CB8AC3E}">
        <p14:creationId xmlns:p14="http://schemas.microsoft.com/office/powerpoint/2010/main" val="1592350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48620"/>
                                        </p:tgtEl>
                                        <p:attrNameLst>
                                          <p:attrName>style.visibility</p:attrName>
                                        </p:attrNameLst>
                                      </p:cBhvr>
                                      <p:to>
                                        <p:strVal val="visible"/>
                                      </p:to>
                                    </p:set>
                                    <p:animEffect transition="in" filter="fade">
                                      <p:cBhvr>
                                        <p:cTn id="7" dur="1000"/>
                                        <p:tgtEl>
                                          <p:spTgt spid="1048620"/>
                                        </p:tgtEl>
                                      </p:cBhvr>
                                    </p:animEffect>
                                    <p:anim calcmode="lin" valueType="num">
                                      <p:cBhvr>
                                        <p:cTn id="8" dur="1000" fill="hold"/>
                                        <p:tgtEl>
                                          <p:spTgt spid="1048620"/>
                                        </p:tgtEl>
                                        <p:attrNameLst>
                                          <p:attrName>ppt_x</p:attrName>
                                        </p:attrNameLst>
                                      </p:cBhvr>
                                      <p:tavLst>
                                        <p:tav tm="0">
                                          <p:val>
                                            <p:strVal val="#ppt_x"/>
                                          </p:val>
                                        </p:tav>
                                        <p:tav tm="100000">
                                          <p:val>
                                            <p:strVal val="#ppt_x"/>
                                          </p:val>
                                        </p:tav>
                                      </p:tavLst>
                                    </p:anim>
                                    <p:anim calcmode="lin" valueType="num">
                                      <p:cBhvr>
                                        <p:cTn id="9" dur="1000" fill="hold"/>
                                        <p:tgtEl>
                                          <p:spTgt spid="10486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48621">
                                            <p:txEl>
                                              <p:pRg st="0" end="0"/>
                                            </p:txEl>
                                          </p:spTgt>
                                        </p:tgtEl>
                                        <p:attrNameLst>
                                          <p:attrName>style.visibility</p:attrName>
                                        </p:attrNameLst>
                                      </p:cBhvr>
                                      <p:to>
                                        <p:strVal val="visible"/>
                                      </p:to>
                                    </p:set>
                                    <p:anim calcmode="lin" valueType="num">
                                      <p:cBhvr additive="base">
                                        <p:cTn id="14" dur="500" fill="hold"/>
                                        <p:tgtEl>
                                          <p:spTgt spid="1048621">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0486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048621">
                                            <p:txEl>
                                              <p:pRg st="1" end="1"/>
                                            </p:txEl>
                                          </p:spTgt>
                                        </p:tgtEl>
                                        <p:attrNameLst>
                                          <p:attrName>style.visibility</p:attrName>
                                        </p:attrNameLst>
                                      </p:cBhvr>
                                      <p:to>
                                        <p:strVal val="visible"/>
                                      </p:to>
                                    </p:set>
                                    <p:anim calcmode="lin" valueType="num">
                                      <p:cBhvr additive="base">
                                        <p:cTn id="20" dur="500" fill="hold"/>
                                        <p:tgtEl>
                                          <p:spTgt spid="1048621">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04862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048621">
                                            <p:txEl>
                                              <p:pRg st="2" end="2"/>
                                            </p:txEl>
                                          </p:spTgt>
                                        </p:tgtEl>
                                        <p:attrNameLst>
                                          <p:attrName>style.visibility</p:attrName>
                                        </p:attrNameLst>
                                      </p:cBhvr>
                                      <p:to>
                                        <p:strVal val="visible"/>
                                      </p:to>
                                    </p:set>
                                    <p:anim calcmode="lin" valueType="num">
                                      <p:cBhvr additive="base">
                                        <p:cTn id="26" dur="500" fill="hold"/>
                                        <p:tgtEl>
                                          <p:spTgt spid="1048621">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04862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048621">
                                            <p:txEl>
                                              <p:pRg st="3" end="3"/>
                                            </p:txEl>
                                          </p:spTgt>
                                        </p:tgtEl>
                                        <p:attrNameLst>
                                          <p:attrName>style.visibility</p:attrName>
                                        </p:attrNameLst>
                                      </p:cBhvr>
                                      <p:to>
                                        <p:strVal val="visible"/>
                                      </p:to>
                                    </p:set>
                                    <p:anim calcmode="lin" valueType="num">
                                      <p:cBhvr additive="base">
                                        <p:cTn id="32" dur="500" fill="hold"/>
                                        <p:tgtEl>
                                          <p:spTgt spid="1048621">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04862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20" grpId="0"/>
      <p:bldP spid="104862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re 1"/>
          <p:cNvSpPr>
            <a:spLocks noGrp="1"/>
          </p:cNvSpPr>
          <p:nvPr>
            <p:ph type="title"/>
          </p:nvPr>
        </p:nvSpPr>
        <p:spPr/>
        <p:txBody>
          <a:bodyPr>
            <a:normAutofit fontScale="90000"/>
          </a:bodyPr>
          <a:lstStyle/>
          <a:p>
            <a:pPr lvl="0"/>
            <a:r>
              <a:rPr lang="fr-FR" dirty="0" smtClean="0">
                <a:solidFill>
                  <a:srgbClr val="00B0F0"/>
                </a:solidFill>
              </a:rPr>
              <a:t>V.1. </a:t>
            </a:r>
            <a:r>
              <a:rPr lang="fr-FR" dirty="0">
                <a:solidFill>
                  <a:srgbClr val="00B0F0"/>
                </a:solidFill>
              </a:rPr>
              <a:t>Principales difficultés et approches de solution</a:t>
            </a:r>
          </a:p>
        </p:txBody>
      </p:sp>
      <p:sp>
        <p:nvSpPr>
          <p:cNvPr id="1048621" name="Espace réservé du contenu 2"/>
          <p:cNvSpPr>
            <a:spLocks noGrp="1"/>
          </p:cNvSpPr>
          <p:nvPr>
            <p:ph sz="quarter" idx="1"/>
          </p:nvPr>
        </p:nvSpPr>
        <p:spPr>
          <a:xfrm>
            <a:off x="457200" y="1219200"/>
            <a:ext cx="8229600" cy="4874096"/>
          </a:xfrm>
        </p:spPr>
        <p:txBody>
          <a:bodyPr>
            <a:normAutofit/>
          </a:bodyPr>
          <a:lstStyle/>
          <a:p>
            <a:pPr marL="0" indent="0">
              <a:buNone/>
            </a:pPr>
            <a:r>
              <a:rPr lang="fr-FR" dirty="0" smtClean="0"/>
              <a:t>    5.1. 1.Principales difficultés</a:t>
            </a:r>
          </a:p>
          <a:p>
            <a:r>
              <a:rPr lang="fr-FR" dirty="0" smtClean="0"/>
              <a:t>La </a:t>
            </a:r>
            <a:r>
              <a:rPr lang="fr-FR" dirty="0"/>
              <a:t>première du genre est relative à l’absence de données pour établir la structure tant souhaitée pour leur ventilation suivant le niveau de désagrégation retenu dans la MCS</a:t>
            </a:r>
            <a:r>
              <a:rPr lang="fr-FR" dirty="0" smtClean="0"/>
              <a:t>.</a:t>
            </a:r>
          </a:p>
          <a:p>
            <a:r>
              <a:rPr lang="fr-FR" dirty="0"/>
              <a:t>Des données sur les transferts de revenu et de capitaux en relation avec le reste du monde  ne se présentaient pas de manière exhaustive</a:t>
            </a:r>
            <a:r>
              <a:rPr lang="fr-FR" dirty="0" smtClean="0"/>
              <a:t>.</a:t>
            </a:r>
          </a:p>
          <a:p>
            <a:r>
              <a:rPr lang="fr-FR" dirty="0"/>
              <a:t>Même si certaines données sur les conditions de revenu et d’accumulation pouvaient être obtenues, elles n’étaient pas disponibles selon la nomenclature des produits</a:t>
            </a:r>
          </a:p>
        </p:txBody>
      </p:sp>
      <p:sp>
        <p:nvSpPr>
          <p:cNvPr id="1048622" name="Espace réservé du numéro de diapositive 5"/>
          <p:cNvSpPr>
            <a:spLocks noGrp="1"/>
          </p:cNvSpPr>
          <p:nvPr>
            <p:ph type="sldNum" sz="quarter" idx="12"/>
          </p:nvPr>
        </p:nvSpPr>
        <p:spPr/>
        <p:txBody>
          <a:bodyPr/>
          <a:lstStyle/>
          <a:p>
            <a:fld id="{CF4668DC-857F-487D-BFFA-8C0CA5037977}" type="slidenum">
              <a:rPr lang="fr-BE" smtClean="0"/>
              <a:t>18</a:t>
            </a:fld>
            <a:endParaRPr lang="fr-BE" dirty="0"/>
          </a:p>
        </p:txBody>
      </p:sp>
    </p:spTree>
    <p:extLst>
      <p:ext uri="{BB962C8B-B14F-4D97-AF65-F5344CB8AC3E}">
        <p14:creationId xmlns:p14="http://schemas.microsoft.com/office/powerpoint/2010/main" val="4264146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48620"/>
                                        </p:tgtEl>
                                        <p:attrNameLst>
                                          <p:attrName>style.visibility</p:attrName>
                                        </p:attrNameLst>
                                      </p:cBhvr>
                                      <p:to>
                                        <p:strVal val="visible"/>
                                      </p:to>
                                    </p:set>
                                    <p:animEffect transition="in" filter="fade">
                                      <p:cBhvr>
                                        <p:cTn id="7" dur="1000"/>
                                        <p:tgtEl>
                                          <p:spTgt spid="1048620"/>
                                        </p:tgtEl>
                                      </p:cBhvr>
                                    </p:animEffect>
                                    <p:anim calcmode="lin" valueType="num">
                                      <p:cBhvr>
                                        <p:cTn id="8" dur="1000" fill="hold"/>
                                        <p:tgtEl>
                                          <p:spTgt spid="1048620"/>
                                        </p:tgtEl>
                                        <p:attrNameLst>
                                          <p:attrName>ppt_x</p:attrName>
                                        </p:attrNameLst>
                                      </p:cBhvr>
                                      <p:tavLst>
                                        <p:tav tm="0">
                                          <p:val>
                                            <p:strVal val="#ppt_x"/>
                                          </p:val>
                                        </p:tav>
                                        <p:tav tm="100000">
                                          <p:val>
                                            <p:strVal val="#ppt_x"/>
                                          </p:val>
                                        </p:tav>
                                      </p:tavLst>
                                    </p:anim>
                                    <p:anim calcmode="lin" valueType="num">
                                      <p:cBhvr>
                                        <p:cTn id="9" dur="1000" fill="hold"/>
                                        <p:tgtEl>
                                          <p:spTgt spid="10486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48621">
                                            <p:txEl>
                                              <p:pRg st="0" end="0"/>
                                            </p:txEl>
                                          </p:spTgt>
                                        </p:tgtEl>
                                        <p:attrNameLst>
                                          <p:attrName>style.visibility</p:attrName>
                                        </p:attrNameLst>
                                      </p:cBhvr>
                                      <p:to>
                                        <p:strVal val="visible"/>
                                      </p:to>
                                    </p:set>
                                    <p:anim calcmode="lin" valueType="num">
                                      <p:cBhvr additive="base">
                                        <p:cTn id="14" dur="500" fill="hold"/>
                                        <p:tgtEl>
                                          <p:spTgt spid="1048621">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0486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048621">
                                            <p:txEl>
                                              <p:pRg st="1" end="1"/>
                                            </p:txEl>
                                          </p:spTgt>
                                        </p:tgtEl>
                                        <p:attrNameLst>
                                          <p:attrName>style.visibility</p:attrName>
                                        </p:attrNameLst>
                                      </p:cBhvr>
                                      <p:to>
                                        <p:strVal val="visible"/>
                                      </p:to>
                                    </p:set>
                                    <p:anim calcmode="lin" valueType="num">
                                      <p:cBhvr additive="base">
                                        <p:cTn id="20" dur="500" fill="hold"/>
                                        <p:tgtEl>
                                          <p:spTgt spid="1048621">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04862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048621">
                                            <p:txEl>
                                              <p:pRg st="2" end="2"/>
                                            </p:txEl>
                                          </p:spTgt>
                                        </p:tgtEl>
                                        <p:attrNameLst>
                                          <p:attrName>style.visibility</p:attrName>
                                        </p:attrNameLst>
                                      </p:cBhvr>
                                      <p:to>
                                        <p:strVal val="visible"/>
                                      </p:to>
                                    </p:set>
                                    <p:anim calcmode="lin" valueType="num">
                                      <p:cBhvr additive="base">
                                        <p:cTn id="26" dur="500" fill="hold"/>
                                        <p:tgtEl>
                                          <p:spTgt spid="1048621">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04862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048621">
                                            <p:txEl>
                                              <p:pRg st="3" end="3"/>
                                            </p:txEl>
                                          </p:spTgt>
                                        </p:tgtEl>
                                        <p:attrNameLst>
                                          <p:attrName>style.visibility</p:attrName>
                                        </p:attrNameLst>
                                      </p:cBhvr>
                                      <p:to>
                                        <p:strVal val="visible"/>
                                      </p:to>
                                    </p:set>
                                    <p:anim calcmode="lin" valueType="num">
                                      <p:cBhvr additive="base">
                                        <p:cTn id="32" dur="500" fill="hold"/>
                                        <p:tgtEl>
                                          <p:spTgt spid="1048621">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04862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20" grpId="0"/>
      <p:bldP spid="104862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re 1"/>
          <p:cNvSpPr>
            <a:spLocks noGrp="1"/>
          </p:cNvSpPr>
          <p:nvPr>
            <p:ph type="title"/>
          </p:nvPr>
        </p:nvSpPr>
        <p:spPr/>
        <p:txBody>
          <a:bodyPr>
            <a:normAutofit fontScale="90000"/>
          </a:bodyPr>
          <a:lstStyle/>
          <a:p>
            <a:pPr lvl="0"/>
            <a:r>
              <a:rPr lang="fr-FR" dirty="0" smtClean="0">
                <a:solidFill>
                  <a:srgbClr val="00B0F0"/>
                </a:solidFill>
              </a:rPr>
              <a:t>V.2. </a:t>
            </a:r>
            <a:r>
              <a:rPr lang="fr-FR" dirty="0">
                <a:solidFill>
                  <a:srgbClr val="00B0F0"/>
                </a:solidFill>
              </a:rPr>
              <a:t>Principales difficultés et approches de solution</a:t>
            </a:r>
          </a:p>
        </p:txBody>
      </p:sp>
      <p:sp>
        <p:nvSpPr>
          <p:cNvPr id="1048621" name="Espace réservé du contenu 2"/>
          <p:cNvSpPr>
            <a:spLocks noGrp="1"/>
          </p:cNvSpPr>
          <p:nvPr>
            <p:ph sz="quarter" idx="1"/>
          </p:nvPr>
        </p:nvSpPr>
        <p:spPr>
          <a:xfrm>
            <a:off x="457200" y="1219200"/>
            <a:ext cx="8229600" cy="4874096"/>
          </a:xfrm>
        </p:spPr>
        <p:txBody>
          <a:bodyPr>
            <a:normAutofit/>
          </a:bodyPr>
          <a:lstStyle/>
          <a:p>
            <a:pPr marL="0" indent="0">
              <a:buNone/>
            </a:pPr>
            <a:r>
              <a:rPr lang="fr-FR" dirty="0" smtClean="0"/>
              <a:t>    5.2. 1. Approches de solutions</a:t>
            </a:r>
          </a:p>
          <a:p>
            <a:pPr lvl="0"/>
            <a:r>
              <a:rPr lang="fr-FR" dirty="0"/>
              <a:t>Désagrégation du compte du reste du monde </a:t>
            </a:r>
            <a:endParaRPr lang="fr-FR" dirty="0" smtClean="0"/>
          </a:p>
          <a:p>
            <a:pPr marL="0" lvl="0" indent="0">
              <a:buNone/>
            </a:pPr>
            <a:endParaRPr lang="fr-FR" dirty="0"/>
          </a:p>
        </p:txBody>
      </p:sp>
      <p:sp>
        <p:nvSpPr>
          <p:cNvPr id="1048622" name="Espace réservé du numéro de diapositive 5"/>
          <p:cNvSpPr>
            <a:spLocks noGrp="1"/>
          </p:cNvSpPr>
          <p:nvPr>
            <p:ph type="sldNum" sz="quarter" idx="12"/>
          </p:nvPr>
        </p:nvSpPr>
        <p:spPr/>
        <p:txBody>
          <a:bodyPr/>
          <a:lstStyle/>
          <a:p>
            <a:fld id="{CF4668DC-857F-487D-BFFA-8C0CA5037977}" type="slidenum">
              <a:rPr lang="fr-BE" smtClean="0"/>
              <a:t>19</a:t>
            </a:fld>
            <a:endParaRPr lang="fr-BE" dirty="0"/>
          </a:p>
        </p:txBody>
      </p:sp>
      <p:graphicFrame>
        <p:nvGraphicFramePr>
          <p:cNvPr id="5" name="Tableau 4"/>
          <p:cNvGraphicFramePr>
            <a:graphicFrameLocks noGrp="1"/>
          </p:cNvGraphicFramePr>
          <p:nvPr>
            <p:extLst>
              <p:ext uri="{D42A27DB-BD31-4B8C-83A1-F6EECF244321}">
                <p14:modId xmlns:p14="http://schemas.microsoft.com/office/powerpoint/2010/main" val="2618039352"/>
              </p:ext>
            </p:extLst>
          </p:nvPr>
        </p:nvGraphicFramePr>
        <p:xfrm>
          <a:off x="629024" y="2424221"/>
          <a:ext cx="6463256" cy="1689011"/>
        </p:xfrm>
        <a:graphic>
          <a:graphicData uri="http://schemas.openxmlformats.org/drawingml/2006/table">
            <a:tbl>
              <a:tblPr firstRow="1" firstCol="1" bandRow="1">
                <a:tableStyleId>{5C22544A-7EE6-4342-B048-85BDC9FD1C3A}</a:tableStyleId>
              </a:tblPr>
              <a:tblGrid>
                <a:gridCol w="3875425"/>
                <a:gridCol w="2587831"/>
              </a:tblGrid>
              <a:tr h="330981">
                <a:tc>
                  <a:txBody>
                    <a:bodyPr/>
                    <a:lstStyle/>
                    <a:p>
                      <a:pPr>
                        <a:lnSpc>
                          <a:spcPct val="107000"/>
                        </a:lnSpc>
                        <a:spcAft>
                          <a:spcPts val="0"/>
                        </a:spcAft>
                      </a:pPr>
                      <a:r>
                        <a:rPr lang="fr-FR" sz="1000" b="0" dirty="0">
                          <a:solidFill>
                            <a:schemeClr val="tx1"/>
                          </a:solidFill>
                          <a:effectLst/>
                        </a:rPr>
                        <a:t>Reste du monde</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nSpc>
                          <a:spcPct val="107000"/>
                        </a:lnSpc>
                        <a:spcAft>
                          <a:spcPts val="0"/>
                        </a:spcAft>
                      </a:pPr>
                      <a:r>
                        <a:rPr lang="fr-FR" sz="1000" b="0">
                          <a:solidFill>
                            <a:schemeClr val="tx1"/>
                          </a:solidFill>
                          <a:effectLst/>
                        </a:rPr>
                        <a:t>Structure des transferts reçus (%)</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162983">
                <a:tc>
                  <a:txBody>
                    <a:bodyPr/>
                    <a:lstStyle/>
                    <a:p>
                      <a:pPr>
                        <a:lnSpc>
                          <a:spcPct val="107000"/>
                        </a:lnSpc>
                        <a:spcAft>
                          <a:spcPts val="0"/>
                        </a:spcAft>
                      </a:pPr>
                      <a:r>
                        <a:rPr lang="fr-FR" sz="1000" b="0" dirty="0">
                          <a:solidFill>
                            <a:schemeClr val="tx1"/>
                          </a:solidFill>
                          <a:effectLst/>
                        </a:rPr>
                        <a:t>National</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solidFill>
                      <a:schemeClr val="accent5">
                        <a:lumMod val="40000"/>
                        <a:lumOff val="60000"/>
                      </a:schemeClr>
                    </a:solidFill>
                  </a:tcPr>
                </a:tc>
                <a:tc>
                  <a:txBody>
                    <a:bodyPr/>
                    <a:lstStyle/>
                    <a:p>
                      <a:pPr algn="ctr">
                        <a:lnSpc>
                          <a:spcPct val="107000"/>
                        </a:lnSpc>
                        <a:spcAft>
                          <a:spcPts val="0"/>
                        </a:spcAft>
                      </a:pPr>
                      <a:r>
                        <a:rPr lang="fr-FR" sz="1000" b="0">
                          <a:solidFill>
                            <a:schemeClr val="tx1"/>
                          </a:solidFill>
                          <a:effectLst/>
                        </a:rPr>
                        <a:t>71,8</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173640">
                <a:tc>
                  <a:txBody>
                    <a:bodyPr/>
                    <a:lstStyle/>
                    <a:p>
                      <a:pPr>
                        <a:lnSpc>
                          <a:spcPct val="107000"/>
                        </a:lnSpc>
                        <a:spcAft>
                          <a:spcPts val="0"/>
                        </a:spcAft>
                      </a:pPr>
                      <a:r>
                        <a:rPr lang="fr-FR" sz="1000" b="0" dirty="0">
                          <a:solidFill>
                            <a:schemeClr val="tx1"/>
                          </a:solidFill>
                          <a:effectLst/>
                        </a:rPr>
                        <a:t>France</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1,3</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173640">
                <a:tc>
                  <a:txBody>
                    <a:bodyPr/>
                    <a:lstStyle/>
                    <a:p>
                      <a:pPr>
                        <a:lnSpc>
                          <a:spcPct val="107000"/>
                        </a:lnSpc>
                        <a:spcAft>
                          <a:spcPts val="0"/>
                        </a:spcAft>
                      </a:pPr>
                      <a:r>
                        <a:rPr lang="fr-FR" sz="1000" b="0">
                          <a:solidFill>
                            <a:schemeClr val="tx1"/>
                          </a:solidFill>
                          <a:effectLst/>
                        </a:rPr>
                        <a:t>Italie</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3,8</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170506">
                <a:tc>
                  <a:txBody>
                    <a:bodyPr/>
                    <a:lstStyle/>
                    <a:p>
                      <a:pPr>
                        <a:lnSpc>
                          <a:spcPct val="107000"/>
                        </a:lnSpc>
                        <a:spcAft>
                          <a:spcPts val="0"/>
                        </a:spcAft>
                      </a:pPr>
                      <a:r>
                        <a:rPr lang="fr-FR" sz="1000" b="0">
                          <a:solidFill>
                            <a:schemeClr val="tx1"/>
                          </a:solidFill>
                          <a:effectLst/>
                        </a:rPr>
                        <a:t>Cote d'Ivoire</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15,7</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173013">
                <a:tc>
                  <a:txBody>
                    <a:bodyPr/>
                    <a:lstStyle/>
                    <a:p>
                      <a:pPr>
                        <a:lnSpc>
                          <a:spcPct val="107000"/>
                        </a:lnSpc>
                        <a:spcAft>
                          <a:spcPts val="0"/>
                        </a:spcAft>
                      </a:pPr>
                      <a:r>
                        <a:rPr lang="fr-FR" sz="1000" b="0">
                          <a:solidFill>
                            <a:schemeClr val="tx1"/>
                          </a:solidFill>
                          <a:effectLst/>
                        </a:rPr>
                        <a:t>Autre UEMOA</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0,5</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160977">
                <a:tc>
                  <a:txBody>
                    <a:bodyPr/>
                    <a:lstStyle/>
                    <a:p>
                      <a:pPr>
                        <a:lnSpc>
                          <a:spcPct val="107000"/>
                        </a:lnSpc>
                        <a:spcAft>
                          <a:spcPts val="0"/>
                        </a:spcAft>
                      </a:pPr>
                      <a:r>
                        <a:rPr lang="fr-FR" sz="1000" b="0">
                          <a:solidFill>
                            <a:schemeClr val="tx1"/>
                          </a:solidFill>
                          <a:effectLst/>
                        </a:rPr>
                        <a:t>Ghana</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0,3</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178027">
                <a:tc>
                  <a:txBody>
                    <a:bodyPr/>
                    <a:lstStyle/>
                    <a:p>
                      <a:pPr>
                        <a:lnSpc>
                          <a:spcPct val="107000"/>
                        </a:lnSpc>
                        <a:spcAft>
                          <a:spcPts val="0"/>
                        </a:spcAft>
                      </a:pPr>
                      <a:r>
                        <a:rPr lang="fr-FR" sz="1000" b="0">
                          <a:solidFill>
                            <a:schemeClr val="tx1"/>
                          </a:solidFill>
                          <a:effectLst/>
                        </a:rPr>
                        <a:t>Autre CEDEAO</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1,6</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160977">
                <a:tc>
                  <a:txBody>
                    <a:bodyPr/>
                    <a:lstStyle/>
                    <a:p>
                      <a:pPr>
                        <a:lnSpc>
                          <a:spcPct val="107000"/>
                        </a:lnSpc>
                        <a:spcAft>
                          <a:spcPts val="0"/>
                        </a:spcAft>
                      </a:pPr>
                      <a:r>
                        <a:rPr lang="fr-FR" sz="1000" b="0">
                          <a:solidFill>
                            <a:schemeClr val="tx1"/>
                          </a:solidFill>
                          <a:effectLst/>
                        </a:rPr>
                        <a:t>Reste du Monde</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5,1</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2333061997"/>
              </p:ext>
            </p:extLst>
          </p:nvPr>
        </p:nvGraphicFramePr>
        <p:xfrm>
          <a:off x="476691" y="4606151"/>
          <a:ext cx="6687596" cy="936028"/>
        </p:xfrm>
        <a:graphic>
          <a:graphicData uri="http://schemas.openxmlformats.org/drawingml/2006/table">
            <a:tbl>
              <a:tblPr firstRow="1" firstCol="1" bandRow="1">
                <a:tableStyleId>{5C22544A-7EE6-4342-B048-85BDC9FD1C3A}</a:tableStyleId>
              </a:tblPr>
              <a:tblGrid>
                <a:gridCol w="1296029"/>
                <a:gridCol w="1118818"/>
                <a:gridCol w="774945"/>
                <a:gridCol w="801668"/>
                <a:gridCol w="897306"/>
                <a:gridCol w="801668"/>
                <a:gridCol w="997162"/>
              </a:tblGrid>
              <a:tr h="609892">
                <a:tc>
                  <a:txBody>
                    <a:bodyPr/>
                    <a:lstStyle/>
                    <a:p>
                      <a:pPr>
                        <a:lnSpc>
                          <a:spcPct val="107000"/>
                        </a:lnSpc>
                        <a:spcAft>
                          <a:spcPts val="800"/>
                        </a:spcAft>
                      </a:pPr>
                      <a:r>
                        <a:rPr lang="fr-FR" sz="1000" b="0" dirty="0">
                          <a:solidFill>
                            <a:schemeClr val="tx1"/>
                          </a:solidFill>
                          <a:effectLst/>
                        </a:rPr>
                        <a:t>Catégorie socio-professionnelle</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800"/>
                        </a:spcAft>
                      </a:pPr>
                      <a:r>
                        <a:rPr lang="fr-FR" sz="1000" b="0" dirty="0">
                          <a:solidFill>
                            <a:schemeClr val="tx1"/>
                          </a:solidFill>
                          <a:effectLst/>
                        </a:rPr>
                        <a:t>Chômeurs/Inactifs</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800"/>
                        </a:spcAft>
                      </a:pPr>
                      <a:r>
                        <a:rPr lang="fr-FR" sz="1000" b="0" dirty="0">
                          <a:solidFill>
                            <a:schemeClr val="tx1"/>
                          </a:solidFill>
                          <a:effectLst/>
                        </a:rPr>
                        <a:t> Salariés du public</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800"/>
                        </a:spcAft>
                      </a:pPr>
                      <a:r>
                        <a:rPr lang="fr-FR" sz="1000" b="0" dirty="0">
                          <a:solidFill>
                            <a:schemeClr val="tx1"/>
                          </a:solidFill>
                          <a:effectLst/>
                        </a:rPr>
                        <a:t>Salariés du privé formel</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800"/>
                        </a:spcAft>
                      </a:pPr>
                      <a:r>
                        <a:rPr lang="fr-FR" sz="1000" b="0" dirty="0">
                          <a:solidFill>
                            <a:schemeClr val="tx1"/>
                          </a:solidFill>
                          <a:effectLst/>
                        </a:rPr>
                        <a:t>Salariés du privé informel</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800"/>
                        </a:spcAft>
                      </a:pPr>
                      <a:r>
                        <a:rPr lang="fr-FR" sz="1000" b="0">
                          <a:solidFill>
                            <a:schemeClr val="tx1"/>
                          </a:solidFill>
                          <a:effectLst/>
                        </a:rPr>
                        <a:t>Travailleurs agricoles</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800"/>
                        </a:spcAft>
                      </a:pPr>
                      <a:r>
                        <a:rPr lang="fr-FR" sz="1000" b="0">
                          <a:solidFill>
                            <a:schemeClr val="tx1"/>
                          </a:solidFill>
                          <a:effectLst/>
                        </a:rPr>
                        <a:t>Indépendants et employeurs non agricoles</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301189">
                <a:tc>
                  <a:txBody>
                    <a:bodyPr/>
                    <a:lstStyle/>
                    <a:p>
                      <a:pPr>
                        <a:lnSpc>
                          <a:spcPct val="107000"/>
                        </a:lnSpc>
                        <a:spcAft>
                          <a:spcPts val="800"/>
                        </a:spcAft>
                      </a:pPr>
                      <a:r>
                        <a:rPr lang="fr-FR" sz="1000" b="0" dirty="0">
                          <a:solidFill>
                            <a:schemeClr val="tx1"/>
                          </a:solidFill>
                          <a:effectLst/>
                        </a:rPr>
                        <a:t>Structure des transferts </a:t>
                      </a:r>
                      <a:r>
                        <a:rPr lang="fr-FR" sz="1000" b="0" dirty="0" smtClean="0">
                          <a:solidFill>
                            <a:schemeClr val="tx1"/>
                          </a:solidFill>
                          <a:effectLst/>
                        </a:rPr>
                        <a:t>versés (%)</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800"/>
                        </a:spcAft>
                      </a:pPr>
                      <a:r>
                        <a:rPr lang="fr-FR" sz="1000" b="0" dirty="0" smtClean="0">
                          <a:solidFill>
                            <a:schemeClr val="tx1"/>
                          </a:solidFill>
                          <a:effectLst/>
                        </a:rPr>
                        <a:t>11,7</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800"/>
                        </a:spcAft>
                      </a:pPr>
                      <a:r>
                        <a:rPr lang="fr-FR" sz="1000" b="0" dirty="0" smtClean="0">
                          <a:solidFill>
                            <a:schemeClr val="tx1"/>
                          </a:solidFill>
                          <a:effectLst/>
                        </a:rPr>
                        <a:t>22,7</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800"/>
                        </a:spcAft>
                      </a:pPr>
                      <a:r>
                        <a:rPr lang="fr-FR" sz="1000" b="0" dirty="0" smtClean="0">
                          <a:solidFill>
                            <a:schemeClr val="tx1"/>
                          </a:solidFill>
                          <a:effectLst/>
                        </a:rPr>
                        <a:t>7,6</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800"/>
                        </a:spcAft>
                      </a:pPr>
                      <a:r>
                        <a:rPr lang="fr-FR" sz="1000" b="0" dirty="0" smtClean="0">
                          <a:solidFill>
                            <a:schemeClr val="tx1"/>
                          </a:solidFill>
                          <a:effectLst/>
                        </a:rPr>
                        <a:t>3,1</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800"/>
                        </a:spcAft>
                      </a:pPr>
                      <a:r>
                        <a:rPr lang="fr-FR" sz="1000" b="0" dirty="0" smtClean="0">
                          <a:solidFill>
                            <a:schemeClr val="tx1"/>
                          </a:solidFill>
                          <a:effectLst/>
                        </a:rPr>
                        <a:t>30,0</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800"/>
                        </a:spcAft>
                      </a:pPr>
                      <a:r>
                        <a:rPr lang="fr-FR" sz="1000" b="0" dirty="0" smtClean="0">
                          <a:solidFill>
                            <a:schemeClr val="tx1"/>
                          </a:solidFill>
                          <a:effectLst/>
                        </a:rPr>
                        <a:t>24,9</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bl>
          </a:graphicData>
        </a:graphic>
      </p:graphicFrame>
      <p:sp>
        <p:nvSpPr>
          <p:cNvPr id="7" name="Rectangle 2"/>
          <p:cNvSpPr>
            <a:spLocks noChangeArrowheads="1"/>
          </p:cNvSpPr>
          <p:nvPr/>
        </p:nvSpPr>
        <p:spPr bwMode="auto">
          <a:xfrm>
            <a:off x="844248" y="2060158"/>
            <a:ext cx="37369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000" b="1"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Structure des transferts reçus par les ménages du reste du monde</a:t>
            </a:r>
            <a:endParaRPr kumimoji="0" lang="fr-FR" altLang="fr-FR"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7"/>
          <p:cNvSpPr/>
          <p:nvPr/>
        </p:nvSpPr>
        <p:spPr>
          <a:xfrm>
            <a:off x="476691" y="4108964"/>
            <a:ext cx="7098734" cy="415498"/>
          </a:xfrm>
          <a:prstGeom prst="rect">
            <a:avLst/>
          </a:prstGeom>
        </p:spPr>
        <p:txBody>
          <a:bodyPr wrap="square">
            <a:spAutoFit/>
          </a:bodyPr>
          <a:lstStyle/>
          <a:p>
            <a:pPr marL="342900" lvl="0" indent="-342900" algn="just">
              <a:lnSpc>
                <a:spcPct val="150000"/>
              </a:lnSpc>
              <a:spcAft>
                <a:spcPts val="1000"/>
              </a:spcAft>
              <a:buFont typeface="Symbol" panose="05050102010706020507" pitchFamily="18" charset="2"/>
              <a:buChar char=""/>
            </a:pPr>
            <a:r>
              <a:rPr lang="fr-FR" sz="1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Structure des transferts versés par les ménages au reste du monde</a:t>
            </a:r>
            <a:endParaRPr lang="fr-FR"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7747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48620"/>
                                        </p:tgtEl>
                                        <p:attrNameLst>
                                          <p:attrName>style.visibility</p:attrName>
                                        </p:attrNameLst>
                                      </p:cBhvr>
                                      <p:to>
                                        <p:strVal val="visible"/>
                                      </p:to>
                                    </p:set>
                                    <p:animEffect transition="in" filter="fade">
                                      <p:cBhvr>
                                        <p:cTn id="7" dur="1000"/>
                                        <p:tgtEl>
                                          <p:spTgt spid="1048620"/>
                                        </p:tgtEl>
                                      </p:cBhvr>
                                    </p:animEffect>
                                    <p:anim calcmode="lin" valueType="num">
                                      <p:cBhvr>
                                        <p:cTn id="8" dur="1000" fill="hold"/>
                                        <p:tgtEl>
                                          <p:spTgt spid="1048620"/>
                                        </p:tgtEl>
                                        <p:attrNameLst>
                                          <p:attrName>ppt_x</p:attrName>
                                        </p:attrNameLst>
                                      </p:cBhvr>
                                      <p:tavLst>
                                        <p:tav tm="0">
                                          <p:val>
                                            <p:strVal val="#ppt_x"/>
                                          </p:val>
                                        </p:tav>
                                        <p:tav tm="100000">
                                          <p:val>
                                            <p:strVal val="#ppt_x"/>
                                          </p:val>
                                        </p:tav>
                                      </p:tavLst>
                                    </p:anim>
                                    <p:anim calcmode="lin" valueType="num">
                                      <p:cBhvr>
                                        <p:cTn id="9" dur="1000" fill="hold"/>
                                        <p:tgtEl>
                                          <p:spTgt spid="10486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48621">
                                            <p:txEl>
                                              <p:pRg st="0" end="0"/>
                                            </p:txEl>
                                          </p:spTgt>
                                        </p:tgtEl>
                                        <p:attrNameLst>
                                          <p:attrName>style.visibility</p:attrName>
                                        </p:attrNameLst>
                                      </p:cBhvr>
                                      <p:to>
                                        <p:strVal val="visible"/>
                                      </p:to>
                                    </p:set>
                                    <p:anim calcmode="lin" valueType="num">
                                      <p:cBhvr additive="base">
                                        <p:cTn id="14" dur="500" fill="hold"/>
                                        <p:tgtEl>
                                          <p:spTgt spid="1048621">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0486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048621">
                                            <p:txEl>
                                              <p:pRg st="1" end="1"/>
                                            </p:txEl>
                                          </p:spTgt>
                                        </p:tgtEl>
                                        <p:attrNameLst>
                                          <p:attrName>style.visibility</p:attrName>
                                        </p:attrNameLst>
                                      </p:cBhvr>
                                      <p:to>
                                        <p:strVal val="visible"/>
                                      </p:to>
                                    </p:set>
                                    <p:anim calcmode="lin" valueType="num">
                                      <p:cBhvr additive="base">
                                        <p:cTn id="20" dur="500" fill="hold"/>
                                        <p:tgtEl>
                                          <p:spTgt spid="1048621">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04862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20" grpId="0"/>
      <p:bldP spid="104862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re 1"/>
          <p:cNvSpPr>
            <a:spLocks noGrp="1"/>
          </p:cNvSpPr>
          <p:nvPr>
            <p:ph type="title"/>
          </p:nvPr>
        </p:nvSpPr>
        <p:spPr/>
        <p:txBody>
          <a:bodyPr anchor="ctr"/>
          <a:lstStyle/>
          <a:p>
            <a:r>
              <a:rPr lang="fr-FR" dirty="0" smtClean="0">
                <a:solidFill>
                  <a:srgbClr val="00B0F0"/>
                </a:solidFill>
              </a:rPr>
              <a:t>Plan de la présentation</a:t>
            </a:r>
            <a:endParaRPr lang="fr-FR" dirty="0">
              <a:solidFill>
                <a:srgbClr val="00B0F0"/>
              </a:solidFill>
            </a:endParaRPr>
          </a:p>
        </p:txBody>
      </p:sp>
      <p:sp>
        <p:nvSpPr>
          <p:cNvPr id="1048606" name="Espace réservé du contenu 2"/>
          <p:cNvSpPr>
            <a:spLocks noGrp="1"/>
          </p:cNvSpPr>
          <p:nvPr>
            <p:ph sz="quarter" idx="1"/>
          </p:nvPr>
        </p:nvSpPr>
        <p:spPr>
          <a:xfrm>
            <a:off x="457200" y="1219200"/>
            <a:ext cx="8229600" cy="5137150"/>
          </a:xfrm>
        </p:spPr>
        <p:txBody>
          <a:bodyPr>
            <a:normAutofit lnSpcReduction="10000"/>
          </a:bodyPr>
          <a:lstStyle/>
          <a:p>
            <a:pPr algn="just">
              <a:spcBef>
                <a:spcPts val="0"/>
              </a:spcBef>
            </a:pPr>
            <a:r>
              <a:rPr lang="fr-FR" dirty="0" smtClean="0"/>
              <a:t>1. Introduction</a:t>
            </a:r>
          </a:p>
          <a:p>
            <a:pPr marL="0" indent="0" algn="just">
              <a:spcBef>
                <a:spcPts val="0"/>
              </a:spcBef>
              <a:buNone/>
            </a:pPr>
            <a:endParaRPr lang="fr-FR" dirty="0" smtClean="0"/>
          </a:p>
          <a:p>
            <a:pPr algn="just">
              <a:spcBef>
                <a:spcPts val="0"/>
              </a:spcBef>
            </a:pPr>
            <a:r>
              <a:rPr lang="fr-FR" dirty="0" smtClean="0"/>
              <a:t>II. Description du processus d’élaboration de la MCS</a:t>
            </a:r>
          </a:p>
          <a:p>
            <a:pPr marL="0" indent="0" algn="just">
              <a:spcBef>
                <a:spcPts val="0"/>
              </a:spcBef>
              <a:buNone/>
            </a:pPr>
            <a:endParaRPr lang="fr-FR" dirty="0"/>
          </a:p>
          <a:p>
            <a:pPr algn="just">
              <a:spcBef>
                <a:spcPts val="0"/>
              </a:spcBef>
            </a:pPr>
            <a:r>
              <a:rPr lang="fr-FR" dirty="0" smtClean="0"/>
              <a:t>III. Etat d’avancement de la MCS et de la note méthodologique</a:t>
            </a:r>
          </a:p>
          <a:p>
            <a:pPr marL="0" indent="0" algn="just">
              <a:spcBef>
                <a:spcPts val="0"/>
              </a:spcBef>
              <a:buNone/>
            </a:pPr>
            <a:endParaRPr lang="fr-FR" dirty="0" smtClean="0"/>
          </a:p>
          <a:p>
            <a:pPr algn="just">
              <a:spcBef>
                <a:spcPts val="0"/>
              </a:spcBef>
            </a:pPr>
            <a:r>
              <a:rPr lang="fr-FR" dirty="0"/>
              <a:t>IV</a:t>
            </a:r>
            <a:r>
              <a:rPr lang="fr-FR" dirty="0" smtClean="0"/>
              <a:t>. Présentation des différentes informations et hypothèses utilisées pour la désagrégation de la MCS</a:t>
            </a:r>
          </a:p>
          <a:p>
            <a:pPr marL="0" indent="0" algn="just">
              <a:spcBef>
                <a:spcPts val="0"/>
              </a:spcBef>
              <a:buNone/>
            </a:pPr>
            <a:endParaRPr lang="fr-FR" dirty="0" smtClean="0"/>
          </a:p>
          <a:p>
            <a:pPr algn="just">
              <a:spcBef>
                <a:spcPts val="0"/>
              </a:spcBef>
            </a:pPr>
            <a:r>
              <a:rPr lang="fr-FR" dirty="0" smtClean="0"/>
              <a:t>V.  Principales difficultés et approches de solutions</a:t>
            </a:r>
          </a:p>
          <a:p>
            <a:pPr algn="just">
              <a:spcBef>
                <a:spcPts val="0"/>
              </a:spcBef>
            </a:pPr>
            <a:endParaRPr lang="fr-FR" dirty="0"/>
          </a:p>
          <a:p>
            <a:pPr algn="just">
              <a:spcBef>
                <a:spcPts val="0"/>
              </a:spcBef>
            </a:pPr>
            <a:r>
              <a:rPr lang="fr-FR" dirty="0" smtClean="0"/>
              <a:t>VI.   Leçons apprises et perspectives</a:t>
            </a:r>
          </a:p>
          <a:p>
            <a:pPr marL="0" indent="0" algn="just">
              <a:spcBef>
                <a:spcPts val="0"/>
              </a:spcBef>
              <a:buNone/>
            </a:pPr>
            <a:endParaRPr lang="fr-FR" dirty="0" smtClean="0"/>
          </a:p>
        </p:txBody>
      </p:sp>
      <p:sp>
        <p:nvSpPr>
          <p:cNvPr id="1048607" name="Espace réservé du numéro de diapositive 5"/>
          <p:cNvSpPr>
            <a:spLocks noGrp="1"/>
          </p:cNvSpPr>
          <p:nvPr>
            <p:ph type="sldNum" sz="quarter" idx="12"/>
          </p:nvPr>
        </p:nvSpPr>
        <p:spPr/>
        <p:txBody>
          <a:bodyPr/>
          <a:lstStyle/>
          <a:p>
            <a:fld id="{CF4668DC-857F-487D-BFFA-8C0CA5037977}" type="slidenum">
              <a:rPr lang="fr-BE" smtClean="0"/>
              <a:t>2</a:t>
            </a:fld>
            <a:endParaRPr lang="fr-B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48605"/>
                                        </p:tgtEl>
                                        <p:attrNameLst>
                                          <p:attrName>style.visibility</p:attrName>
                                        </p:attrNameLst>
                                      </p:cBhvr>
                                      <p:to>
                                        <p:strVal val="visible"/>
                                      </p:to>
                                    </p:set>
                                    <p:anim calcmode="lin" valueType="num">
                                      <p:cBhvr>
                                        <p:cTn id="7" dur="1000" fill="hold"/>
                                        <p:tgtEl>
                                          <p:spTgt spid="1048605"/>
                                        </p:tgtEl>
                                        <p:attrNameLst>
                                          <p:attrName>ppt_w</p:attrName>
                                        </p:attrNameLst>
                                      </p:cBhvr>
                                      <p:tavLst>
                                        <p:tav tm="0">
                                          <p:val>
                                            <p:strVal val="#ppt_w*0.70"/>
                                          </p:val>
                                        </p:tav>
                                        <p:tav tm="100000">
                                          <p:val>
                                            <p:strVal val="#ppt_w"/>
                                          </p:val>
                                        </p:tav>
                                      </p:tavLst>
                                    </p:anim>
                                    <p:anim calcmode="lin" valueType="num">
                                      <p:cBhvr>
                                        <p:cTn id="8" dur="1000" fill="hold"/>
                                        <p:tgtEl>
                                          <p:spTgt spid="1048605"/>
                                        </p:tgtEl>
                                        <p:attrNameLst>
                                          <p:attrName>ppt_h</p:attrName>
                                        </p:attrNameLst>
                                      </p:cBhvr>
                                      <p:tavLst>
                                        <p:tav tm="0">
                                          <p:val>
                                            <p:strVal val="#ppt_h"/>
                                          </p:val>
                                        </p:tav>
                                        <p:tav tm="100000">
                                          <p:val>
                                            <p:strVal val="#ppt_h"/>
                                          </p:val>
                                        </p:tav>
                                      </p:tavLst>
                                    </p:anim>
                                    <p:animEffect transition="in" filter="fade">
                                      <p:cBhvr>
                                        <p:cTn id="9" dur="1000"/>
                                        <p:tgtEl>
                                          <p:spTgt spid="1048605"/>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48606">
                                            <p:txEl>
                                              <p:pRg st="0" end="0"/>
                                            </p:txEl>
                                          </p:spTgt>
                                        </p:tgtEl>
                                        <p:attrNameLst>
                                          <p:attrName>style.visibility</p:attrName>
                                        </p:attrNameLst>
                                      </p:cBhvr>
                                      <p:to>
                                        <p:strVal val="visible"/>
                                      </p:to>
                                    </p:set>
                                    <p:anim calcmode="lin" valueType="num">
                                      <p:cBhvr additive="base">
                                        <p:cTn id="14" dur="500" fill="hold"/>
                                        <p:tgtEl>
                                          <p:spTgt spid="1048606">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04860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048606">
                                            <p:txEl>
                                              <p:pRg st="2" end="2"/>
                                            </p:txEl>
                                          </p:spTgt>
                                        </p:tgtEl>
                                        <p:attrNameLst>
                                          <p:attrName>style.visibility</p:attrName>
                                        </p:attrNameLst>
                                      </p:cBhvr>
                                      <p:to>
                                        <p:strVal val="visible"/>
                                      </p:to>
                                    </p:set>
                                    <p:anim calcmode="lin" valueType="num">
                                      <p:cBhvr additive="base">
                                        <p:cTn id="20" dur="500" fill="hold"/>
                                        <p:tgtEl>
                                          <p:spTgt spid="1048606">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04860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048606">
                                            <p:txEl>
                                              <p:pRg st="4" end="4"/>
                                            </p:txEl>
                                          </p:spTgt>
                                        </p:tgtEl>
                                        <p:attrNameLst>
                                          <p:attrName>style.visibility</p:attrName>
                                        </p:attrNameLst>
                                      </p:cBhvr>
                                      <p:to>
                                        <p:strVal val="visible"/>
                                      </p:to>
                                    </p:set>
                                    <p:anim calcmode="lin" valueType="num">
                                      <p:cBhvr additive="base">
                                        <p:cTn id="26" dur="500" fill="hold"/>
                                        <p:tgtEl>
                                          <p:spTgt spid="1048606">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04860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048606">
                                            <p:txEl>
                                              <p:pRg st="6" end="6"/>
                                            </p:txEl>
                                          </p:spTgt>
                                        </p:tgtEl>
                                        <p:attrNameLst>
                                          <p:attrName>style.visibility</p:attrName>
                                        </p:attrNameLst>
                                      </p:cBhvr>
                                      <p:to>
                                        <p:strVal val="visible"/>
                                      </p:to>
                                    </p:set>
                                    <p:anim calcmode="lin" valueType="num">
                                      <p:cBhvr additive="base">
                                        <p:cTn id="32" dur="500" fill="hold"/>
                                        <p:tgtEl>
                                          <p:spTgt spid="1048606">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04860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048606">
                                            <p:txEl>
                                              <p:pRg st="8" end="8"/>
                                            </p:txEl>
                                          </p:spTgt>
                                        </p:tgtEl>
                                        <p:attrNameLst>
                                          <p:attrName>style.visibility</p:attrName>
                                        </p:attrNameLst>
                                      </p:cBhvr>
                                      <p:to>
                                        <p:strVal val="visible"/>
                                      </p:to>
                                    </p:set>
                                    <p:anim calcmode="lin" valueType="num">
                                      <p:cBhvr additive="base">
                                        <p:cTn id="38" dur="500" fill="hold"/>
                                        <p:tgtEl>
                                          <p:spTgt spid="1048606">
                                            <p:txEl>
                                              <p:pRg st="8" end="8"/>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104860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048606">
                                            <p:txEl>
                                              <p:pRg st="10" end="10"/>
                                            </p:txEl>
                                          </p:spTgt>
                                        </p:tgtEl>
                                        <p:attrNameLst>
                                          <p:attrName>style.visibility</p:attrName>
                                        </p:attrNameLst>
                                      </p:cBhvr>
                                      <p:to>
                                        <p:strVal val="visible"/>
                                      </p:to>
                                    </p:set>
                                    <p:anim calcmode="lin" valueType="num">
                                      <p:cBhvr additive="base">
                                        <p:cTn id="44" dur="500" fill="hold"/>
                                        <p:tgtEl>
                                          <p:spTgt spid="1048606">
                                            <p:txEl>
                                              <p:pRg st="10" end="10"/>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104860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05" grpId="0"/>
      <p:bldP spid="104860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re 1"/>
          <p:cNvSpPr>
            <a:spLocks noGrp="1"/>
          </p:cNvSpPr>
          <p:nvPr>
            <p:ph type="title"/>
          </p:nvPr>
        </p:nvSpPr>
        <p:spPr/>
        <p:txBody>
          <a:bodyPr>
            <a:normAutofit fontScale="90000"/>
          </a:bodyPr>
          <a:lstStyle/>
          <a:p>
            <a:pPr lvl="0"/>
            <a:r>
              <a:rPr lang="fr-FR" dirty="0" smtClean="0">
                <a:solidFill>
                  <a:srgbClr val="00B0F0"/>
                </a:solidFill>
              </a:rPr>
              <a:t>V.2. </a:t>
            </a:r>
            <a:r>
              <a:rPr lang="fr-FR" dirty="0">
                <a:solidFill>
                  <a:srgbClr val="00B0F0"/>
                </a:solidFill>
              </a:rPr>
              <a:t>Principales difficultés et approches de solution</a:t>
            </a:r>
          </a:p>
        </p:txBody>
      </p:sp>
      <p:sp>
        <p:nvSpPr>
          <p:cNvPr id="1048621" name="Espace réservé du contenu 2"/>
          <p:cNvSpPr>
            <a:spLocks noGrp="1"/>
          </p:cNvSpPr>
          <p:nvPr>
            <p:ph sz="quarter" idx="1"/>
          </p:nvPr>
        </p:nvSpPr>
        <p:spPr>
          <a:xfrm>
            <a:off x="457200" y="1219200"/>
            <a:ext cx="8229600" cy="4874096"/>
          </a:xfrm>
        </p:spPr>
        <p:txBody>
          <a:bodyPr>
            <a:normAutofit/>
          </a:bodyPr>
          <a:lstStyle/>
          <a:p>
            <a:pPr marL="0" indent="0">
              <a:buNone/>
            </a:pPr>
            <a:r>
              <a:rPr lang="fr-FR" dirty="0" smtClean="0"/>
              <a:t>    5.2. 2. Approches de solutions</a:t>
            </a:r>
          </a:p>
          <a:p>
            <a:pPr lvl="0"/>
            <a:r>
              <a:rPr lang="fr-FR" dirty="0"/>
              <a:t>Désagrégation des comptes des administrations publiques</a:t>
            </a:r>
          </a:p>
          <a:p>
            <a:pPr marL="0" lvl="0" indent="0">
              <a:buNone/>
            </a:pPr>
            <a:endParaRPr lang="fr-FR" dirty="0"/>
          </a:p>
        </p:txBody>
      </p:sp>
      <p:sp>
        <p:nvSpPr>
          <p:cNvPr id="1048622" name="Espace réservé du numéro de diapositive 5"/>
          <p:cNvSpPr>
            <a:spLocks noGrp="1"/>
          </p:cNvSpPr>
          <p:nvPr>
            <p:ph type="sldNum" sz="quarter" idx="12"/>
          </p:nvPr>
        </p:nvSpPr>
        <p:spPr/>
        <p:txBody>
          <a:bodyPr/>
          <a:lstStyle/>
          <a:p>
            <a:fld id="{CF4668DC-857F-487D-BFFA-8C0CA5037977}" type="slidenum">
              <a:rPr lang="fr-BE" smtClean="0"/>
              <a:t>20</a:t>
            </a:fld>
            <a:endParaRPr lang="fr-BE" dirty="0"/>
          </a:p>
        </p:txBody>
      </p:sp>
      <p:graphicFrame>
        <p:nvGraphicFramePr>
          <p:cNvPr id="8" name="Tableau 7"/>
          <p:cNvGraphicFramePr>
            <a:graphicFrameLocks noGrp="1"/>
          </p:cNvGraphicFramePr>
          <p:nvPr>
            <p:extLst>
              <p:ext uri="{D42A27DB-BD31-4B8C-83A1-F6EECF244321}">
                <p14:modId xmlns:p14="http://schemas.microsoft.com/office/powerpoint/2010/main" val="2423379611"/>
              </p:ext>
            </p:extLst>
          </p:nvPr>
        </p:nvGraphicFramePr>
        <p:xfrm>
          <a:off x="971600" y="2708920"/>
          <a:ext cx="6408712" cy="1417447"/>
        </p:xfrm>
        <a:graphic>
          <a:graphicData uri="http://schemas.openxmlformats.org/drawingml/2006/table">
            <a:tbl>
              <a:tblPr firstRow="1" firstCol="1" bandRow="1">
                <a:tableStyleId>{5C22544A-7EE6-4342-B048-85BDC9FD1C3A}</a:tableStyleId>
              </a:tblPr>
              <a:tblGrid>
                <a:gridCol w="3279753"/>
                <a:gridCol w="3128959"/>
              </a:tblGrid>
              <a:tr h="212090">
                <a:tc>
                  <a:txBody>
                    <a:bodyPr/>
                    <a:lstStyle/>
                    <a:p>
                      <a:pPr>
                        <a:lnSpc>
                          <a:spcPct val="107000"/>
                        </a:lnSpc>
                        <a:spcAft>
                          <a:spcPts val="0"/>
                        </a:spcAft>
                      </a:pPr>
                      <a:r>
                        <a:rPr lang="fr-FR" sz="1000" b="0" dirty="0">
                          <a:solidFill>
                            <a:schemeClr val="tx1"/>
                          </a:solidFill>
                          <a:effectLst/>
                        </a:rPr>
                        <a:t>Catégorie socio-professionnelle</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nSpc>
                          <a:spcPct val="107000"/>
                        </a:lnSpc>
                        <a:spcAft>
                          <a:spcPts val="0"/>
                        </a:spcAft>
                      </a:pPr>
                      <a:r>
                        <a:rPr lang="fr-FR" sz="1000" b="0">
                          <a:solidFill>
                            <a:schemeClr val="tx1"/>
                          </a:solidFill>
                          <a:effectLst/>
                        </a:rPr>
                        <a:t>Structure de la contribution sociale(%)</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135890">
                <a:tc>
                  <a:txBody>
                    <a:bodyPr/>
                    <a:lstStyle/>
                    <a:p>
                      <a:pPr>
                        <a:lnSpc>
                          <a:spcPct val="107000"/>
                        </a:lnSpc>
                        <a:spcAft>
                          <a:spcPts val="0"/>
                        </a:spcAft>
                      </a:pPr>
                      <a:r>
                        <a:rPr lang="fr-FR" sz="1000" b="0">
                          <a:solidFill>
                            <a:schemeClr val="tx1"/>
                          </a:solidFill>
                          <a:effectLst/>
                        </a:rPr>
                        <a:t>Salariés du public</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0"/>
                        </a:spcAft>
                      </a:pPr>
                      <a:r>
                        <a:rPr lang="fr-FR" sz="1000" b="0">
                          <a:solidFill>
                            <a:schemeClr val="tx1"/>
                          </a:solidFill>
                          <a:effectLst/>
                        </a:rPr>
                        <a:t>65,3</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193675">
                <a:tc>
                  <a:txBody>
                    <a:bodyPr/>
                    <a:lstStyle/>
                    <a:p>
                      <a:pPr>
                        <a:lnSpc>
                          <a:spcPct val="107000"/>
                        </a:lnSpc>
                        <a:spcAft>
                          <a:spcPts val="0"/>
                        </a:spcAft>
                      </a:pPr>
                      <a:r>
                        <a:rPr lang="fr-FR" sz="1000" b="0">
                          <a:solidFill>
                            <a:schemeClr val="tx1"/>
                          </a:solidFill>
                          <a:effectLst/>
                        </a:rPr>
                        <a:t>Salariés du privé formel</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0"/>
                        </a:spcAft>
                      </a:pPr>
                      <a:r>
                        <a:rPr lang="fr-FR" sz="1000" b="0">
                          <a:solidFill>
                            <a:schemeClr val="tx1"/>
                          </a:solidFill>
                          <a:effectLst/>
                        </a:rPr>
                        <a:t>24,2</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170180">
                <a:tc>
                  <a:txBody>
                    <a:bodyPr/>
                    <a:lstStyle/>
                    <a:p>
                      <a:pPr>
                        <a:lnSpc>
                          <a:spcPct val="107000"/>
                        </a:lnSpc>
                        <a:spcAft>
                          <a:spcPts val="0"/>
                        </a:spcAft>
                      </a:pPr>
                      <a:r>
                        <a:rPr lang="fr-FR" sz="1000" b="0" dirty="0">
                          <a:solidFill>
                            <a:schemeClr val="tx1"/>
                          </a:solidFill>
                          <a:effectLst/>
                        </a:rPr>
                        <a:t>Salariés du privé informel</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0"/>
                        </a:spcAft>
                      </a:pPr>
                      <a:r>
                        <a:rPr lang="fr-FR" sz="1000" b="0">
                          <a:solidFill>
                            <a:schemeClr val="tx1"/>
                          </a:solidFill>
                          <a:effectLst/>
                        </a:rPr>
                        <a:t>6,5</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189230">
                <a:tc>
                  <a:txBody>
                    <a:bodyPr/>
                    <a:lstStyle/>
                    <a:p>
                      <a:pPr>
                        <a:lnSpc>
                          <a:spcPct val="107000"/>
                        </a:lnSpc>
                        <a:spcAft>
                          <a:spcPts val="0"/>
                        </a:spcAft>
                      </a:pPr>
                      <a:r>
                        <a:rPr lang="fr-FR" sz="1000" b="0">
                          <a:solidFill>
                            <a:schemeClr val="tx1"/>
                          </a:solidFill>
                          <a:effectLst/>
                        </a:rPr>
                        <a:t>Travailleurs agricoles</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0"/>
                        </a:spcAft>
                      </a:pPr>
                      <a:r>
                        <a:rPr lang="fr-FR" sz="1000" b="0">
                          <a:solidFill>
                            <a:schemeClr val="tx1"/>
                          </a:solidFill>
                          <a:effectLst/>
                        </a:rPr>
                        <a:t>1,1</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132080">
                <a:tc>
                  <a:txBody>
                    <a:bodyPr/>
                    <a:lstStyle/>
                    <a:p>
                      <a:pPr>
                        <a:lnSpc>
                          <a:spcPct val="107000"/>
                        </a:lnSpc>
                        <a:spcAft>
                          <a:spcPts val="0"/>
                        </a:spcAft>
                      </a:pPr>
                      <a:r>
                        <a:rPr lang="fr-FR" sz="1000" b="0">
                          <a:solidFill>
                            <a:schemeClr val="tx1"/>
                          </a:solidFill>
                          <a:effectLst/>
                        </a:rPr>
                        <a:t>Indépendants et employeurs non agricoles</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0"/>
                        </a:spcAft>
                      </a:pPr>
                      <a:r>
                        <a:rPr lang="fr-FR" sz="1000" b="0">
                          <a:solidFill>
                            <a:schemeClr val="tx1"/>
                          </a:solidFill>
                          <a:effectLst/>
                        </a:rPr>
                        <a:t>2,9</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127000">
                <a:tc>
                  <a:txBody>
                    <a:bodyPr/>
                    <a:lstStyle/>
                    <a:p>
                      <a:pPr>
                        <a:lnSpc>
                          <a:spcPct val="107000"/>
                        </a:lnSpc>
                        <a:spcAft>
                          <a:spcPts val="0"/>
                        </a:spcAft>
                      </a:pPr>
                      <a:r>
                        <a:rPr lang="fr-FR" sz="1000" b="0" dirty="0">
                          <a:solidFill>
                            <a:schemeClr val="tx1"/>
                          </a:solidFill>
                          <a:effectLst/>
                        </a:rPr>
                        <a:t>Autres (inactifs,…)</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0"/>
                        </a:spcAft>
                      </a:pPr>
                      <a:r>
                        <a:rPr lang="fr-FR" sz="1000" b="0">
                          <a:solidFill>
                            <a:schemeClr val="tx1"/>
                          </a:solidFill>
                          <a:effectLst/>
                        </a:rPr>
                        <a:t>0,0</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156210">
                <a:tc>
                  <a:txBody>
                    <a:bodyPr/>
                    <a:lstStyle/>
                    <a:p>
                      <a:pPr>
                        <a:lnSpc>
                          <a:spcPct val="107000"/>
                        </a:lnSpc>
                        <a:spcAft>
                          <a:spcPts val="0"/>
                        </a:spcAft>
                      </a:pPr>
                      <a:r>
                        <a:rPr lang="fr-FR" sz="1000" b="0">
                          <a:solidFill>
                            <a:schemeClr val="tx1"/>
                          </a:solidFill>
                          <a:effectLst/>
                        </a:rPr>
                        <a:t>Total</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100,0</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bl>
          </a:graphicData>
        </a:graphic>
      </p:graphicFrame>
      <p:sp>
        <p:nvSpPr>
          <p:cNvPr id="9" name="Rectangle 2"/>
          <p:cNvSpPr>
            <a:spLocks noChangeArrowheads="1"/>
          </p:cNvSpPr>
          <p:nvPr/>
        </p:nvSpPr>
        <p:spPr bwMode="auto">
          <a:xfrm>
            <a:off x="899592" y="2238926"/>
            <a:ext cx="4916731"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000" b="1"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Transferts versés par les ménages aux APU</a:t>
            </a:r>
            <a:endParaRPr kumimoji="0" lang="fr-FR" altLang="fr-FR"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La structure est déterminée sur la r</a:t>
            </a:r>
            <a:r>
              <a:rPr kumimoji="0" lang="fr-FR" altLang="fr-FR" sz="10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épartition des travailleurs affiliés à la CNSS </a:t>
            </a:r>
            <a:r>
              <a:rPr lang="fr-FR" altLang="fr-FR" sz="1000" dirty="0" smtClean="0">
                <a:solidFill>
                  <a:srgbClr val="000000"/>
                </a:solidFill>
                <a:latin typeface="Calibri" panose="020F0502020204030204" pitchFamily="34" charset="0"/>
                <a:ea typeface="Times New Roman" panose="02020603050405020304" pitchFamily="18" charset="0"/>
                <a:cs typeface="Calibri" panose="020F0502020204030204" pitchFamily="34" charset="0"/>
              </a:rPr>
              <a:t>et</a:t>
            </a:r>
            <a:r>
              <a:rPr kumimoji="0" lang="fr-FR" altLang="fr-FR" sz="10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à la CARFO</a:t>
            </a:r>
            <a:endParaRPr kumimoji="0" lang="fr-FR" altLang="fr-FR"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0" name="Tableau 9"/>
          <p:cNvGraphicFramePr>
            <a:graphicFrameLocks noGrp="1"/>
          </p:cNvGraphicFramePr>
          <p:nvPr>
            <p:extLst>
              <p:ext uri="{D42A27DB-BD31-4B8C-83A1-F6EECF244321}">
                <p14:modId xmlns:p14="http://schemas.microsoft.com/office/powerpoint/2010/main" val="3520819978"/>
              </p:ext>
            </p:extLst>
          </p:nvPr>
        </p:nvGraphicFramePr>
        <p:xfrm>
          <a:off x="971600" y="4389420"/>
          <a:ext cx="6480720" cy="1775884"/>
        </p:xfrm>
        <a:graphic>
          <a:graphicData uri="http://schemas.openxmlformats.org/drawingml/2006/table">
            <a:tbl>
              <a:tblPr firstRow="1" firstCol="1" bandRow="1">
                <a:tableStyleId>{5C22544A-7EE6-4342-B048-85BDC9FD1C3A}</a:tableStyleId>
              </a:tblPr>
              <a:tblGrid>
                <a:gridCol w="3312368"/>
                <a:gridCol w="3168352"/>
              </a:tblGrid>
              <a:tr h="179560">
                <a:tc>
                  <a:txBody>
                    <a:bodyPr/>
                    <a:lstStyle/>
                    <a:p>
                      <a:pPr>
                        <a:lnSpc>
                          <a:spcPct val="107000"/>
                        </a:lnSpc>
                        <a:spcAft>
                          <a:spcPts val="0"/>
                        </a:spcAft>
                      </a:pPr>
                      <a:r>
                        <a:rPr lang="fr-FR" sz="1000" b="0" dirty="0">
                          <a:solidFill>
                            <a:schemeClr val="tx1"/>
                          </a:solidFill>
                          <a:effectLst/>
                        </a:rPr>
                        <a:t> Catégorie socio-professionnelle</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National (%)</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173326">
                <a:tc>
                  <a:txBody>
                    <a:bodyPr/>
                    <a:lstStyle/>
                    <a:p>
                      <a:pPr>
                        <a:lnSpc>
                          <a:spcPct val="107000"/>
                        </a:lnSpc>
                        <a:spcAft>
                          <a:spcPts val="0"/>
                        </a:spcAft>
                      </a:pPr>
                      <a:r>
                        <a:rPr lang="fr-FR" sz="1000" b="0" dirty="0">
                          <a:solidFill>
                            <a:schemeClr val="tx1"/>
                          </a:solidFill>
                          <a:effectLst/>
                        </a:rPr>
                        <a:t>Salariés du public</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0"/>
                        </a:spcAft>
                      </a:pPr>
                      <a:r>
                        <a:rPr lang="fr-FR" sz="1000" b="0" dirty="0">
                          <a:effectLst/>
                        </a:rPr>
                        <a:t>5,8</a:t>
                      </a:r>
                      <a:endParaRPr lang="fr-FR"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259365">
                <a:tc>
                  <a:txBody>
                    <a:bodyPr/>
                    <a:lstStyle/>
                    <a:p>
                      <a:pPr>
                        <a:lnSpc>
                          <a:spcPct val="107000"/>
                        </a:lnSpc>
                        <a:spcAft>
                          <a:spcPts val="0"/>
                        </a:spcAft>
                      </a:pPr>
                      <a:r>
                        <a:rPr lang="fr-FR" sz="1000" b="0">
                          <a:solidFill>
                            <a:schemeClr val="tx1"/>
                          </a:solidFill>
                          <a:effectLst/>
                        </a:rPr>
                        <a:t>Salariés du privé formel</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0"/>
                        </a:spcAft>
                      </a:pPr>
                      <a:r>
                        <a:rPr lang="fr-FR" sz="1000" b="0" dirty="0">
                          <a:effectLst/>
                        </a:rPr>
                        <a:t>2,0</a:t>
                      </a:r>
                      <a:endParaRPr lang="fr-FR"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337298">
                <a:tc>
                  <a:txBody>
                    <a:bodyPr/>
                    <a:lstStyle/>
                    <a:p>
                      <a:pPr>
                        <a:lnSpc>
                          <a:spcPct val="107000"/>
                        </a:lnSpc>
                        <a:spcAft>
                          <a:spcPts val="0"/>
                        </a:spcAft>
                      </a:pPr>
                      <a:r>
                        <a:rPr lang="fr-FR" sz="1000" b="0" dirty="0">
                          <a:solidFill>
                            <a:schemeClr val="tx1"/>
                          </a:solidFill>
                          <a:effectLst/>
                        </a:rPr>
                        <a:t>Salariés du privé informel</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0"/>
                        </a:spcAft>
                      </a:pPr>
                      <a:r>
                        <a:rPr lang="fr-FR" sz="1000" b="0" dirty="0">
                          <a:effectLst/>
                        </a:rPr>
                        <a:t>0,7</a:t>
                      </a:r>
                      <a:endParaRPr lang="fr-FR"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341662">
                <a:tc>
                  <a:txBody>
                    <a:bodyPr/>
                    <a:lstStyle/>
                    <a:p>
                      <a:pPr>
                        <a:lnSpc>
                          <a:spcPct val="107000"/>
                        </a:lnSpc>
                        <a:spcAft>
                          <a:spcPts val="0"/>
                        </a:spcAft>
                      </a:pPr>
                      <a:r>
                        <a:rPr lang="fr-FR" sz="1000" b="0" dirty="0">
                          <a:solidFill>
                            <a:schemeClr val="tx1"/>
                          </a:solidFill>
                          <a:effectLst/>
                        </a:rPr>
                        <a:t>Travailleurs agricoles</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0"/>
                        </a:spcAft>
                      </a:pPr>
                      <a:r>
                        <a:rPr lang="fr-FR" sz="1000" b="0" dirty="0">
                          <a:effectLst/>
                        </a:rPr>
                        <a:t>14,8</a:t>
                      </a:r>
                      <a:endParaRPr lang="fr-FR"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312423">
                <a:tc>
                  <a:txBody>
                    <a:bodyPr/>
                    <a:lstStyle/>
                    <a:p>
                      <a:pPr>
                        <a:lnSpc>
                          <a:spcPct val="107000"/>
                        </a:lnSpc>
                        <a:spcAft>
                          <a:spcPts val="0"/>
                        </a:spcAft>
                      </a:pPr>
                      <a:r>
                        <a:rPr lang="fr-FR" sz="1000" b="0">
                          <a:solidFill>
                            <a:schemeClr val="tx1"/>
                          </a:solidFill>
                          <a:effectLst/>
                        </a:rPr>
                        <a:t>Indépendants et employeurs non agricoles</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0"/>
                        </a:spcAft>
                      </a:pPr>
                      <a:r>
                        <a:rPr lang="fr-FR" sz="1000" b="0" dirty="0">
                          <a:effectLst/>
                        </a:rPr>
                        <a:t>69,7</a:t>
                      </a:r>
                      <a:endParaRPr lang="fr-FR"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172250">
                <a:tc>
                  <a:txBody>
                    <a:bodyPr/>
                    <a:lstStyle/>
                    <a:p>
                      <a:pPr>
                        <a:lnSpc>
                          <a:spcPct val="107000"/>
                        </a:lnSpc>
                        <a:spcAft>
                          <a:spcPts val="0"/>
                        </a:spcAft>
                      </a:pPr>
                      <a:r>
                        <a:rPr lang="fr-FR" sz="1000" b="0" dirty="0">
                          <a:solidFill>
                            <a:schemeClr val="tx1"/>
                          </a:solidFill>
                          <a:effectLst/>
                        </a:rPr>
                        <a:t> Chômeurs /Inactifs</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ctr">
                        <a:lnSpc>
                          <a:spcPct val="107000"/>
                        </a:lnSpc>
                        <a:spcAft>
                          <a:spcPts val="0"/>
                        </a:spcAft>
                      </a:pPr>
                      <a:r>
                        <a:rPr lang="fr-FR" sz="1000" b="0" dirty="0">
                          <a:effectLst/>
                        </a:rPr>
                        <a:t>7,1</a:t>
                      </a:r>
                      <a:endParaRPr lang="fr-FR"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bl>
          </a:graphicData>
        </a:graphic>
      </p:graphicFrame>
      <p:sp>
        <p:nvSpPr>
          <p:cNvPr id="11" name="Rectangle 3"/>
          <p:cNvSpPr>
            <a:spLocks noChangeArrowheads="1"/>
          </p:cNvSpPr>
          <p:nvPr/>
        </p:nvSpPr>
        <p:spPr bwMode="auto">
          <a:xfrm>
            <a:off x="961748" y="4152985"/>
            <a:ext cx="914338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0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Transferts reçus des APU par les ménages</a:t>
            </a:r>
            <a:r>
              <a:rPr kumimoji="0" lang="fr-FR" altLang="fr-FR" sz="10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endParaRPr kumimoji="0" lang="fr-FR" altLang="fr-FR"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59620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48620"/>
                                        </p:tgtEl>
                                        <p:attrNameLst>
                                          <p:attrName>style.visibility</p:attrName>
                                        </p:attrNameLst>
                                      </p:cBhvr>
                                      <p:to>
                                        <p:strVal val="visible"/>
                                      </p:to>
                                    </p:set>
                                    <p:animEffect transition="in" filter="fade">
                                      <p:cBhvr>
                                        <p:cTn id="7" dur="1000"/>
                                        <p:tgtEl>
                                          <p:spTgt spid="1048620"/>
                                        </p:tgtEl>
                                      </p:cBhvr>
                                    </p:animEffect>
                                    <p:anim calcmode="lin" valueType="num">
                                      <p:cBhvr>
                                        <p:cTn id="8" dur="1000" fill="hold"/>
                                        <p:tgtEl>
                                          <p:spTgt spid="1048620"/>
                                        </p:tgtEl>
                                        <p:attrNameLst>
                                          <p:attrName>ppt_x</p:attrName>
                                        </p:attrNameLst>
                                      </p:cBhvr>
                                      <p:tavLst>
                                        <p:tav tm="0">
                                          <p:val>
                                            <p:strVal val="#ppt_x"/>
                                          </p:val>
                                        </p:tav>
                                        <p:tav tm="100000">
                                          <p:val>
                                            <p:strVal val="#ppt_x"/>
                                          </p:val>
                                        </p:tav>
                                      </p:tavLst>
                                    </p:anim>
                                    <p:anim calcmode="lin" valueType="num">
                                      <p:cBhvr>
                                        <p:cTn id="9" dur="1000" fill="hold"/>
                                        <p:tgtEl>
                                          <p:spTgt spid="10486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48621">
                                            <p:txEl>
                                              <p:pRg st="0" end="0"/>
                                            </p:txEl>
                                          </p:spTgt>
                                        </p:tgtEl>
                                        <p:attrNameLst>
                                          <p:attrName>style.visibility</p:attrName>
                                        </p:attrNameLst>
                                      </p:cBhvr>
                                      <p:to>
                                        <p:strVal val="visible"/>
                                      </p:to>
                                    </p:set>
                                    <p:anim calcmode="lin" valueType="num">
                                      <p:cBhvr additive="base">
                                        <p:cTn id="14" dur="500" fill="hold"/>
                                        <p:tgtEl>
                                          <p:spTgt spid="1048621">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04862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20" grpId="0"/>
      <p:bldP spid="104862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re 1"/>
          <p:cNvSpPr>
            <a:spLocks noGrp="1"/>
          </p:cNvSpPr>
          <p:nvPr>
            <p:ph type="title"/>
          </p:nvPr>
        </p:nvSpPr>
        <p:spPr/>
        <p:txBody>
          <a:bodyPr>
            <a:normAutofit fontScale="90000"/>
          </a:bodyPr>
          <a:lstStyle/>
          <a:p>
            <a:pPr lvl="0"/>
            <a:r>
              <a:rPr lang="fr-FR" dirty="0" smtClean="0">
                <a:solidFill>
                  <a:srgbClr val="00B0F0"/>
                </a:solidFill>
              </a:rPr>
              <a:t>V.2. Principales </a:t>
            </a:r>
            <a:r>
              <a:rPr lang="fr-FR" dirty="0">
                <a:solidFill>
                  <a:srgbClr val="00B0F0"/>
                </a:solidFill>
              </a:rPr>
              <a:t>difficultés et approches de solution</a:t>
            </a:r>
          </a:p>
        </p:txBody>
      </p:sp>
      <p:sp>
        <p:nvSpPr>
          <p:cNvPr id="1048621" name="Espace réservé du contenu 2"/>
          <p:cNvSpPr>
            <a:spLocks noGrp="1"/>
          </p:cNvSpPr>
          <p:nvPr>
            <p:ph sz="quarter" idx="1"/>
          </p:nvPr>
        </p:nvSpPr>
        <p:spPr>
          <a:xfrm>
            <a:off x="457200" y="1219200"/>
            <a:ext cx="8229600" cy="4874096"/>
          </a:xfrm>
        </p:spPr>
        <p:txBody>
          <a:bodyPr>
            <a:normAutofit/>
          </a:bodyPr>
          <a:lstStyle/>
          <a:p>
            <a:pPr marL="0" indent="0">
              <a:buNone/>
            </a:pPr>
            <a:r>
              <a:rPr lang="fr-FR" dirty="0" smtClean="0"/>
              <a:t>    5.2. 3. Approches de solutions</a:t>
            </a:r>
          </a:p>
          <a:p>
            <a:pPr lvl="0"/>
            <a:r>
              <a:rPr lang="fr-FR" dirty="0"/>
              <a:t>Désagrégation des comptes des ménages </a:t>
            </a:r>
          </a:p>
          <a:p>
            <a:pPr marL="0" lvl="0" indent="0">
              <a:buNone/>
            </a:pPr>
            <a:endParaRPr lang="fr-FR" dirty="0"/>
          </a:p>
        </p:txBody>
      </p:sp>
      <p:sp>
        <p:nvSpPr>
          <p:cNvPr id="1048622" name="Espace réservé du numéro de diapositive 5"/>
          <p:cNvSpPr>
            <a:spLocks noGrp="1"/>
          </p:cNvSpPr>
          <p:nvPr>
            <p:ph type="sldNum" sz="quarter" idx="12"/>
          </p:nvPr>
        </p:nvSpPr>
        <p:spPr/>
        <p:txBody>
          <a:bodyPr/>
          <a:lstStyle/>
          <a:p>
            <a:fld id="{CF4668DC-857F-487D-BFFA-8C0CA5037977}" type="slidenum">
              <a:rPr lang="fr-BE" smtClean="0"/>
              <a:t>21</a:t>
            </a:fld>
            <a:endParaRPr lang="fr-BE" dirty="0"/>
          </a:p>
        </p:txBody>
      </p:sp>
      <p:graphicFrame>
        <p:nvGraphicFramePr>
          <p:cNvPr id="2" name="Tableau 1"/>
          <p:cNvGraphicFramePr>
            <a:graphicFrameLocks noGrp="1"/>
          </p:cNvGraphicFramePr>
          <p:nvPr>
            <p:extLst>
              <p:ext uri="{D42A27DB-BD31-4B8C-83A1-F6EECF244321}">
                <p14:modId xmlns:p14="http://schemas.microsoft.com/office/powerpoint/2010/main" val="1845072366"/>
              </p:ext>
            </p:extLst>
          </p:nvPr>
        </p:nvGraphicFramePr>
        <p:xfrm>
          <a:off x="612649" y="2242942"/>
          <a:ext cx="6983686" cy="4207015"/>
        </p:xfrm>
        <a:graphic>
          <a:graphicData uri="http://schemas.openxmlformats.org/drawingml/2006/table">
            <a:tbl>
              <a:tblPr firstRow="1" firstCol="1" bandRow="1">
                <a:tableStyleId>{5C22544A-7EE6-4342-B048-85BDC9FD1C3A}</a:tableStyleId>
              </a:tblPr>
              <a:tblGrid>
                <a:gridCol w="1845017"/>
                <a:gridCol w="610497"/>
                <a:gridCol w="597760"/>
                <a:gridCol w="635965"/>
                <a:gridCol w="788789"/>
                <a:gridCol w="979022"/>
                <a:gridCol w="763318"/>
                <a:gridCol w="763318"/>
              </a:tblGrid>
              <a:tr h="331755">
                <a:tc>
                  <a:txBody>
                    <a:bodyPr/>
                    <a:lstStyle/>
                    <a:p>
                      <a:pPr>
                        <a:lnSpc>
                          <a:spcPct val="107000"/>
                        </a:lnSpc>
                        <a:spcAft>
                          <a:spcPts val="0"/>
                        </a:spcAft>
                      </a:pPr>
                      <a:r>
                        <a:rPr lang="fr-FR" sz="800" b="0" dirty="0">
                          <a:solidFill>
                            <a:schemeClr val="tx1"/>
                          </a:solidFill>
                          <a:effectLst/>
                        </a:rPr>
                        <a:t> Code-libellé produit</a:t>
                      </a:r>
                      <a:endParaRPr lang="fr-FR" sz="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nSpc>
                          <a:spcPct val="107000"/>
                        </a:lnSpc>
                        <a:spcAft>
                          <a:spcPts val="0"/>
                        </a:spcAft>
                      </a:pPr>
                      <a:r>
                        <a:rPr lang="fr-FR" sz="800" b="0">
                          <a:solidFill>
                            <a:schemeClr val="tx1"/>
                          </a:solidFill>
                          <a:effectLst/>
                        </a:rPr>
                        <a:t>Salariés du public</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nSpc>
                          <a:spcPct val="107000"/>
                        </a:lnSpc>
                        <a:spcAft>
                          <a:spcPts val="0"/>
                        </a:spcAft>
                      </a:pPr>
                      <a:r>
                        <a:rPr lang="fr-FR" sz="800" b="0">
                          <a:solidFill>
                            <a:schemeClr val="tx1"/>
                          </a:solidFill>
                          <a:effectLst/>
                        </a:rPr>
                        <a:t>Salariés du privé formel</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nSpc>
                          <a:spcPct val="107000"/>
                        </a:lnSpc>
                        <a:spcAft>
                          <a:spcPts val="0"/>
                        </a:spcAft>
                      </a:pPr>
                      <a:r>
                        <a:rPr lang="fr-FR" sz="800" b="0">
                          <a:solidFill>
                            <a:schemeClr val="tx1"/>
                          </a:solidFill>
                          <a:effectLst/>
                        </a:rPr>
                        <a:t>Salariés du privé informel</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nSpc>
                          <a:spcPct val="107000"/>
                        </a:lnSpc>
                        <a:spcAft>
                          <a:spcPts val="0"/>
                        </a:spcAft>
                      </a:pPr>
                      <a:r>
                        <a:rPr lang="fr-FR" sz="800" b="0">
                          <a:solidFill>
                            <a:schemeClr val="tx1"/>
                          </a:solidFill>
                          <a:effectLst/>
                        </a:rPr>
                        <a:t>Travailleurs agricoles</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nSpc>
                          <a:spcPct val="107000"/>
                        </a:lnSpc>
                        <a:spcAft>
                          <a:spcPts val="0"/>
                        </a:spcAft>
                      </a:pPr>
                      <a:r>
                        <a:rPr lang="fr-FR" sz="800" b="0">
                          <a:solidFill>
                            <a:schemeClr val="tx1"/>
                          </a:solidFill>
                          <a:effectLst/>
                        </a:rPr>
                        <a:t>Indépendants et employeurs non agricoles</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nSpc>
                          <a:spcPct val="107000"/>
                        </a:lnSpc>
                        <a:spcAft>
                          <a:spcPts val="0"/>
                        </a:spcAft>
                      </a:pPr>
                      <a:r>
                        <a:rPr lang="fr-FR" sz="800" b="0">
                          <a:solidFill>
                            <a:schemeClr val="tx1"/>
                          </a:solidFill>
                          <a:effectLst/>
                        </a:rPr>
                        <a:t>Autres (inactifs,…)</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nSpc>
                          <a:spcPct val="107000"/>
                        </a:lnSpc>
                        <a:spcAft>
                          <a:spcPts val="0"/>
                        </a:spcAft>
                      </a:pPr>
                      <a:r>
                        <a:rPr lang="fr-FR" sz="800" b="0">
                          <a:solidFill>
                            <a:schemeClr val="tx1"/>
                          </a:solidFill>
                          <a:effectLst/>
                        </a:rPr>
                        <a:t>Total</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129473">
                <a:tc>
                  <a:txBody>
                    <a:bodyPr/>
                    <a:lstStyle/>
                    <a:p>
                      <a:pPr>
                        <a:lnSpc>
                          <a:spcPct val="107000"/>
                        </a:lnSpc>
                        <a:spcAft>
                          <a:spcPts val="0"/>
                        </a:spcAft>
                      </a:pPr>
                      <a:r>
                        <a:rPr lang="fr-FR" sz="800" b="0">
                          <a:solidFill>
                            <a:schemeClr val="tx1"/>
                          </a:solidFill>
                          <a:effectLst/>
                        </a:rPr>
                        <a:t>010 - Produits agricoles</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3,4</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1,5</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3,9</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72,1</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13,4</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5,7</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129473">
                <a:tc>
                  <a:txBody>
                    <a:bodyPr/>
                    <a:lstStyle/>
                    <a:p>
                      <a:pPr>
                        <a:lnSpc>
                          <a:spcPct val="107000"/>
                        </a:lnSpc>
                        <a:spcAft>
                          <a:spcPts val="0"/>
                        </a:spcAft>
                      </a:pPr>
                      <a:r>
                        <a:rPr lang="fr-FR" sz="800" b="0">
                          <a:solidFill>
                            <a:schemeClr val="tx1"/>
                          </a:solidFill>
                          <a:effectLst/>
                        </a:rPr>
                        <a:t>020 - Produits de l'élevage</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6,7</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2,4</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4,0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67,8</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14,2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4,8</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212483">
                <a:tc>
                  <a:txBody>
                    <a:bodyPr/>
                    <a:lstStyle/>
                    <a:p>
                      <a:pPr>
                        <a:lnSpc>
                          <a:spcPct val="107000"/>
                        </a:lnSpc>
                        <a:spcAft>
                          <a:spcPts val="0"/>
                        </a:spcAft>
                      </a:pPr>
                      <a:r>
                        <a:rPr lang="fr-FR" sz="800" b="0">
                          <a:solidFill>
                            <a:schemeClr val="tx1"/>
                          </a:solidFill>
                          <a:effectLst/>
                        </a:rPr>
                        <a:t>030 - Produits de la sylviculture - Pêche - Chasse</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4,8</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2,7</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7,4</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56,1</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21,3</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7,7</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132702">
                <a:tc>
                  <a:txBody>
                    <a:bodyPr/>
                    <a:lstStyle/>
                    <a:p>
                      <a:pPr>
                        <a:lnSpc>
                          <a:spcPct val="107000"/>
                        </a:lnSpc>
                        <a:spcAft>
                          <a:spcPts val="0"/>
                        </a:spcAft>
                      </a:pPr>
                      <a:r>
                        <a:rPr lang="fr-FR" sz="800" b="0">
                          <a:solidFill>
                            <a:schemeClr val="tx1"/>
                          </a:solidFill>
                          <a:effectLst/>
                        </a:rPr>
                        <a:t>40 - Produits de l'extraction</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10,7</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8,8</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10,9</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2,2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55,3</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12,1</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132702">
                <a:tc>
                  <a:txBody>
                    <a:bodyPr/>
                    <a:lstStyle/>
                    <a:p>
                      <a:pPr>
                        <a:lnSpc>
                          <a:spcPct val="107000"/>
                        </a:lnSpc>
                        <a:spcAft>
                          <a:spcPts val="0"/>
                        </a:spcAft>
                      </a:pPr>
                      <a:r>
                        <a:rPr lang="fr-FR" sz="800" b="0">
                          <a:solidFill>
                            <a:schemeClr val="tx1"/>
                          </a:solidFill>
                          <a:effectLst/>
                        </a:rPr>
                        <a:t>050 - Produits alimentaires</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8,4</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3,5</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6,5</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55,6</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20,3</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5,6</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212483">
                <a:tc>
                  <a:txBody>
                    <a:bodyPr/>
                    <a:lstStyle/>
                    <a:p>
                      <a:pPr>
                        <a:lnSpc>
                          <a:spcPct val="107000"/>
                        </a:lnSpc>
                        <a:spcAft>
                          <a:spcPts val="0"/>
                        </a:spcAft>
                      </a:pPr>
                      <a:r>
                        <a:rPr lang="fr-FR" sz="800" b="0">
                          <a:solidFill>
                            <a:schemeClr val="tx1"/>
                          </a:solidFill>
                          <a:effectLst/>
                        </a:rPr>
                        <a:t>060 - Coton, textiles et articles d'habillement</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8,6</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3,2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6,1</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56,7</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19,4</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6,0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212483">
                <a:tc>
                  <a:txBody>
                    <a:bodyPr/>
                    <a:lstStyle/>
                    <a:p>
                      <a:pPr>
                        <a:lnSpc>
                          <a:spcPct val="107000"/>
                        </a:lnSpc>
                        <a:spcAft>
                          <a:spcPts val="0"/>
                        </a:spcAft>
                      </a:pPr>
                      <a:r>
                        <a:rPr lang="fr-FR" sz="800" b="0">
                          <a:solidFill>
                            <a:schemeClr val="tx1"/>
                          </a:solidFill>
                          <a:effectLst/>
                        </a:rPr>
                        <a:t>070 - Produits pétroliers et produits chimiques</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9,4</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3,8</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7,2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51,2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21,2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7,2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250801">
                <a:tc>
                  <a:txBody>
                    <a:bodyPr/>
                    <a:lstStyle/>
                    <a:p>
                      <a:pPr>
                        <a:lnSpc>
                          <a:spcPct val="107000"/>
                        </a:lnSpc>
                        <a:spcAft>
                          <a:spcPts val="0"/>
                        </a:spcAft>
                      </a:pPr>
                      <a:r>
                        <a:rPr lang="fr-FR" sz="800" b="0">
                          <a:solidFill>
                            <a:schemeClr val="tx1"/>
                          </a:solidFill>
                          <a:effectLst/>
                        </a:rPr>
                        <a:t>80 - Verre, poteries et matériaux pour la construction</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10,7</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8,8</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10,9</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2,2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55,2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12,2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262157">
                <a:tc>
                  <a:txBody>
                    <a:bodyPr/>
                    <a:lstStyle/>
                    <a:p>
                      <a:pPr>
                        <a:lnSpc>
                          <a:spcPct val="107000"/>
                        </a:lnSpc>
                        <a:spcAft>
                          <a:spcPts val="0"/>
                        </a:spcAft>
                      </a:pPr>
                      <a:r>
                        <a:rPr lang="fr-FR" sz="800" b="0">
                          <a:solidFill>
                            <a:schemeClr val="tx1"/>
                          </a:solidFill>
                          <a:effectLst/>
                        </a:rPr>
                        <a:t>090 - Produits du papier de l'édition, imprimerie, enregistrement</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18,1</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5,1</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8,7</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36,3</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23,7</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8,2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167201">
                <a:tc>
                  <a:txBody>
                    <a:bodyPr/>
                    <a:lstStyle/>
                    <a:p>
                      <a:pPr>
                        <a:lnSpc>
                          <a:spcPct val="107000"/>
                        </a:lnSpc>
                        <a:spcAft>
                          <a:spcPts val="0"/>
                        </a:spcAft>
                      </a:pPr>
                      <a:r>
                        <a:rPr lang="fr-FR" sz="800" b="0">
                          <a:solidFill>
                            <a:schemeClr val="tx1"/>
                          </a:solidFill>
                          <a:effectLst/>
                        </a:rPr>
                        <a:t>100 - Ouvrages en bois et en métaux</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13,6</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5,9</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5,5</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46,4</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22,1</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6,4</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129473">
                <a:tc>
                  <a:txBody>
                    <a:bodyPr/>
                    <a:lstStyle/>
                    <a:p>
                      <a:pPr>
                        <a:lnSpc>
                          <a:spcPct val="107000"/>
                        </a:lnSpc>
                        <a:spcAft>
                          <a:spcPts val="0"/>
                        </a:spcAft>
                      </a:pPr>
                      <a:r>
                        <a:rPr lang="fr-FR" sz="800" b="0">
                          <a:solidFill>
                            <a:schemeClr val="tx1"/>
                          </a:solidFill>
                          <a:effectLst/>
                        </a:rPr>
                        <a:t>110 - Electricité, gaz, eau</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19,9</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8,4</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12,2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18,5</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31,2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9,8</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250801">
                <a:tc>
                  <a:txBody>
                    <a:bodyPr/>
                    <a:lstStyle/>
                    <a:p>
                      <a:pPr>
                        <a:lnSpc>
                          <a:spcPct val="107000"/>
                        </a:lnSpc>
                        <a:spcAft>
                          <a:spcPts val="0"/>
                        </a:spcAft>
                      </a:pPr>
                      <a:r>
                        <a:rPr lang="fr-FR" sz="800" b="0">
                          <a:solidFill>
                            <a:schemeClr val="tx1"/>
                          </a:solidFill>
                          <a:effectLst/>
                        </a:rPr>
                        <a:t>120 - Travaux de construction, travaux d'installation</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10,7</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8,8</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10,9</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2,2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55,2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12,2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106242">
                <a:tc>
                  <a:txBody>
                    <a:bodyPr/>
                    <a:lstStyle/>
                    <a:p>
                      <a:pPr>
                        <a:lnSpc>
                          <a:spcPct val="107000"/>
                        </a:lnSpc>
                        <a:spcAft>
                          <a:spcPts val="0"/>
                        </a:spcAft>
                      </a:pPr>
                      <a:r>
                        <a:rPr lang="fr-FR" sz="800" b="0">
                          <a:solidFill>
                            <a:schemeClr val="tx1"/>
                          </a:solidFill>
                          <a:effectLst/>
                        </a:rPr>
                        <a:t>130 - Commerce</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212483">
                <a:tc>
                  <a:txBody>
                    <a:bodyPr/>
                    <a:lstStyle/>
                    <a:p>
                      <a:pPr>
                        <a:lnSpc>
                          <a:spcPct val="107000"/>
                        </a:lnSpc>
                        <a:spcAft>
                          <a:spcPts val="0"/>
                        </a:spcAft>
                      </a:pPr>
                      <a:r>
                        <a:rPr lang="fr-FR" sz="800" b="0">
                          <a:solidFill>
                            <a:schemeClr val="tx1"/>
                          </a:solidFill>
                          <a:effectLst/>
                        </a:rPr>
                        <a:t>140 - Services d'hôtellerie et de restauration</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8,5</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4,8</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10,9</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39,2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28,8</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7,7</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212483">
                <a:tc>
                  <a:txBody>
                    <a:bodyPr/>
                    <a:lstStyle/>
                    <a:p>
                      <a:pPr>
                        <a:lnSpc>
                          <a:spcPct val="107000"/>
                        </a:lnSpc>
                        <a:spcAft>
                          <a:spcPts val="0"/>
                        </a:spcAft>
                      </a:pPr>
                      <a:r>
                        <a:rPr lang="fr-FR" sz="800" b="0">
                          <a:solidFill>
                            <a:schemeClr val="tx1"/>
                          </a:solidFill>
                          <a:effectLst/>
                        </a:rPr>
                        <a:t>150 - Transports, postes et télécommunications</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10,5</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4,3</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7,7</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48,3</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22,6</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6,7</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129473">
                <a:tc>
                  <a:txBody>
                    <a:bodyPr/>
                    <a:lstStyle/>
                    <a:p>
                      <a:pPr>
                        <a:lnSpc>
                          <a:spcPct val="107000"/>
                        </a:lnSpc>
                        <a:spcAft>
                          <a:spcPts val="0"/>
                        </a:spcAft>
                      </a:pPr>
                      <a:r>
                        <a:rPr lang="fr-FR" sz="800" b="0">
                          <a:solidFill>
                            <a:schemeClr val="tx1"/>
                          </a:solidFill>
                          <a:effectLst/>
                        </a:rPr>
                        <a:t>160 - Services financiers</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49,8</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11,8</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1,3</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9,8</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22,6</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4,7</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167201">
                <a:tc>
                  <a:txBody>
                    <a:bodyPr/>
                    <a:lstStyle/>
                    <a:p>
                      <a:pPr>
                        <a:lnSpc>
                          <a:spcPct val="107000"/>
                        </a:lnSpc>
                        <a:spcAft>
                          <a:spcPts val="0"/>
                        </a:spcAft>
                      </a:pPr>
                      <a:r>
                        <a:rPr lang="fr-FR" sz="800" b="0">
                          <a:solidFill>
                            <a:schemeClr val="tx1"/>
                          </a:solidFill>
                          <a:effectLst/>
                        </a:rPr>
                        <a:t>170 - Autres services marchands</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12,5</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5,5</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7,2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45,5</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21,1</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8,1</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106242">
                <a:tc>
                  <a:txBody>
                    <a:bodyPr/>
                    <a:lstStyle/>
                    <a:p>
                      <a:pPr>
                        <a:lnSpc>
                          <a:spcPct val="107000"/>
                        </a:lnSpc>
                        <a:spcAft>
                          <a:spcPts val="0"/>
                        </a:spcAft>
                      </a:pPr>
                      <a:r>
                        <a:rPr lang="fr-FR" sz="800" b="0">
                          <a:solidFill>
                            <a:schemeClr val="tx1"/>
                          </a:solidFill>
                          <a:effectLst/>
                        </a:rPr>
                        <a:t>180 - Services publics</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12,3</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5,5</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7,7</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42,1</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24,0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8,4</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212483">
                <a:tc>
                  <a:txBody>
                    <a:bodyPr/>
                    <a:lstStyle/>
                    <a:p>
                      <a:pPr>
                        <a:lnSpc>
                          <a:spcPct val="107000"/>
                        </a:lnSpc>
                        <a:spcAft>
                          <a:spcPts val="0"/>
                        </a:spcAft>
                      </a:pPr>
                      <a:r>
                        <a:rPr lang="fr-FR" sz="800" b="0">
                          <a:solidFill>
                            <a:schemeClr val="tx1"/>
                          </a:solidFill>
                          <a:effectLst/>
                        </a:rPr>
                        <a:t>190 - Correspondance de la branche SIFIM</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0,0</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r h="132702">
                <a:tc>
                  <a:txBody>
                    <a:bodyPr/>
                    <a:lstStyle/>
                    <a:p>
                      <a:pPr>
                        <a:lnSpc>
                          <a:spcPct val="107000"/>
                        </a:lnSpc>
                        <a:spcAft>
                          <a:spcPts val="0"/>
                        </a:spcAft>
                      </a:pPr>
                      <a:r>
                        <a:rPr lang="fr-FR" sz="800" b="0">
                          <a:solidFill>
                            <a:schemeClr val="tx1"/>
                          </a:solidFill>
                          <a:effectLst/>
                        </a:rPr>
                        <a:t>200 - Correction territoriale</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ctr">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10,7</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8,8</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10,9</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2,2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55,2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a:solidFill>
                            <a:schemeClr val="tx1"/>
                          </a:solidFill>
                          <a:effectLst/>
                        </a:rPr>
                        <a:t>12,2</a:t>
                      </a:r>
                      <a:endParaRPr lang="fr-FR" sz="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c>
                  <a:txBody>
                    <a:bodyPr/>
                    <a:lstStyle/>
                    <a:p>
                      <a:pPr algn="r">
                        <a:lnSpc>
                          <a:spcPct val="107000"/>
                        </a:lnSpc>
                        <a:spcAft>
                          <a:spcPts val="0"/>
                        </a:spcAft>
                      </a:pPr>
                      <a:r>
                        <a:rPr lang="fr-FR" sz="800" b="0" dirty="0">
                          <a:solidFill>
                            <a:schemeClr val="tx1"/>
                          </a:solidFill>
                          <a:effectLst/>
                        </a:rPr>
                        <a:t>100,0</a:t>
                      </a:r>
                      <a:endParaRPr lang="fr-FR" sz="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126" marR="31126" marT="0" marB="0" anchor="b">
                    <a:solidFill>
                      <a:schemeClr val="accent5">
                        <a:lumMod val="40000"/>
                        <a:lumOff val="60000"/>
                      </a:schemeClr>
                    </a:solidFill>
                  </a:tcPr>
                </a:tc>
              </a:tr>
            </a:tbl>
          </a:graphicData>
        </a:graphic>
      </p:graphicFrame>
    </p:spTree>
    <p:extLst>
      <p:ext uri="{BB962C8B-B14F-4D97-AF65-F5344CB8AC3E}">
        <p14:creationId xmlns:p14="http://schemas.microsoft.com/office/powerpoint/2010/main" val="929630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48620"/>
                                        </p:tgtEl>
                                        <p:attrNameLst>
                                          <p:attrName>style.visibility</p:attrName>
                                        </p:attrNameLst>
                                      </p:cBhvr>
                                      <p:to>
                                        <p:strVal val="visible"/>
                                      </p:to>
                                    </p:set>
                                    <p:animEffect transition="in" filter="fade">
                                      <p:cBhvr>
                                        <p:cTn id="7" dur="1000"/>
                                        <p:tgtEl>
                                          <p:spTgt spid="1048620"/>
                                        </p:tgtEl>
                                      </p:cBhvr>
                                    </p:animEffect>
                                    <p:anim calcmode="lin" valueType="num">
                                      <p:cBhvr>
                                        <p:cTn id="8" dur="1000" fill="hold"/>
                                        <p:tgtEl>
                                          <p:spTgt spid="1048620"/>
                                        </p:tgtEl>
                                        <p:attrNameLst>
                                          <p:attrName>ppt_x</p:attrName>
                                        </p:attrNameLst>
                                      </p:cBhvr>
                                      <p:tavLst>
                                        <p:tav tm="0">
                                          <p:val>
                                            <p:strVal val="#ppt_x"/>
                                          </p:val>
                                        </p:tav>
                                        <p:tav tm="100000">
                                          <p:val>
                                            <p:strVal val="#ppt_x"/>
                                          </p:val>
                                        </p:tav>
                                      </p:tavLst>
                                    </p:anim>
                                    <p:anim calcmode="lin" valueType="num">
                                      <p:cBhvr>
                                        <p:cTn id="9" dur="1000" fill="hold"/>
                                        <p:tgtEl>
                                          <p:spTgt spid="10486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48621">
                                            <p:txEl>
                                              <p:pRg st="0" end="0"/>
                                            </p:txEl>
                                          </p:spTgt>
                                        </p:tgtEl>
                                        <p:attrNameLst>
                                          <p:attrName>style.visibility</p:attrName>
                                        </p:attrNameLst>
                                      </p:cBhvr>
                                      <p:to>
                                        <p:strVal val="visible"/>
                                      </p:to>
                                    </p:set>
                                    <p:anim calcmode="lin" valueType="num">
                                      <p:cBhvr additive="base">
                                        <p:cTn id="14" dur="500" fill="hold"/>
                                        <p:tgtEl>
                                          <p:spTgt spid="1048621">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04862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20" grpId="0"/>
      <p:bldP spid="104862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re 1"/>
          <p:cNvSpPr>
            <a:spLocks noGrp="1"/>
          </p:cNvSpPr>
          <p:nvPr>
            <p:ph type="title"/>
          </p:nvPr>
        </p:nvSpPr>
        <p:spPr/>
        <p:txBody>
          <a:bodyPr>
            <a:normAutofit fontScale="90000"/>
          </a:bodyPr>
          <a:lstStyle/>
          <a:p>
            <a:pPr lvl="0"/>
            <a:r>
              <a:rPr lang="fr-FR" dirty="0" smtClean="0">
                <a:solidFill>
                  <a:srgbClr val="00B0F0"/>
                </a:solidFill>
              </a:rPr>
              <a:t>V.2. </a:t>
            </a:r>
            <a:r>
              <a:rPr lang="fr-FR" dirty="0">
                <a:solidFill>
                  <a:srgbClr val="00B0F0"/>
                </a:solidFill>
              </a:rPr>
              <a:t>Principales difficultés et approches de solution</a:t>
            </a:r>
          </a:p>
        </p:txBody>
      </p:sp>
      <p:sp>
        <p:nvSpPr>
          <p:cNvPr id="1048621" name="Espace réservé du contenu 2"/>
          <p:cNvSpPr>
            <a:spLocks noGrp="1"/>
          </p:cNvSpPr>
          <p:nvPr>
            <p:ph sz="quarter" idx="1"/>
          </p:nvPr>
        </p:nvSpPr>
        <p:spPr>
          <a:xfrm>
            <a:off x="457200" y="1219200"/>
            <a:ext cx="8229600" cy="4874096"/>
          </a:xfrm>
        </p:spPr>
        <p:txBody>
          <a:bodyPr>
            <a:normAutofit/>
          </a:bodyPr>
          <a:lstStyle/>
          <a:p>
            <a:pPr marL="0" indent="0">
              <a:buNone/>
            </a:pPr>
            <a:r>
              <a:rPr lang="fr-FR" dirty="0" smtClean="0"/>
              <a:t>    5.2. 4. Approches de solutions</a:t>
            </a:r>
          </a:p>
          <a:p>
            <a:pPr lvl="0"/>
            <a:r>
              <a:rPr lang="fr-FR" dirty="0"/>
              <a:t>Désagrégation des comptes de capital </a:t>
            </a:r>
          </a:p>
          <a:p>
            <a:pPr marL="0" lvl="0" indent="0">
              <a:buNone/>
            </a:pPr>
            <a:endParaRPr lang="fr-FR" dirty="0"/>
          </a:p>
        </p:txBody>
      </p:sp>
      <p:sp>
        <p:nvSpPr>
          <p:cNvPr id="1048622" name="Espace réservé du numéro de diapositive 5"/>
          <p:cNvSpPr>
            <a:spLocks noGrp="1"/>
          </p:cNvSpPr>
          <p:nvPr>
            <p:ph type="sldNum" sz="quarter" idx="12"/>
          </p:nvPr>
        </p:nvSpPr>
        <p:spPr/>
        <p:txBody>
          <a:bodyPr/>
          <a:lstStyle/>
          <a:p>
            <a:fld id="{CF4668DC-857F-487D-BFFA-8C0CA5037977}" type="slidenum">
              <a:rPr lang="fr-BE" smtClean="0"/>
              <a:t>22</a:t>
            </a:fld>
            <a:endParaRPr lang="fr-BE" dirty="0"/>
          </a:p>
        </p:txBody>
      </p:sp>
      <p:graphicFrame>
        <p:nvGraphicFramePr>
          <p:cNvPr id="3" name="Tableau 2"/>
          <p:cNvGraphicFramePr>
            <a:graphicFrameLocks noGrp="1"/>
          </p:cNvGraphicFramePr>
          <p:nvPr>
            <p:extLst>
              <p:ext uri="{D42A27DB-BD31-4B8C-83A1-F6EECF244321}">
                <p14:modId xmlns:p14="http://schemas.microsoft.com/office/powerpoint/2010/main" val="3604049557"/>
              </p:ext>
            </p:extLst>
          </p:nvPr>
        </p:nvGraphicFramePr>
        <p:xfrm>
          <a:off x="827582" y="2636912"/>
          <a:ext cx="7056785" cy="2736305"/>
        </p:xfrm>
        <a:graphic>
          <a:graphicData uri="http://schemas.openxmlformats.org/drawingml/2006/table">
            <a:tbl>
              <a:tblPr firstRow="1" firstCol="1" bandRow="1">
                <a:tableStyleId>{5C22544A-7EE6-4342-B048-85BDC9FD1C3A}</a:tableStyleId>
              </a:tblPr>
              <a:tblGrid>
                <a:gridCol w="672662"/>
                <a:gridCol w="358650"/>
                <a:gridCol w="347105"/>
                <a:gridCol w="470247"/>
                <a:gridCol w="347105"/>
                <a:gridCol w="347105"/>
                <a:gridCol w="470247"/>
                <a:gridCol w="347105"/>
                <a:gridCol w="458703"/>
                <a:gridCol w="438692"/>
                <a:gridCol w="438692"/>
                <a:gridCol w="438692"/>
                <a:gridCol w="438692"/>
                <a:gridCol w="327095"/>
                <a:gridCol w="545672"/>
                <a:gridCol w="610321"/>
              </a:tblGrid>
              <a:tr h="1527709">
                <a:tc>
                  <a:txBody>
                    <a:bodyPr/>
                    <a:lstStyle/>
                    <a:p>
                      <a:pPr algn="ctr">
                        <a:lnSpc>
                          <a:spcPct val="107000"/>
                        </a:lnSpc>
                        <a:spcAft>
                          <a:spcPts val="0"/>
                        </a:spcAft>
                      </a:pPr>
                      <a:r>
                        <a:rPr lang="fr-FR" sz="1000" b="0" dirty="0">
                          <a:solidFill>
                            <a:schemeClr val="tx1"/>
                          </a:solidFill>
                          <a:effectLst/>
                        </a:rPr>
                        <a:t> Reste du monde</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solidFill>
                      <a:schemeClr val="accent5">
                        <a:lumMod val="40000"/>
                        <a:lumOff val="60000"/>
                      </a:schemeClr>
                    </a:solidFill>
                  </a:tcPr>
                </a:tc>
                <a:tc>
                  <a:txBody>
                    <a:bodyPr/>
                    <a:lstStyle/>
                    <a:p>
                      <a:pPr algn="ctr">
                        <a:lnSpc>
                          <a:spcPct val="107000"/>
                        </a:lnSpc>
                        <a:spcAft>
                          <a:spcPts val="0"/>
                        </a:spcAft>
                      </a:pPr>
                      <a:endParaRPr lang="fr-FR" sz="1000" b="0" dirty="0" smtClean="0">
                        <a:solidFill>
                          <a:schemeClr val="tx1"/>
                        </a:solidFill>
                        <a:effectLst/>
                      </a:endParaRPr>
                    </a:p>
                    <a:p>
                      <a:pPr algn="ctr">
                        <a:lnSpc>
                          <a:spcPct val="107000"/>
                        </a:lnSpc>
                        <a:spcAft>
                          <a:spcPts val="0"/>
                        </a:spcAft>
                      </a:pPr>
                      <a:r>
                        <a:rPr lang="fr-FR" sz="1000" b="0" dirty="0" smtClean="0">
                          <a:solidFill>
                            <a:schemeClr val="tx1"/>
                          </a:solidFill>
                          <a:effectLst/>
                        </a:rPr>
                        <a:t>Bénin</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solidFill>
                      <a:schemeClr val="accent5">
                        <a:lumMod val="40000"/>
                        <a:lumOff val="60000"/>
                      </a:schemeClr>
                    </a:solidFill>
                  </a:tcPr>
                </a:tc>
                <a:tc>
                  <a:txBody>
                    <a:bodyPr/>
                    <a:lstStyle/>
                    <a:p>
                      <a:pPr algn="ctr">
                        <a:lnSpc>
                          <a:spcPct val="107000"/>
                        </a:lnSpc>
                        <a:spcAft>
                          <a:spcPts val="0"/>
                        </a:spcAft>
                      </a:pPr>
                      <a:r>
                        <a:rPr lang="fr-FR" sz="1000" b="0" dirty="0" smtClean="0">
                          <a:solidFill>
                            <a:schemeClr val="tx1"/>
                          </a:solidFill>
                          <a:effectLst/>
                        </a:rPr>
                        <a:t>Côte D’Ivoire</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Guinée Bissau</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solidFill>
                      <a:schemeClr val="accent5">
                        <a:lumMod val="40000"/>
                        <a:lumOff val="60000"/>
                      </a:schemeClr>
                    </a:solidFill>
                  </a:tcPr>
                </a:tc>
                <a:tc>
                  <a:txBody>
                    <a:bodyPr/>
                    <a:lstStyle/>
                    <a:p>
                      <a:pPr algn="ctr">
                        <a:lnSpc>
                          <a:spcPct val="107000"/>
                        </a:lnSpc>
                        <a:spcAft>
                          <a:spcPts val="0"/>
                        </a:spcAft>
                      </a:pPr>
                      <a:r>
                        <a:rPr lang="fr-FR" sz="1000" b="0">
                          <a:solidFill>
                            <a:schemeClr val="tx1"/>
                          </a:solidFill>
                          <a:effectLst/>
                        </a:rPr>
                        <a:t>Mali</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Niger</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Sénégal</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Togo</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solidFill>
                      <a:schemeClr val="accent5">
                        <a:lumMod val="40000"/>
                        <a:lumOff val="60000"/>
                      </a:schemeClr>
                    </a:solidFill>
                  </a:tcPr>
                </a:tc>
                <a:tc>
                  <a:txBody>
                    <a:bodyPr/>
                    <a:lstStyle/>
                    <a:p>
                      <a:pPr algn="ctr">
                        <a:lnSpc>
                          <a:spcPct val="107000"/>
                        </a:lnSpc>
                        <a:spcAft>
                          <a:spcPts val="0"/>
                        </a:spcAft>
                      </a:pPr>
                      <a:r>
                        <a:rPr lang="fr-FR" sz="1000" b="0">
                          <a:solidFill>
                            <a:schemeClr val="tx1"/>
                          </a:solidFill>
                          <a:effectLst/>
                        </a:rPr>
                        <a:t>Nigéria</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Ghana</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Autres CEDEAO</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USA</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UE</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solidFill>
                      <a:schemeClr val="accent5">
                        <a:lumMod val="40000"/>
                        <a:lumOff val="60000"/>
                      </a:schemeClr>
                    </a:solidFill>
                  </a:tcPr>
                </a:tc>
                <a:tc>
                  <a:txBody>
                    <a:bodyPr/>
                    <a:lstStyle/>
                    <a:p>
                      <a:pPr algn="ctr">
                        <a:lnSpc>
                          <a:spcPct val="107000"/>
                        </a:lnSpc>
                        <a:spcAft>
                          <a:spcPts val="0"/>
                        </a:spcAft>
                      </a:pPr>
                      <a:r>
                        <a:rPr lang="fr-FR" sz="1000" b="0">
                          <a:solidFill>
                            <a:schemeClr val="tx1"/>
                          </a:solidFill>
                          <a:effectLst/>
                        </a:rPr>
                        <a:t>Suisse</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Autres </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solidFill>
                      <a:schemeClr val="accent5">
                        <a:lumMod val="40000"/>
                        <a:lumOff val="60000"/>
                      </a:schemeClr>
                    </a:solidFill>
                  </a:tcPr>
                </a:tc>
                <a:tc>
                  <a:txBody>
                    <a:bodyPr/>
                    <a:lstStyle/>
                    <a:p>
                      <a:pPr algn="ctr">
                        <a:lnSpc>
                          <a:spcPct val="107000"/>
                        </a:lnSpc>
                        <a:spcAft>
                          <a:spcPts val="0"/>
                        </a:spcAft>
                      </a:pPr>
                      <a:r>
                        <a:rPr lang="fr-FR" sz="1000" b="0" dirty="0">
                          <a:solidFill>
                            <a:schemeClr val="tx1"/>
                          </a:solidFill>
                          <a:effectLst/>
                        </a:rPr>
                        <a:t>Total</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vert="vert270" anchor="b">
                    <a:solidFill>
                      <a:schemeClr val="accent5">
                        <a:lumMod val="40000"/>
                        <a:lumOff val="60000"/>
                      </a:schemeClr>
                    </a:solidFill>
                  </a:tcPr>
                </a:tc>
              </a:tr>
              <a:tr h="604298">
                <a:tc>
                  <a:txBody>
                    <a:bodyPr/>
                    <a:lstStyle/>
                    <a:p>
                      <a:pPr>
                        <a:lnSpc>
                          <a:spcPct val="107000"/>
                        </a:lnSpc>
                        <a:spcAft>
                          <a:spcPts val="0"/>
                        </a:spcAft>
                      </a:pPr>
                      <a:r>
                        <a:rPr lang="fr-FR" sz="1000" b="0">
                          <a:solidFill>
                            <a:schemeClr val="tx1"/>
                          </a:solidFill>
                          <a:effectLst/>
                        </a:rPr>
                        <a:t>Capital public</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0,0</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3,9</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0,0</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0,7</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0,0</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0,4</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1,6</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0,0</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0,4</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4,0</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0,1</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45,2</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0,0</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43,7</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100,0</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r h="604298">
                <a:tc>
                  <a:txBody>
                    <a:bodyPr/>
                    <a:lstStyle/>
                    <a:p>
                      <a:pPr>
                        <a:lnSpc>
                          <a:spcPct val="107000"/>
                        </a:lnSpc>
                        <a:spcAft>
                          <a:spcPts val="0"/>
                        </a:spcAft>
                      </a:pPr>
                      <a:r>
                        <a:rPr lang="fr-FR" sz="1000" b="0">
                          <a:solidFill>
                            <a:schemeClr val="tx1"/>
                          </a:solidFill>
                          <a:effectLst/>
                        </a:rPr>
                        <a:t>Capital privé</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0,0</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3,9</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0,0</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0,7</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0,0</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0,4</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1,6</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0,0</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0,4</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4,0</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0,1</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45,2</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0,0</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a:solidFill>
                            <a:schemeClr val="tx1"/>
                          </a:solidFill>
                          <a:effectLst/>
                        </a:rPr>
                        <a:t>43,7</a:t>
                      </a:r>
                      <a:endParaRPr lang="fr-FR"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c>
                  <a:txBody>
                    <a:bodyPr/>
                    <a:lstStyle/>
                    <a:p>
                      <a:pPr algn="r">
                        <a:lnSpc>
                          <a:spcPct val="107000"/>
                        </a:lnSpc>
                        <a:spcAft>
                          <a:spcPts val="0"/>
                        </a:spcAft>
                      </a:pPr>
                      <a:r>
                        <a:rPr lang="fr-FR" sz="1000" b="0" dirty="0">
                          <a:solidFill>
                            <a:schemeClr val="tx1"/>
                          </a:solidFill>
                          <a:effectLst/>
                        </a:rPr>
                        <a:t>100,0</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solidFill>
                      <a:schemeClr val="accent5">
                        <a:lumMod val="40000"/>
                        <a:lumOff val="60000"/>
                      </a:schemeClr>
                    </a:solidFill>
                  </a:tcPr>
                </a:tc>
              </a:tr>
            </a:tbl>
          </a:graphicData>
        </a:graphic>
      </p:graphicFrame>
      <p:sp>
        <p:nvSpPr>
          <p:cNvPr id="4" name="Rectangle 1"/>
          <p:cNvSpPr>
            <a:spLocks noChangeArrowheads="1"/>
          </p:cNvSpPr>
          <p:nvPr/>
        </p:nvSpPr>
        <p:spPr bwMode="auto">
          <a:xfrm>
            <a:off x="971600" y="22768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0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Structure du capital constitué par le reste du monde</a:t>
            </a:r>
            <a:endParaRPr kumimoji="0" lang="fr-FR" altLang="fr-FR"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34722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48620"/>
                                        </p:tgtEl>
                                        <p:attrNameLst>
                                          <p:attrName>style.visibility</p:attrName>
                                        </p:attrNameLst>
                                      </p:cBhvr>
                                      <p:to>
                                        <p:strVal val="visible"/>
                                      </p:to>
                                    </p:set>
                                    <p:animEffect transition="in" filter="fade">
                                      <p:cBhvr>
                                        <p:cTn id="7" dur="1000"/>
                                        <p:tgtEl>
                                          <p:spTgt spid="1048620"/>
                                        </p:tgtEl>
                                      </p:cBhvr>
                                    </p:animEffect>
                                    <p:anim calcmode="lin" valueType="num">
                                      <p:cBhvr>
                                        <p:cTn id="8" dur="1000" fill="hold"/>
                                        <p:tgtEl>
                                          <p:spTgt spid="1048620"/>
                                        </p:tgtEl>
                                        <p:attrNameLst>
                                          <p:attrName>ppt_x</p:attrName>
                                        </p:attrNameLst>
                                      </p:cBhvr>
                                      <p:tavLst>
                                        <p:tav tm="0">
                                          <p:val>
                                            <p:strVal val="#ppt_x"/>
                                          </p:val>
                                        </p:tav>
                                        <p:tav tm="100000">
                                          <p:val>
                                            <p:strVal val="#ppt_x"/>
                                          </p:val>
                                        </p:tav>
                                      </p:tavLst>
                                    </p:anim>
                                    <p:anim calcmode="lin" valueType="num">
                                      <p:cBhvr>
                                        <p:cTn id="9" dur="1000" fill="hold"/>
                                        <p:tgtEl>
                                          <p:spTgt spid="10486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048621">
                                            <p:txEl>
                                              <p:pRg st="0" end="0"/>
                                            </p:txEl>
                                          </p:spTgt>
                                        </p:tgtEl>
                                        <p:attrNameLst>
                                          <p:attrName>style.visibility</p:attrName>
                                        </p:attrNameLst>
                                      </p:cBhvr>
                                      <p:to>
                                        <p:strVal val="visible"/>
                                      </p:to>
                                    </p:set>
                                    <p:anim calcmode="lin" valueType="num">
                                      <p:cBhvr additive="base">
                                        <p:cTn id="14" dur="500" fill="hold"/>
                                        <p:tgtEl>
                                          <p:spTgt spid="1048621">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04862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20" grpId="0"/>
      <p:bldP spid="104862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Titre 1"/>
          <p:cNvSpPr>
            <a:spLocks noGrp="1"/>
          </p:cNvSpPr>
          <p:nvPr>
            <p:ph type="title"/>
          </p:nvPr>
        </p:nvSpPr>
        <p:spPr/>
        <p:txBody>
          <a:bodyPr>
            <a:normAutofit/>
          </a:bodyPr>
          <a:lstStyle/>
          <a:p>
            <a:r>
              <a:rPr lang="fr-FR" dirty="0" smtClean="0">
                <a:solidFill>
                  <a:srgbClr val="00B0F0"/>
                </a:solidFill>
              </a:rPr>
              <a:t>VI.1.  Leçons apprises</a:t>
            </a:r>
            <a:endParaRPr lang="fr-FR" dirty="0">
              <a:solidFill>
                <a:srgbClr val="00B0F0"/>
              </a:solidFill>
            </a:endParaRPr>
          </a:p>
        </p:txBody>
      </p:sp>
      <p:sp>
        <p:nvSpPr>
          <p:cNvPr id="1048632" name="Espace réservé du numéro de diapositive 3"/>
          <p:cNvSpPr>
            <a:spLocks noGrp="1"/>
          </p:cNvSpPr>
          <p:nvPr>
            <p:ph type="sldNum" sz="quarter" idx="12"/>
          </p:nvPr>
        </p:nvSpPr>
        <p:spPr/>
        <p:txBody>
          <a:bodyPr/>
          <a:lstStyle/>
          <a:p>
            <a:fld id="{CF4668DC-857F-487D-BFFA-8C0CA5037977}" type="slidenum">
              <a:rPr lang="fr-BE" smtClean="0"/>
              <a:t>23</a:t>
            </a:fld>
            <a:endParaRPr lang="fr-BE" dirty="0"/>
          </a:p>
        </p:txBody>
      </p:sp>
      <p:sp>
        <p:nvSpPr>
          <p:cNvPr id="1048633" name="Espace réservé du contenu 4"/>
          <p:cNvSpPr>
            <a:spLocks noGrp="1"/>
          </p:cNvSpPr>
          <p:nvPr>
            <p:ph sz="quarter" idx="1"/>
          </p:nvPr>
        </p:nvSpPr>
        <p:spPr>
          <a:xfrm>
            <a:off x="457200" y="1219200"/>
            <a:ext cx="8229600" cy="4010000"/>
          </a:xfrm>
        </p:spPr>
        <p:txBody>
          <a:bodyPr>
            <a:normAutofit fontScale="96154"/>
          </a:bodyPr>
          <a:lstStyle/>
          <a:p>
            <a:r>
              <a:rPr lang="fr-FR" dirty="0" smtClean="0"/>
              <a:t>Difficultés pour </a:t>
            </a:r>
            <a:r>
              <a:rPr lang="fr-FR" dirty="0"/>
              <a:t>disposer des informations </a:t>
            </a:r>
            <a:r>
              <a:rPr lang="fr-FR" dirty="0" smtClean="0"/>
              <a:t>complètes détaillées adéquates et procéder à la désagrégation de </a:t>
            </a:r>
            <a:r>
              <a:rPr lang="fr-FR" dirty="0"/>
              <a:t>la </a:t>
            </a:r>
            <a:r>
              <a:rPr lang="fr-FR" dirty="0" smtClean="0"/>
              <a:t>macro MCS;</a:t>
            </a:r>
          </a:p>
          <a:p>
            <a:r>
              <a:rPr lang="fr-FR" dirty="0" smtClean="0"/>
              <a:t>Renforcement des capacités des participants aux deux ateliers sur l’élaboration d’une MCS;</a:t>
            </a:r>
            <a:endParaRPr lang="fr-FR" dirty="0"/>
          </a:p>
          <a:p>
            <a:r>
              <a:rPr lang="fr-FR" dirty="0"/>
              <a:t>P</a:t>
            </a:r>
            <a:r>
              <a:rPr lang="fr-FR" dirty="0" smtClean="0"/>
              <a:t>lus grande visibilité des principaux tableaux tels le TRE, le TCEI </a:t>
            </a:r>
            <a:r>
              <a:rPr lang="fr-FR" dirty="0"/>
              <a:t>et la matrice des </a:t>
            </a:r>
            <a:r>
              <a:rPr lang="fr-FR" dirty="0" smtClean="0"/>
              <a:t>transferts;</a:t>
            </a:r>
            <a:endParaRPr lang="fr-FR" dirty="0"/>
          </a:p>
          <a:p>
            <a:pPr lvl="0"/>
            <a:r>
              <a:rPr lang="fr-FR" dirty="0" smtClean="0"/>
              <a:t>Défi de retraitement </a:t>
            </a:r>
            <a:r>
              <a:rPr lang="fr-FR" dirty="0"/>
              <a:t>des marges pour être conforme avec la </a:t>
            </a:r>
            <a:r>
              <a:rPr lang="fr-FR" dirty="0" smtClean="0"/>
              <a:t>CN</a:t>
            </a:r>
            <a:r>
              <a:rPr lang="fr-FR" dirty="0"/>
              <a:t>.</a:t>
            </a:r>
          </a:p>
          <a:p>
            <a:endParaRPr lang="fr-FR" dirty="0" smtClean="0"/>
          </a:p>
          <a:p>
            <a:endParaRPr lang="fr-FR" dirty="0" smtClean="0"/>
          </a:p>
          <a:p>
            <a:pPr marL="0" indent="0">
              <a:buNone/>
            </a:pP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Titre 1"/>
          <p:cNvSpPr>
            <a:spLocks noGrp="1"/>
          </p:cNvSpPr>
          <p:nvPr>
            <p:ph type="title"/>
          </p:nvPr>
        </p:nvSpPr>
        <p:spPr/>
        <p:txBody>
          <a:bodyPr>
            <a:normAutofit/>
          </a:bodyPr>
          <a:lstStyle/>
          <a:p>
            <a:r>
              <a:rPr lang="fr-FR" dirty="0" smtClean="0">
                <a:solidFill>
                  <a:srgbClr val="00B0F0"/>
                </a:solidFill>
              </a:rPr>
              <a:t>VI.2.1.  Perspectives</a:t>
            </a:r>
            <a:endParaRPr lang="fr-FR" dirty="0">
              <a:solidFill>
                <a:srgbClr val="00B0F0"/>
              </a:solidFill>
            </a:endParaRPr>
          </a:p>
        </p:txBody>
      </p:sp>
      <p:sp>
        <p:nvSpPr>
          <p:cNvPr id="1048632" name="Espace réservé du numéro de diapositive 3"/>
          <p:cNvSpPr>
            <a:spLocks noGrp="1"/>
          </p:cNvSpPr>
          <p:nvPr>
            <p:ph type="sldNum" sz="quarter" idx="12"/>
          </p:nvPr>
        </p:nvSpPr>
        <p:spPr/>
        <p:txBody>
          <a:bodyPr/>
          <a:lstStyle/>
          <a:p>
            <a:fld id="{CF4668DC-857F-487D-BFFA-8C0CA5037977}" type="slidenum">
              <a:rPr lang="fr-BE" smtClean="0"/>
              <a:t>24</a:t>
            </a:fld>
            <a:endParaRPr lang="fr-BE" dirty="0"/>
          </a:p>
        </p:txBody>
      </p:sp>
      <p:sp>
        <p:nvSpPr>
          <p:cNvPr id="1048633" name="Espace réservé du contenu 4"/>
          <p:cNvSpPr>
            <a:spLocks noGrp="1"/>
          </p:cNvSpPr>
          <p:nvPr>
            <p:ph sz="quarter" idx="1"/>
          </p:nvPr>
        </p:nvSpPr>
        <p:spPr>
          <a:xfrm>
            <a:off x="457200" y="1219200"/>
            <a:ext cx="8229600" cy="4586064"/>
          </a:xfrm>
        </p:spPr>
        <p:txBody>
          <a:bodyPr>
            <a:normAutofit fontScale="96154" lnSpcReduction="10000"/>
          </a:bodyPr>
          <a:lstStyle/>
          <a:p>
            <a:pPr algn="just"/>
            <a:r>
              <a:rPr lang="fr-FR" dirty="0" smtClean="0"/>
              <a:t>Inscription </a:t>
            </a:r>
            <a:r>
              <a:rPr lang="fr-FR" dirty="0"/>
              <a:t>dans les activités de l’INSD, l’élaboration de la MCS chaque </a:t>
            </a:r>
            <a:r>
              <a:rPr lang="fr-FR" dirty="0" smtClean="0"/>
              <a:t>année;</a:t>
            </a:r>
          </a:p>
          <a:p>
            <a:pPr algn="just"/>
            <a:r>
              <a:rPr lang="fr-FR" dirty="0" smtClean="0"/>
              <a:t>Publication de la MCS sur le site de l’INSD </a:t>
            </a:r>
            <a:r>
              <a:rPr lang="fr-FR" dirty="0"/>
              <a:t>pour une visibilité du travail des comptables </a:t>
            </a:r>
            <a:r>
              <a:rPr lang="fr-FR" dirty="0" smtClean="0"/>
              <a:t>nationaux. </a:t>
            </a:r>
          </a:p>
          <a:p>
            <a:pPr marL="1071563" indent="-349250" algn="just">
              <a:buFont typeface="Courier New" panose="02070309020205020404" pitchFamily="49" charset="0"/>
              <a:buChar char="o"/>
            </a:pPr>
            <a:r>
              <a:rPr lang="fr-FR" dirty="0" smtClean="0"/>
              <a:t>Comme le service est dans un processus de rénovation des comptes nationaux, le souhait est de publier des MCS conformes avec le SCN 2008. </a:t>
            </a:r>
          </a:p>
          <a:p>
            <a:pPr marL="1071563" indent="-349250" algn="just">
              <a:buFont typeface="Courier New" panose="02070309020205020404" pitchFamily="49" charset="0"/>
              <a:buChar char="o"/>
            </a:pPr>
            <a:r>
              <a:rPr lang="fr-FR" dirty="0" smtClean="0"/>
              <a:t>Cela a l’avantage de disposer d’une MCS plus désagrégée avec une centaine de </a:t>
            </a:r>
            <a:r>
              <a:rPr lang="fr-FR" dirty="0" smtClean="0"/>
              <a:t>produits.</a:t>
            </a:r>
          </a:p>
          <a:p>
            <a:pPr algn="just"/>
            <a:r>
              <a:rPr lang="fr-FR" dirty="0"/>
              <a:t>Défi </a:t>
            </a:r>
            <a:r>
              <a:rPr lang="fr-FR" dirty="0"/>
              <a:t>de retraitement des marges pour être conforme avec la CN.</a:t>
            </a:r>
          </a:p>
          <a:p>
            <a:pPr marL="722313" indent="0" algn="just">
              <a:buNone/>
            </a:pPr>
            <a:endParaRPr lang="fr-FR" dirty="0" smtClean="0"/>
          </a:p>
          <a:p>
            <a:pPr marL="0" indent="0">
              <a:buNone/>
            </a:pPr>
            <a:endParaRPr lang="fr-FR" dirty="0" smtClean="0"/>
          </a:p>
          <a:p>
            <a:pPr marL="0" lvl="0" indent="0">
              <a:buNone/>
            </a:pPr>
            <a:endParaRPr lang="fr-FR" dirty="0"/>
          </a:p>
        </p:txBody>
      </p:sp>
    </p:spTree>
    <p:extLst>
      <p:ext uri="{BB962C8B-B14F-4D97-AF65-F5344CB8AC3E}">
        <p14:creationId xmlns:p14="http://schemas.microsoft.com/office/powerpoint/2010/main" val="9257974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Titre 1"/>
          <p:cNvSpPr>
            <a:spLocks noGrp="1"/>
          </p:cNvSpPr>
          <p:nvPr>
            <p:ph type="title"/>
          </p:nvPr>
        </p:nvSpPr>
        <p:spPr/>
        <p:txBody>
          <a:bodyPr>
            <a:normAutofit/>
          </a:bodyPr>
          <a:lstStyle/>
          <a:p>
            <a:r>
              <a:rPr lang="fr-FR" dirty="0" smtClean="0">
                <a:solidFill>
                  <a:srgbClr val="00B0F0"/>
                </a:solidFill>
              </a:rPr>
              <a:t>VI.2.2.  Perspectives</a:t>
            </a:r>
            <a:endParaRPr lang="fr-FR" dirty="0">
              <a:solidFill>
                <a:srgbClr val="00B0F0"/>
              </a:solidFill>
            </a:endParaRPr>
          </a:p>
        </p:txBody>
      </p:sp>
      <p:sp>
        <p:nvSpPr>
          <p:cNvPr id="1048632" name="Espace réservé du numéro de diapositive 3"/>
          <p:cNvSpPr>
            <a:spLocks noGrp="1"/>
          </p:cNvSpPr>
          <p:nvPr>
            <p:ph type="sldNum" sz="quarter" idx="12"/>
          </p:nvPr>
        </p:nvSpPr>
        <p:spPr/>
        <p:txBody>
          <a:bodyPr/>
          <a:lstStyle/>
          <a:p>
            <a:fld id="{CF4668DC-857F-487D-BFFA-8C0CA5037977}" type="slidenum">
              <a:rPr lang="fr-BE" smtClean="0"/>
              <a:t>25</a:t>
            </a:fld>
            <a:endParaRPr lang="fr-BE" dirty="0"/>
          </a:p>
        </p:txBody>
      </p:sp>
      <p:sp>
        <p:nvSpPr>
          <p:cNvPr id="1048633" name="Espace réservé du contenu 4"/>
          <p:cNvSpPr>
            <a:spLocks noGrp="1"/>
          </p:cNvSpPr>
          <p:nvPr>
            <p:ph sz="quarter" idx="1"/>
          </p:nvPr>
        </p:nvSpPr>
        <p:spPr>
          <a:xfrm>
            <a:off x="457200" y="1219200"/>
            <a:ext cx="8229600" cy="3217912"/>
          </a:xfrm>
        </p:spPr>
        <p:txBody>
          <a:bodyPr>
            <a:normAutofit fontScale="96154" lnSpcReduction="10000"/>
          </a:bodyPr>
          <a:lstStyle/>
          <a:p>
            <a:r>
              <a:rPr lang="fr-FR" dirty="0"/>
              <a:t>Utilisation des résultats issus de la MCS pour les études d’impact à travers les MEGC. </a:t>
            </a:r>
            <a:endParaRPr lang="fr-FR" dirty="0" smtClean="0"/>
          </a:p>
          <a:p>
            <a:pPr marL="806450" indent="-265113">
              <a:buFont typeface="Courier New" panose="02070309020205020404" pitchFamily="49" charset="0"/>
              <a:buChar char="o"/>
            </a:pPr>
            <a:r>
              <a:rPr lang="fr-FR" dirty="0" smtClean="0"/>
              <a:t>A </a:t>
            </a:r>
            <a:r>
              <a:rPr lang="fr-FR" dirty="0"/>
              <a:t>cet effet,  il est prévu la construction d’une MCS avec la Direction Générale des Etudes et de la Planification (DGEP) </a:t>
            </a:r>
            <a:r>
              <a:rPr lang="fr-FR" dirty="0" smtClean="0"/>
              <a:t>au ministère de l’économie et des finances (MINEFID).</a:t>
            </a:r>
          </a:p>
          <a:p>
            <a:pPr marL="806450" indent="-265113">
              <a:buFont typeface="Courier New" panose="02070309020205020404" pitchFamily="49" charset="0"/>
              <a:buChar char="o"/>
            </a:pPr>
            <a:r>
              <a:rPr lang="fr-FR" dirty="0" smtClean="0"/>
              <a:t>Les résultats de cette MCS devront servir à alimenter </a:t>
            </a:r>
            <a:r>
              <a:rPr lang="fr-FR" dirty="0"/>
              <a:t>leur modèle d’équilibre général </a:t>
            </a:r>
            <a:r>
              <a:rPr lang="fr-FR" dirty="0" smtClean="0"/>
              <a:t>calculable (MEGC).</a:t>
            </a:r>
            <a:endParaRPr lang="fr-FR" dirty="0"/>
          </a:p>
          <a:p>
            <a:pPr marL="0" indent="0">
              <a:buNone/>
            </a:pPr>
            <a:endParaRPr lang="fr-FR" dirty="0" smtClean="0"/>
          </a:p>
          <a:p>
            <a:pPr marL="0" lvl="0" indent="0">
              <a:buNone/>
            </a:pPr>
            <a:endParaRPr lang="fr-FR" dirty="0"/>
          </a:p>
        </p:txBody>
      </p:sp>
    </p:spTree>
    <p:extLst>
      <p:ext uri="{BB962C8B-B14F-4D97-AF65-F5344CB8AC3E}">
        <p14:creationId xmlns:p14="http://schemas.microsoft.com/office/powerpoint/2010/main" val="37415339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Titre 4"/>
          <p:cNvSpPr>
            <a:spLocks noGrp="1"/>
          </p:cNvSpPr>
          <p:nvPr>
            <p:ph type="ctrTitle"/>
          </p:nvPr>
        </p:nvSpPr>
        <p:spPr/>
        <p:txBody>
          <a:bodyPr>
            <a:normAutofit fontScale="90000"/>
          </a:bodyPr>
          <a:lstStyle/>
          <a:p>
            <a:r>
              <a:rPr lang="fr-FR" dirty="0" smtClean="0"/>
              <a:t>MERCI POUR VOTRE ATTENTION</a:t>
            </a:r>
            <a:endParaRPr lang="fr-FR" dirty="0"/>
          </a:p>
        </p:txBody>
      </p:sp>
      <p:sp>
        <p:nvSpPr>
          <p:cNvPr id="1048635" name="Sous-titre 5"/>
          <p:cNvSpPr>
            <a:spLocks noGrp="1"/>
          </p:cNvSpPr>
          <p:nvPr>
            <p:ph type="subTitle" idx="1"/>
          </p:nvPr>
        </p:nvSpPr>
        <p:spPr/>
        <p:txBody>
          <a:bodyPr/>
          <a:lstStyle/>
          <a:p>
            <a:endParaRPr lang="fr-FR" dirty="0"/>
          </a:p>
        </p:txBody>
      </p:sp>
      <p:sp>
        <p:nvSpPr>
          <p:cNvPr id="1048636" name="Espace réservé du numéro de diapositive 2"/>
          <p:cNvSpPr>
            <a:spLocks noGrp="1"/>
          </p:cNvSpPr>
          <p:nvPr>
            <p:ph type="sldNum" sz="quarter" idx="12"/>
          </p:nvPr>
        </p:nvSpPr>
        <p:spPr/>
        <p:txBody>
          <a:bodyPr/>
          <a:lstStyle/>
          <a:p>
            <a:fld id="{CF4668DC-857F-487D-BFFA-8C0CA5037977}" type="slidenum">
              <a:rPr lang="fr-BE" smtClean="0"/>
              <a:t>26</a:t>
            </a:fld>
            <a:endParaRPr lang="fr-B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48634"/>
                                        </p:tgtEl>
                                        <p:attrNameLst>
                                          <p:attrName>style.visibility</p:attrName>
                                        </p:attrNameLst>
                                      </p:cBhvr>
                                      <p:to>
                                        <p:strVal val="visible"/>
                                      </p:to>
                                    </p:set>
                                    <p:animEffect transition="in" filter="wipe(down)">
                                      <p:cBhvr>
                                        <p:cTn id="7" dur="580">
                                          <p:stCondLst>
                                            <p:cond delay="0"/>
                                          </p:stCondLst>
                                        </p:cTn>
                                        <p:tgtEl>
                                          <p:spTgt spid="1048634"/>
                                        </p:tgtEl>
                                      </p:cBhvr>
                                    </p:animEffect>
                                    <p:anim calcmode="lin" valueType="num">
                                      <p:cBhvr>
                                        <p:cTn id="8" dur="1822" tmFilter="0,0; 0.14,0.36; 0.43,0.73; 0.71,0.91; 1.0,1.0">
                                          <p:stCondLst>
                                            <p:cond delay="0"/>
                                          </p:stCondLst>
                                        </p:cTn>
                                        <p:tgtEl>
                                          <p:spTgt spid="104863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4863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4863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4863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48634"/>
                                        </p:tgtEl>
                                        <p:attrNameLst>
                                          <p:attrName>ppt_y</p:attrName>
                                        </p:attrNameLst>
                                      </p:cBhvr>
                                      <p:tavLst>
                                        <p:tav tm="0" fmla="#ppt_y-sin(pi*$)/81">
                                          <p:val>
                                            <p:fltVal val="0"/>
                                          </p:val>
                                        </p:tav>
                                        <p:tav tm="100000">
                                          <p:val>
                                            <p:fltVal val="1"/>
                                          </p:val>
                                        </p:tav>
                                      </p:tavLst>
                                    </p:anim>
                                    <p:animScale>
                                      <p:cBhvr>
                                        <p:cTn id="13" dur="26">
                                          <p:stCondLst>
                                            <p:cond delay="650"/>
                                          </p:stCondLst>
                                        </p:cTn>
                                        <p:tgtEl>
                                          <p:spTgt spid="1048634"/>
                                        </p:tgtEl>
                                      </p:cBhvr>
                                      <p:to x="100000" y="60000"/>
                                    </p:animScale>
                                    <p:animScale>
                                      <p:cBhvr>
                                        <p:cTn id="14" dur="166" decel="50000">
                                          <p:stCondLst>
                                            <p:cond delay="676"/>
                                          </p:stCondLst>
                                        </p:cTn>
                                        <p:tgtEl>
                                          <p:spTgt spid="1048634"/>
                                        </p:tgtEl>
                                      </p:cBhvr>
                                      <p:to x="100000" y="100000"/>
                                    </p:animScale>
                                    <p:animScale>
                                      <p:cBhvr>
                                        <p:cTn id="15" dur="26">
                                          <p:stCondLst>
                                            <p:cond delay="1312"/>
                                          </p:stCondLst>
                                        </p:cTn>
                                        <p:tgtEl>
                                          <p:spTgt spid="1048634"/>
                                        </p:tgtEl>
                                      </p:cBhvr>
                                      <p:to x="100000" y="80000"/>
                                    </p:animScale>
                                    <p:animScale>
                                      <p:cBhvr>
                                        <p:cTn id="16" dur="166" decel="50000">
                                          <p:stCondLst>
                                            <p:cond delay="1338"/>
                                          </p:stCondLst>
                                        </p:cTn>
                                        <p:tgtEl>
                                          <p:spTgt spid="1048634"/>
                                        </p:tgtEl>
                                      </p:cBhvr>
                                      <p:to x="100000" y="100000"/>
                                    </p:animScale>
                                    <p:animScale>
                                      <p:cBhvr>
                                        <p:cTn id="17" dur="26">
                                          <p:stCondLst>
                                            <p:cond delay="1642"/>
                                          </p:stCondLst>
                                        </p:cTn>
                                        <p:tgtEl>
                                          <p:spTgt spid="1048634"/>
                                        </p:tgtEl>
                                      </p:cBhvr>
                                      <p:to x="100000" y="90000"/>
                                    </p:animScale>
                                    <p:animScale>
                                      <p:cBhvr>
                                        <p:cTn id="18" dur="166" decel="50000">
                                          <p:stCondLst>
                                            <p:cond delay="1668"/>
                                          </p:stCondLst>
                                        </p:cTn>
                                        <p:tgtEl>
                                          <p:spTgt spid="1048634"/>
                                        </p:tgtEl>
                                      </p:cBhvr>
                                      <p:to x="100000" y="100000"/>
                                    </p:animScale>
                                    <p:animScale>
                                      <p:cBhvr>
                                        <p:cTn id="19" dur="26">
                                          <p:stCondLst>
                                            <p:cond delay="1808"/>
                                          </p:stCondLst>
                                        </p:cTn>
                                        <p:tgtEl>
                                          <p:spTgt spid="1048634"/>
                                        </p:tgtEl>
                                      </p:cBhvr>
                                      <p:to x="100000" y="95000"/>
                                    </p:animScale>
                                    <p:animScale>
                                      <p:cBhvr>
                                        <p:cTn id="20" dur="166" decel="50000">
                                          <p:stCondLst>
                                            <p:cond delay="1834"/>
                                          </p:stCondLst>
                                        </p:cTn>
                                        <p:tgtEl>
                                          <p:spTgt spid="104863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3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Titre 1"/>
          <p:cNvSpPr>
            <a:spLocks noGrp="1"/>
          </p:cNvSpPr>
          <p:nvPr>
            <p:ph type="title"/>
          </p:nvPr>
        </p:nvSpPr>
        <p:spPr>
          <a:xfrm>
            <a:off x="457200" y="128905"/>
            <a:ext cx="8229600" cy="990600"/>
          </a:xfrm>
        </p:spPr>
        <p:txBody>
          <a:bodyPr>
            <a:normAutofit/>
          </a:bodyPr>
          <a:lstStyle/>
          <a:p>
            <a:r>
              <a:rPr lang="fr-FR" dirty="0" smtClean="0">
                <a:solidFill>
                  <a:srgbClr val="00B0F0"/>
                </a:solidFill>
              </a:rPr>
              <a:t>I. INTRODUCTION</a:t>
            </a:r>
            <a:endParaRPr lang="fr-FR" dirty="0">
              <a:solidFill>
                <a:srgbClr val="00B0F0"/>
              </a:solidFill>
            </a:endParaRPr>
          </a:p>
        </p:txBody>
      </p:sp>
      <p:sp>
        <p:nvSpPr>
          <p:cNvPr id="1048614" name="Espace réservé du numéro de diapositive 3"/>
          <p:cNvSpPr>
            <a:spLocks noGrp="1"/>
          </p:cNvSpPr>
          <p:nvPr>
            <p:ph type="sldNum" sz="quarter" idx="12"/>
          </p:nvPr>
        </p:nvSpPr>
        <p:spPr/>
        <p:txBody>
          <a:bodyPr/>
          <a:lstStyle/>
          <a:p>
            <a:fld id="{CF4668DC-857F-487D-BFFA-8C0CA5037977}" type="slidenum">
              <a:rPr lang="fr-BE" smtClean="0"/>
              <a:t>3</a:t>
            </a:fld>
            <a:endParaRPr lang="fr-BE" dirty="0"/>
          </a:p>
        </p:txBody>
      </p:sp>
      <p:sp>
        <p:nvSpPr>
          <p:cNvPr id="1048615" name="Espace réservé du contenu 4"/>
          <p:cNvSpPr>
            <a:spLocks noGrp="1"/>
          </p:cNvSpPr>
          <p:nvPr>
            <p:ph sz="quarter" idx="1"/>
          </p:nvPr>
        </p:nvSpPr>
        <p:spPr>
          <a:xfrm>
            <a:off x="434952" y="1700808"/>
            <a:ext cx="8229600" cy="3649960"/>
          </a:xfrm>
        </p:spPr>
        <p:txBody>
          <a:bodyPr>
            <a:normAutofit/>
          </a:bodyPr>
          <a:lstStyle/>
          <a:p>
            <a:pPr algn="just"/>
            <a:r>
              <a:rPr lang="fr-FR" dirty="0" smtClean="0"/>
              <a:t>Les matrices de comptabilité sociale (MCS) sont des instruments privilégiés en macroéconomie:</a:t>
            </a:r>
          </a:p>
          <a:p>
            <a:pPr lvl="1" algn="just"/>
            <a:r>
              <a:rPr lang="fr-FR" dirty="0" smtClean="0"/>
              <a:t>Elles donnent une cartographie complète des flux économiques à l’intérieur d’une économie nationale ou régionale;</a:t>
            </a:r>
          </a:p>
          <a:p>
            <a:pPr lvl="1" algn="just"/>
            <a:r>
              <a:rPr lang="fr-FR" dirty="0" smtClean="0"/>
              <a:t>Elles servent à faire des analyses d’impacts des politiques et des chocs extérieurs sur l’activité économique.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re 1"/>
          <p:cNvSpPr>
            <a:spLocks noGrp="1"/>
          </p:cNvSpPr>
          <p:nvPr>
            <p:ph type="title"/>
          </p:nvPr>
        </p:nvSpPr>
        <p:spPr/>
        <p:txBody>
          <a:bodyPr>
            <a:normAutofit fontScale="90000"/>
          </a:bodyPr>
          <a:lstStyle/>
          <a:p>
            <a:r>
              <a:rPr lang="fr-FR" dirty="0"/>
              <a:t/>
            </a:r>
            <a:br>
              <a:rPr lang="fr-FR" dirty="0"/>
            </a:br>
            <a:r>
              <a:rPr lang="fr-FR" dirty="0"/>
              <a:t/>
            </a:r>
            <a:br>
              <a:rPr lang="fr-FR" dirty="0"/>
            </a:br>
            <a:r>
              <a:rPr lang="fr-FR" dirty="0">
                <a:solidFill>
                  <a:srgbClr val="00B0F0"/>
                </a:solidFill>
              </a:rPr>
              <a:t>II. </a:t>
            </a:r>
            <a:r>
              <a:rPr lang="fr-FR" dirty="0" smtClean="0">
                <a:solidFill>
                  <a:srgbClr val="00B0F0"/>
                </a:solidFill>
              </a:rPr>
              <a:t>Rappel du processus d’élaboration de la MCS</a:t>
            </a:r>
            <a:endParaRPr lang="fr-FR" dirty="0">
              <a:solidFill>
                <a:srgbClr val="00B0F0"/>
              </a:solidFill>
            </a:endParaRPr>
          </a:p>
        </p:txBody>
      </p:sp>
      <p:sp>
        <p:nvSpPr>
          <p:cNvPr id="1048618" name="Espace réservé du numéro de diapositive 3"/>
          <p:cNvSpPr>
            <a:spLocks noGrp="1"/>
          </p:cNvSpPr>
          <p:nvPr>
            <p:ph type="sldNum" sz="quarter" idx="12"/>
          </p:nvPr>
        </p:nvSpPr>
        <p:spPr/>
        <p:txBody>
          <a:bodyPr/>
          <a:lstStyle/>
          <a:p>
            <a:fld id="{CF4668DC-857F-487D-BFFA-8C0CA5037977}" type="slidenum">
              <a:rPr lang="fr-BE" smtClean="0"/>
              <a:t>4</a:t>
            </a:fld>
            <a:endParaRPr lang="fr-BE" dirty="0"/>
          </a:p>
        </p:txBody>
      </p:sp>
      <p:sp>
        <p:nvSpPr>
          <p:cNvPr id="1048619" name="Espace réservé du contenu 4"/>
          <p:cNvSpPr>
            <a:spLocks noGrp="1"/>
          </p:cNvSpPr>
          <p:nvPr>
            <p:ph sz="quarter" idx="1"/>
          </p:nvPr>
        </p:nvSpPr>
        <p:spPr>
          <a:xfrm>
            <a:off x="457200" y="1219200"/>
            <a:ext cx="8229600" cy="3793976"/>
          </a:xfrm>
        </p:spPr>
        <p:txBody>
          <a:bodyPr>
            <a:normAutofit/>
          </a:bodyPr>
          <a:lstStyle/>
          <a:p>
            <a:pPr algn="just"/>
            <a:r>
              <a:rPr lang="fr-FR" dirty="0" smtClean="0"/>
              <a:t>Organisation de deux ateliers avec la participation </a:t>
            </a:r>
            <a:r>
              <a:rPr lang="fr-FR" dirty="0" smtClean="0"/>
              <a:t>de AFRISTAT</a:t>
            </a:r>
            <a:r>
              <a:rPr lang="fr-FR" dirty="0" smtClean="0"/>
              <a:t>:</a:t>
            </a:r>
          </a:p>
          <a:p>
            <a:pPr lvl="1" algn="just"/>
            <a:r>
              <a:rPr lang="fr-FR" dirty="0" smtClean="0"/>
              <a:t>Le premier atelier s’est tenu du 12 au 16 décembre 2017 et,</a:t>
            </a:r>
          </a:p>
          <a:p>
            <a:pPr lvl="1" algn="just"/>
            <a:r>
              <a:rPr lang="fr-FR" dirty="0" smtClean="0"/>
              <a:t>Le second, du 07 au 11 août 2018.</a:t>
            </a:r>
            <a:endParaRPr lang="fr-FR" dirty="0"/>
          </a:p>
          <a:p>
            <a:pPr algn="just"/>
            <a:r>
              <a:rPr lang="fr-FR" dirty="0" smtClean="0"/>
              <a:t>Ces ateliers ont permis de familiariser les participants aux notions et aux techniques d’élaboration d’une MCS;</a:t>
            </a:r>
          </a:p>
          <a:p>
            <a:pPr algn="just"/>
            <a:endParaRPr lang="fr-FR" dirty="0" smtClean="0"/>
          </a:p>
          <a:p>
            <a:endParaRPr lang="fr-FR" dirty="0" smtClean="0"/>
          </a:p>
          <a:p>
            <a:endParaRPr lang="fr-FR" dirty="0" smtClean="0"/>
          </a:p>
          <a:p>
            <a:pPr lvl="1"/>
            <a:endParaRPr lang="fr-FR" dirty="0" smtClean="0"/>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re 1"/>
          <p:cNvSpPr>
            <a:spLocks noGrp="1"/>
          </p:cNvSpPr>
          <p:nvPr>
            <p:ph type="title"/>
          </p:nvPr>
        </p:nvSpPr>
        <p:spPr/>
        <p:txBody>
          <a:bodyPr>
            <a:normAutofit fontScale="90000"/>
          </a:bodyPr>
          <a:lstStyle/>
          <a:p>
            <a:r>
              <a:rPr lang="fr-FR" dirty="0"/>
              <a:t/>
            </a:r>
            <a:br>
              <a:rPr lang="fr-FR" dirty="0"/>
            </a:br>
            <a:r>
              <a:rPr lang="fr-FR" dirty="0"/>
              <a:t/>
            </a:r>
            <a:br>
              <a:rPr lang="fr-FR" dirty="0"/>
            </a:br>
            <a:r>
              <a:rPr lang="fr-FR" dirty="0">
                <a:solidFill>
                  <a:srgbClr val="00B0F0"/>
                </a:solidFill>
              </a:rPr>
              <a:t>II. </a:t>
            </a:r>
            <a:r>
              <a:rPr lang="fr-FR" dirty="0" smtClean="0">
                <a:solidFill>
                  <a:srgbClr val="00B0F0"/>
                </a:solidFill>
              </a:rPr>
              <a:t>Rappel du processus d’élaboration de la MCS</a:t>
            </a:r>
            <a:endParaRPr lang="fr-FR" dirty="0">
              <a:solidFill>
                <a:srgbClr val="00B0F0"/>
              </a:solidFill>
            </a:endParaRPr>
          </a:p>
        </p:txBody>
      </p:sp>
      <p:sp>
        <p:nvSpPr>
          <p:cNvPr id="1048618" name="Espace réservé du numéro de diapositive 3"/>
          <p:cNvSpPr>
            <a:spLocks noGrp="1"/>
          </p:cNvSpPr>
          <p:nvPr>
            <p:ph type="sldNum" sz="quarter" idx="12"/>
          </p:nvPr>
        </p:nvSpPr>
        <p:spPr/>
        <p:txBody>
          <a:bodyPr/>
          <a:lstStyle/>
          <a:p>
            <a:fld id="{CF4668DC-857F-487D-BFFA-8C0CA5037977}" type="slidenum">
              <a:rPr lang="fr-BE" smtClean="0"/>
              <a:t>5</a:t>
            </a:fld>
            <a:endParaRPr lang="fr-BE" dirty="0"/>
          </a:p>
        </p:txBody>
      </p:sp>
      <p:sp>
        <p:nvSpPr>
          <p:cNvPr id="1048619" name="Espace réservé du contenu 4"/>
          <p:cNvSpPr>
            <a:spLocks noGrp="1"/>
          </p:cNvSpPr>
          <p:nvPr>
            <p:ph sz="quarter" idx="1"/>
          </p:nvPr>
        </p:nvSpPr>
        <p:spPr>
          <a:xfrm>
            <a:off x="457200" y="1340768"/>
            <a:ext cx="8229600" cy="4248472"/>
          </a:xfrm>
        </p:spPr>
        <p:txBody>
          <a:bodyPr>
            <a:normAutofit fontScale="92500" lnSpcReduction="10000"/>
          </a:bodyPr>
          <a:lstStyle/>
          <a:p>
            <a:pPr algn="just"/>
            <a:r>
              <a:rPr lang="fr-FR" b="1" dirty="0"/>
              <a:t>C</a:t>
            </a:r>
            <a:r>
              <a:rPr lang="fr-FR" b="1" dirty="0" smtClean="0"/>
              <a:t>onstruction de la macro MCS</a:t>
            </a:r>
          </a:p>
          <a:p>
            <a:pPr marL="901700" indent="-457200" algn="just">
              <a:buFont typeface="Courier New" panose="02070309020205020404" pitchFamily="49" charset="0"/>
              <a:buChar char="o"/>
            </a:pPr>
            <a:r>
              <a:rPr lang="fr-FR" dirty="0" smtClean="0"/>
              <a:t>La macro MCS est axée sur les flux comptables de production et d’exploitation des branches d’activités et des ERE des produits disponibles dans l’économie;</a:t>
            </a:r>
          </a:p>
          <a:p>
            <a:pPr marL="901700" indent="-457200" algn="just">
              <a:buFont typeface="Courier New" panose="02070309020205020404" pitchFamily="49" charset="0"/>
              <a:buChar char="o"/>
            </a:pPr>
            <a:r>
              <a:rPr lang="fr-FR" dirty="0"/>
              <a:t>Nécessité de disposer des données des TRE, TCEI et de la matrice des </a:t>
            </a:r>
            <a:r>
              <a:rPr lang="fr-FR" dirty="0" smtClean="0"/>
              <a:t>transferts (Qui à Qui);</a:t>
            </a:r>
          </a:p>
          <a:p>
            <a:pPr marL="901700" indent="-457200" algn="just">
              <a:buFont typeface="Courier New" panose="02070309020205020404" pitchFamily="49" charset="0"/>
              <a:buChar char="o"/>
            </a:pPr>
            <a:r>
              <a:rPr lang="fr-FR" dirty="0" smtClean="0"/>
              <a:t>La matrice des ressources présentée en horizontale est réorganisée en verticale et intégrée dans la colonne des produits;</a:t>
            </a:r>
          </a:p>
          <a:p>
            <a:pPr marL="901700" indent="-457200" algn="just">
              <a:buFont typeface="Courier New" panose="02070309020205020404" pitchFamily="49" charset="0"/>
              <a:buChar char="o"/>
            </a:pPr>
            <a:r>
              <a:rPr lang="fr-FR" dirty="0" smtClean="0"/>
              <a:t>Le compte de marges est composé des marges de commerce et de transport.</a:t>
            </a:r>
          </a:p>
          <a:p>
            <a:pPr marL="901700" indent="-457200">
              <a:buFont typeface="Courier New" panose="02070309020205020404" pitchFamily="49" charset="0"/>
              <a:buChar char="o"/>
            </a:pPr>
            <a:endParaRPr lang="fr-FR" dirty="0" smtClean="0"/>
          </a:p>
          <a:p>
            <a:pPr>
              <a:buFont typeface="Courier New" panose="02070309020205020404" pitchFamily="49" charset="0"/>
              <a:buChar char="o"/>
            </a:pPr>
            <a:endParaRPr lang="fr-FR" dirty="0" smtClean="0"/>
          </a:p>
          <a:p>
            <a:endParaRPr lang="fr-FR" dirty="0" smtClean="0"/>
          </a:p>
          <a:p>
            <a:endParaRPr lang="fr-FR" dirty="0" smtClean="0"/>
          </a:p>
          <a:p>
            <a:pPr lvl="1"/>
            <a:endParaRPr lang="fr-FR" dirty="0" smtClean="0"/>
          </a:p>
          <a:p>
            <a:endParaRPr lang="fr-FR" dirty="0"/>
          </a:p>
        </p:txBody>
      </p:sp>
    </p:spTree>
    <p:extLst>
      <p:ext uri="{BB962C8B-B14F-4D97-AF65-F5344CB8AC3E}">
        <p14:creationId xmlns:p14="http://schemas.microsoft.com/office/powerpoint/2010/main" val="2085128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re 1"/>
          <p:cNvSpPr>
            <a:spLocks noGrp="1"/>
          </p:cNvSpPr>
          <p:nvPr>
            <p:ph type="title"/>
          </p:nvPr>
        </p:nvSpPr>
        <p:spPr/>
        <p:txBody>
          <a:bodyPr>
            <a:normAutofit fontScale="90000"/>
          </a:bodyPr>
          <a:lstStyle/>
          <a:p>
            <a:r>
              <a:rPr lang="fr-FR" dirty="0"/>
              <a:t/>
            </a:r>
            <a:br>
              <a:rPr lang="fr-FR" dirty="0"/>
            </a:br>
            <a:r>
              <a:rPr lang="fr-FR" dirty="0"/>
              <a:t/>
            </a:r>
            <a:br>
              <a:rPr lang="fr-FR" dirty="0"/>
            </a:br>
            <a:r>
              <a:rPr lang="fr-FR" dirty="0">
                <a:solidFill>
                  <a:srgbClr val="00B0F0"/>
                </a:solidFill>
              </a:rPr>
              <a:t>II. </a:t>
            </a:r>
            <a:r>
              <a:rPr lang="fr-FR" dirty="0" smtClean="0">
                <a:solidFill>
                  <a:srgbClr val="00B0F0"/>
                </a:solidFill>
              </a:rPr>
              <a:t>Rappel du processus d’élaboration de la MCS</a:t>
            </a:r>
            <a:endParaRPr lang="fr-FR" dirty="0">
              <a:solidFill>
                <a:srgbClr val="00B0F0"/>
              </a:solidFill>
            </a:endParaRPr>
          </a:p>
        </p:txBody>
      </p:sp>
      <p:sp>
        <p:nvSpPr>
          <p:cNvPr id="1048618" name="Espace réservé du numéro de diapositive 3"/>
          <p:cNvSpPr>
            <a:spLocks noGrp="1"/>
          </p:cNvSpPr>
          <p:nvPr>
            <p:ph type="sldNum" sz="quarter" idx="12"/>
          </p:nvPr>
        </p:nvSpPr>
        <p:spPr/>
        <p:txBody>
          <a:bodyPr/>
          <a:lstStyle/>
          <a:p>
            <a:fld id="{CF4668DC-857F-487D-BFFA-8C0CA5037977}" type="slidenum">
              <a:rPr lang="fr-BE" smtClean="0"/>
              <a:t>6</a:t>
            </a:fld>
            <a:endParaRPr lang="fr-BE" dirty="0"/>
          </a:p>
        </p:txBody>
      </p:sp>
      <p:sp>
        <p:nvSpPr>
          <p:cNvPr id="1048619" name="Espace réservé du contenu 4"/>
          <p:cNvSpPr>
            <a:spLocks noGrp="1"/>
          </p:cNvSpPr>
          <p:nvPr>
            <p:ph sz="quarter" idx="1"/>
          </p:nvPr>
        </p:nvSpPr>
        <p:spPr>
          <a:xfrm>
            <a:off x="457200" y="1340768"/>
            <a:ext cx="8229600" cy="4248472"/>
          </a:xfrm>
        </p:spPr>
        <p:txBody>
          <a:bodyPr>
            <a:normAutofit/>
          </a:bodyPr>
          <a:lstStyle/>
          <a:p>
            <a:pPr algn="just"/>
            <a:r>
              <a:rPr lang="fr-FR" b="1" dirty="0"/>
              <a:t>C</a:t>
            </a:r>
            <a:r>
              <a:rPr lang="fr-FR" b="1" dirty="0" smtClean="0"/>
              <a:t>onstruction de la macro MCS</a:t>
            </a:r>
          </a:p>
          <a:p>
            <a:pPr marL="901700" indent="-457200" algn="just">
              <a:buFont typeface="Courier New" panose="02070309020205020404" pitchFamily="49" charset="0"/>
              <a:buChar char="o"/>
            </a:pPr>
            <a:r>
              <a:rPr lang="fr-FR" dirty="0" smtClean="0"/>
              <a:t>La matrice des emplois est intégrée à la ligne produits dans la colonne des produits de la maquette désagrégée à la dimension des activités et des produits du TRE ;</a:t>
            </a:r>
          </a:p>
          <a:p>
            <a:pPr marL="901700" indent="-457200" algn="just">
              <a:buFont typeface="Courier New" panose="02070309020205020404" pitchFamily="49" charset="0"/>
              <a:buChar char="o"/>
            </a:pPr>
            <a:r>
              <a:rPr lang="fr-FR" dirty="0" smtClean="0"/>
              <a:t>La FBCF et les variations de stock sont regroupées dans un compte unique appelé les investissements.</a:t>
            </a:r>
          </a:p>
          <a:p>
            <a:pPr marL="901700" indent="-457200" algn="just">
              <a:buFont typeface="Courier New" panose="02070309020205020404" pitchFamily="49" charset="0"/>
              <a:buChar char="o"/>
            </a:pPr>
            <a:r>
              <a:rPr lang="fr-FR" dirty="0"/>
              <a:t>Les composantes de la valeur </a:t>
            </a:r>
            <a:r>
              <a:rPr lang="fr-FR" dirty="0" smtClean="0"/>
              <a:t>ajoutée sont </a:t>
            </a:r>
            <a:r>
              <a:rPr lang="fr-FR" dirty="0"/>
              <a:t>introduites dans la maquette de la MCS. </a:t>
            </a:r>
            <a:endParaRPr lang="fr-FR" dirty="0">
              <a:solidFill>
                <a:srgbClr val="000000"/>
              </a:solidFill>
            </a:endParaRPr>
          </a:p>
          <a:p>
            <a:pPr marL="901700" indent="-457200">
              <a:buFont typeface="Courier New" panose="02070309020205020404" pitchFamily="49" charset="0"/>
              <a:buChar char="o"/>
            </a:pPr>
            <a:endParaRPr lang="fr-FR" dirty="0" smtClean="0"/>
          </a:p>
          <a:p>
            <a:pPr marL="901700" indent="-457200">
              <a:buFont typeface="Courier New" panose="02070309020205020404" pitchFamily="49" charset="0"/>
              <a:buChar char="o"/>
            </a:pPr>
            <a:endParaRPr lang="fr-FR" dirty="0" smtClean="0"/>
          </a:p>
          <a:p>
            <a:pPr>
              <a:buFont typeface="Courier New" panose="02070309020205020404" pitchFamily="49" charset="0"/>
              <a:buChar char="o"/>
            </a:pPr>
            <a:endParaRPr lang="fr-FR" dirty="0" smtClean="0"/>
          </a:p>
          <a:p>
            <a:endParaRPr lang="fr-FR" dirty="0" smtClean="0"/>
          </a:p>
          <a:p>
            <a:endParaRPr lang="fr-FR" dirty="0" smtClean="0"/>
          </a:p>
          <a:p>
            <a:pPr lvl="1"/>
            <a:endParaRPr lang="fr-FR" dirty="0" smtClean="0"/>
          </a:p>
          <a:p>
            <a:endParaRPr lang="fr-FR" dirty="0"/>
          </a:p>
        </p:txBody>
      </p:sp>
    </p:spTree>
    <p:extLst>
      <p:ext uri="{BB962C8B-B14F-4D97-AF65-F5344CB8AC3E}">
        <p14:creationId xmlns:p14="http://schemas.microsoft.com/office/powerpoint/2010/main" val="3221284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re 1"/>
          <p:cNvSpPr>
            <a:spLocks noGrp="1"/>
          </p:cNvSpPr>
          <p:nvPr>
            <p:ph type="title"/>
          </p:nvPr>
        </p:nvSpPr>
        <p:spPr/>
        <p:txBody>
          <a:bodyPr>
            <a:normAutofit fontScale="90000"/>
          </a:bodyPr>
          <a:lstStyle/>
          <a:p>
            <a:r>
              <a:rPr lang="fr-FR" dirty="0"/>
              <a:t/>
            </a:r>
            <a:br>
              <a:rPr lang="fr-FR" dirty="0"/>
            </a:br>
            <a:r>
              <a:rPr lang="fr-FR" dirty="0"/>
              <a:t/>
            </a:r>
            <a:br>
              <a:rPr lang="fr-FR" dirty="0"/>
            </a:br>
            <a:r>
              <a:rPr lang="fr-FR" dirty="0">
                <a:solidFill>
                  <a:srgbClr val="00B0F0"/>
                </a:solidFill>
              </a:rPr>
              <a:t>II. </a:t>
            </a:r>
            <a:r>
              <a:rPr lang="fr-FR" dirty="0" smtClean="0">
                <a:solidFill>
                  <a:srgbClr val="00B0F0"/>
                </a:solidFill>
              </a:rPr>
              <a:t>Rappel du processus d’élaboration de la MCS</a:t>
            </a:r>
            <a:endParaRPr lang="fr-FR" dirty="0">
              <a:solidFill>
                <a:srgbClr val="00B0F0"/>
              </a:solidFill>
            </a:endParaRPr>
          </a:p>
        </p:txBody>
      </p:sp>
      <p:sp>
        <p:nvSpPr>
          <p:cNvPr id="1048618" name="Espace réservé du numéro de diapositive 3"/>
          <p:cNvSpPr>
            <a:spLocks noGrp="1"/>
          </p:cNvSpPr>
          <p:nvPr>
            <p:ph type="sldNum" sz="quarter" idx="12"/>
          </p:nvPr>
        </p:nvSpPr>
        <p:spPr/>
        <p:txBody>
          <a:bodyPr/>
          <a:lstStyle/>
          <a:p>
            <a:fld id="{CF4668DC-857F-487D-BFFA-8C0CA5037977}" type="slidenum">
              <a:rPr lang="fr-BE" smtClean="0"/>
              <a:t>7</a:t>
            </a:fld>
            <a:endParaRPr lang="fr-BE" dirty="0"/>
          </a:p>
        </p:txBody>
      </p:sp>
      <p:sp>
        <p:nvSpPr>
          <p:cNvPr id="1048619" name="Espace réservé du contenu 4"/>
          <p:cNvSpPr>
            <a:spLocks noGrp="1"/>
          </p:cNvSpPr>
          <p:nvPr>
            <p:ph sz="quarter" idx="1"/>
          </p:nvPr>
        </p:nvSpPr>
        <p:spPr>
          <a:xfrm>
            <a:off x="457200" y="1340768"/>
            <a:ext cx="8229600" cy="3744416"/>
          </a:xfrm>
        </p:spPr>
        <p:txBody>
          <a:bodyPr>
            <a:normAutofit/>
          </a:bodyPr>
          <a:lstStyle/>
          <a:p>
            <a:pPr algn="just"/>
            <a:r>
              <a:rPr lang="fr-FR" b="1" dirty="0"/>
              <a:t>C</a:t>
            </a:r>
            <a:r>
              <a:rPr lang="fr-FR" b="1" dirty="0" smtClean="0"/>
              <a:t>onstruction de la macro MCS</a:t>
            </a:r>
          </a:p>
          <a:p>
            <a:pPr marL="901700" indent="-457200" algn="just">
              <a:buFont typeface="Courier New" panose="02070309020205020404" pitchFamily="49" charset="0"/>
              <a:buChar char="o"/>
            </a:pPr>
            <a:r>
              <a:rPr lang="fr-FR" dirty="0" smtClean="0"/>
              <a:t>Les </a:t>
            </a:r>
            <a:r>
              <a:rPr lang="fr-FR" dirty="0"/>
              <a:t>paiements aux facteurs de la MCS sont imputés aux secteurs institutionnels en utilisant les informations du compte d'affectation des revenus primaires du TCEI. </a:t>
            </a:r>
            <a:endParaRPr lang="fr-FR" dirty="0" smtClean="0"/>
          </a:p>
          <a:p>
            <a:pPr marL="901700" indent="-457200" algn="just">
              <a:buFont typeface="Courier New" panose="02070309020205020404" pitchFamily="49" charset="0"/>
              <a:buChar char="o"/>
            </a:pPr>
            <a:r>
              <a:rPr lang="fr-FR" dirty="0"/>
              <a:t>Les soldes des comptes d’utilisation des revenus du TCEI représentent les épargnes des unités institutionnelles.</a:t>
            </a:r>
          </a:p>
          <a:p>
            <a:pPr marL="901700" indent="-457200">
              <a:buFont typeface="Courier New" panose="02070309020205020404" pitchFamily="49" charset="0"/>
              <a:buChar char="o"/>
            </a:pPr>
            <a:endParaRPr lang="fr-FR" dirty="0" smtClean="0"/>
          </a:p>
          <a:p>
            <a:pPr marL="901700" indent="-457200">
              <a:buFont typeface="Courier New" panose="02070309020205020404" pitchFamily="49" charset="0"/>
              <a:buChar char="o"/>
            </a:pPr>
            <a:endParaRPr lang="fr-FR" dirty="0" smtClean="0"/>
          </a:p>
          <a:p>
            <a:pPr>
              <a:buFont typeface="Courier New" panose="02070309020205020404" pitchFamily="49" charset="0"/>
              <a:buChar char="o"/>
            </a:pPr>
            <a:endParaRPr lang="fr-FR" dirty="0" smtClean="0"/>
          </a:p>
          <a:p>
            <a:endParaRPr lang="fr-FR" dirty="0" smtClean="0"/>
          </a:p>
          <a:p>
            <a:endParaRPr lang="fr-FR" dirty="0" smtClean="0"/>
          </a:p>
          <a:p>
            <a:pPr lvl="1"/>
            <a:endParaRPr lang="fr-FR" dirty="0" smtClean="0"/>
          </a:p>
          <a:p>
            <a:endParaRPr lang="fr-FR" dirty="0"/>
          </a:p>
        </p:txBody>
      </p:sp>
    </p:spTree>
    <p:extLst>
      <p:ext uri="{BB962C8B-B14F-4D97-AF65-F5344CB8AC3E}">
        <p14:creationId xmlns:p14="http://schemas.microsoft.com/office/powerpoint/2010/main" val="230721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re 1"/>
          <p:cNvSpPr>
            <a:spLocks noGrp="1"/>
          </p:cNvSpPr>
          <p:nvPr>
            <p:ph type="title"/>
          </p:nvPr>
        </p:nvSpPr>
        <p:spPr/>
        <p:txBody>
          <a:bodyPr>
            <a:normAutofit fontScale="90000"/>
          </a:bodyPr>
          <a:lstStyle/>
          <a:p>
            <a:r>
              <a:rPr lang="fr-FR" dirty="0"/>
              <a:t/>
            </a:r>
            <a:br>
              <a:rPr lang="fr-FR" dirty="0"/>
            </a:br>
            <a:r>
              <a:rPr lang="fr-FR" dirty="0"/>
              <a:t/>
            </a:r>
            <a:br>
              <a:rPr lang="fr-FR" dirty="0"/>
            </a:br>
            <a:r>
              <a:rPr lang="fr-FR" dirty="0">
                <a:solidFill>
                  <a:srgbClr val="00B0F0"/>
                </a:solidFill>
              </a:rPr>
              <a:t>II. </a:t>
            </a:r>
            <a:r>
              <a:rPr lang="fr-FR" dirty="0" smtClean="0">
                <a:solidFill>
                  <a:srgbClr val="00B0F0"/>
                </a:solidFill>
              </a:rPr>
              <a:t>Rappel du processus d’élaboration de la MCS</a:t>
            </a:r>
            <a:endParaRPr lang="fr-FR" dirty="0">
              <a:solidFill>
                <a:srgbClr val="00B0F0"/>
              </a:solidFill>
            </a:endParaRPr>
          </a:p>
        </p:txBody>
      </p:sp>
      <p:sp>
        <p:nvSpPr>
          <p:cNvPr id="1048618" name="Espace réservé du numéro de diapositive 3"/>
          <p:cNvSpPr>
            <a:spLocks noGrp="1"/>
          </p:cNvSpPr>
          <p:nvPr>
            <p:ph type="sldNum" sz="quarter" idx="12"/>
          </p:nvPr>
        </p:nvSpPr>
        <p:spPr/>
        <p:txBody>
          <a:bodyPr/>
          <a:lstStyle/>
          <a:p>
            <a:fld id="{CF4668DC-857F-487D-BFFA-8C0CA5037977}" type="slidenum">
              <a:rPr lang="fr-BE" smtClean="0"/>
              <a:t>8</a:t>
            </a:fld>
            <a:endParaRPr lang="fr-BE" dirty="0"/>
          </a:p>
        </p:txBody>
      </p:sp>
      <p:sp>
        <p:nvSpPr>
          <p:cNvPr id="1048619" name="Espace réservé du contenu 4"/>
          <p:cNvSpPr>
            <a:spLocks noGrp="1"/>
          </p:cNvSpPr>
          <p:nvPr>
            <p:ph sz="quarter" idx="1"/>
          </p:nvPr>
        </p:nvSpPr>
        <p:spPr>
          <a:xfrm>
            <a:off x="457200" y="1340768"/>
            <a:ext cx="8229600" cy="4392488"/>
          </a:xfrm>
        </p:spPr>
        <p:txBody>
          <a:bodyPr>
            <a:normAutofit fontScale="85000" lnSpcReduction="20000"/>
          </a:bodyPr>
          <a:lstStyle/>
          <a:p>
            <a:pPr algn="just"/>
            <a:r>
              <a:rPr lang="fr-FR" b="1" dirty="0" smtClean="0"/>
              <a:t>Construction et ajustement de la micro MCS</a:t>
            </a:r>
          </a:p>
          <a:p>
            <a:pPr marL="901700" indent="-457200" algn="just">
              <a:buFont typeface="Courier New" panose="02070309020205020404" pitchFamily="49" charset="0"/>
              <a:buChar char="o"/>
            </a:pPr>
            <a:r>
              <a:rPr lang="fr-FR" dirty="0" smtClean="0"/>
              <a:t>Les 6 comptes de la macro MCS doivent être désagrégés selon la nomenclature produits et activités des </a:t>
            </a:r>
            <a:r>
              <a:rPr lang="fr-FR" smtClean="0"/>
              <a:t>comptes </a:t>
            </a:r>
            <a:r>
              <a:rPr lang="fr-FR" smtClean="0"/>
              <a:t>nationaux;</a:t>
            </a:r>
            <a:endParaRPr lang="fr-FR" dirty="0" smtClean="0"/>
          </a:p>
          <a:p>
            <a:pPr marL="901700" indent="-457200" algn="just">
              <a:buFont typeface="Courier New" panose="02070309020205020404" pitchFamily="49" charset="0"/>
              <a:buChar char="o"/>
            </a:pPr>
            <a:r>
              <a:rPr lang="fr-FR" dirty="0" smtClean="0"/>
              <a:t>La cohérence entre la micro et la macro MCS doit exister. Ce sont les montants globaux de la macro MCS qui sont désagrégés pour obtenir la micro MCS;</a:t>
            </a:r>
          </a:p>
          <a:p>
            <a:pPr marL="901700" indent="-457200" algn="just">
              <a:buFont typeface="Courier New" panose="02070309020205020404" pitchFamily="49" charset="0"/>
              <a:buChar char="o"/>
            </a:pPr>
            <a:r>
              <a:rPr lang="fr-FR" dirty="0" smtClean="0"/>
              <a:t>Trois points essentiels à retenir dans la construction de la micro MCS:</a:t>
            </a:r>
          </a:p>
          <a:p>
            <a:pPr marL="1528763" indent="-277813" algn="just">
              <a:buFont typeface="Wingdings" panose="05000000000000000000" pitchFamily="2" charset="2"/>
              <a:buChar char="§"/>
            </a:pPr>
            <a:r>
              <a:rPr lang="fr-FR" dirty="0" smtClean="0"/>
              <a:t>Disparition de la ligne ou de la colonne marge</a:t>
            </a:r>
          </a:p>
          <a:p>
            <a:pPr marL="1528763" indent="-277813" algn="just">
              <a:buFont typeface="Wingdings" panose="05000000000000000000" pitchFamily="2" charset="2"/>
              <a:buChar char="§"/>
            </a:pPr>
            <a:r>
              <a:rPr lang="fr-FR" dirty="0" smtClean="0"/>
              <a:t>La matrice des exportations qui était enregistrée en ligne des produits est ramenée au niveau des lignes activités;</a:t>
            </a:r>
          </a:p>
          <a:p>
            <a:pPr marL="1528763" indent="-277813" algn="just">
              <a:buFont typeface="Wingdings" panose="05000000000000000000" pitchFamily="2" charset="2"/>
              <a:buChar char="§"/>
            </a:pPr>
            <a:r>
              <a:rPr lang="fr-FR" dirty="0" smtClean="0"/>
              <a:t>La matrice de la production est remplacée par la matrice des ventes domestiques</a:t>
            </a:r>
          </a:p>
          <a:p>
            <a:pPr marL="901700" indent="-457200">
              <a:buFont typeface="Courier New" panose="02070309020205020404" pitchFamily="49" charset="0"/>
              <a:buChar char="o"/>
            </a:pPr>
            <a:endParaRPr lang="fr-FR" dirty="0" smtClean="0"/>
          </a:p>
          <a:p>
            <a:pPr>
              <a:buFont typeface="Courier New" panose="02070309020205020404" pitchFamily="49" charset="0"/>
              <a:buChar char="o"/>
            </a:pPr>
            <a:endParaRPr lang="fr-FR" dirty="0" smtClean="0"/>
          </a:p>
          <a:p>
            <a:endParaRPr lang="fr-FR" dirty="0" smtClean="0"/>
          </a:p>
          <a:p>
            <a:endParaRPr lang="fr-FR" dirty="0" smtClean="0"/>
          </a:p>
          <a:p>
            <a:pPr lvl="1"/>
            <a:endParaRPr lang="fr-FR" dirty="0" smtClean="0"/>
          </a:p>
          <a:p>
            <a:endParaRPr lang="fr-FR" dirty="0"/>
          </a:p>
        </p:txBody>
      </p:sp>
    </p:spTree>
    <p:extLst>
      <p:ext uri="{BB962C8B-B14F-4D97-AF65-F5344CB8AC3E}">
        <p14:creationId xmlns:p14="http://schemas.microsoft.com/office/powerpoint/2010/main" val="2202851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re 1"/>
          <p:cNvSpPr>
            <a:spLocks noGrp="1"/>
          </p:cNvSpPr>
          <p:nvPr>
            <p:ph type="title"/>
          </p:nvPr>
        </p:nvSpPr>
        <p:spPr/>
        <p:txBody>
          <a:bodyPr>
            <a:normAutofit fontScale="90000"/>
          </a:bodyPr>
          <a:lstStyle/>
          <a:p>
            <a:r>
              <a:rPr lang="fr-FR" dirty="0"/>
              <a:t/>
            </a:r>
            <a:br>
              <a:rPr lang="fr-FR" dirty="0"/>
            </a:br>
            <a:r>
              <a:rPr lang="fr-FR" dirty="0"/>
              <a:t/>
            </a:r>
            <a:br>
              <a:rPr lang="fr-FR" dirty="0"/>
            </a:br>
            <a:r>
              <a:rPr lang="fr-FR" dirty="0">
                <a:solidFill>
                  <a:srgbClr val="00B0F0"/>
                </a:solidFill>
              </a:rPr>
              <a:t>II. </a:t>
            </a:r>
            <a:r>
              <a:rPr lang="fr-FR" dirty="0" smtClean="0">
                <a:solidFill>
                  <a:srgbClr val="00B0F0"/>
                </a:solidFill>
              </a:rPr>
              <a:t>Rappel du processus d’élaboration de la MCS</a:t>
            </a:r>
            <a:endParaRPr lang="fr-FR" dirty="0">
              <a:solidFill>
                <a:srgbClr val="00B0F0"/>
              </a:solidFill>
            </a:endParaRPr>
          </a:p>
        </p:txBody>
      </p:sp>
      <p:sp>
        <p:nvSpPr>
          <p:cNvPr id="1048618" name="Espace réservé du numéro de diapositive 3"/>
          <p:cNvSpPr>
            <a:spLocks noGrp="1"/>
          </p:cNvSpPr>
          <p:nvPr>
            <p:ph type="sldNum" sz="quarter" idx="12"/>
          </p:nvPr>
        </p:nvSpPr>
        <p:spPr/>
        <p:txBody>
          <a:bodyPr/>
          <a:lstStyle/>
          <a:p>
            <a:fld id="{CF4668DC-857F-487D-BFFA-8C0CA5037977}" type="slidenum">
              <a:rPr lang="fr-BE" smtClean="0"/>
              <a:t>9</a:t>
            </a:fld>
            <a:endParaRPr lang="fr-BE" dirty="0"/>
          </a:p>
        </p:txBody>
      </p:sp>
      <p:sp>
        <p:nvSpPr>
          <p:cNvPr id="1048619" name="Espace réservé du contenu 4"/>
          <p:cNvSpPr>
            <a:spLocks noGrp="1"/>
          </p:cNvSpPr>
          <p:nvPr>
            <p:ph sz="quarter" idx="1"/>
          </p:nvPr>
        </p:nvSpPr>
        <p:spPr>
          <a:xfrm>
            <a:off x="457200" y="1340768"/>
            <a:ext cx="8229600" cy="4392488"/>
          </a:xfrm>
        </p:spPr>
        <p:txBody>
          <a:bodyPr>
            <a:normAutofit/>
          </a:bodyPr>
          <a:lstStyle/>
          <a:p>
            <a:pPr algn="just"/>
            <a:r>
              <a:rPr lang="fr-FR" b="1" dirty="0" smtClean="0"/>
              <a:t>Construction et ajustement de la micro MCS</a:t>
            </a:r>
          </a:p>
          <a:p>
            <a:pPr marL="901700" indent="-457200" algn="just">
              <a:buFont typeface="Courier New" panose="02070309020205020404" pitchFamily="49" charset="0"/>
              <a:buChar char="o"/>
            </a:pPr>
            <a:r>
              <a:rPr lang="fr-FR" dirty="0" smtClean="0"/>
              <a:t>Travaux de conciliation </a:t>
            </a:r>
            <a:r>
              <a:rPr lang="fr-FR" dirty="0"/>
              <a:t>de </a:t>
            </a:r>
            <a:r>
              <a:rPr lang="fr-FR" dirty="0" smtClean="0"/>
              <a:t>la micro </a:t>
            </a:r>
            <a:r>
              <a:rPr lang="fr-FR" dirty="0"/>
              <a:t>MCS </a:t>
            </a:r>
            <a:r>
              <a:rPr lang="fr-FR" dirty="0" smtClean="0"/>
              <a:t>à </a:t>
            </a:r>
            <a:r>
              <a:rPr lang="fr-FR" dirty="0"/>
              <a:t>la </a:t>
            </a:r>
            <a:r>
              <a:rPr lang="fr-FR" dirty="0" smtClean="0"/>
              <a:t>macro MCS.</a:t>
            </a:r>
          </a:p>
          <a:p>
            <a:pPr marL="901700" indent="-457200" algn="just">
              <a:buFont typeface="Courier New" panose="02070309020205020404" pitchFamily="49" charset="0"/>
              <a:buChar char="o"/>
            </a:pPr>
            <a:r>
              <a:rPr lang="fr-FR" dirty="0" smtClean="0"/>
              <a:t>Les marges enregistrées dans la micro MCS entrainent des déséquilibres. Pour obtenir un équilibre, l’ajustement consiste </a:t>
            </a:r>
            <a:r>
              <a:rPr lang="fr-FR" dirty="0"/>
              <a:t>à prélever les marges dans les consommations intermédiaires de la branche « commerce ». </a:t>
            </a:r>
          </a:p>
          <a:p>
            <a:endParaRPr lang="fr-FR" dirty="0" smtClean="0"/>
          </a:p>
          <a:p>
            <a:endParaRPr lang="fr-FR" dirty="0" smtClean="0"/>
          </a:p>
          <a:p>
            <a:pPr lvl="1"/>
            <a:endParaRPr lang="fr-FR" dirty="0" smtClean="0"/>
          </a:p>
          <a:p>
            <a:endParaRPr lang="fr-FR" dirty="0"/>
          </a:p>
        </p:txBody>
      </p:sp>
    </p:spTree>
    <p:extLst>
      <p:ext uri="{BB962C8B-B14F-4D97-AF65-F5344CB8AC3E}">
        <p14:creationId xmlns:p14="http://schemas.microsoft.com/office/powerpoint/2010/main" val="32311755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RougJaunVert">
      <a:dk1>
        <a:srgbClr val="000000"/>
      </a:dk1>
      <a:lt1>
        <a:srgbClr val="FFFFFF"/>
      </a:lt1>
      <a:dk2>
        <a:srgbClr val="434342"/>
      </a:dk2>
      <a:lt2>
        <a:srgbClr val="CDD7D9"/>
      </a:lt2>
      <a:accent1>
        <a:srgbClr val="FF0000"/>
      </a:accent1>
      <a:accent2>
        <a:srgbClr val="FFFF00"/>
      </a:accent2>
      <a:accent3>
        <a:srgbClr val="00B050"/>
      </a:accent3>
      <a:accent4>
        <a:srgbClr val="FBA576"/>
      </a:accent4>
      <a:accent5>
        <a:srgbClr val="B2C78C"/>
      </a:accent5>
      <a:accent6>
        <a:srgbClr val="FFFF99"/>
      </a:accent6>
      <a:hlink>
        <a:srgbClr val="FDE1D1"/>
      </a:hlink>
      <a:folHlink>
        <a:srgbClr val="E5ECD8"/>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1361</TotalTime>
  <Words>2030</Words>
  <Application>Microsoft Office PowerPoint</Application>
  <PresentationFormat>Affichage à l'écran (4:3)</PresentationFormat>
  <Paragraphs>468</Paragraphs>
  <Slides>26</Slides>
  <Notes>2</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26</vt:i4>
      </vt:variant>
    </vt:vector>
  </HeadingPairs>
  <TitlesOfParts>
    <vt:vector size="36" baseType="lpstr">
      <vt:lpstr>Arial</vt:lpstr>
      <vt:lpstr>Bookman Old Style</vt:lpstr>
      <vt:lpstr>Calibri</vt:lpstr>
      <vt:lpstr>Courier New</vt:lpstr>
      <vt:lpstr>Gill Sans MT</vt:lpstr>
      <vt:lpstr>Symbol</vt:lpstr>
      <vt:lpstr>Times New Roman</vt:lpstr>
      <vt:lpstr>Wingdings</vt:lpstr>
      <vt:lpstr>Wingdings 3</vt:lpstr>
      <vt:lpstr>Origine</vt:lpstr>
      <vt:lpstr>Evaluation du volet Comptabilité nationale PSR-UEMOA: bilan de la construction de la matrice de comptabilité sociale (MCS)</vt:lpstr>
      <vt:lpstr>Plan de la présentation</vt:lpstr>
      <vt:lpstr>I. INTRODUCTION</vt:lpstr>
      <vt:lpstr>  II. Rappel du processus d’élaboration de la MCS</vt:lpstr>
      <vt:lpstr>  II. Rappel du processus d’élaboration de la MCS</vt:lpstr>
      <vt:lpstr>  II. Rappel du processus d’élaboration de la MCS</vt:lpstr>
      <vt:lpstr>  II. Rappel du processus d’élaboration de la MCS</vt:lpstr>
      <vt:lpstr>  II. Rappel du processus d’élaboration de la MCS</vt:lpstr>
      <vt:lpstr>  II. Rappel du processus d’élaboration de la MCS</vt:lpstr>
      <vt:lpstr>  III. Etat d’avancement de la MCS et de la note méthodologique </vt:lpstr>
      <vt:lpstr>  </vt:lpstr>
      <vt:lpstr>    IV.1. Construction de la matrice du compte du reste du monde</vt:lpstr>
      <vt:lpstr>    IV.2. Construction de la matrice du compte des administrations publiques</vt:lpstr>
      <vt:lpstr>    IV.3. Construction de la matrice du compte des ménages</vt:lpstr>
      <vt:lpstr>    IV.4. Construction de la matrice du compte de capital</vt:lpstr>
      <vt:lpstr>IV.5.1. Bouclage de la MCS désagrégée </vt:lpstr>
      <vt:lpstr>IV.5.2. Bouclage de la MCS désagrégée </vt:lpstr>
      <vt:lpstr>V.1. Principales difficultés et approches de solution</vt:lpstr>
      <vt:lpstr>V.2. Principales difficultés et approches de solution</vt:lpstr>
      <vt:lpstr>V.2. Principales difficultés et approches de solution</vt:lpstr>
      <vt:lpstr>V.2. Principales difficultés et approches de solution</vt:lpstr>
      <vt:lpstr>V.2. Principales difficultés et approches de solution</vt:lpstr>
      <vt:lpstr>VI.1.  Leçons apprises</vt:lpstr>
      <vt:lpstr>VI.2.1.  Perspectives</vt:lpstr>
      <vt:lpstr>VI.2.2.  Perspectives</vt:lpstr>
      <vt:lpstr>MERCI POUR VOTRE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 François RAMDE</dc:creator>
  <cp:lastModifiedBy>User</cp:lastModifiedBy>
  <cp:revision>51</cp:revision>
  <dcterms:created xsi:type="dcterms:W3CDTF">2013-05-22T14:51:01Z</dcterms:created>
  <dcterms:modified xsi:type="dcterms:W3CDTF">2019-10-07T11:39:13Z</dcterms:modified>
</cp:coreProperties>
</file>