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0" r:id="rId3"/>
    <p:sldId id="287" r:id="rId4"/>
    <p:sldId id="329" r:id="rId5"/>
    <p:sldId id="324" r:id="rId6"/>
    <p:sldId id="334" r:id="rId7"/>
    <p:sldId id="335" r:id="rId8"/>
    <p:sldId id="336" r:id="rId9"/>
    <p:sldId id="337" r:id="rId10"/>
    <p:sldId id="339" r:id="rId11"/>
    <p:sldId id="340" r:id="rId12"/>
    <p:sldId id="267" r:id="rId13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  <p:cmAuthor id="2" name="ZOURE" initials="u" lastIdx="3" clrIdx="1">
    <p:extLst>
      <p:ext uri="{19B8F6BF-5375-455C-9EA6-DF929625EA0E}">
        <p15:presenceInfo xmlns:p15="http://schemas.microsoft.com/office/powerpoint/2012/main" userId="ZOUR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90449" autoAdjust="0"/>
  </p:normalViewPr>
  <p:slideViewPr>
    <p:cSldViewPr>
      <p:cViewPr varScale="1">
        <p:scale>
          <a:sx n="105" d="100"/>
          <a:sy n="105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3948" y="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0EA52-AFCB-4178-B524-D5D9F591D22F}" type="datetimeFigureOut">
              <a:rPr lang="fr-FR" smtClean="0"/>
              <a:pPr/>
              <a:t>02/09/2019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7D970-3B7F-4169-8A39-6221694E85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6186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411DB-170A-4A9A-A17E-675BC889AB75}" type="datetimeFigureOut">
              <a:rPr lang="fr-FR" smtClean="0"/>
              <a:pPr/>
              <a:t>02/09/2019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6705"/>
            <a:ext cx="5438775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A6695-3744-4B39-B17C-0A5275FEDB3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908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A6695-3744-4B39-B17C-0A5275FEDB37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920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L’année de base des comptes date de 1999, les structures sur laquelle se base les estimations notamment celle de l’informelle sont obsolètes.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1, La première a été réalisé en 1998 a été réalisé dans la capitale,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2. La seconde en 2015  a été une enquête nationale et a servie a alimenté l’année de base 2015 des comptes. et la 3 </a:t>
            </a:r>
            <a:r>
              <a:rPr lang="fr-FR" dirty="0" err="1" smtClean="0"/>
              <a:t>ieme</a:t>
            </a:r>
            <a:r>
              <a:rPr lang="fr-FR" dirty="0" smtClean="0"/>
              <a:t> l’ERI ESI </a:t>
            </a:r>
            <a:r>
              <a:rPr lang="fr-FR" dirty="0" err="1" smtClean="0"/>
              <a:t>realisé</a:t>
            </a:r>
            <a:r>
              <a:rPr lang="fr-FR" dirty="0" smtClean="0"/>
              <a:t> en 2018 a été aussi une enquête nationale.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A6695-3744-4B39-B17C-0A5275FEDB37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8459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L’organisation des enquêtes de type 1.2 selon l’organigramme de ‘l’institut relève de la .direction des statistique et de synthèse économiques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A6695-3744-4B39-B17C-0A5275FEDB37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683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L’organisation des enquêtes de type 1.2 selon l’organigramme de ‘l’institut relève de la .direction des statistique et de synthèse économiques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A6695-3744-4B39-B17C-0A5275FEDB37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754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L’organisation des enquêtes de type 1.2 selon l’organigramme de ‘l’institut relève de la .direction des statistique et de synthèse économiques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A6695-3744-4B39-B17C-0A5275FEDB37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72720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L’organisation des enquêtes de type 1.2 selon l’organigramme de ‘l’institut relève de la .direction des statistique et de synthèse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économiques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Tant que la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zd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n’est pas clôturée, on ne peut . Ca duplique l’UPI quelque fois. Il faut que ça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envoie une fois l’UPI, même si l’enquêteur insiste, qu’il accepte, et aussi qu’il accepte les </a:t>
            </a:r>
            <a:r>
              <a:rPr lang="fr-FR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zd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partiellement clôturées.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A6695-3744-4B39-B17C-0A5275FEDB37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3929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L’organisation des enquêtes de type 1.2 selon l’organigramme de ‘l’institut relève de la .direction des statistique et de </a:t>
            </a:r>
            <a:r>
              <a:rPr lang="fr-FR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synthèse économiques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A6695-3744-4B39-B17C-0A5275FEDB37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7149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A6695-3744-4B39-B17C-0A5275FEDB37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22535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L’organisation des enquêtes de type 1.2 selon l’organigramme de ‘l’institut relève de la .direction des statistique et de </a:t>
            </a:r>
            <a:r>
              <a:rPr lang="fr-FR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synthèse économiques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A6695-3744-4B39-B17C-0A5275FEDB37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4934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500CBEA-550F-4251-B707-0A1311D36B8E}" type="datetime1">
              <a:rPr lang="fr-FR" smtClean="0"/>
              <a:pPr/>
              <a:t>02/09/2019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325" y="260649"/>
            <a:ext cx="2459350" cy="12961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B8815-1444-492A-A3D3-3D22D97ECC15}" type="datetime1">
              <a:rPr lang="fr-FR" smtClean="0"/>
              <a:pPr/>
              <a:t>02/09/2019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3C83-805E-4EFB-BCB4-7B65658949B4}" type="datetime1">
              <a:rPr lang="fr-FR" smtClean="0"/>
              <a:pPr/>
              <a:t>02/09/2019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le isocè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4609D-E051-4536-95AE-50E4EF3D9FA1}" type="datetime1">
              <a:rPr lang="fr-FR" smtClean="0"/>
              <a:pPr/>
              <a:t>02/09/2019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309320"/>
            <a:ext cx="805492" cy="4245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5B51744-AEC2-4704-9B69-09D9000339AB}" type="datetime1">
              <a:rPr lang="fr-FR" smtClean="0"/>
              <a:pPr/>
              <a:t>02/09/2019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4978C-8792-4063-A338-E43913D9F319}" type="datetime1">
              <a:rPr lang="fr-FR" smtClean="0"/>
              <a:pPr/>
              <a:t>02/09/2019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E0F9-7C0F-4A89-8D43-197119B03ADA}" type="datetime1">
              <a:rPr lang="fr-FR" smtClean="0"/>
              <a:pPr/>
              <a:t>02/09/2019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2ECD7-B278-4C3F-9AB2-F05AE80BA61D}" type="datetime1">
              <a:rPr lang="fr-FR" smtClean="0"/>
              <a:pPr/>
              <a:t>02/09/2019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E4180-AF1A-4BA0-A04C-B5E246BF7AFA}" type="datetime1">
              <a:rPr lang="fr-FR" smtClean="0"/>
              <a:pPr/>
              <a:t>02/09/2019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0E69-3C6A-4703-B95E-021EC95A3619}" type="datetime1">
              <a:rPr lang="fr-FR" smtClean="0"/>
              <a:pPr/>
              <a:t>02/09/2019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9594-5F66-4737-B7A4-03FE8BDFD7BC}" type="datetime1">
              <a:rPr lang="fr-FR" smtClean="0"/>
              <a:pPr/>
              <a:t>02/09/2019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3A52940-C81A-47C2-8C7D-F9B760A7AEB2}" type="datetime1">
              <a:rPr lang="fr-FR" smtClean="0"/>
              <a:pPr/>
              <a:t>02/09/2019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8" name="Connecteur droit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cteur droit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le isocè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72317" y="3736620"/>
            <a:ext cx="7529264" cy="1080120"/>
          </a:xfrm>
        </p:spPr>
        <p:txBody>
          <a:bodyPr>
            <a:noAutofit/>
          </a:bodyPr>
          <a:lstStyle/>
          <a:p>
            <a:pPr algn="ctr"/>
            <a:r>
              <a:rPr lang="fr-FR" sz="2000" b="1" i="1" dirty="0" smtClean="0"/>
              <a:t/>
            </a:r>
            <a:br>
              <a:rPr lang="fr-FR" sz="2000" b="1" i="1" dirty="0" smtClean="0"/>
            </a:br>
            <a:r>
              <a:rPr lang="fr-FR" sz="2000" b="1" i="1" dirty="0"/>
              <a:t/>
            </a:r>
            <a:br>
              <a:rPr lang="fr-FR" sz="2000" b="1" i="1" dirty="0"/>
            </a:br>
            <a:endParaRPr lang="fr-FR" sz="2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07949" y="5013176"/>
            <a:ext cx="6858000" cy="1152128"/>
          </a:xfrm>
        </p:spPr>
        <p:txBody>
          <a:bodyPr>
            <a:normAutofit fontScale="92500" lnSpcReduction="10000"/>
          </a:bodyPr>
          <a:lstStyle/>
          <a:p>
            <a:pPr lvl="1" algn="r"/>
            <a:r>
              <a:rPr lang="fr-FR" sz="1800" dirty="0" smtClean="0"/>
              <a:t>Par </a:t>
            </a:r>
            <a:r>
              <a:rPr lang="fr-FR" sz="1800" dirty="0" err="1" smtClean="0"/>
              <a:t>Fati</a:t>
            </a:r>
            <a:r>
              <a:rPr lang="fr-FR" sz="1800" dirty="0" smtClean="0"/>
              <a:t> ZOURE, INSD</a:t>
            </a:r>
          </a:p>
          <a:p>
            <a:pPr lvl="1" algn="r"/>
            <a:r>
              <a:rPr lang="fr-FR" sz="1800" dirty="0"/>
              <a:t>Hervé </a:t>
            </a:r>
            <a:r>
              <a:rPr lang="fr-FR" sz="1800" dirty="0" smtClean="0"/>
              <a:t>GUENE, INSD</a:t>
            </a:r>
          </a:p>
          <a:p>
            <a:pPr lvl="1" algn="r"/>
            <a:r>
              <a:rPr lang="fr-FR" sz="1800" dirty="0" err="1" smtClean="0"/>
              <a:t>Babou</a:t>
            </a:r>
            <a:r>
              <a:rPr lang="fr-FR" sz="1800" dirty="0" smtClean="0"/>
              <a:t> BAKO, INSD</a:t>
            </a:r>
            <a:br>
              <a:rPr lang="fr-FR" sz="1800" dirty="0" smtClean="0"/>
            </a:br>
            <a:r>
              <a:rPr lang="fr-FR" sz="1800" dirty="0" smtClean="0"/>
              <a:t>Bamako, Septembre 2019</a:t>
            </a:r>
            <a:endParaRPr lang="fr-FR" sz="18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8191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4. Apurement des données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10</a:t>
            </a:fld>
            <a:endParaRPr lang="fr-BE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50160"/>
          </a:xfrm>
        </p:spPr>
        <p:txBody>
          <a:bodyPr>
            <a:normAutofit/>
          </a:bodyPr>
          <a:lstStyle/>
          <a:p>
            <a:pPr lvl="0"/>
            <a:r>
              <a:rPr lang="fr-FR" b="1" dirty="0" smtClean="0"/>
              <a:t>Etape 2:  Application </a:t>
            </a:r>
            <a:r>
              <a:rPr lang="fr-FR" b="1" dirty="0"/>
              <a:t>des programmes de contrôle d’</a:t>
            </a:r>
            <a:r>
              <a:rPr lang="fr-FR" b="1" dirty="0" err="1"/>
              <a:t>Afristat</a:t>
            </a:r>
            <a:endParaRPr lang="fr-FR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i="1" dirty="0"/>
              <a:t>Cette étape a </a:t>
            </a:r>
            <a:r>
              <a:rPr lang="fr-FR" i="1" dirty="0" smtClean="0"/>
              <a:t>démarré </a:t>
            </a:r>
            <a:r>
              <a:rPr lang="fr-FR" i="1" dirty="0"/>
              <a:t>avec la première mission d’assistance technique. Les travaux se sont déroulés en atelier. L’utilisation des programmes de contrôle de cohérence a permis de détecter  et de procéder à des imputations après.</a:t>
            </a:r>
          </a:p>
          <a:p>
            <a:pPr algn="just"/>
            <a:r>
              <a:rPr lang="fr-FR" i="1" dirty="0"/>
              <a:t>Un unique atelier de deux semaines a été consacré aux travaux d’apurement, ce qui a permis de faire l’apurement de la phase 1. L’apurement de la seconde phase a été fait hors </a:t>
            </a:r>
            <a:r>
              <a:rPr lang="fr-FR" i="1" dirty="0" smtClean="0"/>
              <a:t>atelier,  </a:t>
            </a:r>
            <a:r>
              <a:rPr lang="fr-FR" i="1" dirty="0"/>
              <a:t>ce qui a allongé le temps de traitement</a:t>
            </a:r>
            <a:r>
              <a:rPr lang="fr-FR" i="1" dirty="0" smtClean="0"/>
              <a:t>.</a:t>
            </a:r>
          </a:p>
          <a:p>
            <a:pPr algn="just"/>
            <a:r>
              <a:rPr lang="fr-FR" b="1" dirty="0" smtClean="0"/>
              <a:t>Difficultés rencontrées</a:t>
            </a:r>
            <a:endParaRPr lang="fr-FR" i="1" dirty="0"/>
          </a:p>
          <a:p>
            <a:pPr marL="0" indent="0">
              <a:buNone/>
            </a:pPr>
            <a:r>
              <a:rPr lang="fr-FR" dirty="0" smtClean="0"/>
              <a:t>- Problème spécifique lié à la version du logiciel </a:t>
            </a:r>
            <a:r>
              <a:rPr lang="fr-FR" dirty="0" err="1" smtClean="0"/>
              <a:t>Cspro</a:t>
            </a:r>
            <a:r>
              <a:rPr lang="fr-FR" dirty="0" smtClean="0"/>
              <a:t> 6.3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6506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4. </a:t>
            </a:r>
            <a:r>
              <a:rPr lang="fr-FR" dirty="0"/>
              <a:t>Autres aspects importants relevés par le Burkina </a:t>
            </a:r>
            <a:r>
              <a:rPr lang="fr-FR" dirty="0" smtClean="0"/>
              <a:t>Faso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11</a:t>
            </a:fld>
            <a:endParaRPr lang="fr-BE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251520" y="1080865"/>
            <a:ext cx="8784976" cy="54501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2800" b="1" dirty="0"/>
              <a:t> 6.1. </a:t>
            </a:r>
            <a:r>
              <a:rPr lang="fr-FR" sz="2800" b="1" dirty="0" smtClean="0"/>
              <a:t>Diffusion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 smtClean="0"/>
              <a:t>L’INSD relève la nécessité de consolider les résultats en vue de la diffusion effective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 smtClean="0"/>
              <a:t>Mais en plus, que chaque pays puisse aussi ressortir certaines statistiques propres</a:t>
            </a:r>
            <a:endParaRPr lang="fr-FR" sz="2800" dirty="0"/>
          </a:p>
          <a:p>
            <a:pPr marL="0" indent="0">
              <a:buNone/>
            </a:pPr>
            <a:r>
              <a:rPr lang="fr-FR" sz="2800" dirty="0"/>
              <a:t> </a:t>
            </a:r>
            <a:r>
              <a:rPr lang="fr-FR" sz="2800" b="1" dirty="0" smtClean="0"/>
              <a:t>6.2</a:t>
            </a:r>
            <a:r>
              <a:rPr lang="fr-FR" sz="2800" b="1" dirty="0"/>
              <a:t>. </a:t>
            </a:r>
            <a:r>
              <a:rPr lang="fr-FR" sz="2800" b="1" dirty="0" smtClean="0"/>
              <a:t>Capitalisat</a:t>
            </a:r>
            <a:r>
              <a:rPr lang="fr-FR" sz="3200" b="1" dirty="0" smtClean="0"/>
              <a:t>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/>
              <a:t>Qualité du plan de </a:t>
            </a:r>
            <a:r>
              <a:rPr lang="fr-FR" sz="2800" dirty="0" smtClean="0"/>
              <a:t>sondage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 smtClean="0"/>
              <a:t>Présentation des plans de rapports similaires par pays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 smtClean="0"/>
              <a:t>Faire en sorte que la phase de collecte se réalise dans la même période pour tous les pays,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 smtClean="0"/>
              <a:t>L’exclusion des chômeurs saisonniers (agriculteurs). </a:t>
            </a:r>
            <a:endParaRPr lang="fr-FR" sz="2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 smtClean="0"/>
              <a:t>Il existe support pour l’intégration des données dans les comptes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862483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212064" y="5229200"/>
            <a:ext cx="6858000" cy="533400"/>
          </a:xfrm>
        </p:spPr>
        <p:txBody>
          <a:bodyPr/>
          <a:lstStyle/>
          <a:p>
            <a:r>
              <a:rPr lang="fr-FR" dirty="0"/>
              <a:t>MERCI POUR VOTRE ATTENTION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12</a:t>
            </a:fld>
            <a:endParaRPr lang="fr-BE" dirty="0"/>
          </a:p>
        </p:txBody>
      </p:sp>
      <p:sp>
        <p:nvSpPr>
          <p:cNvPr id="9" name="Sous-titre 5"/>
          <p:cNvSpPr txBox="1">
            <a:spLocks/>
          </p:cNvSpPr>
          <p:nvPr/>
        </p:nvSpPr>
        <p:spPr>
          <a:xfrm>
            <a:off x="520213" y="1523536"/>
            <a:ext cx="6858000" cy="533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MERCI POUR VOTRE ATTENTION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080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de la présentation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fr-FR" dirty="0" smtClean="0"/>
              <a:t>Contexte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Phase préparatoire</a:t>
            </a:r>
            <a:r>
              <a:rPr lang="fr-FR" dirty="0"/>
              <a:t> ;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Phase de </a:t>
            </a:r>
            <a:r>
              <a:rPr lang="fr-FR" dirty="0" smtClean="0"/>
              <a:t>collecte</a:t>
            </a:r>
            <a:r>
              <a:rPr lang="fr-FR" dirty="0"/>
              <a:t> ;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Apurement </a:t>
            </a:r>
            <a:r>
              <a:rPr lang="fr-FR" dirty="0" smtClean="0"/>
              <a:t>des données;</a:t>
            </a: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Traitement et analyse des </a:t>
            </a:r>
            <a:r>
              <a:rPr lang="fr-FR" dirty="0" smtClean="0"/>
              <a:t>données ;</a:t>
            </a: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Autres aspects importants relevés par </a:t>
            </a:r>
            <a:r>
              <a:rPr lang="fr-FR" dirty="0" smtClean="0"/>
              <a:t>le Burkina Faso</a:t>
            </a:r>
          </a:p>
          <a:p>
            <a:pPr marL="0" indent="0">
              <a:buNone/>
            </a:pPr>
            <a:r>
              <a:rPr lang="fr-FR" sz="1800" dirty="0" smtClean="0"/>
              <a:t>       6.1. Diffusion</a:t>
            </a:r>
          </a:p>
          <a:p>
            <a:pPr marL="0" indent="0">
              <a:buNone/>
            </a:pPr>
            <a:r>
              <a:rPr lang="fr-FR" sz="1800" dirty="0" smtClean="0"/>
              <a:t>       6.2. Capitalisat</a:t>
            </a:r>
            <a:r>
              <a:rPr lang="fr-FR" sz="2000" dirty="0" smtClean="0"/>
              <a:t>ion</a:t>
            </a:r>
            <a:endParaRPr lang="fr-FR" sz="2000" dirty="0"/>
          </a:p>
          <a:p>
            <a:pPr marL="0" indent="0">
              <a:buNone/>
            </a:pPr>
            <a:endParaRPr lang="fr-FR" dirty="0" smtClean="0"/>
          </a:p>
          <a:p>
            <a:pPr marL="514350" lvl="0" indent="-514350">
              <a:buFont typeface="+mj-lt"/>
              <a:buAutoNum type="arabicPeriod"/>
            </a:pP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70773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611560" y="2636912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1. CONTEXTE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4411295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 Contexte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3715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FR" dirty="0" smtClean="0"/>
              <a:t>Le Burkina Faso, à </a:t>
            </a:r>
            <a:r>
              <a:rPr lang="fr-FR" dirty="0"/>
              <a:t>l’instar des pays </a:t>
            </a:r>
            <a:r>
              <a:rPr lang="fr-FR" dirty="0" smtClean="0"/>
              <a:t>de </a:t>
            </a:r>
            <a:r>
              <a:rPr lang="fr-FR" dirty="0"/>
              <a:t>l’UEMOA </a:t>
            </a:r>
            <a:r>
              <a:rPr lang="fr-FR" dirty="0" smtClean="0"/>
              <a:t>s’est engagé </a:t>
            </a:r>
            <a:r>
              <a:rPr lang="fr-FR" dirty="0"/>
              <a:t>dans un processus de changement d’année de </a:t>
            </a:r>
            <a:r>
              <a:rPr lang="fr-FR" dirty="0" smtClean="0"/>
              <a:t>base pour les comptes nationaux.  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UEMOA </a:t>
            </a:r>
            <a:r>
              <a:rPr lang="fr-FR" dirty="0"/>
              <a:t>dans le cadre </a:t>
            </a:r>
            <a:r>
              <a:rPr lang="fr-FR" dirty="0" smtClean="0"/>
              <a:t>du </a:t>
            </a:r>
            <a:r>
              <a:rPr lang="fr-FR" dirty="0"/>
              <a:t>PSR a </a:t>
            </a:r>
            <a:r>
              <a:rPr lang="fr-FR" dirty="0" smtClean="0"/>
              <a:t>financé </a:t>
            </a:r>
            <a:r>
              <a:rPr lang="fr-FR" dirty="0"/>
              <a:t>une enquête de type 1-2 afin de rendre </a:t>
            </a:r>
            <a:r>
              <a:rPr lang="fr-FR" dirty="0" smtClean="0"/>
              <a:t>disponibles </a:t>
            </a:r>
            <a:r>
              <a:rPr lang="fr-FR" dirty="0"/>
              <a:t>les données sur l’emploi et  les comptes du secteur informel </a:t>
            </a:r>
            <a:r>
              <a:rPr lang="fr-FR" dirty="0" smtClean="0"/>
              <a:t>et </a:t>
            </a:r>
            <a:r>
              <a:rPr lang="fr-FR" dirty="0"/>
              <a:t>de disposer de nouvelles structures pour l’estimation des comptes du secteur informel</a:t>
            </a:r>
            <a:r>
              <a:rPr lang="fr-FR" dirty="0" smtClean="0"/>
              <a:t>.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Le </a:t>
            </a:r>
            <a:r>
              <a:rPr lang="fr-FR" dirty="0"/>
              <a:t>Burkina Faso est </a:t>
            </a:r>
            <a:r>
              <a:rPr lang="fr-FR" dirty="0" smtClean="0"/>
              <a:t>à </a:t>
            </a:r>
            <a:r>
              <a:rPr lang="fr-FR" dirty="0"/>
              <a:t>sa troisième expérience de réalisation d’une enquête de type 1 2. </a:t>
            </a:r>
            <a:endParaRPr lang="fr-FR" dirty="0" smtClean="0"/>
          </a:p>
          <a:p>
            <a:pPr algn="just">
              <a:buFontTx/>
              <a:buChar char="-"/>
            </a:pPr>
            <a:r>
              <a:rPr lang="fr-FR" dirty="0" smtClean="0"/>
              <a:t>1998 (Ouagadougou)</a:t>
            </a:r>
          </a:p>
          <a:p>
            <a:pPr algn="just">
              <a:buFontTx/>
              <a:buChar char="-"/>
            </a:pPr>
            <a:r>
              <a:rPr lang="fr-FR" dirty="0" smtClean="0"/>
              <a:t>2015 (territoire national)</a:t>
            </a:r>
          </a:p>
          <a:p>
            <a:pPr algn="just">
              <a:buFontTx/>
              <a:buChar char="-"/>
            </a:pPr>
            <a:r>
              <a:rPr lang="fr-FR" dirty="0" smtClean="0"/>
              <a:t>2018 (territoire national)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945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2. Phase préparatoire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M</a:t>
            </a:r>
            <a:r>
              <a:rPr lang="fr-FR" dirty="0" smtClean="0"/>
              <a:t>ise </a:t>
            </a:r>
            <a:r>
              <a:rPr lang="fr-FR" dirty="0"/>
              <a:t>en place d’une équipe de coordination de l’enquête été </a:t>
            </a:r>
            <a:r>
              <a:rPr lang="fr-FR" dirty="0" smtClean="0"/>
              <a:t>présidée </a:t>
            </a:r>
            <a:r>
              <a:rPr lang="fr-FR" dirty="0"/>
              <a:t>par le Directeur </a:t>
            </a:r>
            <a:r>
              <a:rPr lang="fr-FR" dirty="0" smtClean="0"/>
              <a:t>General de l’INSD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sz="2400" i="1" dirty="0" smtClean="0"/>
              <a:t>Le </a:t>
            </a:r>
            <a:r>
              <a:rPr lang="fr-FR" sz="2400" i="1" dirty="0"/>
              <a:t>coordonnateur technique du volet emploi est le directeur </a:t>
            </a:r>
            <a:r>
              <a:rPr lang="fr-FR" sz="2400" i="1" dirty="0" smtClean="0"/>
              <a:t>des statistiques </a:t>
            </a:r>
            <a:r>
              <a:rPr lang="fr-FR" sz="2400" i="1" dirty="0"/>
              <a:t>sur les conditions de vie </a:t>
            </a:r>
            <a:r>
              <a:rPr lang="fr-FR" sz="2400" i="1" dirty="0" smtClean="0"/>
              <a:t>des ménages (abrite le service des enquêtes)</a:t>
            </a:r>
          </a:p>
          <a:p>
            <a:pPr marL="0" indent="0">
              <a:buNone/>
            </a:pPr>
            <a:endParaRPr lang="fr-FR" sz="2400" i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sz="2400" i="1" dirty="0"/>
              <a:t>L</a:t>
            </a:r>
            <a:r>
              <a:rPr lang="fr-FR" sz="2400" i="1" dirty="0" smtClean="0"/>
              <a:t>e </a:t>
            </a:r>
            <a:r>
              <a:rPr lang="fr-FR" sz="2400" i="1" dirty="0"/>
              <a:t>coordonnateur du volet informel est le directeur des statistiques et des synthèses </a:t>
            </a:r>
            <a:r>
              <a:rPr lang="fr-FR" sz="2400" i="1" dirty="0" smtClean="0"/>
              <a:t>économiques (abrite le service de la comptabilité nationale)</a:t>
            </a:r>
          </a:p>
          <a:p>
            <a:pPr marL="0" indent="0">
              <a:buNone/>
            </a:pPr>
            <a:endParaRPr lang="fr-FR" sz="2400" i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sz="2400" i="1" dirty="0"/>
              <a:t>U</a:t>
            </a:r>
            <a:r>
              <a:rPr lang="fr-FR" sz="2400" i="1" dirty="0" smtClean="0"/>
              <a:t>ne </a:t>
            </a:r>
            <a:r>
              <a:rPr lang="fr-FR" sz="2400" i="1" dirty="0"/>
              <a:t>équipe technique de 14 membres </a:t>
            </a:r>
            <a:r>
              <a:rPr lang="fr-FR" sz="2400" i="1" dirty="0" smtClean="0"/>
              <a:t>composée </a:t>
            </a:r>
            <a:r>
              <a:rPr lang="fr-FR" sz="2400" i="1" dirty="0"/>
              <a:t>des cadre des deux directions a conduit </a:t>
            </a:r>
            <a:r>
              <a:rPr lang="fr-FR" sz="2400" i="1" dirty="0" smtClean="0"/>
              <a:t>l’enquête</a:t>
            </a:r>
          </a:p>
          <a:p>
            <a:pPr marL="0" indent="0">
              <a:buNone/>
            </a:pPr>
            <a:endParaRPr lang="fr-FR" sz="2000" i="1" dirty="0"/>
          </a:p>
          <a:p>
            <a:pPr marL="0" indent="0">
              <a:buNone/>
            </a:pPr>
            <a:endParaRPr lang="fr-FR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3380217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2. Phase préparatoire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215516" y="1143000"/>
            <a:ext cx="8712968" cy="493776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fr-FR" b="1" dirty="0" smtClean="0"/>
              <a:t>Préparation </a:t>
            </a:r>
            <a:r>
              <a:rPr lang="fr-FR" b="1" dirty="0"/>
              <a:t>méthodologique de l’enquête  a été faite avec l’appui </a:t>
            </a:r>
            <a:r>
              <a:rPr lang="fr-FR" b="1" dirty="0" smtClean="0"/>
              <a:t>d’</a:t>
            </a:r>
            <a:r>
              <a:rPr lang="fr-FR" b="1" dirty="0" err="1" smtClean="0"/>
              <a:t>Afristat</a:t>
            </a:r>
            <a:r>
              <a:rPr lang="fr-FR" b="1" dirty="0" smtClean="0"/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400" i="1" dirty="0" smtClean="0"/>
              <a:t>Conception du plan de sondage (base de sondage 2017 du RGPH 2006, EPOB 2012)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400" i="1" dirty="0" smtClean="0"/>
              <a:t>Mise à jour des Outils de collecte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400" i="1" dirty="0" smtClean="0"/>
              <a:t>Formation des équipes de collecte (</a:t>
            </a:r>
            <a:r>
              <a:rPr lang="fr-FR" sz="2100" i="1" dirty="0" smtClean="0"/>
              <a:t>équipe technique, superviseurs contrôleurs, enquêteurs</a:t>
            </a:r>
            <a:r>
              <a:rPr lang="fr-FR" sz="2400" i="1" dirty="0" smtClean="0"/>
              <a:t>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400" i="1" dirty="0" smtClean="0"/>
              <a:t>Enquête pilote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400" i="1" dirty="0" smtClean="0"/>
              <a:t>Finalisation des outils de collecte et de l’estimation de la charge de travail</a:t>
            </a:r>
          </a:p>
          <a:p>
            <a:pPr algn="just"/>
            <a:r>
              <a:rPr lang="fr-FR" b="1" dirty="0" smtClean="0"/>
              <a:t>Sondage stratifié </a:t>
            </a:r>
            <a:r>
              <a:rPr lang="fr-FR" b="1" dirty="0"/>
              <a:t>à</a:t>
            </a:r>
            <a:r>
              <a:rPr lang="fr-FR" b="1" dirty="0" smtClean="0"/>
              <a:t> </a:t>
            </a:r>
            <a:r>
              <a:rPr lang="fr-FR" b="1" dirty="0"/>
              <a:t>deux dégrée.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400" i="1" dirty="0"/>
              <a:t>Premier degré: tirage de </a:t>
            </a:r>
            <a:r>
              <a:rPr lang="fr-FR" sz="2400" i="1" dirty="0" smtClean="0"/>
              <a:t>1075 ZD à l’échelle  nationale. 27 strates: Chaque </a:t>
            </a:r>
            <a:r>
              <a:rPr lang="fr-FR" sz="2400" i="1" dirty="0"/>
              <a:t>strate </a:t>
            </a:r>
            <a:r>
              <a:rPr lang="fr-FR" sz="2400" i="1" dirty="0" smtClean="0"/>
              <a:t>est constituée </a:t>
            </a:r>
            <a:r>
              <a:rPr lang="fr-FR" sz="2400" i="1" dirty="0"/>
              <a:t>des régions administratives croisées avec le milieu de résidence.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400" i="1" dirty="0" smtClean="0"/>
              <a:t>Les </a:t>
            </a:r>
            <a:r>
              <a:rPr lang="fr-FR" sz="2400" i="1" dirty="0"/>
              <a:t>strates de </a:t>
            </a:r>
            <a:r>
              <a:rPr lang="fr-FR" sz="2400" i="1" dirty="0" smtClean="0"/>
              <a:t>calcul sont les </a:t>
            </a:r>
            <a:r>
              <a:rPr lang="fr-FR" sz="2400" i="1" dirty="0"/>
              <a:t>régions administratives </a:t>
            </a:r>
            <a:r>
              <a:rPr lang="fr-FR" sz="2400" i="1" dirty="0" smtClean="0"/>
              <a:t>mais </a:t>
            </a:r>
            <a:r>
              <a:rPr lang="fr-FR" sz="2400" i="1" dirty="0"/>
              <a:t>les villes de O</a:t>
            </a:r>
            <a:r>
              <a:rPr lang="fr-FR" sz="2400" i="1" dirty="0" smtClean="0"/>
              <a:t>uaga </a:t>
            </a:r>
            <a:r>
              <a:rPr lang="fr-FR" sz="2400" i="1" dirty="0"/>
              <a:t>et Bobo ont été </a:t>
            </a:r>
            <a:r>
              <a:rPr lang="fr-FR" sz="2400" i="1" dirty="0" smtClean="0"/>
              <a:t>spécifiquement retenues </a:t>
            </a:r>
            <a:r>
              <a:rPr lang="fr-FR" sz="2400" i="1" dirty="0"/>
              <a:t>comme strate de </a:t>
            </a:r>
            <a:r>
              <a:rPr lang="fr-FR" sz="2400" i="1" dirty="0" smtClean="0"/>
              <a:t>calcul.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400" i="1" dirty="0"/>
              <a:t>Au second degré: tirage de 12 ménages par ZD avec une taille d’échantillon de 12900 ménages.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fr-FR" sz="2400" i="1" dirty="0"/>
          </a:p>
        </p:txBody>
      </p:sp>
    </p:spTree>
    <p:extLst>
      <p:ext uri="{BB962C8B-B14F-4D97-AF65-F5344CB8AC3E}">
        <p14:creationId xmlns:p14="http://schemas.microsoft.com/office/powerpoint/2010/main" val="354489423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3</a:t>
            </a:r>
            <a:r>
              <a:rPr lang="fr-FR" dirty="0" smtClean="0"/>
              <a:t>. Phase de collecte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/>
              <a:t>60 équipes composées de 3 enquêteurs et un contrôle dont 40 pour la phase 1 et 20 pour la seconde phase ont réalisé l’enquête sur 2 mois et </a:t>
            </a:r>
            <a:r>
              <a:rPr lang="fr-FR" dirty="0" smtClean="0"/>
              <a:t>demi,</a:t>
            </a:r>
          </a:p>
          <a:p>
            <a:pPr algn="just"/>
            <a:r>
              <a:rPr lang="fr-FR" b="1" dirty="0"/>
              <a:t>Organisation pratique de terrain</a:t>
            </a:r>
            <a:r>
              <a:rPr lang="fr-FR" dirty="0"/>
              <a:t> : à une équipe de phase 2 correspond 2 équipes de phase1. </a:t>
            </a:r>
            <a:endParaRPr lang="fr-FR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i="1" dirty="0" smtClean="0"/>
              <a:t>L’ensemble </a:t>
            </a:r>
            <a:r>
              <a:rPr lang="fr-FR" i="1" dirty="0"/>
              <a:t>des 3 équipes réalise de dénombrement dans la ZD et l’équipes de phase 1 réalise la collecte de la </a:t>
            </a:r>
            <a:r>
              <a:rPr lang="fr-FR" i="1" dirty="0" smtClean="0"/>
              <a:t>phase 1 </a:t>
            </a:r>
            <a:r>
              <a:rPr lang="fr-FR" i="1" dirty="0"/>
              <a:t>une et envoie des chefs d’UPI éligible dans la ZD  et l’équipe de la phase 2 </a:t>
            </a:r>
            <a:r>
              <a:rPr lang="fr-FR" i="1" dirty="0" smtClean="0"/>
              <a:t>récupère </a:t>
            </a:r>
            <a:r>
              <a:rPr lang="fr-FR" i="1" dirty="0"/>
              <a:t>pour poursuivre la collecte. </a:t>
            </a:r>
            <a:endParaRPr lang="fr-FR" i="1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i="1" dirty="0" smtClean="0"/>
              <a:t>Les </a:t>
            </a:r>
            <a:r>
              <a:rPr lang="fr-FR" i="1" dirty="0"/>
              <a:t>équipes </a:t>
            </a:r>
            <a:r>
              <a:rPr lang="fr-FR" i="1" dirty="0" smtClean="0"/>
              <a:t>s’organisent </a:t>
            </a:r>
            <a:r>
              <a:rPr lang="fr-FR" i="1" dirty="0"/>
              <a:t>à progresser </a:t>
            </a:r>
            <a:r>
              <a:rPr lang="fr-FR" i="1" dirty="0" smtClean="0"/>
              <a:t>ensemble d’une ZD à l’autre.</a:t>
            </a:r>
            <a:endParaRPr lang="fr-FR" i="1" dirty="0"/>
          </a:p>
          <a:p>
            <a:pPr algn="just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51237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3</a:t>
            </a:r>
            <a:r>
              <a:rPr lang="fr-FR" dirty="0" smtClean="0"/>
              <a:t>. Phase de collecte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179512" y="1219200"/>
            <a:ext cx="8784976" cy="5306144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b="1" dirty="0" smtClean="0"/>
              <a:t>Les difficultés rencontrées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i="1" dirty="0" smtClean="0"/>
              <a:t>Le masque de saisie ne permettait pas de renseigner plus de 999 ZD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i="1" dirty="0" smtClean="0"/>
              <a:t>Problème de saut dans les retours sur questions précédentes (volet emploi</a:t>
            </a:r>
            <a:r>
              <a:rPr lang="fr-FR" i="1" dirty="0" smtClean="0"/>
              <a:t>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i="1" dirty="0" smtClean="0"/>
              <a:t>Problème de l’emploi des agriculteurs saisonniers, non saisis dans le volet emploi</a:t>
            </a:r>
            <a:endParaRPr lang="fr-FR" i="1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i="1" dirty="0" smtClean="0"/>
              <a:t>Problèmes de transfert des </a:t>
            </a:r>
            <a:r>
              <a:rPr lang="fr-FR" i="1" dirty="0" smtClean="0"/>
              <a:t>UPI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fr-FR" i="1" dirty="0" smtClean="0"/>
              <a:t>Problème de clôture-</a:t>
            </a:r>
            <a:r>
              <a:rPr lang="fr-FR" i="1" dirty="0" err="1" smtClean="0"/>
              <a:t>declôtutre</a:t>
            </a:r>
            <a:r>
              <a:rPr lang="fr-FR" i="1" dirty="0" smtClean="0"/>
              <a:t> </a:t>
            </a:r>
            <a:r>
              <a:rPr lang="fr-FR" i="1" dirty="0"/>
              <a:t>des ZD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fr-FR" i="1" dirty="0" smtClean="0"/>
              <a:t>Problème d’exhaustivité dans la réception des UPI transférées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fr-FR" i="1" dirty="0" smtClean="0"/>
              <a:t>Problème des variables relatives aux UPI non transférées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fr-FR" i="1" dirty="0" smtClean="0"/>
              <a:t>Omission en début de collecte des UPI de commerce</a:t>
            </a:r>
          </a:p>
          <a:p>
            <a:pPr marL="0" indent="0" algn="just">
              <a:buNone/>
            </a:pP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21749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4. Apurement des données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179512" y="1219200"/>
            <a:ext cx="8507288" cy="4937760"/>
          </a:xfrm>
        </p:spPr>
        <p:txBody>
          <a:bodyPr>
            <a:normAutofit fontScale="92500" lnSpcReduction="10000"/>
          </a:bodyPr>
          <a:lstStyle/>
          <a:p>
            <a:pPr marL="0" lvl="0" indent="0" algn="just">
              <a:buNone/>
            </a:pPr>
            <a:r>
              <a:rPr lang="fr-FR" b="1" dirty="0" smtClean="0"/>
              <a:t>Etape1</a:t>
            </a:r>
            <a:r>
              <a:rPr lang="fr-FR" dirty="0"/>
              <a:t> : des équipes de 2 personnes ont été </a:t>
            </a:r>
            <a:r>
              <a:rPr lang="fr-FR" dirty="0" smtClean="0"/>
              <a:t>mises </a:t>
            </a:r>
            <a:r>
              <a:rPr lang="fr-FR" dirty="0"/>
              <a:t>en place pour cette première phase d’apurement. </a:t>
            </a:r>
            <a:endParaRPr lang="fr-FR" dirty="0" smtClean="0"/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fr-FR" dirty="0" smtClean="0"/>
              <a:t>Chaque </a:t>
            </a:r>
            <a:r>
              <a:rPr lang="fr-FR" dirty="0"/>
              <a:t>équipe avait en charge un nombre de </a:t>
            </a:r>
            <a:r>
              <a:rPr lang="fr-FR" dirty="0" smtClean="0"/>
              <a:t>sections: </a:t>
            </a:r>
            <a:r>
              <a:rPr lang="fr-FR" dirty="0"/>
              <a:t>il s’agissait de faire le listing des </a:t>
            </a:r>
            <a:r>
              <a:rPr lang="fr-FR" dirty="0" smtClean="0"/>
              <a:t>erreurs, </a:t>
            </a:r>
            <a:r>
              <a:rPr lang="fr-FR" dirty="0"/>
              <a:t>de proposer des imputations, de faire la codification complémentaire et vérifier celle des produits et les branches et de vérifier la cohérence des codifications code et libellé du produit. </a:t>
            </a:r>
            <a:endParaRPr lang="fr-FR" dirty="0" smtClean="0"/>
          </a:p>
          <a:p>
            <a:pPr algn="just"/>
            <a:r>
              <a:rPr lang="fr-FR" b="1" dirty="0" smtClean="0"/>
              <a:t>Difficultés rencontrées</a:t>
            </a:r>
            <a:r>
              <a:rPr lang="fr-FR" dirty="0"/>
              <a:t> : mise </a:t>
            </a:r>
            <a:r>
              <a:rPr lang="fr-FR" dirty="0" smtClean="0"/>
              <a:t>en œuvre </a:t>
            </a:r>
            <a:r>
              <a:rPr lang="fr-FR" dirty="0"/>
              <a:t>a été difficile du fait que le travail doit se faire </a:t>
            </a:r>
            <a:r>
              <a:rPr lang="fr-FR" dirty="0" smtClean="0"/>
              <a:t>principalement hors atelier. Des modules entiers </a:t>
            </a:r>
            <a:r>
              <a:rPr lang="fr-FR" dirty="0"/>
              <a:t>dans la partie informelle </a:t>
            </a:r>
            <a:r>
              <a:rPr lang="fr-FR" dirty="0" smtClean="0"/>
              <a:t>n’étaient </a:t>
            </a:r>
            <a:r>
              <a:rPr lang="fr-FR" dirty="0"/>
              <a:t>pas </a:t>
            </a:r>
            <a:r>
              <a:rPr lang="fr-FR" dirty="0" smtClean="0"/>
              <a:t>renseignés </a:t>
            </a:r>
            <a:r>
              <a:rPr lang="fr-FR" dirty="0"/>
              <a:t>(module PV, DC</a:t>
            </a:r>
            <a:r>
              <a:rPr lang="fr-FR" dirty="0" smtClean="0"/>
              <a:t>) dans certaines UPI. </a:t>
            </a:r>
            <a:r>
              <a:rPr lang="fr-FR" dirty="0"/>
              <a:t>On a procédé par une imputation modulaire pour certaine module(PV et DC</a:t>
            </a:r>
            <a:r>
              <a:rPr lang="fr-FR" dirty="0" smtClean="0"/>
              <a:t>).</a:t>
            </a:r>
          </a:p>
          <a:p>
            <a:pPr algn="just"/>
            <a:r>
              <a:rPr lang="fr-FR" dirty="0" smtClean="0"/>
              <a:t>Le </a:t>
            </a:r>
            <a:r>
              <a:rPr lang="fr-FR" dirty="0"/>
              <a:t>temps accordé était </a:t>
            </a:r>
            <a:r>
              <a:rPr lang="fr-FR" dirty="0" smtClean="0"/>
              <a:t>de un </a:t>
            </a:r>
            <a:r>
              <a:rPr lang="fr-FR" dirty="0"/>
              <a:t>mois hors atelier. </a:t>
            </a:r>
          </a:p>
          <a:p>
            <a:pPr marL="0" indent="0" algn="just">
              <a:buNone/>
            </a:pP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570449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RougJaunVert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FF0000"/>
      </a:accent1>
      <a:accent2>
        <a:srgbClr val="FFFF00"/>
      </a:accent2>
      <a:accent3>
        <a:srgbClr val="00B050"/>
      </a:accent3>
      <a:accent4>
        <a:srgbClr val="FBA576"/>
      </a:accent4>
      <a:accent5>
        <a:srgbClr val="B2C78C"/>
      </a:accent5>
      <a:accent6>
        <a:srgbClr val="FFFF99"/>
      </a:accent6>
      <a:hlink>
        <a:srgbClr val="FDE1D1"/>
      </a:hlink>
      <a:folHlink>
        <a:srgbClr val="E5ECD8"/>
      </a:folHlink>
    </a:clrScheme>
    <a:fontScheme name="Origin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15269</TotalTime>
  <Words>966</Words>
  <Application>Microsoft Office PowerPoint</Application>
  <PresentationFormat>Affichage à l'écran (4:3)</PresentationFormat>
  <Paragraphs>112</Paragraphs>
  <Slides>12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0" baseType="lpstr">
      <vt:lpstr>Arial</vt:lpstr>
      <vt:lpstr>Bookman Old Style</vt:lpstr>
      <vt:lpstr>Calibri</vt:lpstr>
      <vt:lpstr>Courier New</vt:lpstr>
      <vt:lpstr>Gill Sans MT</vt:lpstr>
      <vt:lpstr>Wingdings</vt:lpstr>
      <vt:lpstr>Wingdings 3</vt:lpstr>
      <vt:lpstr>Origine</vt:lpstr>
      <vt:lpstr>  </vt:lpstr>
      <vt:lpstr>Plan de la présentation</vt:lpstr>
      <vt:lpstr>1. CONTEXTE</vt:lpstr>
      <vt:lpstr>1. Contexte</vt:lpstr>
      <vt:lpstr>2. Phase préparatoire</vt:lpstr>
      <vt:lpstr>2. Phase préparatoire</vt:lpstr>
      <vt:lpstr>3. Phase de collecte</vt:lpstr>
      <vt:lpstr>3. Phase de collecte</vt:lpstr>
      <vt:lpstr>4. Apurement des données</vt:lpstr>
      <vt:lpstr>4. Apurement des données</vt:lpstr>
      <vt:lpstr>4. Autres aspects importants relevés par le Burkina Faso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B. François RAMDE</dc:creator>
  <cp:lastModifiedBy>Herve Guene</cp:lastModifiedBy>
  <cp:revision>398</cp:revision>
  <cp:lastPrinted>2014-03-26T11:02:24Z</cp:lastPrinted>
  <dcterms:created xsi:type="dcterms:W3CDTF">2013-05-22T14:51:01Z</dcterms:created>
  <dcterms:modified xsi:type="dcterms:W3CDTF">2019-09-02T09:59:00Z</dcterms:modified>
</cp:coreProperties>
</file>