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notesMasterIdLst>
    <p:notesMasterId r:id="rId18"/>
  </p:notesMasterIdLst>
  <p:handoutMasterIdLst>
    <p:handoutMasterId r:id="rId19"/>
  </p:handoutMasterIdLst>
  <p:sldIdLst>
    <p:sldId id="298" r:id="rId2"/>
    <p:sldId id="291" r:id="rId3"/>
    <p:sldId id="303" r:id="rId4"/>
    <p:sldId id="304" r:id="rId5"/>
    <p:sldId id="305" r:id="rId6"/>
    <p:sldId id="315" r:id="rId7"/>
    <p:sldId id="306" r:id="rId8"/>
    <p:sldId id="307" r:id="rId9"/>
    <p:sldId id="313" r:id="rId10"/>
    <p:sldId id="311" r:id="rId11"/>
    <p:sldId id="309" r:id="rId12"/>
    <p:sldId id="312" r:id="rId13"/>
    <p:sldId id="314" r:id="rId14"/>
    <p:sldId id="316" r:id="rId15"/>
    <p:sldId id="310" r:id="rId16"/>
    <p:sldId id="302" r:id="rId1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ourgmaj" initials="b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5E5E9"/>
    <a:srgbClr val="E6E7E8"/>
    <a:srgbClr val="C9CBD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15620" autoAdjust="0"/>
    <p:restoredTop sz="80500" autoAdjust="0"/>
  </p:normalViewPr>
  <p:slideViewPr>
    <p:cSldViewPr>
      <p:cViewPr>
        <p:scale>
          <a:sx n="80" d="100"/>
          <a:sy n="80" d="100"/>
        </p:scale>
        <p:origin x="-1230" y="3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6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484" y="-90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394B5E-E7A1-4948-B141-BF4B61D353E8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CM"/>
        </a:p>
      </dgm:t>
    </dgm:pt>
    <dgm:pt modelId="{DCFC8AE5-DFEB-4E7B-A3C6-F8380CBF0EAD}">
      <dgm:prSet phldrT="[Text]" custT="1"/>
      <dgm:spPr/>
      <dgm:t>
        <a:bodyPr/>
        <a:lstStyle/>
        <a:p>
          <a:r>
            <a:rPr lang="fr-CM" sz="1400" b="1" dirty="0" smtClean="0"/>
            <a:t>Réaliser une campagne des comptes nationaux  de manière efficiente</a:t>
          </a:r>
          <a:endParaRPr lang="fr-CM" sz="1400" dirty="0"/>
        </a:p>
      </dgm:t>
    </dgm:pt>
    <dgm:pt modelId="{C82596D7-5F4A-4A7B-8B42-C98428A49C59}" type="parTrans" cxnId="{4AFB58F9-D102-415E-82E7-1E85367FC124}">
      <dgm:prSet/>
      <dgm:spPr/>
      <dgm:t>
        <a:bodyPr/>
        <a:lstStyle/>
        <a:p>
          <a:endParaRPr lang="fr-CM"/>
        </a:p>
      </dgm:t>
    </dgm:pt>
    <dgm:pt modelId="{A0317342-BE63-4013-82DB-76CF5F667829}" type="sibTrans" cxnId="{4AFB58F9-D102-415E-82E7-1E85367FC124}">
      <dgm:prSet/>
      <dgm:spPr/>
      <dgm:t>
        <a:bodyPr/>
        <a:lstStyle/>
        <a:p>
          <a:endParaRPr lang="fr-CM"/>
        </a:p>
      </dgm:t>
    </dgm:pt>
    <dgm:pt modelId="{0FAFFF40-6711-4BF9-B092-D05E69AA2FC3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CM" sz="1200" b="1" dirty="0" smtClean="0"/>
            <a:t>Gérer les ressources humaines</a:t>
          </a:r>
          <a:endParaRPr lang="fr-CM" sz="1200" dirty="0"/>
        </a:p>
      </dgm:t>
    </dgm:pt>
    <dgm:pt modelId="{7D804586-CD43-45E9-86D5-C81D00E4330C}" type="parTrans" cxnId="{40025FD4-9472-4AE5-BDA3-C7B12C7EC8FC}">
      <dgm:prSet/>
      <dgm:spPr/>
      <dgm:t>
        <a:bodyPr/>
        <a:lstStyle/>
        <a:p>
          <a:endParaRPr lang="fr-CM"/>
        </a:p>
      </dgm:t>
    </dgm:pt>
    <dgm:pt modelId="{6AC05C03-96EC-42E4-A2CA-33A9B7F1690B}" type="sibTrans" cxnId="{40025FD4-9472-4AE5-BDA3-C7B12C7EC8FC}">
      <dgm:prSet/>
      <dgm:spPr/>
      <dgm:t>
        <a:bodyPr/>
        <a:lstStyle/>
        <a:p>
          <a:endParaRPr lang="fr-CM" dirty="0"/>
        </a:p>
      </dgm:t>
    </dgm:pt>
    <dgm:pt modelId="{D376968F-E044-4836-A2C8-59ABE40CE8DE}">
      <dgm:prSet phldrT="[Text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CM" sz="1200" b="1" dirty="0" smtClean="0"/>
            <a:t>Gérer les étapes de travail</a:t>
          </a:r>
          <a:endParaRPr lang="fr-CM" sz="1200" dirty="0"/>
        </a:p>
      </dgm:t>
    </dgm:pt>
    <dgm:pt modelId="{4550450D-EFD6-45FC-ABEB-51F1665FE314}" type="parTrans" cxnId="{E05CE146-1D65-43C4-B892-3442B0136592}">
      <dgm:prSet/>
      <dgm:spPr/>
      <dgm:t>
        <a:bodyPr/>
        <a:lstStyle/>
        <a:p>
          <a:endParaRPr lang="fr-CM"/>
        </a:p>
      </dgm:t>
    </dgm:pt>
    <dgm:pt modelId="{4209BBE1-202C-4330-BAD1-C096B8B58139}" type="sibTrans" cxnId="{E05CE146-1D65-43C4-B892-3442B0136592}">
      <dgm:prSet/>
      <dgm:spPr/>
      <dgm:t>
        <a:bodyPr/>
        <a:lstStyle/>
        <a:p>
          <a:endParaRPr lang="fr-CM" dirty="0"/>
        </a:p>
      </dgm:t>
    </dgm:pt>
    <dgm:pt modelId="{543C9B5A-692C-4671-A223-8594EB61D0DA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CM" sz="1200" b="1" dirty="0" smtClean="0"/>
            <a:t>Gérer la communication</a:t>
          </a:r>
          <a:endParaRPr lang="fr-CM" sz="1200" dirty="0"/>
        </a:p>
      </dgm:t>
    </dgm:pt>
    <dgm:pt modelId="{CC60B8D1-45ED-4098-8607-D932C1CECCB8}" type="parTrans" cxnId="{E460A896-B361-4B50-9E98-D66EAA58EDF2}">
      <dgm:prSet/>
      <dgm:spPr/>
      <dgm:t>
        <a:bodyPr/>
        <a:lstStyle/>
        <a:p>
          <a:endParaRPr lang="fr-CM"/>
        </a:p>
      </dgm:t>
    </dgm:pt>
    <dgm:pt modelId="{D9828C3A-A4A1-49CF-B474-C40A2A0C4A67}" type="sibTrans" cxnId="{E460A896-B361-4B50-9E98-D66EAA58EDF2}">
      <dgm:prSet/>
      <dgm:spPr/>
      <dgm:t>
        <a:bodyPr/>
        <a:lstStyle/>
        <a:p>
          <a:endParaRPr lang="fr-CM" dirty="0"/>
        </a:p>
      </dgm:t>
    </dgm:pt>
    <dgm:pt modelId="{490DFDFB-9753-4A17-AD77-169EC5C43253}">
      <dgm:prSet phldrT="[Text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CM" sz="1200" b="1" dirty="0" smtClean="0"/>
            <a:t>Gérer la logistique</a:t>
          </a:r>
          <a:endParaRPr lang="fr-CM" sz="1200" dirty="0"/>
        </a:p>
      </dgm:t>
    </dgm:pt>
    <dgm:pt modelId="{C82EE881-5F2F-4C0D-A9B8-CB0C0D35C48A}" type="parTrans" cxnId="{7E6F0999-B871-405E-BB8B-63CDF128A32A}">
      <dgm:prSet/>
      <dgm:spPr/>
      <dgm:t>
        <a:bodyPr/>
        <a:lstStyle/>
        <a:p>
          <a:endParaRPr lang="fr-CM"/>
        </a:p>
      </dgm:t>
    </dgm:pt>
    <dgm:pt modelId="{E0A7593D-866F-4693-B84E-C68F656A6F39}" type="sibTrans" cxnId="{7E6F0999-B871-405E-BB8B-63CDF128A32A}">
      <dgm:prSet/>
      <dgm:spPr/>
      <dgm:t>
        <a:bodyPr/>
        <a:lstStyle/>
        <a:p>
          <a:endParaRPr lang="fr-CM" dirty="0"/>
        </a:p>
      </dgm:t>
    </dgm:pt>
    <dgm:pt modelId="{50AC33D4-0B64-44BB-82D9-AD38CA99CBD6}" type="pres">
      <dgm:prSet presAssocID="{3A394B5E-E7A1-4948-B141-BF4B61D353E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CM"/>
        </a:p>
      </dgm:t>
    </dgm:pt>
    <dgm:pt modelId="{A88E781B-F174-4437-94AC-F417886280FE}" type="pres">
      <dgm:prSet presAssocID="{DCFC8AE5-DFEB-4E7B-A3C6-F8380CBF0EAD}" presName="centerShape" presStyleLbl="node0" presStyleIdx="0" presStyleCnt="1" custScaleX="116484" custScaleY="123544"/>
      <dgm:spPr/>
      <dgm:t>
        <a:bodyPr/>
        <a:lstStyle/>
        <a:p>
          <a:endParaRPr lang="fr-CM"/>
        </a:p>
      </dgm:t>
    </dgm:pt>
    <dgm:pt modelId="{7BE5CF4B-F517-4478-B095-C78BBE9B21BA}" type="pres">
      <dgm:prSet presAssocID="{0FAFFF40-6711-4BF9-B092-D05E69AA2FC3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CM"/>
        </a:p>
      </dgm:t>
    </dgm:pt>
    <dgm:pt modelId="{4A5FEA40-E091-41D5-AC16-9FC42B433899}" type="pres">
      <dgm:prSet presAssocID="{0FAFFF40-6711-4BF9-B092-D05E69AA2FC3}" presName="dummy" presStyleCnt="0"/>
      <dgm:spPr/>
    </dgm:pt>
    <dgm:pt modelId="{9BDA1257-EA1A-4335-A50C-9E1C4047C9B3}" type="pres">
      <dgm:prSet presAssocID="{6AC05C03-96EC-42E4-A2CA-33A9B7F1690B}" presName="sibTrans" presStyleLbl="sibTrans2D1" presStyleIdx="0" presStyleCnt="4"/>
      <dgm:spPr/>
      <dgm:t>
        <a:bodyPr/>
        <a:lstStyle/>
        <a:p>
          <a:endParaRPr lang="fr-CM"/>
        </a:p>
      </dgm:t>
    </dgm:pt>
    <dgm:pt modelId="{84A72C15-EBD9-4D21-8E2B-46E0FD112408}" type="pres">
      <dgm:prSet presAssocID="{D376968F-E044-4836-A2C8-59ABE40CE8DE}" presName="node" presStyleLbl="node1" presStyleIdx="1" presStyleCnt="4" custRadScaleRad="97266" custRadScaleInc="3808">
        <dgm:presLayoutVars>
          <dgm:bulletEnabled val="1"/>
        </dgm:presLayoutVars>
      </dgm:prSet>
      <dgm:spPr/>
      <dgm:t>
        <a:bodyPr/>
        <a:lstStyle/>
        <a:p>
          <a:endParaRPr lang="fr-CM"/>
        </a:p>
      </dgm:t>
    </dgm:pt>
    <dgm:pt modelId="{3982AD72-64EC-41D2-AA0B-8782BDC7F6E4}" type="pres">
      <dgm:prSet presAssocID="{D376968F-E044-4836-A2C8-59ABE40CE8DE}" presName="dummy" presStyleCnt="0"/>
      <dgm:spPr/>
    </dgm:pt>
    <dgm:pt modelId="{4A233516-B4CD-4140-9043-9A8CCBE39F01}" type="pres">
      <dgm:prSet presAssocID="{4209BBE1-202C-4330-BAD1-C096B8B58139}" presName="sibTrans" presStyleLbl="sibTrans2D1" presStyleIdx="1" presStyleCnt="4"/>
      <dgm:spPr/>
      <dgm:t>
        <a:bodyPr/>
        <a:lstStyle/>
        <a:p>
          <a:endParaRPr lang="fr-CM"/>
        </a:p>
      </dgm:t>
    </dgm:pt>
    <dgm:pt modelId="{D30EFFDA-C5A2-46CE-8BED-6F1F47FEE69B}" type="pres">
      <dgm:prSet presAssocID="{543C9B5A-692C-4671-A223-8594EB61D0DA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CM"/>
        </a:p>
      </dgm:t>
    </dgm:pt>
    <dgm:pt modelId="{24EA7664-263B-446E-A3D3-F734B7F326BC}" type="pres">
      <dgm:prSet presAssocID="{543C9B5A-692C-4671-A223-8594EB61D0DA}" presName="dummy" presStyleCnt="0"/>
      <dgm:spPr/>
    </dgm:pt>
    <dgm:pt modelId="{39D56B56-EA1A-4F3F-9B66-F2D8C97CCBA0}" type="pres">
      <dgm:prSet presAssocID="{D9828C3A-A4A1-49CF-B474-C40A2A0C4A67}" presName="sibTrans" presStyleLbl="sibTrans2D1" presStyleIdx="2" presStyleCnt="4"/>
      <dgm:spPr/>
      <dgm:t>
        <a:bodyPr/>
        <a:lstStyle/>
        <a:p>
          <a:endParaRPr lang="fr-CM"/>
        </a:p>
      </dgm:t>
    </dgm:pt>
    <dgm:pt modelId="{40663921-EDBA-4E4A-A3A1-7AA53E5D9161}" type="pres">
      <dgm:prSet presAssocID="{490DFDFB-9753-4A17-AD77-169EC5C4325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CM"/>
        </a:p>
      </dgm:t>
    </dgm:pt>
    <dgm:pt modelId="{7BDEBAAF-0E83-46CE-87DC-70983D9DEB72}" type="pres">
      <dgm:prSet presAssocID="{490DFDFB-9753-4A17-AD77-169EC5C43253}" presName="dummy" presStyleCnt="0"/>
      <dgm:spPr/>
    </dgm:pt>
    <dgm:pt modelId="{BDCD1E4B-862D-45D4-B762-EA8162B91484}" type="pres">
      <dgm:prSet presAssocID="{E0A7593D-866F-4693-B84E-C68F656A6F39}" presName="sibTrans" presStyleLbl="sibTrans2D1" presStyleIdx="3" presStyleCnt="4"/>
      <dgm:spPr/>
      <dgm:t>
        <a:bodyPr/>
        <a:lstStyle/>
        <a:p>
          <a:endParaRPr lang="fr-CM"/>
        </a:p>
      </dgm:t>
    </dgm:pt>
  </dgm:ptLst>
  <dgm:cxnLst>
    <dgm:cxn modelId="{41B7A9FD-DC27-4F30-BFEE-647ED109317B}" type="presOf" srcId="{D9828C3A-A4A1-49CF-B474-C40A2A0C4A67}" destId="{39D56B56-EA1A-4F3F-9B66-F2D8C97CCBA0}" srcOrd="0" destOrd="0" presId="urn:microsoft.com/office/officeart/2005/8/layout/radial6"/>
    <dgm:cxn modelId="{50D737A7-C54C-4473-B2D8-C2F7890BCCD1}" type="presOf" srcId="{0FAFFF40-6711-4BF9-B092-D05E69AA2FC3}" destId="{7BE5CF4B-F517-4478-B095-C78BBE9B21BA}" srcOrd="0" destOrd="0" presId="urn:microsoft.com/office/officeart/2005/8/layout/radial6"/>
    <dgm:cxn modelId="{40025FD4-9472-4AE5-BDA3-C7B12C7EC8FC}" srcId="{DCFC8AE5-DFEB-4E7B-A3C6-F8380CBF0EAD}" destId="{0FAFFF40-6711-4BF9-B092-D05E69AA2FC3}" srcOrd="0" destOrd="0" parTransId="{7D804586-CD43-45E9-86D5-C81D00E4330C}" sibTransId="{6AC05C03-96EC-42E4-A2CA-33A9B7F1690B}"/>
    <dgm:cxn modelId="{E05CE146-1D65-43C4-B892-3442B0136592}" srcId="{DCFC8AE5-DFEB-4E7B-A3C6-F8380CBF0EAD}" destId="{D376968F-E044-4836-A2C8-59ABE40CE8DE}" srcOrd="1" destOrd="0" parTransId="{4550450D-EFD6-45FC-ABEB-51F1665FE314}" sibTransId="{4209BBE1-202C-4330-BAD1-C096B8B58139}"/>
    <dgm:cxn modelId="{AA512449-726B-46DE-9DBC-FDA5FA54EFAB}" type="presOf" srcId="{E0A7593D-866F-4693-B84E-C68F656A6F39}" destId="{BDCD1E4B-862D-45D4-B762-EA8162B91484}" srcOrd="0" destOrd="0" presId="urn:microsoft.com/office/officeart/2005/8/layout/radial6"/>
    <dgm:cxn modelId="{8069687D-1215-4F4C-A9E6-280E59B44A49}" type="presOf" srcId="{DCFC8AE5-DFEB-4E7B-A3C6-F8380CBF0EAD}" destId="{A88E781B-F174-4437-94AC-F417886280FE}" srcOrd="0" destOrd="0" presId="urn:microsoft.com/office/officeart/2005/8/layout/radial6"/>
    <dgm:cxn modelId="{298471F6-B802-4076-8E98-788E9BCD3517}" type="presOf" srcId="{490DFDFB-9753-4A17-AD77-169EC5C43253}" destId="{40663921-EDBA-4E4A-A3A1-7AA53E5D9161}" srcOrd="0" destOrd="0" presId="urn:microsoft.com/office/officeart/2005/8/layout/radial6"/>
    <dgm:cxn modelId="{5314A1FC-C72D-4E89-ABF4-7BC5A28A5224}" type="presOf" srcId="{D376968F-E044-4836-A2C8-59ABE40CE8DE}" destId="{84A72C15-EBD9-4D21-8E2B-46E0FD112408}" srcOrd="0" destOrd="0" presId="urn:microsoft.com/office/officeart/2005/8/layout/radial6"/>
    <dgm:cxn modelId="{C64AC386-250A-4BC7-9D5A-1F36EE17419D}" type="presOf" srcId="{4209BBE1-202C-4330-BAD1-C096B8B58139}" destId="{4A233516-B4CD-4140-9043-9A8CCBE39F01}" srcOrd="0" destOrd="0" presId="urn:microsoft.com/office/officeart/2005/8/layout/radial6"/>
    <dgm:cxn modelId="{4AFB58F9-D102-415E-82E7-1E85367FC124}" srcId="{3A394B5E-E7A1-4948-B141-BF4B61D353E8}" destId="{DCFC8AE5-DFEB-4E7B-A3C6-F8380CBF0EAD}" srcOrd="0" destOrd="0" parTransId="{C82596D7-5F4A-4A7B-8B42-C98428A49C59}" sibTransId="{A0317342-BE63-4013-82DB-76CF5F667829}"/>
    <dgm:cxn modelId="{A970931A-E5A0-4D78-B151-0777A9AD4AEE}" type="presOf" srcId="{6AC05C03-96EC-42E4-A2CA-33A9B7F1690B}" destId="{9BDA1257-EA1A-4335-A50C-9E1C4047C9B3}" srcOrd="0" destOrd="0" presId="urn:microsoft.com/office/officeart/2005/8/layout/radial6"/>
    <dgm:cxn modelId="{76CA4C14-74C8-40EA-A640-65654874FB7F}" type="presOf" srcId="{543C9B5A-692C-4671-A223-8594EB61D0DA}" destId="{D30EFFDA-C5A2-46CE-8BED-6F1F47FEE69B}" srcOrd="0" destOrd="0" presId="urn:microsoft.com/office/officeart/2005/8/layout/radial6"/>
    <dgm:cxn modelId="{E460A896-B361-4B50-9E98-D66EAA58EDF2}" srcId="{DCFC8AE5-DFEB-4E7B-A3C6-F8380CBF0EAD}" destId="{543C9B5A-692C-4671-A223-8594EB61D0DA}" srcOrd="2" destOrd="0" parTransId="{CC60B8D1-45ED-4098-8607-D932C1CECCB8}" sibTransId="{D9828C3A-A4A1-49CF-B474-C40A2A0C4A67}"/>
    <dgm:cxn modelId="{7E6F0999-B871-405E-BB8B-63CDF128A32A}" srcId="{DCFC8AE5-DFEB-4E7B-A3C6-F8380CBF0EAD}" destId="{490DFDFB-9753-4A17-AD77-169EC5C43253}" srcOrd="3" destOrd="0" parTransId="{C82EE881-5F2F-4C0D-A9B8-CB0C0D35C48A}" sibTransId="{E0A7593D-866F-4693-B84E-C68F656A6F39}"/>
    <dgm:cxn modelId="{02C2D246-FC5A-467B-99A2-84FBD04755B3}" type="presOf" srcId="{3A394B5E-E7A1-4948-B141-BF4B61D353E8}" destId="{50AC33D4-0B64-44BB-82D9-AD38CA99CBD6}" srcOrd="0" destOrd="0" presId="urn:microsoft.com/office/officeart/2005/8/layout/radial6"/>
    <dgm:cxn modelId="{F65666E8-5E8E-40BA-8B35-7D0D0D8BCAE6}" type="presParOf" srcId="{50AC33D4-0B64-44BB-82D9-AD38CA99CBD6}" destId="{A88E781B-F174-4437-94AC-F417886280FE}" srcOrd="0" destOrd="0" presId="urn:microsoft.com/office/officeart/2005/8/layout/radial6"/>
    <dgm:cxn modelId="{51B0819B-CCB1-444F-B057-D3730C00F5E2}" type="presParOf" srcId="{50AC33D4-0B64-44BB-82D9-AD38CA99CBD6}" destId="{7BE5CF4B-F517-4478-B095-C78BBE9B21BA}" srcOrd="1" destOrd="0" presId="urn:microsoft.com/office/officeart/2005/8/layout/radial6"/>
    <dgm:cxn modelId="{9DCBECB1-E269-47FA-8E59-A6E2B9C3EDE9}" type="presParOf" srcId="{50AC33D4-0B64-44BB-82D9-AD38CA99CBD6}" destId="{4A5FEA40-E091-41D5-AC16-9FC42B433899}" srcOrd="2" destOrd="0" presId="urn:microsoft.com/office/officeart/2005/8/layout/radial6"/>
    <dgm:cxn modelId="{3C0D267F-82D7-459F-8009-D9C18D792DDF}" type="presParOf" srcId="{50AC33D4-0B64-44BB-82D9-AD38CA99CBD6}" destId="{9BDA1257-EA1A-4335-A50C-9E1C4047C9B3}" srcOrd="3" destOrd="0" presId="urn:microsoft.com/office/officeart/2005/8/layout/radial6"/>
    <dgm:cxn modelId="{FA72DFC3-A451-4023-A3A4-0010CC6BCBC4}" type="presParOf" srcId="{50AC33D4-0B64-44BB-82D9-AD38CA99CBD6}" destId="{84A72C15-EBD9-4D21-8E2B-46E0FD112408}" srcOrd="4" destOrd="0" presId="urn:microsoft.com/office/officeart/2005/8/layout/radial6"/>
    <dgm:cxn modelId="{4F9FE5FD-45D0-48DC-BC83-43D139CD96C0}" type="presParOf" srcId="{50AC33D4-0B64-44BB-82D9-AD38CA99CBD6}" destId="{3982AD72-64EC-41D2-AA0B-8782BDC7F6E4}" srcOrd="5" destOrd="0" presId="urn:microsoft.com/office/officeart/2005/8/layout/radial6"/>
    <dgm:cxn modelId="{8B830039-A924-460E-9278-4BB0F6BC41EB}" type="presParOf" srcId="{50AC33D4-0B64-44BB-82D9-AD38CA99CBD6}" destId="{4A233516-B4CD-4140-9043-9A8CCBE39F01}" srcOrd="6" destOrd="0" presId="urn:microsoft.com/office/officeart/2005/8/layout/radial6"/>
    <dgm:cxn modelId="{309D2845-0043-4BE6-9D56-5D384E1751CB}" type="presParOf" srcId="{50AC33D4-0B64-44BB-82D9-AD38CA99CBD6}" destId="{D30EFFDA-C5A2-46CE-8BED-6F1F47FEE69B}" srcOrd="7" destOrd="0" presId="urn:microsoft.com/office/officeart/2005/8/layout/radial6"/>
    <dgm:cxn modelId="{441853F8-58CF-4728-AFCF-96AA3AFB56FA}" type="presParOf" srcId="{50AC33D4-0B64-44BB-82D9-AD38CA99CBD6}" destId="{24EA7664-263B-446E-A3D3-F734B7F326BC}" srcOrd="8" destOrd="0" presId="urn:microsoft.com/office/officeart/2005/8/layout/radial6"/>
    <dgm:cxn modelId="{F2BCD368-DD68-4727-A3D0-B08A33C67387}" type="presParOf" srcId="{50AC33D4-0B64-44BB-82D9-AD38CA99CBD6}" destId="{39D56B56-EA1A-4F3F-9B66-F2D8C97CCBA0}" srcOrd="9" destOrd="0" presId="urn:microsoft.com/office/officeart/2005/8/layout/radial6"/>
    <dgm:cxn modelId="{622D86DF-7497-49F0-8011-017E0C3159BD}" type="presParOf" srcId="{50AC33D4-0B64-44BB-82D9-AD38CA99CBD6}" destId="{40663921-EDBA-4E4A-A3A1-7AA53E5D9161}" srcOrd="10" destOrd="0" presId="urn:microsoft.com/office/officeart/2005/8/layout/radial6"/>
    <dgm:cxn modelId="{CA714057-3FAF-442B-9D88-AEA64AC63BBA}" type="presParOf" srcId="{50AC33D4-0B64-44BB-82D9-AD38CA99CBD6}" destId="{7BDEBAAF-0E83-46CE-87DC-70983D9DEB72}" srcOrd="11" destOrd="0" presId="urn:microsoft.com/office/officeart/2005/8/layout/radial6"/>
    <dgm:cxn modelId="{AC48F91D-E4C0-4DFE-9A79-78DEE9B72905}" type="presParOf" srcId="{50AC33D4-0B64-44BB-82D9-AD38CA99CBD6}" destId="{BDCD1E4B-862D-45D4-B762-EA8162B91484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FD0DAE-3E60-4AB2-A1D7-56DA5BAC3DC3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CM"/>
        </a:p>
      </dgm:t>
    </dgm:pt>
    <dgm:pt modelId="{F2ED4FD3-6798-4158-91C6-3F0A5B704F80}">
      <dgm:prSet phldrT="[Text]"/>
      <dgm:spPr/>
      <dgm:t>
        <a:bodyPr/>
        <a:lstStyle/>
        <a:p>
          <a:r>
            <a:rPr lang="fr-CM" dirty="0" smtClean="0"/>
            <a:t>Chef dep./Chef Divi/Sous-Dir.</a:t>
          </a:r>
          <a:endParaRPr lang="fr-CM" dirty="0"/>
        </a:p>
      </dgm:t>
    </dgm:pt>
    <dgm:pt modelId="{4BDFD08B-03FC-4D00-BDF2-3863CEEB8377}" type="parTrans" cxnId="{B0869935-B56F-421A-BD11-1D83BF444F3A}">
      <dgm:prSet/>
      <dgm:spPr/>
      <dgm:t>
        <a:bodyPr/>
        <a:lstStyle/>
        <a:p>
          <a:endParaRPr lang="fr-CM"/>
        </a:p>
      </dgm:t>
    </dgm:pt>
    <dgm:pt modelId="{3219B44E-7D17-407A-BFD5-A44D7961FB10}" type="sibTrans" cxnId="{B0869935-B56F-421A-BD11-1D83BF444F3A}">
      <dgm:prSet/>
      <dgm:spPr/>
      <dgm:t>
        <a:bodyPr/>
        <a:lstStyle/>
        <a:p>
          <a:endParaRPr lang="fr-CM"/>
        </a:p>
      </dgm:t>
    </dgm:pt>
    <dgm:pt modelId="{FFFD023E-AF2E-44ED-9758-6B217569F9EC}">
      <dgm:prSet phldrT="[Text]"/>
      <dgm:spPr/>
      <dgm:t>
        <a:bodyPr/>
        <a:lstStyle/>
        <a:p>
          <a:r>
            <a:rPr lang="fr-CM" dirty="0" smtClean="0"/>
            <a:t>Cellule/service 1</a:t>
          </a:r>
          <a:endParaRPr lang="fr-CM" dirty="0"/>
        </a:p>
      </dgm:t>
    </dgm:pt>
    <dgm:pt modelId="{2713246E-D462-495A-B37D-D179682D45A1}" type="parTrans" cxnId="{8397464D-B33C-4FDB-9C42-406F411C0893}">
      <dgm:prSet/>
      <dgm:spPr/>
      <dgm:t>
        <a:bodyPr/>
        <a:lstStyle/>
        <a:p>
          <a:endParaRPr lang="fr-CM" dirty="0"/>
        </a:p>
      </dgm:t>
    </dgm:pt>
    <dgm:pt modelId="{0E8258DB-20F8-4356-A75A-5238EB36ACC7}" type="sibTrans" cxnId="{8397464D-B33C-4FDB-9C42-406F411C0893}">
      <dgm:prSet/>
      <dgm:spPr/>
      <dgm:t>
        <a:bodyPr/>
        <a:lstStyle/>
        <a:p>
          <a:endParaRPr lang="fr-CM"/>
        </a:p>
      </dgm:t>
    </dgm:pt>
    <dgm:pt modelId="{7F712A5F-B5D7-42ED-BE8A-980AF7E419B0}">
      <dgm:prSet phldrT="[Text]"/>
      <dgm:spPr/>
      <dgm:t>
        <a:bodyPr/>
        <a:lstStyle/>
        <a:p>
          <a:r>
            <a:rPr lang="fr-CM" dirty="0" smtClean="0"/>
            <a:t>Cadres</a:t>
          </a:r>
          <a:endParaRPr lang="fr-CM" dirty="0"/>
        </a:p>
      </dgm:t>
    </dgm:pt>
    <dgm:pt modelId="{5BAB20DB-F0A2-4F7B-AF78-352010348EFD}" type="parTrans" cxnId="{572F2B4D-2D27-4408-831D-DE097976AAF0}">
      <dgm:prSet/>
      <dgm:spPr/>
      <dgm:t>
        <a:bodyPr/>
        <a:lstStyle/>
        <a:p>
          <a:endParaRPr lang="fr-CM" dirty="0"/>
        </a:p>
      </dgm:t>
    </dgm:pt>
    <dgm:pt modelId="{359E4102-9CCB-494E-B909-A0020F7655FC}" type="sibTrans" cxnId="{572F2B4D-2D27-4408-831D-DE097976AAF0}">
      <dgm:prSet/>
      <dgm:spPr/>
      <dgm:t>
        <a:bodyPr/>
        <a:lstStyle/>
        <a:p>
          <a:endParaRPr lang="fr-CM"/>
        </a:p>
      </dgm:t>
    </dgm:pt>
    <dgm:pt modelId="{B5C03282-A79D-4A84-B7D1-787CB90664A3}">
      <dgm:prSet phldrT="[Text]"/>
      <dgm:spPr/>
      <dgm:t>
        <a:bodyPr/>
        <a:lstStyle/>
        <a:p>
          <a:r>
            <a:rPr lang="fr-CM" dirty="0" smtClean="0"/>
            <a:t>Cellule/service 2</a:t>
          </a:r>
          <a:endParaRPr lang="fr-CM" dirty="0"/>
        </a:p>
      </dgm:t>
    </dgm:pt>
    <dgm:pt modelId="{DE3BCB1F-0DBF-40E6-AB96-2C97C49493F0}" type="parTrans" cxnId="{4D48D9B7-728A-432F-9BAC-02F20368C006}">
      <dgm:prSet/>
      <dgm:spPr/>
      <dgm:t>
        <a:bodyPr/>
        <a:lstStyle/>
        <a:p>
          <a:endParaRPr lang="fr-CM" dirty="0"/>
        </a:p>
      </dgm:t>
    </dgm:pt>
    <dgm:pt modelId="{5390F5D1-6A6E-47B1-B6D3-76D74E0F990F}" type="sibTrans" cxnId="{4D48D9B7-728A-432F-9BAC-02F20368C006}">
      <dgm:prSet/>
      <dgm:spPr/>
      <dgm:t>
        <a:bodyPr/>
        <a:lstStyle/>
        <a:p>
          <a:endParaRPr lang="fr-CM"/>
        </a:p>
      </dgm:t>
    </dgm:pt>
    <dgm:pt modelId="{D2E4C76E-0663-47C1-8BD0-8BBECD9D5ACE}">
      <dgm:prSet phldrT="[Text]"/>
      <dgm:spPr/>
      <dgm:t>
        <a:bodyPr/>
        <a:lstStyle/>
        <a:p>
          <a:r>
            <a:rPr lang="fr-CM" dirty="0" smtClean="0"/>
            <a:t>Cadres</a:t>
          </a:r>
          <a:endParaRPr lang="fr-CM" dirty="0"/>
        </a:p>
      </dgm:t>
    </dgm:pt>
    <dgm:pt modelId="{1D1C53AD-4FAA-4F2F-9B09-66A294214C8A}" type="parTrans" cxnId="{3CDD2348-35D4-4358-9313-68FE992CBAB5}">
      <dgm:prSet/>
      <dgm:spPr/>
      <dgm:t>
        <a:bodyPr/>
        <a:lstStyle/>
        <a:p>
          <a:endParaRPr lang="fr-CM" dirty="0"/>
        </a:p>
      </dgm:t>
    </dgm:pt>
    <dgm:pt modelId="{9D12A2B1-1A75-46F0-94DC-32617A31B176}" type="sibTrans" cxnId="{3CDD2348-35D4-4358-9313-68FE992CBAB5}">
      <dgm:prSet/>
      <dgm:spPr/>
      <dgm:t>
        <a:bodyPr/>
        <a:lstStyle/>
        <a:p>
          <a:endParaRPr lang="fr-CM"/>
        </a:p>
      </dgm:t>
    </dgm:pt>
    <dgm:pt modelId="{07C19C1E-BB90-4B4D-BFA8-2D7A9E93FB55}">
      <dgm:prSet phldrT="[Text]"/>
      <dgm:spPr/>
      <dgm:t>
        <a:bodyPr/>
        <a:lstStyle/>
        <a:p>
          <a:r>
            <a:rPr lang="fr-CM" dirty="0" smtClean="0"/>
            <a:t>Niveau 1</a:t>
          </a:r>
          <a:endParaRPr lang="fr-CM" dirty="0"/>
        </a:p>
      </dgm:t>
    </dgm:pt>
    <dgm:pt modelId="{663C8CE6-4DD3-4510-AB5E-EBE364D55E22}" type="parTrans" cxnId="{68082370-9415-49F5-807E-F3CD1C48815A}">
      <dgm:prSet/>
      <dgm:spPr/>
      <dgm:t>
        <a:bodyPr/>
        <a:lstStyle/>
        <a:p>
          <a:endParaRPr lang="fr-CM"/>
        </a:p>
      </dgm:t>
    </dgm:pt>
    <dgm:pt modelId="{0EED9117-01DC-44B4-86E5-794A3DA0A4E7}" type="sibTrans" cxnId="{68082370-9415-49F5-807E-F3CD1C48815A}">
      <dgm:prSet/>
      <dgm:spPr/>
      <dgm:t>
        <a:bodyPr/>
        <a:lstStyle/>
        <a:p>
          <a:endParaRPr lang="fr-CM"/>
        </a:p>
      </dgm:t>
    </dgm:pt>
    <dgm:pt modelId="{C6DEF8ED-729F-4352-9E97-A25FBE27108B}">
      <dgm:prSet phldrT="[Text]"/>
      <dgm:spPr/>
      <dgm:t>
        <a:bodyPr/>
        <a:lstStyle/>
        <a:p>
          <a:r>
            <a:rPr lang="fr-CM" dirty="0" smtClean="0"/>
            <a:t>Niveau 2</a:t>
          </a:r>
          <a:endParaRPr lang="fr-CM" dirty="0"/>
        </a:p>
      </dgm:t>
    </dgm:pt>
    <dgm:pt modelId="{4AB8790D-0EAA-4280-AE89-E971BEBF2D23}" type="parTrans" cxnId="{7A7BA9EB-65C6-41A1-AE5C-73536153B5EF}">
      <dgm:prSet/>
      <dgm:spPr/>
      <dgm:t>
        <a:bodyPr/>
        <a:lstStyle/>
        <a:p>
          <a:endParaRPr lang="fr-CM"/>
        </a:p>
      </dgm:t>
    </dgm:pt>
    <dgm:pt modelId="{7B1BFF8D-3B9A-4DD5-B901-4E60B99C1584}" type="sibTrans" cxnId="{7A7BA9EB-65C6-41A1-AE5C-73536153B5EF}">
      <dgm:prSet/>
      <dgm:spPr/>
      <dgm:t>
        <a:bodyPr/>
        <a:lstStyle/>
        <a:p>
          <a:endParaRPr lang="fr-CM"/>
        </a:p>
      </dgm:t>
    </dgm:pt>
    <dgm:pt modelId="{8E7D1012-79EA-4A8D-BE30-0279653D5CF5}">
      <dgm:prSet phldrT="[Text]"/>
      <dgm:spPr/>
      <dgm:t>
        <a:bodyPr/>
        <a:lstStyle/>
        <a:p>
          <a:r>
            <a:rPr lang="fr-CM" dirty="0" smtClean="0"/>
            <a:t>Niveau 3</a:t>
          </a:r>
          <a:endParaRPr lang="fr-CM" dirty="0"/>
        </a:p>
      </dgm:t>
    </dgm:pt>
    <dgm:pt modelId="{9438F4D6-0810-43A2-B68F-85894E857B79}" type="parTrans" cxnId="{35433932-BDFD-473A-83B9-8C5DC514B62A}">
      <dgm:prSet/>
      <dgm:spPr/>
      <dgm:t>
        <a:bodyPr/>
        <a:lstStyle/>
        <a:p>
          <a:endParaRPr lang="fr-CM"/>
        </a:p>
      </dgm:t>
    </dgm:pt>
    <dgm:pt modelId="{696673C0-704A-4504-B5B6-26A90FCE5E95}" type="sibTrans" cxnId="{35433932-BDFD-473A-83B9-8C5DC514B62A}">
      <dgm:prSet/>
      <dgm:spPr/>
      <dgm:t>
        <a:bodyPr/>
        <a:lstStyle/>
        <a:p>
          <a:endParaRPr lang="fr-CM"/>
        </a:p>
      </dgm:t>
    </dgm:pt>
    <dgm:pt modelId="{AD277549-9FB4-4D23-AC19-CB06103BE1B4}" type="pres">
      <dgm:prSet presAssocID="{C1FD0DAE-3E60-4AB2-A1D7-56DA5BAC3DC3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fr-CM"/>
        </a:p>
      </dgm:t>
    </dgm:pt>
    <dgm:pt modelId="{4E750F35-D959-40C3-87EF-78ADEF652F48}" type="pres">
      <dgm:prSet presAssocID="{C1FD0DAE-3E60-4AB2-A1D7-56DA5BAC3DC3}" presName="hierFlow" presStyleCnt="0"/>
      <dgm:spPr/>
    </dgm:pt>
    <dgm:pt modelId="{5EEB68ED-0037-4C94-B690-429AF8BE8E99}" type="pres">
      <dgm:prSet presAssocID="{C1FD0DAE-3E60-4AB2-A1D7-56DA5BAC3DC3}" presName="firstBuf" presStyleCnt="0"/>
      <dgm:spPr/>
    </dgm:pt>
    <dgm:pt modelId="{86C09CE4-A3CD-4359-A727-EDC7D7D760EF}" type="pres">
      <dgm:prSet presAssocID="{C1FD0DAE-3E60-4AB2-A1D7-56DA5BAC3DC3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5FDC012-881E-4613-90FF-E9B6C40987B9}" type="pres">
      <dgm:prSet presAssocID="{F2ED4FD3-6798-4158-91C6-3F0A5B704F80}" presName="Name14" presStyleCnt="0"/>
      <dgm:spPr/>
    </dgm:pt>
    <dgm:pt modelId="{216BCB32-D0A0-4187-9E04-A7E24E89A42B}" type="pres">
      <dgm:prSet presAssocID="{F2ED4FD3-6798-4158-91C6-3F0A5B704F80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r-CM"/>
        </a:p>
      </dgm:t>
    </dgm:pt>
    <dgm:pt modelId="{BFB124C2-79F0-4C9B-A98E-0116118A9E50}" type="pres">
      <dgm:prSet presAssocID="{F2ED4FD3-6798-4158-91C6-3F0A5B704F80}" presName="hierChild2" presStyleCnt="0"/>
      <dgm:spPr/>
    </dgm:pt>
    <dgm:pt modelId="{7F644936-6EBB-4EBC-9E0B-66EFBDDCA481}" type="pres">
      <dgm:prSet presAssocID="{2713246E-D462-495A-B37D-D179682D45A1}" presName="Name19" presStyleLbl="parChTrans1D2" presStyleIdx="0" presStyleCnt="2"/>
      <dgm:spPr/>
      <dgm:t>
        <a:bodyPr/>
        <a:lstStyle/>
        <a:p>
          <a:endParaRPr lang="fr-CM"/>
        </a:p>
      </dgm:t>
    </dgm:pt>
    <dgm:pt modelId="{5BA108E4-3E33-40DD-8935-A358CC3A5574}" type="pres">
      <dgm:prSet presAssocID="{FFFD023E-AF2E-44ED-9758-6B217569F9EC}" presName="Name21" presStyleCnt="0"/>
      <dgm:spPr/>
    </dgm:pt>
    <dgm:pt modelId="{6F4800AA-7A82-4507-8EA1-BD90650B134B}" type="pres">
      <dgm:prSet presAssocID="{FFFD023E-AF2E-44ED-9758-6B217569F9EC}" presName="level2Shape" presStyleLbl="node2" presStyleIdx="0" presStyleCnt="2"/>
      <dgm:spPr/>
      <dgm:t>
        <a:bodyPr/>
        <a:lstStyle/>
        <a:p>
          <a:endParaRPr lang="fr-CM"/>
        </a:p>
      </dgm:t>
    </dgm:pt>
    <dgm:pt modelId="{962ACC54-F6E1-4897-B5E5-23805D7CBCDA}" type="pres">
      <dgm:prSet presAssocID="{FFFD023E-AF2E-44ED-9758-6B217569F9EC}" presName="hierChild3" presStyleCnt="0"/>
      <dgm:spPr/>
    </dgm:pt>
    <dgm:pt modelId="{00F0DC97-D263-42BD-B88A-81D9899739C1}" type="pres">
      <dgm:prSet presAssocID="{5BAB20DB-F0A2-4F7B-AF78-352010348EFD}" presName="Name19" presStyleLbl="parChTrans1D3" presStyleIdx="0" presStyleCnt="2"/>
      <dgm:spPr/>
      <dgm:t>
        <a:bodyPr/>
        <a:lstStyle/>
        <a:p>
          <a:endParaRPr lang="fr-CM"/>
        </a:p>
      </dgm:t>
    </dgm:pt>
    <dgm:pt modelId="{D403BE64-5434-4B60-AD05-00EDB6C8B812}" type="pres">
      <dgm:prSet presAssocID="{7F712A5F-B5D7-42ED-BE8A-980AF7E419B0}" presName="Name21" presStyleCnt="0"/>
      <dgm:spPr/>
    </dgm:pt>
    <dgm:pt modelId="{2F0B7C97-03C9-4904-AEC1-6BC9AA9DA771}" type="pres">
      <dgm:prSet presAssocID="{7F712A5F-B5D7-42ED-BE8A-980AF7E419B0}" presName="level2Shape" presStyleLbl="node3" presStyleIdx="0" presStyleCnt="2"/>
      <dgm:spPr/>
      <dgm:t>
        <a:bodyPr/>
        <a:lstStyle/>
        <a:p>
          <a:endParaRPr lang="fr-CM"/>
        </a:p>
      </dgm:t>
    </dgm:pt>
    <dgm:pt modelId="{5546D27A-86F1-4354-A5DA-E398D9C45FE0}" type="pres">
      <dgm:prSet presAssocID="{7F712A5F-B5D7-42ED-BE8A-980AF7E419B0}" presName="hierChild3" presStyleCnt="0"/>
      <dgm:spPr/>
    </dgm:pt>
    <dgm:pt modelId="{17DE60D7-C74C-463D-ACCA-7477CD59C929}" type="pres">
      <dgm:prSet presAssocID="{DE3BCB1F-0DBF-40E6-AB96-2C97C49493F0}" presName="Name19" presStyleLbl="parChTrans1D2" presStyleIdx="1" presStyleCnt="2"/>
      <dgm:spPr/>
      <dgm:t>
        <a:bodyPr/>
        <a:lstStyle/>
        <a:p>
          <a:endParaRPr lang="fr-CM"/>
        </a:p>
      </dgm:t>
    </dgm:pt>
    <dgm:pt modelId="{8C5B4CD6-CB9C-4C2A-B257-7DCD1117204B}" type="pres">
      <dgm:prSet presAssocID="{B5C03282-A79D-4A84-B7D1-787CB90664A3}" presName="Name21" presStyleCnt="0"/>
      <dgm:spPr/>
    </dgm:pt>
    <dgm:pt modelId="{0180446A-0906-4751-BE42-41CA739A49BA}" type="pres">
      <dgm:prSet presAssocID="{B5C03282-A79D-4A84-B7D1-787CB90664A3}" presName="level2Shape" presStyleLbl="node2" presStyleIdx="1" presStyleCnt="2"/>
      <dgm:spPr/>
      <dgm:t>
        <a:bodyPr/>
        <a:lstStyle/>
        <a:p>
          <a:endParaRPr lang="fr-CM"/>
        </a:p>
      </dgm:t>
    </dgm:pt>
    <dgm:pt modelId="{C96CF747-6410-473D-93C4-464FCE1A45A9}" type="pres">
      <dgm:prSet presAssocID="{B5C03282-A79D-4A84-B7D1-787CB90664A3}" presName="hierChild3" presStyleCnt="0"/>
      <dgm:spPr/>
    </dgm:pt>
    <dgm:pt modelId="{601A43EF-B2F1-4F69-AFD8-BFB4A05FF213}" type="pres">
      <dgm:prSet presAssocID="{1D1C53AD-4FAA-4F2F-9B09-66A294214C8A}" presName="Name19" presStyleLbl="parChTrans1D3" presStyleIdx="1" presStyleCnt="2"/>
      <dgm:spPr/>
      <dgm:t>
        <a:bodyPr/>
        <a:lstStyle/>
        <a:p>
          <a:endParaRPr lang="fr-CM"/>
        </a:p>
      </dgm:t>
    </dgm:pt>
    <dgm:pt modelId="{F5C874D4-9D5B-4DB0-9048-771FC9B08102}" type="pres">
      <dgm:prSet presAssocID="{D2E4C76E-0663-47C1-8BD0-8BBECD9D5ACE}" presName="Name21" presStyleCnt="0"/>
      <dgm:spPr/>
    </dgm:pt>
    <dgm:pt modelId="{BBB7A48E-FD64-4754-87C7-BB91057DEAAE}" type="pres">
      <dgm:prSet presAssocID="{D2E4C76E-0663-47C1-8BD0-8BBECD9D5ACE}" presName="level2Shape" presStyleLbl="node3" presStyleIdx="1" presStyleCnt="2"/>
      <dgm:spPr/>
      <dgm:t>
        <a:bodyPr/>
        <a:lstStyle/>
        <a:p>
          <a:endParaRPr lang="fr-CM"/>
        </a:p>
      </dgm:t>
    </dgm:pt>
    <dgm:pt modelId="{427BC049-436C-4534-B987-E1FF2588BB19}" type="pres">
      <dgm:prSet presAssocID="{D2E4C76E-0663-47C1-8BD0-8BBECD9D5ACE}" presName="hierChild3" presStyleCnt="0"/>
      <dgm:spPr/>
    </dgm:pt>
    <dgm:pt modelId="{211409F1-CA48-412E-9337-E5288DD5E03A}" type="pres">
      <dgm:prSet presAssocID="{C1FD0DAE-3E60-4AB2-A1D7-56DA5BAC3DC3}" presName="bgShapesFlow" presStyleCnt="0"/>
      <dgm:spPr/>
    </dgm:pt>
    <dgm:pt modelId="{C81327E2-B94F-46D8-9E03-FE9A83238E64}" type="pres">
      <dgm:prSet presAssocID="{07C19C1E-BB90-4B4D-BFA8-2D7A9E93FB55}" presName="rectComp" presStyleCnt="0"/>
      <dgm:spPr/>
    </dgm:pt>
    <dgm:pt modelId="{CD8C2185-0C12-441B-9AB7-342609323067}" type="pres">
      <dgm:prSet presAssocID="{07C19C1E-BB90-4B4D-BFA8-2D7A9E93FB55}" presName="bgRect" presStyleLbl="bgShp" presStyleIdx="0" presStyleCnt="3"/>
      <dgm:spPr/>
      <dgm:t>
        <a:bodyPr/>
        <a:lstStyle/>
        <a:p>
          <a:endParaRPr lang="fr-CM"/>
        </a:p>
      </dgm:t>
    </dgm:pt>
    <dgm:pt modelId="{E9529CA3-0D36-4C6E-94F1-708082D56093}" type="pres">
      <dgm:prSet presAssocID="{07C19C1E-BB90-4B4D-BFA8-2D7A9E93FB55}" presName="bgRectTx" presStyleLbl="bgShp" presStyleIdx="0" presStyleCnt="3">
        <dgm:presLayoutVars>
          <dgm:bulletEnabled val="1"/>
        </dgm:presLayoutVars>
      </dgm:prSet>
      <dgm:spPr/>
      <dgm:t>
        <a:bodyPr/>
        <a:lstStyle/>
        <a:p>
          <a:endParaRPr lang="fr-CM"/>
        </a:p>
      </dgm:t>
    </dgm:pt>
    <dgm:pt modelId="{23526095-103A-4E69-9D78-64B32B649432}" type="pres">
      <dgm:prSet presAssocID="{07C19C1E-BB90-4B4D-BFA8-2D7A9E93FB55}" presName="spComp" presStyleCnt="0"/>
      <dgm:spPr/>
    </dgm:pt>
    <dgm:pt modelId="{620A83F2-1760-4FF5-999E-55651AA4D60D}" type="pres">
      <dgm:prSet presAssocID="{07C19C1E-BB90-4B4D-BFA8-2D7A9E93FB55}" presName="vSp" presStyleCnt="0"/>
      <dgm:spPr/>
    </dgm:pt>
    <dgm:pt modelId="{35BA43D3-1ABE-42F1-B799-A8761192983D}" type="pres">
      <dgm:prSet presAssocID="{C6DEF8ED-729F-4352-9E97-A25FBE27108B}" presName="rectComp" presStyleCnt="0"/>
      <dgm:spPr/>
    </dgm:pt>
    <dgm:pt modelId="{D4F8FFF0-C680-4E7D-AD10-DBEE53134FCF}" type="pres">
      <dgm:prSet presAssocID="{C6DEF8ED-729F-4352-9E97-A25FBE27108B}" presName="bgRect" presStyleLbl="bgShp" presStyleIdx="1" presStyleCnt="3"/>
      <dgm:spPr/>
      <dgm:t>
        <a:bodyPr/>
        <a:lstStyle/>
        <a:p>
          <a:endParaRPr lang="fr-CM"/>
        </a:p>
      </dgm:t>
    </dgm:pt>
    <dgm:pt modelId="{389B313A-6BC1-4355-9C9F-16E38232A9D0}" type="pres">
      <dgm:prSet presAssocID="{C6DEF8ED-729F-4352-9E97-A25FBE27108B}" presName="bgRectTx" presStyleLbl="bgShp" presStyleIdx="1" presStyleCnt="3">
        <dgm:presLayoutVars>
          <dgm:bulletEnabled val="1"/>
        </dgm:presLayoutVars>
      </dgm:prSet>
      <dgm:spPr/>
      <dgm:t>
        <a:bodyPr/>
        <a:lstStyle/>
        <a:p>
          <a:endParaRPr lang="fr-CM"/>
        </a:p>
      </dgm:t>
    </dgm:pt>
    <dgm:pt modelId="{F1E644E4-AB8F-4653-A0E0-F4F3282232DE}" type="pres">
      <dgm:prSet presAssocID="{C6DEF8ED-729F-4352-9E97-A25FBE27108B}" presName="spComp" presStyleCnt="0"/>
      <dgm:spPr/>
    </dgm:pt>
    <dgm:pt modelId="{D720C73C-4F8D-4569-9057-081CB78BF364}" type="pres">
      <dgm:prSet presAssocID="{C6DEF8ED-729F-4352-9E97-A25FBE27108B}" presName="vSp" presStyleCnt="0"/>
      <dgm:spPr/>
    </dgm:pt>
    <dgm:pt modelId="{AA3BDFA9-A4FE-4D88-9D2D-A2A675E86AE0}" type="pres">
      <dgm:prSet presAssocID="{8E7D1012-79EA-4A8D-BE30-0279653D5CF5}" presName="rectComp" presStyleCnt="0"/>
      <dgm:spPr/>
    </dgm:pt>
    <dgm:pt modelId="{7DBCE90F-A527-4E4B-AF7A-A1A9131C142D}" type="pres">
      <dgm:prSet presAssocID="{8E7D1012-79EA-4A8D-BE30-0279653D5CF5}" presName="bgRect" presStyleLbl="bgShp" presStyleIdx="2" presStyleCnt="3"/>
      <dgm:spPr/>
      <dgm:t>
        <a:bodyPr/>
        <a:lstStyle/>
        <a:p>
          <a:endParaRPr lang="fr-CM"/>
        </a:p>
      </dgm:t>
    </dgm:pt>
    <dgm:pt modelId="{90088D9E-4BE7-45AE-8B36-55CF01AF85F1}" type="pres">
      <dgm:prSet presAssocID="{8E7D1012-79EA-4A8D-BE30-0279653D5CF5}" presName="bgRectTx" presStyleLbl="bgShp" presStyleIdx="2" presStyleCnt="3">
        <dgm:presLayoutVars>
          <dgm:bulletEnabled val="1"/>
        </dgm:presLayoutVars>
      </dgm:prSet>
      <dgm:spPr/>
      <dgm:t>
        <a:bodyPr/>
        <a:lstStyle/>
        <a:p>
          <a:endParaRPr lang="fr-CM"/>
        </a:p>
      </dgm:t>
    </dgm:pt>
  </dgm:ptLst>
  <dgm:cxnLst>
    <dgm:cxn modelId="{76A971EA-2E80-4863-99A7-4B56FFA3103B}" type="presOf" srcId="{8E7D1012-79EA-4A8D-BE30-0279653D5CF5}" destId="{7DBCE90F-A527-4E4B-AF7A-A1A9131C142D}" srcOrd="0" destOrd="0" presId="urn:microsoft.com/office/officeart/2005/8/layout/hierarchy6"/>
    <dgm:cxn modelId="{5032D21A-09F9-4275-A81E-F4FA776C96CD}" type="presOf" srcId="{C1FD0DAE-3E60-4AB2-A1D7-56DA5BAC3DC3}" destId="{AD277549-9FB4-4D23-AC19-CB06103BE1B4}" srcOrd="0" destOrd="0" presId="urn:microsoft.com/office/officeart/2005/8/layout/hierarchy6"/>
    <dgm:cxn modelId="{C03CF002-E2C0-4C89-8C67-7C6009FAC6F7}" type="presOf" srcId="{5BAB20DB-F0A2-4F7B-AF78-352010348EFD}" destId="{00F0DC97-D263-42BD-B88A-81D9899739C1}" srcOrd="0" destOrd="0" presId="urn:microsoft.com/office/officeart/2005/8/layout/hierarchy6"/>
    <dgm:cxn modelId="{69DC111F-BFDF-4052-9721-118B73492610}" type="presOf" srcId="{1D1C53AD-4FAA-4F2F-9B09-66A294214C8A}" destId="{601A43EF-B2F1-4F69-AFD8-BFB4A05FF213}" srcOrd="0" destOrd="0" presId="urn:microsoft.com/office/officeart/2005/8/layout/hierarchy6"/>
    <dgm:cxn modelId="{941FF6A3-07A7-4F19-8D1C-0C3F62413EA9}" type="presOf" srcId="{C6DEF8ED-729F-4352-9E97-A25FBE27108B}" destId="{389B313A-6BC1-4355-9C9F-16E38232A9D0}" srcOrd="1" destOrd="0" presId="urn:microsoft.com/office/officeart/2005/8/layout/hierarchy6"/>
    <dgm:cxn modelId="{572F2B4D-2D27-4408-831D-DE097976AAF0}" srcId="{FFFD023E-AF2E-44ED-9758-6B217569F9EC}" destId="{7F712A5F-B5D7-42ED-BE8A-980AF7E419B0}" srcOrd="0" destOrd="0" parTransId="{5BAB20DB-F0A2-4F7B-AF78-352010348EFD}" sibTransId="{359E4102-9CCB-494E-B909-A0020F7655FC}"/>
    <dgm:cxn modelId="{25848075-32E8-4F0A-BF89-955F95DAF65E}" type="presOf" srcId="{B5C03282-A79D-4A84-B7D1-787CB90664A3}" destId="{0180446A-0906-4751-BE42-41CA739A49BA}" srcOrd="0" destOrd="0" presId="urn:microsoft.com/office/officeart/2005/8/layout/hierarchy6"/>
    <dgm:cxn modelId="{2B5FDC09-628B-4D71-9016-08792DE3356F}" type="presOf" srcId="{DE3BCB1F-0DBF-40E6-AB96-2C97C49493F0}" destId="{17DE60D7-C74C-463D-ACCA-7477CD59C929}" srcOrd="0" destOrd="0" presId="urn:microsoft.com/office/officeart/2005/8/layout/hierarchy6"/>
    <dgm:cxn modelId="{026CCEB7-87E5-416C-8F8A-65559E386F33}" type="presOf" srcId="{7F712A5F-B5D7-42ED-BE8A-980AF7E419B0}" destId="{2F0B7C97-03C9-4904-AEC1-6BC9AA9DA771}" srcOrd="0" destOrd="0" presId="urn:microsoft.com/office/officeart/2005/8/layout/hierarchy6"/>
    <dgm:cxn modelId="{A89C86DC-28BF-40A5-B641-E033F947D234}" type="presOf" srcId="{2713246E-D462-495A-B37D-D179682D45A1}" destId="{7F644936-6EBB-4EBC-9E0B-66EFBDDCA481}" srcOrd="0" destOrd="0" presId="urn:microsoft.com/office/officeart/2005/8/layout/hierarchy6"/>
    <dgm:cxn modelId="{4D48D9B7-728A-432F-9BAC-02F20368C006}" srcId="{F2ED4FD3-6798-4158-91C6-3F0A5B704F80}" destId="{B5C03282-A79D-4A84-B7D1-787CB90664A3}" srcOrd="1" destOrd="0" parTransId="{DE3BCB1F-0DBF-40E6-AB96-2C97C49493F0}" sibTransId="{5390F5D1-6A6E-47B1-B6D3-76D74E0F990F}"/>
    <dgm:cxn modelId="{8397464D-B33C-4FDB-9C42-406F411C0893}" srcId="{F2ED4FD3-6798-4158-91C6-3F0A5B704F80}" destId="{FFFD023E-AF2E-44ED-9758-6B217569F9EC}" srcOrd="0" destOrd="0" parTransId="{2713246E-D462-495A-B37D-D179682D45A1}" sibTransId="{0E8258DB-20F8-4356-A75A-5238EB36ACC7}"/>
    <dgm:cxn modelId="{7A7BA9EB-65C6-41A1-AE5C-73536153B5EF}" srcId="{C1FD0DAE-3E60-4AB2-A1D7-56DA5BAC3DC3}" destId="{C6DEF8ED-729F-4352-9E97-A25FBE27108B}" srcOrd="2" destOrd="0" parTransId="{4AB8790D-0EAA-4280-AE89-E971BEBF2D23}" sibTransId="{7B1BFF8D-3B9A-4DD5-B901-4E60B99C1584}"/>
    <dgm:cxn modelId="{4B1BBB60-D250-4D70-8BFA-3483D9E20791}" type="presOf" srcId="{07C19C1E-BB90-4B4D-BFA8-2D7A9E93FB55}" destId="{E9529CA3-0D36-4C6E-94F1-708082D56093}" srcOrd="1" destOrd="0" presId="urn:microsoft.com/office/officeart/2005/8/layout/hierarchy6"/>
    <dgm:cxn modelId="{454A7FAE-0BD7-40AA-98FE-7A01B4803FB0}" type="presOf" srcId="{FFFD023E-AF2E-44ED-9758-6B217569F9EC}" destId="{6F4800AA-7A82-4507-8EA1-BD90650B134B}" srcOrd="0" destOrd="0" presId="urn:microsoft.com/office/officeart/2005/8/layout/hierarchy6"/>
    <dgm:cxn modelId="{B0869935-B56F-421A-BD11-1D83BF444F3A}" srcId="{C1FD0DAE-3E60-4AB2-A1D7-56DA5BAC3DC3}" destId="{F2ED4FD3-6798-4158-91C6-3F0A5B704F80}" srcOrd="0" destOrd="0" parTransId="{4BDFD08B-03FC-4D00-BDF2-3863CEEB8377}" sibTransId="{3219B44E-7D17-407A-BFD5-A44D7961FB10}"/>
    <dgm:cxn modelId="{BCFD96ED-9D65-4DE2-84E8-749A2B6A5C03}" type="presOf" srcId="{F2ED4FD3-6798-4158-91C6-3F0A5B704F80}" destId="{216BCB32-D0A0-4187-9E04-A7E24E89A42B}" srcOrd="0" destOrd="0" presId="urn:microsoft.com/office/officeart/2005/8/layout/hierarchy6"/>
    <dgm:cxn modelId="{FB997058-F8DB-4EF1-8F90-AD46349A36D1}" type="presOf" srcId="{C6DEF8ED-729F-4352-9E97-A25FBE27108B}" destId="{D4F8FFF0-C680-4E7D-AD10-DBEE53134FCF}" srcOrd="0" destOrd="0" presId="urn:microsoft.com/office/officeart/2005/8/layout/hierarchy6"/>
    <dgm:cxn modelId="{6B207648-E87F-4843-BA66-A1AB309EF828}" type="presOf" srcId="{8E7D1012-79EA-4A8D-BE30-0279653D5CF5}" destId="{90088D9E-4BE7-45AE-8B36-55CF01AF85F1}" srcOrd="1" destOrd="0" presId="urn:microsoft.com/office/officeart/2005/8/layout/hierarchy6"/>
    <dgm:cxn modelId="{1D8269D1-B3F8-4A65-A501-59B707A36363}" type="presOf" srcId="{D2E4C76E-0663-47C1-8BD0-8BBECD9D5ACE}" destId="{BBB7A48E-FD64-4754-87C7-BB91057DEAAE}" srcOrd="0" destOrd="0" presId="urn:microsoft.com/office/officeart/2005/8/layout/hierarchy6"/>
    <dgm:cxn modelId="{68082370-9415-49F5-807E-F3CD1C48815A}" srcId="{C1FD0DAE-3E60-4AB2-A1D7-56DA5BAC3DC3}" destId="{07C19C1E-BB90-4B4D-BFA8-2D7A9E93FB55}" srcOrd="1" destOrd="0" parTransId="{663C8CE6-4DD3-4510-AB5E-EBE364D55E22}" sibTransId="{0EED9117-01DC-44B4-86E5-794A3DA0A4E7}"/>
    <dgm:cxn modelId="{35433932-BDFD-473A-83B9-8C5DC514B62A}" srcId="{C1FD0DAE-3E60-4AB2-A1D7-56DA5BAC3DC3}" destId="{8E7D1012-79EA-4A8D-BE30-0279653D5CF5}" srcOrd="3" destOrd="0" parTransId="{9438F4D6-0810-43A2-B68F-85894E857B79}" sibTransId="{696673C0-704A-4504-B5B6-26A90FCE5E95}"/>
    <dgm:cxn modelId="{F2FDC19A-576F-432B-ACA5-44197A2E9F36}" type="presOf" srcId="{07C19C1E-BB90-4B4D-BFA8-2D7A9E93FB55}" destId="{CD8C2185-0C12-441B-9AB7-342609323067}" srcOrd="0" destOrd="0" presId="urn:microsoft.com/office/officeart/2005/8/layout/hierarchy6"/>
    <dgm:cxn modelId="{3CDD2348-35D4-4358-9313-68FE992CBAB5}" srcId="{B5C03282-A79D-4A84-B7D1-787CB90664A3}" destId="{D2E4C76E-0663-47C1-8BD0-8BBECD9D5ACE}" srcOrd="0" destOrd="0" parTransId="{1D1C53AD-4FAA-4F2F-9B09-66A294214C8A}" sibTransId="{9D12A2B1-1A75-46F0-94DC-32617A31B176}"/>
    <dgm:cxn modelId="{FF2034D8-B555-40E8-B2C6-679BBBE13144}" type="presParOf" srcId="{AD277549-9FB4-4D23-AC19-CB06103BE1B4}" destId="{4E750F35-D959-40C3-87EF-78ADEF652F48}" srcOrd="0" destOrd="0" presId="urn:microsoft.com/office/officeart/2005/8/layout/hierarchy6"/>
    <dgm:cxn modelId="{BB0F7C48-1268-4EC1-AD51-31AD3A038AA3}" type="presParOf" srcId="{4E750F35-D959-40C3-87EF-78ADEF652F48}" destId="{5EEB68ED-0037-4C94-B690-429AF8BE8E99}" srcOrd="0" destOrd="0" presId="urn:microsoft.com/office/officeart/2005/8/layout/hierarchy6"/>
    <dgm:cxn modelId="{B7AADAFC-20E5-45F1-B3E0-B2ADAF8882F1}" type="presParOf" srcId="{4E750F35-D959-40C3-87EF-78ADEF652F48}" destId="{86C09CE4-A3CD-4359-A727-EDC7D7D760EF}" srcOrd="1" destOrd="0" presId="urn:microsoft.com/office/officeart/2005/8/layout/hierarchy6"/>
    <dgm:cxn modelId="{BB0DC4B4-C75C-4D9A-B504-A0A905577A94}" type="presParOf" srcId="{86C09CE4-A3CD-4359-A727-EDC7D7D760EF}" destId="{75FDC012-881E-4613-90FF-E9B6C40987B9}" srcOrd="0" destOrd="0" presId="urn:microsoft.com/office/officeart/2005/8/layout/hierarchy6"/>
    <dgm:cxn modelId="{7DFB2F3A-475C-4422-824A-239169FEC87E}" type="presParOf" srcId="{75FDC012-881E-4613-90FF-E9B6C40987B9}" destId="{216BCB32-D0A0-4187-9E04-A7E24E89A42B}" srcOrd="0" destOrd="0" presId="urn:microsoft.com/office/officeart/2005/8/layout/hierarchy6"/>
    <dgm:cxn modelId="{2BF0CD77-1298-4EBE-9CDD-37F81E1049B4}" type="presParOf" srcId="{75FDC012-881E-4613-90FF-E9B6C40987B9}" destId="{BFB124C2-79F0-4C9B-A98E-0116118A9E50}" srcOrd="1" destOrd="0" presId="urn:microsoft.com/office/officeart/2005/8/layout/hierarchy6"/>
    <dgm:cxn modelId="{387CFC53-CB13-4474-83A5-87542B6DD5A5}" type="presParOf" srcId="{BFB124C2-79F0-4C9B-A98E-0116118A9E50}" destId="{7F644936-6EBB-4EBC-9E0B-66EFBDDCA481}" srcOrd="0" destOrd="0" presId="urn:microsoft.com/office/officeart/2005/8/layout/hierarchy6"/>
    <dgm:cxn modelId="{C0C7F950-9B31-4EE1-9ABC-E15FC8C9D138}" type="presParOf" srcId="{BFB124C2-79F0-4C9B-A98E-0116118A9E50}" destId="{5BA108E4-3E33-40DD-8935-A358CC3A5574}" srcOrd="1" destOrd="0" presId="urn:microsoft.com/office/officeart/2005/8/layout/hierarchy6"/>
    <dgm:cxn modelId="{2BD1D747-E47F-48E2-A96F-254B41A3A4C7}" type="presParOf" srcId="{5BA108E4-3E33-40DD-8935-A358CC3A5574}" destId="{6F4800AA-7A82-4507-8EA1-BD90650B134B}" srcOrd="0" destOrd="0" presId="urn:microsoft.com/office/officeart/2005/8/layout/hierarchy6"/>
    <dgm:cxn modelId="{31FFA5BE-5DBC-4F79-B11D-642B5FB4D3AA}" type="presParOf" srcId="{5BA108E4-3E33-40DD-8935-A358CC3A5574}" destId="{962ACC54-F6E1-4897-B5E5-23805D7CBCDA}" srcOrd="1" destOrd="0" presId="urn:microsoft.com/office/officeart/2005/8/layout/hierarchy6"/>
    <dgm:cxn modelId="{226EA922-160A-4D3C-BA8F-70897372FD32}" type="presParOf" srcId="{962ACC54-F6E1-4897-B5E5-23805D7CBCDA}" destId="{00F0DC97-D263-42BD-B88A-81D9899739C1}" srcOrd="0" destOrd="0" presId="urn:microsoft.com/office/officeart/2005/8/layout/hierarchy6"/>
    <dgm:cxn modelId="{67746EB9-F577-4E3C-B4B6-DAC16BFD9A80}" type="presParOf" srcId="{962ACC54-F6E1-4897-B5E5-23805D7CBCDA}" destId="{D403BE64-5434-4B60-AD05-00EDB6C8B812}" srcOrd="1" destOrd="0" presId="urn:microsoft.com/office/officeart/2005/8/layout/hierarchy6"/>
    <dgm:cxn modelId="{4CDB7D65-3CE2-48EB-AB7A-4A660C13BC40}" type="presParOf" srcId="{D403BE64-5434-4B60-AD05-00EDB6C8B812}" destId="{2F0B7C97-03C9-4904-AEC1-6BC9AA9DA771}" srcOrd="0" destOrd="0" presId="urn:microsoft.com/office/officeart/2005/8/layout/hierarchy6"/>
    <dgm:cxn modelId="{20C2E679-E0F5-4CFE-BF82-11B66E8A47BD}" type="presParOf" srcId="{D403BE64-5434-4B60-AD05-00EDB6C8B812}" destId="{5546D27A-86F1-4354-A5DA-E398D9C45FE0}" srcOrd="1" destOrd="0" presId="urn:microsoft.com/office/officeart/2005/8/layout/hierarchy6"/>
    <dgm:cxn modelId="{2C2C4608-518A-4574-8D6C-38394B4A3933}" type="presParOf" srcId="{BFB124C2-79F0-4C9B-A98E-0116118A9E50}" destId="{17DE60D7-C74C-463D-ACCA-7477CD59C929}" srcOrd="2" destOrd="0" presId="urn:microsoft.com/office/officeart/2005/8/layout/hierarchy6"/>
    <dgm:cxn modelId="{3CB6C242-E82C-4E38-9156-0200DB73F92B}" type="presParOf" srcId="{BFB124C2-79F0-4C9B-A98E-0116118A9E50}" destId="{8C5B4CD6-CB9C-4C2A-B257-7DCD1117204B}" srcOrd="3" destOrd="0" presId="urn:microsoft.com/office/officeart/2005/8/layout/hierarchy6"/>
    <dgm:cxn modelId="{AECEB5A9-C5B1-42E9-A2C6-96E7D3A3000D}" type="presParOf" srcId="{8C5B4CD6-CB9C-4C2A-B257-7DCD1117204B}" destId="{0180446A-0906-4751-BE42-41CA739A49BA}" srcOrd="0" destOrd="0" presId="urn:microsoft.com/office/officeart/2005/8/layout/hierarchy6"/>
    <dgm:cxn modelId="{6CC2E990-4FB4-45B8-BACA-456DC0F18072}" type="presParOf" srcId="{8C5B4CD6-CB9C-4C2A-B257-7DCD1117204B}" destId="{C96CF747-6410-473D-93C4-464FCE1A45A9}" srcOrd="1" destOrd="0" presId="urn:microsoft.com/office/officeart/2005/8/layout/hierarchy6"/>
    <dgm:cxn modelId="{6060BF6A-7E0C-4BEB-9BC0-1B5375374CEB}" type="presParOf" srcId="{C96CF747-6410-473D-93C4-464FCE1A45A9}" destId="{601A43EF-B2F1-4F69-AFD8-BFB4A05FF213}" srcOrd="0" destOrd="0" presId="urn:microsoft.com/office/officeart/2005/8/layout/hierarchy6"/>
    <dgm:cxn modelId="{7C274438-5296-4B2D-844C-CA9444C8F55D}" type="presParOf" srcId="{C96CF747-6410-473D-93C4-464FCE1A45A9}" destId="{F5C874D4-9D5B-4DB0-9048-771FC9B08102}" srcOrd="1" destOrd="0" presId="urn:microsoft.com/office/officeart/2005/8/layout/hierarchy6"/>
    <dgm:cxn modelId="{1D63FB0E-0690-4E10-A082-255F04049182}" type="presParOf" srcId="{F5C874D4-9D5B-4DB0-9048-771FC9B08102}" destId="{BBB7A48E-FD64-4754-87C7-BB91057DEAAE}" srcOrd="0" destOrd="0" presId="urn:microsoft.com/office/officeart/2005/8/layout/hierarchy6"/>
    <dgm:cxn modelId="{4A8CF20E-5CD0-4888-BC6E-68B641FDDF1C}" type="presParOf" srcId="{F5C874D4-9D5B-4DB0-9048-771FC9B08102}" destId="{427BC049-436C-4534-B987-E1FF2588BB19}" srcOrd="1" destOrd="0" presId="urn:microsoft.com/office/officeart/2005/8/layout/hierarchy6"/>
    <dgm:cxn modelId="{D530A342-4E43-42D4-ACDA-739965B6EE7B}" type="presParOf" srcId="{AD277549-9FB4-4D23-AC19-CB06103BE1B4}" destId="{211409F1-CA48-412E-9337-E5288DD5E03A}" srcOrd="1" destOrd="0" presId="urn:microsoft.com/office/officeart/2005/8/layout/hierarchy6"/>
    <dgm:cxn modelId="{E3028FBD-D5CC-41CF-AAB4-666108061005}" type="presParOf" srcId="{211409F1-CA48-412E-9337-E5288DD5E03A}" destId="{C81327E2-B94F-46D8-9E03-FE9A83238E64}" srcOrd="0" destOrd="0" presId="urn:microsoft.com/office/officeart/2005/8/layout/hierarchy6"/>
    <dgm:cxn modelId="{E5216B72-8DAB-4685-A1AF-49F18AD83BEC}" type="presParOf" srcId="{C81327E2-B94F-46D8-9E03-FE9A83238E64}" destId="{CD8C2185-0C12-441B-9AB7-342609323067}" srcOrd="0" destOrd="0" presId="urn:microsoft.com/office/officeart/2005/8/layout/hierarchy6"/>
    <dgm:cxn modelId="{ECA9BE47-ECAE-477F-AB5F-722AA059D51A}" type="presParOf" srcId="{C81327E2-B94F-46D8-9E03-FE9A83238E64}" destId="{E9529CA3-0D36-4C6E-94F1-708082D56093}" srcOrd="1" destOrd="0" presId="urn:microsoft.com/office/officeart/2005/8/layout/hierarchy6"/>
    <dgm:cxn modelId="{4259D025-AB51-48F9-B560-8622CB2A59E1}" type="presParOf" srcId="{211409F1-CA48-412E-9337-E5288DD5E03A}" destId="{23526095-103A-4E69-9D78-64B32B649432}" srcOrd="1" destOrd="0" presId="urn:microsoft.com/office/officeart/2005/8/layout/hierarchy6"/>
    <dgm:cxn modelId="{99249DDB-5C71-4641-9606-CD9A2D74A3C8}" type="presParOf" srcId="{23526095-103A-4E69-9D78-64B32B649432}" destId="{620A83F2-1760-4FF5-999E-55651AA4D60D}" srcOrd="0" destOrd="0" presId="urn:microsoft.com/office/officeart/2005/8/layout/hierarchy6"/>
    <dgm:cxn modelId="{AC870F18-39C5-40C3-88A0-E20A260C18EF}" type="presParOf" srcId="{211409F1-CA48-412E-9337-E5288DD5E03A}" destId="{35BA43D3-1ABE-42F1-B799-A8761192983D}" srcOrd="2" destOrd="0" presId="urn:microsoft.com/office/officeart/2005/8/layout/hierarchy6"/>
    <dgm:cxn modelId="{72E12393-25A7-48D3-8224-B5206B7A048F}" type="presParOf" srcId="{35BA43D3-1ABE-42F1-B799-A8761192983D}" destId="{D4F8FFF0-C680-4E7D-AD10-DBEE53134FCF}" srcOrd="0" destOrd="0" presId="urn:microsoft.com/office/officeart/2005/8/layout/hierarchy6"/>
    <dgm:cxn modelId="{990DF1C5-ABFC-4419-8453-E2A25702EFC1}" type="presParOf" srcId="{35BA43D3-1ABE-42F1-B799-A8761192983D}" destId="{389B313A-6BC1-4355-9C9F-16E38232A9D0}" srcOrd="1" destOrd="0" presId="urn:microsoft.com/office/officeart/2005/8/layout/hierarchy6"/>
    <dgm:cxn modelId="{9C4CB2A0-DF31-4A3D-AB90-9930DB70CA77}" type="presParOf" srcId="{211409F1-CA48-412E-9337-E5288DD5E03A}" destId="{F1E644E4-AB8F-4653-A0E0-F4F3282232DE}" srcOrd="3" destOrd="0" presId="urn:microsoft.com/office/officeart/2005/8/layout/hierarchy6"/>
    <dgm:cxn modelId="{D45072D7-98C6-45AA-BC3A-C6B16067EFFA}" type="presParOf" srcId="{F1E644E4-AB8F-4653-A0E0-F4F3282232DE}" destId="{D720C73C-4F8D-4569-9057-081CB78BF364}" srcOrd="0" destOrd="0" presId="urn:microsoft.com/office/officeart/2005/8/layout/hierarchy6"/>
    <dgm:cxn modelId="{7C26BCA3-CE77-42D2-AC9F-DC9A1A822415}" type="presParOf" srcId="{211409F1-CA48-412E-9337-E5288DD5E03A}" destId="{AA3BDFA9-A4FE-4D88-9D2D-A2A675E86AE0}" srcOrd="4" destOrd="0" presId="urn:microsoft.com/office/officeart/2005/8/layout/hierarchy6"/>
    <dgm:cxn modelId="{224C23D4-632A-4A48-9895-C14625C40F01}" type="presParOf" srcId="{AA3BDFA9-A4FE-4D88-9D2D-A2A675E86AE0}" destId="{7DBCE90F-A527-4E4B-AF7A-A1A9131C142D}" srcOrd="0" destOrd="0" presId="urn:microsoft.com/office/officeart/2005/8/layout/hierarchy6"/>
    <dgm:cxn modelId="{1E70E096-0A55-4589-BDCC-4728BD12D4C5}" type="presParOf" srcId="{AA3BDFA9-A4FE-4D88-9D2D-A2A675E86AE0}" destId="{90088D9E-4BE7-45AE-8B36-55CF01AF85F1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2DDBCC1-7601-45BF-97A2-4C1ACD132402}" type="doc">
      <dgm:prSet loTypeId="urn:microsoft.com/office/officeart/2005/8/layout/radial6" loCatId="cycle" qsTypeId="urn:microsoft.com/office/officeart/2005/8/quickstyle/3d4" qsCatId="3D" csTypeId="urn:microsoft.com/office/officeart/2005/8/colors/accent3_1" csCatId="accent3" phldr="1"/>
      <dgm:spPr/>
      <dgm:t>
        <a:bodyPr/>
        <a:lstStyle/>
        <a:p>
          <a:endParaRPr lang="fr-CM"/>
        </a:p>
      </dgm:t>
    </dgm:pt>
    <dgm:pt modelId="{360F18A2-68BF-40BA-AAED-E7EE06A4D257}">
      <dgm:prSet phldrT="[Text]" custT="1"/>
      <dgm:spPr/>
      <dgm:t>
        <a:bodyPr/>
        <a:lstStyle/>
        <a:p>
          <a:r>
            <a:rPr lang="fr-CM" sz="1100" b="1" dirty="0" smtClean="0"/>
            <a:t>Administrateur</a:t>
          </a:r>
          <a:endParaRPr lang="fr-CM" sz="1100" b="1" dirty="0"/>
        </a:p>
      </dgm:t>
    </dgm:pt>
    <dgm:pt modelId="{B0AD305B-B0F5-41CB-938F-EB6790B956F6}" type="parTrans" cxnId="{E2AACA71-E300-4E6F-B785-C9F460B62B18}">
      <dgm:prSet/>
      <dgm:spPr/>
      <dgm:t>
        <a:bodyPr/>
        <a:lstStyle/>
        <a:p>
          <a:endParaRPr lang="fr-CM"/>
        </a:p>
      </dgm:t>
    </dgm:pt>
    <dgm:pt modelId="{D047EB1D-2D01-4758-9CC1-FB81A6B57AF2}" type="sibTrans" cxnId="{E2AACA71-E300-4E6F-B785-C9F460B62B18}">
      <dgm:prSet/>
      <dgm:spPr/>
      <dgm:t>
        <a:bodyPr/>
        <a:lstStyle/>
        <a:p>
          <a:endParaRPr lang="fr-CM"/>
        </a:p>
      </dgm:t>
    </dgm:pt>
    <dgm:pt modelId="{40200F5C-8CF1-49A2-A1CD-44860F1B876B}">
      <dgm:prSet phldrT="[Text]" custT="1"/>
      <dgm:spPr/>
      <dgm:t>
        <a:bodyPr/>
        <a:lstStyle/>
        <a:p>
          <a:r>
            <a:rPr lang="fr-CM" sz="1100" dirty="0" smtClean="0"/>
            <a:t>CN1</a:t>
          </a:r>
          <a:endParaRPr lang="fr-CM" sz="1100" dirty="0"/>
        </a:p>
      </dgm:t>
    </dgm:pt>
    <dgm:pt modelId="{DA610592-7878-4FDF-BD88-D2C92E2FFD03}" type="parTrans" cxnId="{2E2DDA86-6089-4F92-BCC3-3A51CF01739B}">
      <dgm:prSet/>
      <dgm:spPr/>
      <dgm:t>
        <a:bodyPr/>
        <a:lstStyle/>
        <a:p>
          <a:endParaRPr lang="fr-CM"/>
        </a:p>
      </dgm:t>
    </dgm:pt>
    <dgm:pt modelId="{63587448-F178-41A6-A4EC-CF128FB116A3}" type="sibTrans" cxnId="{2E2DDA86-6089-4F92-BCC3-3A51CF01739B}">
      <dgm:prSet/>
      <dgm:spPr/>
      <dgm:t>
        <a:bodyPr/>
        <a:lstStyle/>
        <a:p>
          <a:endParaRPr lang="fr-CM" sz="1100" dirty="0"/>
        </a:p>
      </dgm:t>
    </dgm:pt>
    <dgm:pt modelId="{1CDA3619-E86D-4BA5-90DA-20CAD284D2FC}">
      <dgm:prSet phldrT="[Text]" custT="1"/>
      <dgm:spPr/>
      <dgm:t>
        <a:bodyPr/>
        <a:lstStyle/>
        <a:p>
          <a:r>
            <a:rPr lang="fr-CM" sz="1100" dirty="0" smtClean="0"/>
            <a:t>CN4</a:t>
          </a:r>
          <a:endParaRPr lang="fr-CM" sz="1100" dirty="0"/>
        </a:p>
      </dgm:t>
    </dgm:pt>
    <dgm:pt modelId="{C69EE100-9B47-46BB-A9E1-A82B018F5A69}" type="parTrans" cxnId="{48722465-793A-4DD9-93FE-7C43682DCCB0}">
      <dgm:prSet/>
      <dgm:spPr/>
      <dgm:t>
        <a:bodyPr/>
        <a:lstStyle/>
        <a:p>
          <a:endParaRPr lang="fr-CM"/>
        </a:p>
      </dgm:t>
    </dgm:pt>
    <dgm:pt modelId="{53330B1F-286B-43E0-B426-CC6C88FDA1B3}" type="sibTrans" cxnId="{48722465-793A-4DD9-93FE-7C43682DCCB0}">
      <dgm:prSet/>
      <dgm:spPr/>
      <dgm:t>
        <a:bodyPr/>
        <a:lstStyle/>
        <a:p>
          <a:endParaRPr lang="fr-CM" sz="1100" dirty="0"/>
        </a:p>
      </dgm:t>
    </dgm:pt>
    <dgm:pt modelId="{9508FEC4-60A4-40DA-A589-700A687E5F9F}">
      <dgm:prSet phldrT="[Text]" custT="1"/>
      <dgm:spPr/>
      <dgm:t>
        <a:bodyPr/>
        <a:lstStyle/>
        <a:p>
          <a:r>
            <a:rPr lang="fr-CM" sz="1100" dirty="0" smtClean="0"/>
            <a:t>CN3</a:t>
          </a:r>
          <a:endParaRPr lang="fr-CM" sz="1100" dirty="0"/>
        </a:p>
      </dgm:t>
    </dgm:pt>
    <dgm:pt modelId="{FC0BEF73-127A-4514-849D-23B9F53FE29F}" type="parTrans" cxnId="{A381E1A7-D611-42B5-900B-25AC3F3F28C9}">
      <dgm:prSet/>
      <dgm:spPr/>
      <dgm:t>
        <a:bodyPr/>
        <a:lstStyle/>
        <a:p>
          <a:endParaRPr lang="fr-CM"/>
        </a:p>
      </dgm:t>
    </dgm:pt>
    <dgm:pt modelId="{A520D29D-17FA-4F4A-9FED-9D87212858AD}" type="sibTrans" cxnId="{A381E1A7-D611-42B5-900B-25AC3F3F28C9}">
      <dgm:prSet/>
      <dgm:spPr/>
      <dgm:t>
        <a:bodyPr/>
        <a:lstStyle/>
        <a:p>
          <a:endParaRPr lang="fr-CM" sz="1100" dirty="0"/>
        </a:p>
      </dgm:t>
    </dgm:pt>
    <dgm:pt modelId="{070DF435-6ED0-4AFD-A291-A207283C94EC}">
      <dgm:prSet phldrT="[Text]" custT="1"/>
      <dgm:spPr/>
      <dgm:t>
        <a:bodyPr/>
        <a:lstStyle/>
        <a:p>
          <a:r>
            <a:rPr lang="fr-CM" sz="1100" dirty="0" smtClean="0"/>
            <a:t>CN2</a:t>
          </a:r>
          <a:endParaRPr lang="fr-CM" sz="1100" dirty="0"/>
        </a:p>
      </dgm:t>
    </dgm:pt>
    <dgm:pt modelId="{E813C3AF-8B6E-4303-AA18-C35F1491ABE9}" type="parTrans" cxnId="{803B9D17-D728-4F24-9022-08E31FB810F8}">
      <dgm:prSet/>
      <dgm:spPr/>
      <dgm:t>
        <a:bodyPr/>
        <a:lstStyle/>
        <a:p>
          <a:endParaRPr lang="fr-CM"/>
        </a:p>
      </dgm:t>
    </dgm:pt>
    <dgm:pt modelId="{80A82036-B9DE-48B3-8DDF-340F7D74C9BC}" type="sibTrans" cxnId="{803B9D17-D728-4F24-9022-08E31FB810F8}">
      <dgm:prSet/>
      <dgm:spPr/>
      <dgm:t>
        <a:bodyPr/>
        <a:lstStyle/>
        <a:p>
          <a:endParaRPr lang="fr-CM" sz="1100" dirty="0"/>
        </a:p>
      </dgm:t>
    </dgm:pt>
    <dgm:pt modelId="{850E5CCB-B504-470C-8AC8-5452053AA34A}">
      <dgm:prSet custT="1"/>
      <dgm:spPr/>
      <dgm:t>
        <a:bodyPr/>
        <a:lstStyle/>
        <a:p>
          <a:r>
            <a:rPr lang="fr-CM" sz="1100" dirty="0" smtClean="0"/>
            <a:t>Expert Conjoncture/Prix</a:t>
          </a:r>
          <a:endParaRPr lang="fr-CM" sz="1100" dirty="0"/>
        </a:p>
      </dgm:t>
    </dgm:pt>
    <dgm:pt modelId="{A6303E37-89E7-44DA-BC72-3BF1353CE072}" type="parTrans" cxnId="{6988FD14-A90B-4903-B3F1-C2B670FCD805}">
      <dgm:prSet/>
      <dgm:spPr/>
      <dgm:t>
        <a:bodyPr/>
        <a:lstStyle/>
        <a:p>
          <a:endParaRPr lang="fr-CM"/>
        </a:p>
      </dgm:t>
    </dgm:pt>
    <dgm:pt modelId="{F37D509E-5FB0-44C4-AF32-F774AE050231}" type="sibTrans" cxnId="{6988FD14-A90B-4903-B3F1-C2B670FCD805}">
      <dgm:prSet/>
      <dgm:spPr/>
      <dgm:t>
        <a:bodyPr/>
        <a:lstStyle/>
        <a:p>
          <a:endParaRPr lang="fr-CM" sz="1100" dirty="0"/>
        </a:p>
      </dgm:t>
    </dgm:pt>
    <dgm:pt modelId="{EC67026A-6E2B-41CD-8832-0E19439A664B}">
      <dgm:prSet custT="1"/>
      <dgm:spPr/>
      <dgm:t>
        <a:bodyPr/>
        <a:lstStyle/>
        <a:p>
          <a:r>
            <a:rPr lang="fr-CM" sz="1100" dirty="0" smtClean="0"/>
            <a:t>Expert Enquête Ménages</a:t>
          </a:r>
          <a:endParaRPr lang="fr-CM" sz="1100" dirty="0"/>
        </a:p>
      </dgm:t>
    </dgm:pt>
    <dgm:pt modelId="{9D56B272-1B49-4111-810C-001C22C1D972}" type="parTrans" cxnId="{8646C210-3121-42D3-912C-718812001A3B}">
      <dgm:prSet/>
      <dgm:spPr/>
      <dgm:t>
        <a:bodyPr/>
        <a:lstStyle/>
        <a:p>
          <a:endParaRPr lang="fr-CM"/>
        </a:p>
      </dgm:t>
    </dgm:pt>
    <dgm:pt modelId="{20E146A1-1FB3-44CE-8B54-1858B1285E39}" type="sibTrans" cxnId="{8646C210-3121-42D3-912C-718812001A3B}">
      <dgm:prSet/>
      <dgm:spPr/>
      <dgm:t>
        <a:bodyPr/>
        <a:lstStyle/>
        <a:p>
          <a:endParaRPr lang="fr-CM" sz="1100" dirty="0"/>
        </a:p>
      </dgm:t>
    </dgm:pt>
    <dgm:pt modelId="{77666F35-3F54-45BD-80A9-6BD4BDB52DA7}">
      <dgm:prSet custT="1"/>
      <dgm:spPr/>
      <dgm:t>
        <a:bodyPr/>
        <a:lstStyle/>
        <a:p>
          <a:r>
            <a:rPr lang="fr-CM" sz="1100" dirty="0" smtClean="0"/>
            <a:t>Expert BdP/ComExt</a:t>
          </a:r>
          <a:endParaRPr lang="fr-CM" sz="1100" dirty="0"/>
        </a:p>
      </dgm:t>
    </dgm:pt>
    <dgm:pt modelId="{0E6E819F-A5E3-462D-B0F3-E24624A20DBC}" type="parTrans" cxnId="{12A29380-AB58-41DD-A99B-C47A59E62FDF}">
      <dgm:prSet/>
      <dgm:spPr/>
      <dgm:t>
        <a:bodyPr/>
        <a:lstStyle/>
        <a:p>
          <a:endParaRPr lang="fr-CM"/>
        </a:p>
      </dgm:t>
    </dgm:pt>
    <dgm:pt modelId="{0ED402E2-EF07-459C-A987-BBF5D23CCE23}" type="sibTrans" cxnId="{12A29380-AB58-41DD-A99B-C47A59E62FDF}">
      <dgm:prSet/>
      <dgm:spPr/>
      <dgm:t>
        <a:bodyPr/>
        <a:lstStyle/>
        <a:p>
          <a:endParaRPr lang="fr-CM" sz="1100" dirty="0"/>
        </a:p>
      </dgm:t>
    </dgm:pt>
    <dgm:pt modelId="{AF28E675-A30D-4C42-9ED4-65AB80D4F132}">
      <dgm:prSet custT="1"/>
      <dgm:spPr/>
      <dgm:t>
        <a:bodyPr/>
        <a:lstStyle/>
        <a:p>
          <a:r>
            <a:rPr lang="fr-CM" sz="1100" dirty="0" smtClean="0"/>
            <a:t>Expert Stat Mon.</a:t>
          </a:r>
          <a:endParaRPr lang="fr-CM" sz="1100" dirty="0"/>
        </a:p>
      </dgm:t>
    </dgm:pt>
    <dgm:pt modelId="{25F54D3B-605E-4B90-AF08-FDD8EAD68920}" type="parTrans" cxnId="{1B3C032C-1D3E-40CD-83CF-5578D62BCB9D}">
      <dgm:prSet/>
      <dgm:spPr/>
      <dgm:t>
        <a:bodyPr/>
        <a:lstStyle/>
        <a:p>
          <a:endParaRPr lang="fr-CM"/>
        </a:p>
      </dgm:t>
    </dgm:pt>
    <dgm:pt modelId="{395B5AB8-12C5-4D75-9BB1-640305CF0243}" type="sibTrans" cxnId="{1B3C032C-1D3E-40CD-83CF-5578D62BCB9D}">
      <dgm:prSet/>
      <dgm:spPr/>
      <dgm:t>
        <a:bodyPr/>
        <a:lstStyle/>
        <a:p>
          <a:endParaRPr lang="fr-CM" sz="1100" dirty="0"/>
        </a:p>
      </dgm:t>
    </dgm:pt>
    <dgm:pt modelId="{C17D4C5C-9D83-4317-BCAE-CB180FD89BA0}" type="pres">
      <dgm:prSet presAssocID="{C2DDBCC1-7601-45BF-97A2-4C1ACD13240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CM"/>
        </a:p>
      </dgm:t>
    </dgm:pt>
    <dgm:pt modelId="{71D75087-DFDE-4E40-9999-8F82B51A2218}" type="pres">
      <dgm:prSet presAssocID="{360F18A2-68BF-40BA-AAED-E7EE06A4D257}" presName="centerShape" presStyleLbl="node0" presStyleIdx="0" presStyleCnt="1"/>
      <dgm:spPr/>
      <dgm:t>
        <a:bodyPr/>
        <a:lstStyle/>
        <a:p>
          <a:endParaRPr lang="fr-CM"/>
        </a:p>
      </dgm:t>
    </dgm:pt>
    <dgm:pt modelId="{89A44C62-CC09-4F2D-965F-E962DF5A2253}" type="pres">
      <dgm:prSet presAssocID="{AF28E675-A30D-4C42-9ED4-65AB80D4F132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fr-CM"/>
        </a:p>
      </dgm:t>
    </dgm:pt>
    <dgm:pt modelId="{0B3D19FF-770A-404B-9B07-AF63DBAB1F77}" type="pres">
      <dgm:prSet presAssocID="{AF28E675-A30D-4C42-9ED4-65AB80D4F132}" presName="dummy" presStyleCnt="0"/>
      <dgm:spPr/>
    </dgm:pt>
    <dgm:pt modelId="{13905BBD-2F5A-4CA7-97F8-9BE91A678A5E}" type="pres">
      <dgm:prSet presAssocID="{395B5AB8-12C5-4D75-9BB1-640305CF0243}" presName="sibTrans" presStyleLbl="sibTrans2D1" presStyleIdx="0" presStyleCnt="8"/>
      <dgm:spPr/>
      <dgm:t>
        <a:bodyPr/>
        <a:lstStyle/>
        <a:p>
          <a:endParaRPr lang="fr-CM"/>
        </a:p>
      </dgm:t>
    </dgm:pt>
    <dgm:pt modelId="{38D80519-84BC-459A-8879-A752A467F11E}" type="pres">
      <dgm:prSet presAssocID="{40200F5C-8CF1-49A2-A1CD-44860F1B876B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fr-CM"/>
        </a:p>
      </dgm:t>
    </dgm:pt>
    <dgm:pt modelId="{B7D963C7-3BCD-4E17-8209-2C091FA66F1E}" type="pres">
      <dgm:prSet presAssocID="{40200F5C-8CF1-49A2-A1CD-44860F1B876B}" presName="dummy" presStyleCnt="0"/>
      <dgm:spPr/>
    </dgm:pt>
    <dgm:pt modelId="{84B6E924-AD62-4030-A21F-A8C9617DF74C}" type="pres">
      <dgm:prSet presAssocID="{63587448-F178-41A6-A4EC-CF128FB116A3}" presName="sibTrans" presStyleLbl="sibTrans2D1" presStyleIdx="1" presStyleCnt="8"/>
      <dgm:spPr/>
      <dgm:t>
        <a:bodyPr/>
        <a:lstStyle/>
        <a:p>
          <a:endParaRPr lang="fr-CM"/>
        </a:p>
      </dgm:t>
    </dgm:pt>
    <dgm:pt modelId="{178C52E0-8C25-4753-B748-101C4870DCEF}" type="pres">
      <dgm:prSet presAssocID="{77666F35-3F54-45BD-80A9-6BD4BDB52DA7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fr-CM"/>
        </a:p>
      </dgm:t>
    </dgm:pt>
    <dgm:pt modelId="{3E26C2BC-CC4D-477A-92FC-3D8F26ADFB8F}" type="pres">
      <dgm:prSet presAssocID="{77666F35-3F54-45BD-80A9-6BD4BDB52DA7}" presName="dummy" presStyleCnt="0"/>
      <dgm:spPr/>
    </dgm:pt>
    <dgm:pt modelId="{5A2D4D8A-36BF-4941-8DFA-514AC0EE8539}" type="pres">
      <dgm:prSet presAssocID="{0ED402E2-EF07-459C-A987-BBF5D23CCE23}" presName="sibTrans" presStyleLbl="sibTrans2D1" presStyleIdx="2" presStyleCnt="8"/>
      <dgm:spPr/>
      <dgm:t>
        <a:bodyPr/>
        <a:lstStyle/>
        <a:p>
          <a:endParaRPr lang="fr-CM"/>
        </a:p>
      </dgm:t>
    </dgm:pt>
    <dgm:pt modelId="{46789106-EE04-432D-95B3-4430E199C956}" type="pres">
      <dgm:prSet presAssocID="{1CDA3619-E86D-4BA5-90DA-20CAD284D2FC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fr-CM"/>
        </a:p>
      </dgm:t>
    </dgm:pt>
    <dgm:pt modelId="{177DA6B5-8C9B-45BD-8E9B-477751BD0B0A}" type="pres">
      <dgm:prSet presAssocID="{1CDA3619-E86D-4BA5-90DA-20CAD284D2FC}" presName="dummy" presStyleCnt="0"/>
      <dgm:spPr/>
    </dgm:pt>
    <dgm:pt modelId="{87BEAC8F-FB63-46D9-A98A-F3A0F34F5862}" type="pres">
      <dgm:prSet presAssocID="{53330B1F-286B-43E0-B426-CC6C88FDA1B3}" presName="sibTrans" presStyleLbl="sibTrans2D1" presStyleIdx="3" presStyleCnt="8"/>
      <dgm:spPr/>
      <dgm:t>
        <a:bodyPr/>
        <a:lstStyle/>
        <a:p>
          <a:endParaRPr lang="fr-CM"/>
        </a:p>
      </dgm:t>
    </dgm:pt>
    <dgm:pt modelId="{70E433C2-D171-41E4-A49E-E00323E6EB62}" type="pres">
      <dgm:prSet presAssocID="{EC67026A-6E2B-41CD-8832-0E19439A664B}" presName="node" presStyleLbl="node1" presStyleIdx="4" presStyleCnt="8" custScaleX="123535">
        <dgm:presLayoutVars>
          <dgm:bulletEnabled val="1"/>
        </dgm:presLayoutVars>
      </dgm:prSet>
      <dgm:spPr/>
      <dgm:t>
        <a:bodyPr/>
        <a:lstStyle/>
        <a:p>
          <a:endParaRPr lang="fr-CM"/>
        </a:p>
      </dgm:t>
    </dgm:pt>
    <dgm:pt modelId="{988C5A4B-95BF-44E1-8023-8246C3FF0BDE}" type="pres">
      <dgm:prSet presAssocID="{EC67026A-6E2B-41CD-8832-0E19439A664B}" presName="dummy" presStyleCnt="0"/>
      <dgm:spPr/>
    </dgm:pt>
    <dgm:pt modelId="{AEBBDBDA-2FC5-48B9-9F68-5D5D7A721CE6}" type="pres">
      <dgm:prSet presAssocID="{20E146A1-1FB3-44CE-8B54-1858B1285E39}" presName="sibTrans" presStyleLbl="sibTrans2D1" presStyleIdx="4" presStyleCnt="8"/>
      <dgm:spPr/>
      <dgm:t>
        <a:bodyPr/>
        <a:lstStyle/>
        <a:p>
          <a:endParaRPr lang="fr-CM"/>
        </a:p>
      </dgm:t>
    </dgm:pt>
    <dgm:pt modelId="{D946E874-7203-40E0-92C1-9B51D12F64D4}" type="pres">
      <dgm:prSet presAssocID="{9508FEC4-60A4-40DA-A589-700A687E5F9F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fr-CM"/>
        </a:p>
      </dgm:t>
    </dgm:pt>
    <dgm:pt modelId="{9E6CC37C-51F8-4256-8542-791A387E86D1}" type="pres">
      <dgm:prSet presAssocID="{9508FEC4-60A4-40DA-A589-700A687E5F9F}" presName="dummy" presStyleCnt="0"/>
      <dgm:spPr/>
    </dgm:pt>
    <dgm:pt modelId="{9C7BE16D-4FBE-44EA-9C56-AF270D155CE9}" type="pres">
      <dgm:prSet presAssocID="{A520D29D-17FA-4F4A-9FED-9D87212858AD}" presName="sibTrans" presStyleLbl="sibTrans2D1" presStyleIdx="5" presStyleCnt="8"/>
      <dgm:spPr/>
      <dgm:t>
        <a:bodyPr/>
        <a:lstStyle/>
        <a:p>
          <a:endParaRPr lang="fr-CM"/>
        </a:p>
      </dgm:t>
    </dgm:pt>
    <dgm:pt modelId="{81A899A4-2200-4AEC-81AD-BD51F0A4A2A1}" type="pres">
      <dgm:prSet presAssocID="{850E5CCB-B504-470C-8AC8-5452053AA34A}" presName="node" presStyleLbl="node1" presStyleIdx="6" presStyleCnt="8" custScaleX="105572">
        <dgm:presLayoutVars>
          <dgm:bulletEnabled val="1"/>
        </dgm:presLayoutVars>
      </dgm:prSet>
      <dgm:spPr/>
      <dgm:t>
        <a:bodyPr/>
        <a:lstStyle/>
        <a:p>
          <a:endParaRPr lang="fr-CM"/>
        </a:p>
      </dgm:t>
    </dgm:pt>
    <dgm:pt modelId="{1E3F3798-4C7F-4A6E-AA51-4FC8CC64CE59}" type="pres">
      <dgm:prSet presAssocID="{850E5CCB-B504-470C-8AC8-5452053AA34A}" presName="dummy" presStyleCnt="0"/>
      <dgm:spPr/>
    </dgm:pt>
    <dgm:pt modelId="{77E0F59F-7E60-49FB-A43B-7792D4DE8B51}" type="pres">
      <dgm:prSet presAssocID="{F37D509E-5FB0-44C4-AF32-F774AE050231}" presName="sibTrans" presStyleLbl="sibTrans2D1" presStyleIdx="6" presStyleCnt="8"/>
      <dgm:spPr/>
      <dgm:t>
        <a:bodyPr/>
        <a:lstStyle/>
        <a:p>
          <a:endParaRPr lang="fr-CM"/>
        </a:p>
      </dgm:t>
    </dgm:pt>
    <dgm:pt modelId="{5313EE69-B1CD-4A48-A10F-1764E6F84BB5}" type="pres">
      <dgm:prSet presAssocID="{070DF435-6ED0-4AFD-A291-A207283C94EC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fr-CM"/>
        </a:p>
      </dgm:t>
    </dgm:pt>
    <dgm:pt modelId="{1D836642-9479-4214-B76A-C109EC84767F}" type="pres">
      <dgm:prSet presAssocID="{070DF435-6ED0-4AFD-A291-A207283C94EC}" presName="dummy" presStyleCnt="0"/>
      <dgm:spPr/>
    </dgm:pt>
    <dgm:pt modelId="{6AF8AD7B-7BF2-4440-A0E0-3AFC61E2F439}" type="pres">
      <dgm:prSet presAssocID="{80A82036-B9DE-48B3-8DDF-340F7D74C9BC}" presName="sibTrans" presStyleLbl="sibTrans2D1" presStyleIdx="7" presStyleCnt="8"/>
      <dgm:spPr/>
      <dgm:t>
        <a:bodyPr/>
        <a:lstStyle/>
        <a:p>
          <a:endParaRPr lang="fr-CM"/>
        </a:p>
      </dgm:t>
    </dgm:pt>
  </dgm:ptLst>
  <dgm:cxnLst>
    <dgm:cxn modelId="{E2AACA71-E300-4E6F-B785-C9F460B62B18}" srcId="{C2DDBCC1-7601-45BF-97A2-4C1ACD132402}" destId="{360F18A2-68BF-40BA-AAED-E7EE06A4D257}" srcOrd="0" destOrd="0" parTransId="{B0AD305B-B0F5-41CB-938F-EB6790B956F6}" sibTransId="{D047EB1D-2D01-4758-9CC1-FB81A6B57AF2}"/>
    <dgm:cxn modelId="{A39968A7-4AE4-49A9-B242-DE084F1C7576}" type="presOf" srcId="{0ED402E2-EF07-459C-A987-BBF5D23CCE23}" destId="{5A2D4D8A-36BF-4941-8DFA-514AC0EE8539}" srcOrd="0" destOrd="0" presId="urn:microsoft.com/office/officeart/2005/8/layout/radial6"/>
    <dgm:cxn modelId="{8646C210-3121-42D3-912C-718812001A3B}" srcId="{360F18A2-68BF-40BA-AAED-E7EE06A4D257}" destId="{EC67026A-6E2B-41CD-8832-0E19439A664B}" srcOrd="4" destOrd="0" parTransId="{9D56B272-1B49-4111-810C-001C22C1D972}" sibTransId="{20E146A1-1FB3-44CE-8B54-1858B1285E39}"/>
    <dgm:cxn modelId="{2E791343-D97C-42B3-92D9-9C2512196346}" type="presOf" srcId="{F37D509E-5FB0-44C4-AF32-F774AE050231}" destId="{77E0F59F-7E60-49FB-A43B-7792D4DE8B51}" srcOrd="0" destOrd="0" presId="urn:microsoft.com/office/officeart/2005/8/layout/radial6"/>
    <dgm:cxn modelId="{11BFD415-5132-4AFD-AD1F-EFCE8535C533}" type="presOf" srcId="{63587448-F178-41A6-A4EC-CF128FB116A3}" destId="{84B6E924-AD62-4030-A21F-A8C9617DF74C}" srcOrd="0" destOrd="0" presId="urn:microsoft.com/office/officeart/2005/8/layout/radial6"/>
    <dgm:cxn modelId="{755A4B4D-9A21-4915-A10A-8BB987391066}" type="presOf" srcId="{9508FEC4-60A4-40DA-A589-700A687E5F9F}" destId="{D946E874-7203-40E0-92C1-9B51D12F64D4}" srcOrd="0" destOrd="0" presId="urn:microsoft.com/office/officeart/2005/8/layout/radial6"/>
    <dgm:cxn modelId="{A381E1A7-D611-42B5-900B-25AC3F3F28C9}" srcId="{360F18A2-68BF-40BA-AAED-E7EE06A4D257}" destId="{9508FEC4-60A4-40DA-A589-700A687E5F9F}" srcOrd="5" destOrd="0" parTransId="{FC0BEF73-127A-4514-849D-23B9F53FE29F}" sibTransId="{A520D29D-17FA-4F4A-9FED-9D87212858AD}"/>
    <dgm:cxn modelId="{5A161C16-767F-486B-A670-699FC783B674}" type="presOf" srcId="{20E146A1-1FB3-44CE-8B54-1858B1285E39}" destId="{AEBBDBDA-2FC5-48B9-9F68-5D5D7A721CE6}" srcOrd="0" destOrd="0" presId="urn:microsoft.com/office/officeart/2005/8/layout/radial6"/>
    <dgm:cxn modelId="{B9D7F064-3AC7-4AB3-B80F-AE65C1C95659}" type="presOf" srcId="{77666F35-3F54-45BD-80A9-6BD4BDB52DA7}" destId="{178C52E0-8C25-4753-B748-101C4870DCEF}" srcOrd="0" destOrd="0" presId="urn:microsoft.com/office/officeart/2005/8/layout/radial6"/>
    <dgm:cxn modelId="{6988FD14-A90B-4903-B3F1-C2B670FCD805}" srcId="{360F18A2-68BF-40BA-AAED-E7EE06A4D257}" destId="{850E5CCB-B504-470C-8AC8-5452053AA34A}" srcOrd="6" destOrd="0" parTransId="{A6303E37-89E7-44DA-BC72-3BF1353CE072}" sibTransId="{F37D509E-5FB0-44C4-AF32-F774AE050231}"/>
    <dgm:cxn modelId="{2F75854C-C287-4580-B009-5FD05816CDE9}" type="presOf" srcId="{C2DDBCC1-7601-45BF-97A2-4C1ACD132402}" destId="{C17D4C5C-9D83-4317-BCAE-CB180FD89BA0}" srcOrd="0" destOrd="0" presId="urn:microsoft.com/office/officeart/2005/8/layout/radial6"/>
    <dgm:cxn modelId="{48722465-793A-4DD9-93FE-7C43682DCCB0}" srcId="{360F18A2-68BF-40BA-AAED-E7EE06A4D257}" destId="{1CDA3619-E86D-4BA5-90DA-20CAD284D2FC}" srcOrd="3" destOrd="0" parTransId="{C69EE100-9B47-46BB-A9E1-A82B018F5A69}" sibTransId="{53330B1F-286B-43E0-B426-CC6C88FDA1B3}"/>
    <dgm:cxn modelId="{B030EB77-F663-417F-9F85-9D0063ACB0AB}" type="presOf" srcId="{EC67026A-6E2B-41CD-8832-0E19439A664B}" destId="{70E433C2-D171-41E4-A49E-E00323E6EB62}" srcOrd="0" destOrd="0" presId="urn:microsoft.com/office/officeart/2005/8/layout/radial6"/>
    <dgm:cxn modelId="{2E2DDA86-6089-4F92-BCC3-3A51CF01739B}" srcId="{360F18A2-68BF-40BA-AAED-E7EE06A4D257}" destId="{40200F5C-8CF1-49A2-A1CD-44860F1B876B}" srcOrd="1" destOrd="0" parTransId="{DA610592-7878-4FDF-BD88-D2C92E2FFD03}" sibTransId="{63587448-F178-41A6-A4EC-CF128FB116A3}"/>
    <dgm:cxn modelId="{803B9D17-D728-4F24-9022-08E31FB810F8}" srcId="{360F18A2-68BF-40BA-AAED-E7EE06A4D257}" destId="{070DF435-6ED0-4AFD-A291-A207283C94EC}" srcOrd="7" destOrd="0" parTransId="{E813C3AF-8B6E-4303-AA18-C35F1491ABE9}" sibTransId="{80A82036-B9DE-48B3-8DDF-340F7D74C9BC}"/>
    <dgm:cxn modelId="{C62162F4-422B-484D-A4AE-0FDF8B8B159D}" type="presOf" srcId="{40200F5C-8CF1-49A2-A1CD-44860F1B876B}" destId="{38D80519-84BC-459A-8879-A752A467F11E}" srcOrd="0" destOrd="0" presId="urn:microsoft.com/office/officeart/2005/8/layout/radial6"/>
    <dgm:cxn modelId="{1B3C032C-1D3E-40CD-83CF-5578D62BCB9D}" srcId="{360F18A2-68BF-40BA-AAED-E7EE06A4D257}" destId="{AF28E675-A30D-4C42-9ED4-65AB80D4F132}" srcOrd="0" destOrd="0" parTransId="{25F54D3B-605E-4B90-AF08-FDD8EAD68920}" sibTransId="{395B5AB8-12C5-4D75-9BB1-640305CF0243}"/>
    <dgm:cxn modelId="{D867D662-1B4D-4146-A81F-DA2651E35A40}" type="presOf" srcId="{A520D29D-17FA-4F4A-9FED-9D87212858AD}" destId="{9C7BE16D-4FBE-44EA-9C56-AF270D155CE9}" srcOrd="0" destOrd="0" presId="urn:microsoft.com/office/officeart/2005/8/layout/radial6"/>
    <dgm:cxn modelId="{00D8298D-81B5-4B27-9ECA-2D7B07BFE370}" type="presOf" srcId="{395B5AB8-12C5-4D75-9BB1-640305CF0243}" destId="{13905BBD-2F5A-4CA7-97F8-9BE91A678A5E}" srcOrd="0" destOrd="0" presId="urn:microsoft.com/office/officeart/2005/8/layout/radial6"/>
    <dgm:cxn modelId="{E4151F97-FAB7-46EA-B161-42D022B48CCD}" type="presOf" srcId="{80A82036-B9DE-48B3-8DDF-340F7D74C9BC}" destId="{6AF8AD7B-7BF2-4440-A0E0-3AFC61E2F439}" srcOrd="0" destOrd="0" presId="urn:microsoft.com/office/officeart/2005/8/layout/radial6"/>
    <dgm:cxn modelId="{1B7F1736-2BD1-428C-8F35-0451C316DD0D}" type="presOf" srcId="{360F18A2-68BF-40BA-AAED-E7EE06A4D257}" destId="{71D75087-DFDE-4E40-9999-8F82B51A2218}" srcOrd="0" destOrd="0" presId="urn:microsoft.com/office/officeart/2005/8/layout/radial6"/>
    <dgm:cxn modelId="{8052D018-063D-45E2-9CA9-13037BC55B22}" type="presOf" srcId="{1CDA3619-E86D-4BA5-90DA-20CAD284D2FC}" destId="{46789106-EE04-432D-95B3-4430E199C956}" srcOrd="0" destOrd="0" presId="urn:microsoft.com/office/officeart/2005/8/layout/radial6"/>
    <dgm:cxn modelId="{F7CAE422-CDE9-4D6C-8387-2786F543B368}" type="presOf" srcId="{850E5CCB-B504-470C-8AC8-5452053AA34A}" destId="{81A899A4-2200-4AEC-81AD-BD51F0A4A2A1}" srcOrd="0" destOrd="0" presId="urn:microsoft.com/office/officeart/2005/8/layout/radial6"/>
    <dgm:cxn modelId="{86B47CEF-87F3-48F1-91C8-D9EDE0CE28E4}" type="presOf" srcId="{070DF435-6ED0-4AFD-A291-A207283C94EC}" destId="{5313EE69-B1CD-4A48-A10F-1764E6F84BB5}" srcOrd="0" destOrd="0" presId="urn:microsoft.com/office/officeart/2005/8/layout/radial6"/>
    <dgm:cxn modelId="{A78804CF-B56A-4620-A0ED-FD833FE12433}" type="presOf" srcId="{AF28E675-A30D-4C42-9ED4-65AB80D4F132}" destId="{89A44C62-CC09-4F2D-965F-E962DF5A2253}" srcOrd="0" destOrd="0" presId="urn:microsoft.com/office/officeart/2005/8/layout/radial6"/>
    <dgm:cxn modelId="{12A29380-AB58-41DD-A99B-C47A59E62FDF}" srcId="{360F18A2-68BF-40BA-AAED-E7EE06A4D257}" destId="{77666F35-3F54-45BD-80A9-6BD4BDB52DA7}" srcOrd="2" destOrd="0" parTransId="{0E6E819F-A5E3-462D-B0F3-E24624A20DBC}" sibTransId="{0ED402E2-EF07-459C-A987-BBF5D23CCE23}"/>
    <dgm:cxn modelId="{9C5C55AB-DC2F-4F70-B2A0-6AD0D658FB15}" type="presOf" srcId="{53330B1F-286B-43E0-B426-CC6C88FDA1B3}" destId="{87BEAC8F-FB63-46D9-A98A-F3A0F34F5862}" srcOrd="0" destOrd="0" presId="urn:microsoft.com/office/officeart/2005/8/layout/radial6"/>
    <dgm:cxn modelId="{4CA0E82C-4D3E-4378-8CDB-98FB6A6674B1}" type="presParOf" srcId="{C17D4C5C-9D83-4317-BCAE-CB180FD89BA0}" destId="{71D75087-DFDE-4E40-9999-8F82B51A2218}" srcOrd="0" destOrd="0" presId="urn:microsoft.com/office/officeart/2005/8/layout/radial6"/>
    <dgm:cxn modelId="{8BEEBD6E-81E0-4DEF-868E-78D90C8DADA2}" type="presParOf" srcId="{C17D4C5C-9D83-4317-BCAE-CB180FD89BA0}" destId="{89A44C62-CC09-4F2D-965F-E962DF5A2253}" srcOrd="1" destOrd="0" presId="urn:microsoft.com/office/officeart/2005/8/layout/radial6"/>
    <dgm:cxn modelId="{A529B59F-5A61-4B43-B464-37EB184CFAF8}" type="presParOf" srcId="{C17D4C5C-9D83-4317-BCAE-CB180FD89BA0}" destId="{0B3D19FF-770A-404B-9B07-AF63DBAB1F77}" srcOrd="2" destOrd="0" presId="urn:microsoft.com/office/officeart/2005/8/layout/radial6"/>
    <dgm:cxn modelId="{CCBAEB04-88AD-4F1F-9E39-8CC741CCD9E3}" type="presParOf" srcId="{C17D4C5C-9D83-4317-BCAE-CB180FD89BA0}" destId="{13905BBD-2F5A-4CA7-97F8-9BE91A678A5E}" srcOrd="3" destOrd="0" presId="urn:microsoft.com/office/officeart/2005/8/layout/radial6"/>
    <dgm:cxn modelId="{65D03A23-E99F-4904-BD76-11BA142ED0F4}" type="presParOf" srcId="{C17D4C5C-9D83-4317-BCAE-CB180FD89BA0}" destId="{38D80519-84BC-459A-8879-A752A467F11E}" srcOrd="4" destOrd="0" presId="urn:microsoft.com/office/officeart/2005/8/layout/radial6"/>
    <dgm:cxn modelId="{1D54B48E-8FE7-46C7-B827-FF33B8EF2C6A}" type="presParOf" srcId="{C17D4C5C-9D83-4317-BCAE-CB180FD89BA0}" destId="{B7D963C7-3BCD-4E17-8209-2C091FA66F1E}" srcOrd="5" destOrd="0" presId="urn:microsoft.com/office/officeart/2005/8/layout/radial6"/>
    <dgm:cxn modelId="{5AB85350-6FE3-47D7-B07F-15760765138D}" type="presParOf" srcId="{C17D4C5C-9D83-4317-BCAE-CB180FD89BA0}" destId="{84B6E924-AD62-4030-A21F-A8C9617DF74C}" srcOrd="6" destOrd="0" presId="urn:microsoft.com/office/officeart/2005/8/layout/radial6"/>
    <dgm:cxn modelId="{6F091F25-9786-4FC1-A599-6485F7E3D70F}" type="presParOf" srcId="{C17D4C5C-9D83-4317-BCAE-CB180FD89BA0}" destId="{178C52E0-8C25-4753-B748-101C4870DCEF}" srcOrd="7" destOrd="0" presId="urn:microsoft.com/office/officeart/2005/8/layout/radial6"/>
    <dgm:cxn modelId="{10F6A449-07B9-4FF9-B3B3-E66164D55ED0}" type="presParOf" srcId="{C17D4C5C-9D83-4317-BCAE-CB180FD89BA0}" destId="{3E26C2BC-CC4D-477A-92FC-3D8F26ADFB8F}" srcOrd="8" destOrd="0" presId="urn:microsoft.com/office/officeart/2005/8/layout/radial6"/>
    <dgm:cxn modelId="{0F5D0B3B-5B1F-4302-90A7-CF99DDECD4F0}" type="presParOf" srcId="{C17D4C5C-9D83-4317-BCAE-CB180FD89BA0}" destId="{5A2D4D8A-36BF-4941-8DFA-514AC0EE8539}" srcOrd="9" destOrd="0" presId="urn:microsoft.com/office/officeart/2005/8/layout/radial6"/>
    <dgm:cxn modelId="{F64609BB-24A0-4FDC-92CA-33048DF6B022}" type="presParOf" srcId="{C17D4C5C-9D83-4317-BCAE-CB180FD89BA0}" destId="{46789106-EE04-432D-95B3-4430E199C956}" srcOrd="10" destOrd="0" presId="urn:microsoft.com/office/officeart/2005/8/layout/radial6"/>
    <dgm:cxn modelId="{4F478443-1CCA-45DD-BF34-6008EA8EC34D}" type="presParOf" srcId="{C17D4C5C-9D83-4317-BCAE-CB180FD89BA0}" destId="{177DA6B5-8C9B-45BD-8E9B-477751BD0B0A}" srcOrd="11" destOrd="0" presId="urn:microsoft.com/office/officeart/2005/8/layout/radial6"/>
    <dgm:cxn modelId="{18AA70CD-DDE7-4E1E-9DE3-AAFD97375144}" type="presParOf" srcId="{C17D4C5C-9D83-4317-BCAE-CB180FD89BA0}" destId="{87BEAC8F-FB63-46D9-A98A-F3A0F34F5862}" srcOrd="12" destOrd="0" presId="urn:microsoft.com/office/officeart/2005/8/layout/radial6"/>
    <dgm:cxn modelId="{8A1FB5A5-A213-4229-8557-D155690A032B}" type="presParOf" srcId="{C17D4C5C-9D83-4317-BCAE-CB180FD89BA0}" destId="{70E433C2-D171-41E4-A49E-E00323E6EB62}" srcOrd="13" destOrd="0" presId="urn:microsoft.com/office/officeart/2005/8/layout/radial6"/>
    <dgm:cxn modelId="{6739C846-E40E-4ADF-A69C-B2FA5A91500F}" type="presParOf" srcId="{C17D4C5C-9D83-4317-BCAE-CB180FD89BA0}" destId="{988C5A4B-95BF-44E1-8023-8246C3FF0BDE}" srcOrd="14" destOrd="0" presId="urn:microsoft.com/office/officeart/2005/8/layout/radial6"/>
    <dgm:cxn modelId="{E5FE8001-016F-445E-A54C-F07CD4E7A6AD}" type="presParOf" srcId="{C17D4C5C-9D83-4317-BCAE-CB180FD89BA0}" destId="{AEBBDBDA-2FC5-48B9-9F68-5D5D7A721CE6}" srcOrd="15" destOrd="0" presId="urn:microsoft.com/office/officeart/2005/8/layout/radial6"/>
    <dgm:cxn modelId="{803A4B50-B111-46B8-9629-3C126442CF00}" type="presParOf" srcId="{C17D4C5C-9D83-4317-BCAE-CB180FD89BA0}" destId="{D946E874-7203-40E0-92C1-9B51D12F64D4}" srcOrd="16" destOrd="0" presId="urn:microsoft.com/office/officeart/2005/8/layout/radial6"/>
    <dgm:cxn modelId="{D6521456-9548-400E-95F6-6F46A7D91659}" type="presParOf" srcId="{C17D4C5C-9D83-4317-BCAE-CB180FD89BA0}" destId="{9E6CC37C-51F8-4256-8542-791A387E86D1}" srcOrd="17" destOrd="0" presId="urn:microsoft.com/office/officeart/2005/8/layout/radial6"/>
    <dgm:cxn modelId="{8C43103B-6C53-44C8-90A7-90A45EBC1E37}" type="presParOf" srcId="{C17D4C5C-9D83-4317-BCAE-CB180FD89BA0}" destId="{9C7BE16D-4FBE-44EA-9C56-AF270D155CE9}" srcOrd="18" destOrd="0" presId="urn:microsoft.com/office/officeart/2005/8/layout/radial6"/>
    <dgm:cxn modelId="{A0CE66A1-461E-4B38-AAA5-23E130439D21}" type="presParOf" srcId="{C17D4C5C-9D83-4317-BCAE-CB180FD89BA0}" destId="{81A899A4-2200-4AEC-81AD-BD51F0A4A2A1}" srcOrd="19" destOrd="0" presId="urn:microsoft.com/office/officeart/2005/8/layout/radial6"/>
    <dgm:cxn modelId="{5FFF91C6-B68A-40CA-AAA3-E834DC53E444}" type="presParOf" srcId="{C17D4C5C-9D83-4317-BCAE-CB180FD89BA0}" destId="{1E3F3798-4C7F-4A6E-AA51-4FC8CC64CE59}" srcOrd="20" destOrd="0" presId="urn:microsoft.com/office/officeart/2005/8/layout/radial6"/>
    <dgm:cxn modelId="{B22B90C9-4587-42BD-95AA-729C82394473}" type="presParOf" srcId="{C17D4C5C-9D83-4317-BCAE-CB180FD89BA0}" destId="{77E0F59F-7E60-49FB-A43B-7792D4DE8B51}" srcOrd="21" destOrd="0" presId="urn:microsoft.com/office/officeart/2005/8/layout/radial6"/>
    <dgm:cxn modelId="{63551A07-0D43-4473-9B53-7C538F49952C}" type="presParOf" srcId="{C17D4C5C-9D83-4317-BCAE-CB180FD89BA0}" destId="{5313EE69-B1CD-4A48-A10F-1764E6F84BB5}" srcOrd="22" destOrd="0" presId="urn:microsoft.com/office/officeart/2005/8/layout/radial6"/>
    <dgm:cxn modelId="{E7E3AE2A-1CD4-4DE2-990D-CF140D75D0B3}" type="presParOf" srcId="{C17D4C5C-9D83-4317-BCAE-CB180FD89BA0}" destId="{1D836642-9479-4214-B76A-C109EC84767F}" srcOrd="23" destOrd="0" presId="urn:microsoft.com/office/officeart/2005/8/layout/radial6"/>
    <dgm:cxn modelId="{5F3DDB54-54E3-499F-8784-EFF274137CCB}" type="presParOf" srcId="{C17D4C5C-9D83-4317-BCAE-CB180FD89BA0}" destId="{6AF8AD7B-7BF2-4440-A0E0-3AFC61E2F439}" srcOrd="24" destOrd="0" presId="urn:microsoft.com/office/officeart/2005/8/layout/radial6"/>
  </dgm:cxnLst>
  <dgm:bg/>
  <dgm:whole>
    <a:ln>
      <a:solidFill>
        <a:schemeClr val="accent2">
          <a:shade val="95000"/>
          <a:satMod val="105000"/>
        </a:schemeClr>
      </a:solidFill>
    </a:ln>
  </dgm:whole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DCD1E4B-862D-45D4-B762-EA8162B91484}">
      <dsp:nvSpPr>
        <dsp:cNvPr id="0" name=""/>
        <dsp:cNvSpPr/>
      </dsp:nvSpPr>
      <dsp:spPr>
        <a:xfrm>
          <a:off x="1478730" y="526230"/>
          <a:ext cx="3519539" cy="3519539"/>
        </a:xfrm>
        <a:prstGeom prst="blockArc">
          <a:avLst>
            <a:gd name="adj1" fmla="val 10800000"/>
            <a:gd name="adj2" fmla="val 16200000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D56B56-EA1A-4F3F-9B66-F2D8C97CCBA0}">
      <dsp:nvSpPr>
        <dsp:cNvPr id="0" name=""/>
        <dsp:cNvSpPr/>
      </dsp:nvSpPr>
      <dsp:spPr>
        <a:xfrm>
          <a:off x="1478730" y="526230"/>
          <a:ext cx="3519539" cy="3519539"/>
        </a:xfrm>
        <a:prstGeom prst="blockArc">
          <a:avLst>
            <a:gd name="adj1" fmla="val 5400000"/>
            <a:gd name="adj2" fmla="val 10800000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233516-B4CD-4140-9043-9A8CCBE39F01}">
      <dsp:nvSpPr>
        <dsp:cNvPr id="0" name=""/>
        <dsp:cNvSpPr/>
      </dsp:nvSpPr>
      <dsp:spPr>
        <a:xfrm>
          <a:off x="1431712" y="526873"/>
          <a:ext cx="3519539" cy="3519539"/>
        </a:xfrm>
        <a:prstGeom prst="blockArc">
          <a:avLst>
            <a:gd name="adj1" fmla="val 65383"/>
            <a:gd name="adj2" fmla="val 5305957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DA1257-EA1A-4335-A50C-9E1C4047C9B3}">
      <dsp:nvSpPr>
        <dsp:cNvPr id="0" name=""/>
        <dsp:cNvSpPr/>
      </dsp:nvSpPr>
      <dsp:spPr>
        <a:xfrm>
          <a:off x="1431737" y="525587"/>
          <a:ext cx="3519539" cy="3519539"/>
        </a:xfrm>
        <a:prstGeom prst="blockArc">
          <a:avLst>
            <a:gd name="adj1" fmla="val 16293993"/>
            <a:gd name="adj2" fmla="val 67955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8E781B-F174-4437-94AC-F417886280FE}">
      <dsp:nvSpPr>
        <dsp:cNvPr id="0" name=""/>
        <dsp:cNvSpPr/>
      </dsp:nvSpPr>
      <dsp:spPr>
        <a:xfrm>
          <a:off x="2295416" y="1285756"/>
          <a:ext cx="1886167" cy="20004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M" sz="1400" b="1" kern="1200" dirty="0" smtClean="0"/>
            <a:t>Réaliser une campagne des comptes nationaux  de manière efficiente</a:t>
          </a:r>
          <a:endParaRPr lang="fr-CM" sz="1400" kern="1200" dirty="0"/>
        </a:p>
      </dsp:txBody>
      <dsp:txXfrm>
        <a:off x="2295416" y="1285756"/>
        <a:ext cx="1886167" cy="2000486"/>
      </dsp:txXfrm>
    </dsp:sp>
    <dsp:sp modelId="{7BE5CF4B-F517-4478-B095-C78BBE9B21BA}">
      <dsp:nvSpPr>
        <dsp:cNvPr id="0" name=""/>
        <dsp:cNvSpPr/>
      </dsp:nvSpPr>
      <dsp:spPr>
        <a:xfrm>
          <a:off x="2671762" y="297"/>
          <a:ext cx="1133475" cy="1133475"/>
        </a:xfrm>
        <a:prstGeom prst="ellipse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M" sz="1200" b="1" kern="1200" dirty="0" smtClean="0"/>
            <a:t>Gérer les ressources humaines</a:t>
          </a:r>
          <a:endParaRPr lang="fr-CM" sz="1200" kern="1200" dirty="0"/>
        </a:p>
      </dsp:txBody>
      <dsp:txXfrm>
        <a:off x="2671762" y="297"/>
        <a:ext cx="1133475" cy="1133475"/>
      </dsp:txXfrm>
    </dsp:sp>
    <dsp:sp modelId="{84A72C15-EBD9-4D21-8E2B-46E0FD112408}">
      <dsp:nvSpPr>
        <dsp:cNvPr id="0" name=""/>
        <dsp:cNvSpPr/>
      </dsp:nvSpPr>
      <dsp:spPr>
        <a:xfrm>
          <a:off x="4343398" y="1752597"/>
          <a:ext cx="1133475" cy="1133475"/>
        </a:xfrm>
        <a:prstGeom prst="ellipse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M" sz="1200" b="1" kern="1200" dirty="0" smtClean="0"/>
            <a:t>Gérer les étapes de travail</a:t>
          </a:r>
          <a:endParaRPr lang="fr-CM" sz="1200" kern="1200" dirty="0"/>
        </a:p>
      </dsp:txBody>
      <dsp:txXfrm>
        <a:off x="4343398" y="1752597"/>
        <a:ext cx="1133475" cy="1133475"/>
      </dsp:txXfrm>
    </dsp:sp>
    <dsp:sp modelId="{D30EFFDA-C5A2-46CE-8BED-6F1F47FEE69B}">
      <dsp:nvSpPr>
        <dsp:cNvPr id="0" name=""/>
        <dsp:cNvSpPr/>
      </dsp:nvSpPr>
      <dsp:spPr>
        <a:xfrm>
          <a:off x="2671762" y="3438227"/>
          <a:ext cx="1133475" cy="1133475"/>
        </a:xfrm>
        <a:prstGeom prst="ellipse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M" sz="1200" b="1" kern="1200" dirty="0" smtClean="0"/>
            <a:t>Gérer la communication</a:t>
          </a:r>
          <a:endParaRPr lang="fr-CM" sz="1200" kern="1200" dirty="0"/>
        </a:p>
      </dsp:txBody>
      <dsp:txXfrm>
        <a:off x="2671762" y="3438227"/>
        <a:ext cx="1133475" cy="1133475"/>
      </dsp:txXfrm>
    </dsp:sp>
    <dsp:sp modelId="{40663921-EDBA-4E4A-A3A1-7AA53E5D9161}">
      <dsp:nvSpPr>
        <dsp:cNvPr id="0" name=""/>
        <dsp:cNvSpPr/>
      </dsp:nvSpPr>
      <dsp:spPr>
        <a:xfrm>
          <a:off x="952797" y="1719262"/>
          <a:ext cx="1133475" cy="1133475"/>
        </a:xfrm>
        <a:prstGeom prst="ellipse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M" sz="1200" b="1" kern="1200" dirty="0" smtClean="0"/>
            <a:t>Gérer la logistique</a:t>
          </a:r>
          <a:endParaRPr lang="fr-CM" sz="1200" kern="1200" dirty="0"/>
        </a:p>
      </dsp:txBody>
      <dsp:txXfrm>
        <a:off x="952797" y="1719262"/>
        <a:ext cx="1133475" cy="113347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BCE90F-A527-4E4B-AF7A-A1A9131C142D}">
      <dsp:nvSpPr>
        <dsp:cNvPr id="0" name=""/>
        <dsp:cNvSpPr/>
      </dsp:nvSpPr>
      <dsp:spPr>
        <a:xfrm>
          <a:off x="0" y="2208113"/>
          <a:ext cx="2971800" cy="70231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M" sz="1600" kern="1200" dirty="0" smtClean="0"/>
            <a:t>Niveau 3</a:t>
          </a:r>
          <a:endParaRPr lang="fr-CM" sz="1600" kern="1200" dirty="0"/>
        </a:p>
      </dsp:txBody>
      <dsp:txXfrm>
        <a:off x="0" y="2208113"/>
        <a:ext cx="891540" cy="702319"/>
      </dsp:txXfrm>
    </dsp:sp>
    <dsp:sp modelId="{D4F8FFF0-C680-4E7D-AD10-DBEE53134FCF}">
      <dsp:nvSpPr>
        <dsp:cNvPr id="0" name=""/>
        <dsp:cNvSpPr/>
      </dsp:nvSpPr>
      <dsp:spPr>
        <a:xfrm>
          <a:off x="0" y="1388740"/>
          <a:ext cx="2971800" cy="70231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M" sz="1600" kern="1200" dirty="0" smtClean="0"/>
            <a:t>Niveau 2</a:t>
          </a:r>
          <a:endParaRPr lang="fr-CM" sz="1600" kern="1200" dirty="0"/>
        </a:p>
      </dsp:txBody>
      <dsp:txXfrm>
        <a:off x="0" y="1388740"/>
        <a:ext cx="891540" cy="702319"/>
      </dsp:txXfrm>
    </dsp:sp>
    <dsp:sp modelId="{CD8C2185-0C12-441B-9AB7-342609323067}">
      <dsp:nvSpPr>
        <dsp:cNvPr id="0" name=""/>
        <dsp:cNvSpPr/>
      </dsp:nvSpPr>
      <dsp:spPr>
        <a:xfrm>
          <a:off x="0" y="569366"/>
          <a:ext cx="2971800" cy="70231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M" sz="1600" kern="1200" dirty="0" smtClean="0"/>
            <a:t>Niveau 1</a:t>
          </a:r>
          <a:endParaRPr lang="fr-CM" sz="1600" kern="1200" dirty="0"/>
        </a:p>
      </dsp:txBody>
      <dsp:txXfrm>
        <a:off x="0" y="569366"/>
        <a:ext cx="891540" cy="702319"/>
      </dsp:txXfrm>
    </dsp:sp>
    <dsp:sp modelId="{216BCB32-D0A0-4187-9E04-A7E24E89A42B}">
      <dsp:nvSpPr>
        <dsp:cNvPr id="0" name=""/>
        <dsp:cNvSpPr/>
      </dsp:nvSpPr>
      <dsp:spPr>
        <a:xfrm>
          <a:off x="1463002" y="627893"/>
          <a:ext cx="877899" cy="5852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M" sz="1000" kern="1200" dirty="0" smtClean="0"/>
            <a:t>Chef dep./Chef Divi/Sous-Dir.</a:t>
          </a:r>
          <a:endParaRPr lang="fr-CM" sz="1000" kern="1200" dirty="0"/>
        </a:p>
      </dsp:txBody>
      <dsp:txXfrm>
        <a:off x="1463002" y="627893"/>
        <a:ext cx="877899" cy="585266"/>
      </dsp:txXfrm>
    </dsp:sp>
    <dsp:sp modelId="{7F644936-6EBB-4EBC-9E0B-66EFBDDCA481}">
      <dsp:nvSpPr>
        <dsp:cNvPr id="0" name=""/>
        <dsp:cNvSpPr/>
      </dsp:nvSpPr>
      <dsp:spPr>
        <a:xfrm>
          <a:off x="1331317" y="1213160"/>
          <a:ext cx="570634" cy="234106"/>
        </a:xfrm>
        <a:custGeom>
          <a:avLst/>
          <a:gdLst/>
          <a:ahLst/>
          <a:cxnLst/>
          <a:rect l="0" t="0" r="0" b="0"/>
          <a:pathLst>
            <a:path>
              <a:moveTo>
                <a:pt x="570634" y="0"/>
              </a:moveTo>
              <a:lnTo>
                <a:pt x="570634" y="117053"/>
              </a:lnTo>
              <a:lnTo>
                <a:pt x="0" y="117053"/>
              </a:lnTo>
              <a:lnTo>
                <a:pt x="0" y="23410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4800AA-7A82-4507-8EA1-BD90650B134B}">
      <dsp:nvSpPr>
        <dsp:cNvPr id="0" name=""/>
        <dsp:cNvSpPr/>
      </dsp:nvSpPr>
      <dsp:spPr>
        <a:xfrm>
          <a:off x="892367" y="1447266"/>
          <a:ext cx="877899" cy="5852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M" sz="1000" kern="1200" dirty="0" smtClean="0"/>
            <a:t>Cellule/service 1</a:t>
          </a:r>
          <a:endParaRPr lang="fr-CM" sz="1000" kern="1200" dirty="0"/>
        </a:p>
      </dsp:txBody>
      <dsp:txXfrm>
        <a:off x="892367" y="1447266"/>
        <a:ext cx="877899" cy="585266"/>
      </dsp:txXfrm>
    </dsp:sp>
    <dsp:sp modelId="{00F0DC97-D263-42BD-B88A-81D9899739C1}">
      <dsp:nvSpPr>
        <dsp:cNvPr id="0" name=""/>
        <dsp:cNvSpPr/>
      </dsp:nvSpPr>
      <dsp:spPr>
        <a:xfrm>
          <a:off x="1285597" y="2032533"/>
          <a:ext cx="91440" cy="23410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10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0B7C97-03C9-4904-AEC1-6BC9AA9DA771}">
      <dsp:nvSpPr>
        <dsp:cNvPr id="0" name=""/>
        <dsp:cNvSpPr/>
      </dsp:nvSpPr>
      <dsp:spPr>
        <a:xfrm>
          <a:off x="892367" y="2266639"/>
          <a:ext cx="877899" cy="5852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M" sz="1000" kern="1200" dirty="0" smtClean="0"/>
            <a:t>Cadres</a:t>
          </a:r>
          <a:endParaRPr lang="fr-CM" sz="1000" kern="1200" dirty="0"/>
        </a:p>
      </dsp:txBody>
      <dsp:txXfrm>
        <a:off x="892367" y="2266639"/>
        <a:ext cx="877899" cy="585266"/>
      </dsp:txXfrm>
    </dsp:sp>
    <dsp:sp modelId="{17DE60D7-C74C-463D-ACCA-7477CD59C929}">
      <dsp:nvSpPr>
        <dsp:cNvPr id="0" name=""/>
        <dsp:cNvSpPr/>
      </dsp:nvSpPr>
      <dsp:spPr>
        <a:xfrm>
          <a:off x="1901952" y="1213160"/>
          <a:ext cx="570634" cy="2341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053"/>
              </a:lnTo>
              <a:lnTo>
                <a:pt x="570634" y="117053"/>
              </a:lnTo>
              <a:lnTo>
                <a:pt x="570634" y="23410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80446A-0906-4751-BE42-41CA739A49BA}">
      <dsp:nvSpPr>
        <dsp:cNvPr id="0" name=""/>
        <dsp:cNvSpPr/>
      </dsp:nvSpPr>
      <dsp:spPr>
        <a:xfrm>
          <a:off x="2033636" y="1447266"/>
          <a:ext cx="877899" cy="5852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M" sz="1000" kern="1200" dirty="0" smtClean="0"/>
            <a:t>Cellule/service 2</a:t>
          </a:r>
          <a:endParaRPr lang="fr-CM" sz="1000" kern="1200" dirty="0"/>
        </a:p>
      </dsp:txBody>
      <dsp:txXfrm>
        <a:off x="2033636" y="1447266"/>
        <a:ext cx="877899" cy="585266"/>
      </dsp:txXfrm>
    </dsp:sp>
    <dsp:sp modelId="{601A43EF-B2F1-4F69-AFD8-BFB4A05FF213}">
      <dsp:nvSpPr>
        <dsp:cNvPr id="0" name=""/>
        <dsp:cNvSpPr/>
      </dsp:nvSpPr>
      <dsp:spPr>
        <a:xfrm>
          <a:off x="2426866" y="2032533"/>
          <a:ext cx="91440" cy="23410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10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B7A48E-FD64-4754-87C7-BB91057DEAAE}">
      <dsp:nvSpPr>
        <dsp:cNvPr id="0" name=""/>
        <dsp:cNvSpPr/>
      </dsp:nvSpPr>
      <dsp:spPr>
        <a:xfrm>
          <a:off x="2033636" y="2266639"/>
          <a:ext cx="877899" cy="5852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M" sz="1000" kern="1200" dirty="0" smtClean="0"/>
            <a:t>Cadres</a:t>
          </a:r>
          <a:endParaRPr lang="fr-CM" sz="1000" kern="1200" dirty="0"/>
        </a:p>
      </dsp:txBody>
      <dsp:txXfrm>
        <a:off x="2033636" y="2266639"/>
        <a:ext cx="877899" cy="58526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AF8AD7B-7BF2-4440-A0E0-3AFC61E2F439}">
      <dsp:nvSpPr>
        <dsp:cNvPr id="0" name=""/>
        <dsp:cNvSpPr/>
      </dsp:nvSpPr>
      <dsp:spPr>
        <a:xfrm>
          <a:off x="659744" y="344633"/>
          <a:ext cx="3120732" cy="3120732"/>
        </a:xfrm>
        <a:prstGeom prst="blockArc">
          <a:avLst>
            <a:gd name="adj1" fmla="val 13500000"/>
            <a:gd name="adj2" fmla="val 16200000"/>
            <a:gd name="adj3" fmla="val 3415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E0F59F-7E60-49FB-A43B-7792D4DE8B51}">
      <dsp:nvSpPr>
        <dsp:cNvPr id="0" name=""/>
        <dsp:cNvSpPr/>
      </dsp:nvSpPr>
      <dsp:spPr>
        <a:xfrm>
          <a:off x="659744" y="344633"/>
          <a:ext cx="3120732" cy="3120732"/>
        </a:xfrm>
        <a:prstGeom prst="blockArc">
          <a:avLst>
            <a:gd name="adj1" fmla="val 10800000"/>
            <a:gd name="adj2" fmla="val 13500000"/>
            <a:gd name="adj3" fmla="val 3415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7BE16D-4FBE-44EA-9C56-AF270D155CE9}">
      <dsp:nvSpPr>
        <dsp:cNvPr id="0" name=""/>
        <dsp:cNvSpPr/>
      </dsp:nvSpPr>
      <dsp:spPr>
        <a:xfrm>
          <a:off x="659744" y="344633"/>
          <a:ext cx="3120732" cy="3120732"/>
        </a:xfrm>
        <a:prstGeom prst="blockArc">
          <a:avLst>
            <a:gd name="adj1" fmla="val 8100000"/>
            <a:gd name="adj2" fmla="val 10800000"/>
            <a:gd name="adj3" fmla="val 3415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BBDBDA-2FC5-48B9-9F68-5D5D7A721CE6}">
      <dsp:nvSpPr>
        <dsp:cNvPr id="0" name=""/>
        <dsp:cNvSpPr/>
      </dsp:nvSpPr>
      <dsp:spPr>
        <a:xfrm>
          <a:off x="659744" y="344633"/>
          <a:ext cx="3120732" cy="3120732"/>
        </a:xfrm>
        <a:prstGeom prst="blockArc">
          <a:avLst>
            <a:gd name="adj1" fmla="val 5400000"/>
            <a:gd name="adj2" fmla="val 8100000"/>
            <a:gd name="adj3" fmla="val 3415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BEAC8F-FB63-46D9-A98A-F3A0F34F5862}">
      <dsp:nvSpPr>
        <dsp:cNvPr id="0" name=""/>
        <dsp:cNvSpPr/>
      </dsp:nvSpPr>
      <dsp:spPr>
        <a:xfrm>
          <a:off x="659744" y="344633"/>
          <a:ext cx="3120732" cy="3120732"/>
        </a:xfrm>
        <a:prstGeom prst="blockArc">
          <a:avLst>
            <a:gd name="adj1" fmla="val 2700000"/>
            <a:gd name="adj2" fmla="val 5400000"/>
            <a:gd name="adj3" fmla="val 3415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2D4D8A-36BF-4941-8DFA-514AC0EE8539}">
      <dsp:nvSpPr>
        <dsp:cNvPr id="0" name=""/>
        <dsp:cNvSpPr/>
      </dsp:nvSpPr>
      <dsp:spPr>
        <a:xfrm>
          <a:off x="659744" y="344633"/>
          <a:ext cx="3120732" cy="3120732"/>
        </a:xfrm>
        <a:prstGeom prst="blockArc">
          <a:avLst>
            <a:gd name="adj1" fmla="val 0"/>
            <a:gd name="adj2" fmla="val 2700000"/>
            <a:gd name="adj3" fmla="val 3415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B6E924-AD62-4030-A21F-A8C9617DF74C}">
      <dsp:nvSpPr>
        <dsp:cNvPr id="0" name=""/>
        <dsp:cNvSpPr/>
      </dsp:nvSpPr>
      <dsp:spPr>
        <a:xfrm>
          <a:off x="659744" y="344633"/>
          <a:ext cx="3120732" cy="3120732"/>
        </a:xfrm>
        <a:prstGeom prst="blockArc">
          <a:avLst>
            <a:gd name="adj1" fmla="val 18900000"/>
            <a:gd name="adj2" fmla="val 0"/>
            <a:gd name="adj3" fmla="val 3415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905BBD-2F5A-4CA7-97F8-9BE91A678A5E}">
      <dsp:nvSpPr>
        <dsp:cNvPr id="0" name=""/>
        <dsp:cNvSpPr/>
      </dsp:nvSpPr>
      <dsp:spPr>
        <a:xfrm>
          <a:off x="659744" y="344633"/>
          <a:ext cx="3120732" cy="3120732"/>
        </a:xfrm>
        <a:prstGeom prst="blockArc">
          <a:avLst>
            <a:gd name="adj1" fmla="val 16200000"/>
            <a:gd name="adj2" fmla="val 18900000"/>
            <a:gd name="adj3" fmla="val 3415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D75087-DFDE-4E40-9999-8F82B51A2218}">
      <dsp:nvSpPr>
        <dsp:cNvPr id="0" name=""/>
        <dsp:cNvSpPr/>
      </dsp:nvSpPr>
      <dsp:spPr>
        <a:xfrm>
          <a:off x="1691399" y="1376288"/>
          <a:ext cx="1057423" cy="10574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M" sz="1100" b="1" kern="1200" dirty="0" smtClean="0"/>
            <a:t>Administrateur</a:t>
          </a:r>
          <a:endParaRPr lang="fr-CM" sz="1100" b="1" kern="1200" dirty="0"/>
        </a:p>
      </dsp:txBody>
      <dsp:txXfrm>
        <a:off x="1691399" y="1376288"/>
        <a:ext cx="1057423" cy="1057423"/>
      </dsp:txXfrm>
    </dsp:sp>
    <dsp:sp modelId="{89A44C62-CC09-4F2D-965F-E962DF5A2253}">
      <dsp:nvSpPr>
        <dsp:cNvPr id="0" name=""/>
        <dsp:cNvSpPr/>
      </dsp:nvSpPr>
      <dsp:spPr>
        <a:xfrm>
          <a:off x="1850012" y="1182"/>
          <a:ext cx="740196" cy="7401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M" sz="1100" kern="1200" dirty="0" smtClean="0"/>
            <a:t>Expert Stat Mon.</a:t>
          </a:r>
          <a:endParaRPr lang="fr-CM" sz="1100" kern="1200" dirty="0"/>
        </a:p>
      </dsp:txBody>
      <dsp:txXfrm>
        <a:off x="1850012" y="1182"/>
        <a:ext cx="740196" cy="740196"/>
      </dsp:txXfrm>
    </dsp:sp>
    <dsp:sp modelId="{38D80519-84BC-459A-8879-A752A467F11E}">
      <dsp:nvSpPr>
        <dsp:cNvPr id="0" name=""/>
        <dsp:cNvSpPr/>
      </dsp:nvSpPr>
      <dsp:spPr>
        <a:xfrm>
          <a:off x="2934515" y="450398"/>
          <a:ext cx="740196" cy="7401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M" sz="1100" kern="1200" dirty="0" smtClean="0"/>
            <a:t>CN1</a:t>
          </a:r>
          <a:endParaRPr lang="fr-CM" sz="1100" kern="1200" dirty="0"/>
        </a:p>
      </dsp:txBody>
      <dsp:txXfrm>
        <a:off x="2934515" y="450398"/>
        <a:ext cx="740196" cy="740196"/>
      </dsp:txXfrm>
    </dsp:sp>
    <dsp:sp modelId="{178C52E0-8C25-4753-B748-101C4870DCEF}">
      <dsp:nvSpPr>
        <dsp:cNvPr id="0" name=""/>
        <dsp:cNvSpPr/>
      </dsp:nvSpPr>
      <dsp:spPr>
        <a:xfrm>
          <a:off x="3383731" y="1534901"/>
          <a:ext cx="740196" cy="7401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M" sz="1100" kern="1200" dirty="0" smtClean="0"/>
            <a:t>Expert BdP/ComExt</a:t>
          </a:r>
          <a:endParaRPr lang="fr-CM" sz="1100" kern="1200" dirty="0"/>
        </a:p>
      </dsp:txBody>
      <dsp:txXfrm>
        <a:off x="3383731" y="1534901"/>
        <a:ext cx="740196" cy="740196"/>
      </dsp:txXfrm>
    </dsp:sp>
    <dsp:sp modelId="{46789106-EE04-432D-95B3-4430E199C956}">
      <dsp:nvSpPr>
        <dsp:cNvPr id="0" name=""/>
        <dsp:cNvSpPr/>
      </dsp:nvSpPr>
      <dsp:spPr>
        <a:xfrm>
          <a:off x="2934515" y="2619404"/>
          <a:ext cx="740196" cy="7401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M" sz="1100" kern="1200" dirty="0" smtClean="0"/>
            <a:t>CN4</a:t>
          </a:r>
          <a:endParaRPr lang="fr-CM" sz="1100" kern="1200" dirty="0"/>
        </a:p>
      </dsp:txBody>
      <dsp:txXfrm>
        <a:off x="2934515" y="2619404"/>
        <a:ext cx="740196" cy="740196"/>
      </dsp:txXfrm>
    </dsp:sp>
    <dsp:sp modelId="{70E433C2-D171-41E4-A49E-E00323E6EB62}">
      <dsp:nvSpPr>
        <dsp:cNvPr id="0" name=""/>
        <dsp:cNvSpPr/>
      </dsp:nvSpPr>
      <dsp:spPr>
        <a:xfrm>
          <a:off x="1762909" y="3068620"/>
          <a:ext cx="914401" cy="7401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M" sz="1100" kern="1200" dirty="0" smtClean="0"/>
            <a:t>Expert Enquête Ménages</a:t>
          </a:r>
          <a:endParaRPr lang="fr-CM" sz="1100" kern="1200" dirty="0"/>
        </a:p>
      </dsp:txBody>
      <dsp:txXfrm>
        <a:off x="1762909" y="3068620"/>
        <a:ext cx="914401" cy="740196"/>
      </dsp:txXfrm>
    </dsp:sp>
    <dsp:sp modelId="{D946E874-7203-40E0-92C1-9B51D12F64D4}">
      <dsp:nvSpPr>
        <dsp:cNvPr id="0" name=""/>
        <dsp:cNvSpPr/>
      </dsp:nvSpPr>
      <dsp:spPr>
        <a:xfrm>
          <a:off x="765509" y="2619404"/>
          <a:ext cx="740196" cy="7401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M" sz="1100" kern="1200" dirty="0" smtClean="0"/>
            <a:t>CN3</a:t>
          </a:r>
          <a:endParaRPr lang="fr-CM" sz="1100" kern="1200" dirty="0"/>
        </a:p>
      </dsp:txBody>
      <dsp:txXfrm>
        <a:off x="765509" y="2619404"/>
        <a:ext cx="740196" cy="740196"/>
      </dsp:txXfrm>
    </dsp:sp>
    <dsp:sp modelId="{81A899A4-2200-4AEC-81AD-BD51F0A4A2A1}">
      <dsp:nvSpPr>
        <dsp:cNvPr id="0" name=""/>
        <dsp:cNvSpPr/>
      </dsp:nvSpPr>
      <dsp:spPr>
        <a:xfrm>
          <a:off x="295671" y="1534901"/>
          <a:ext cx="781440" cy="7401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M" sz="1100" kern="1200" dirty="0" smtClean="0"/>
            <a:t>Expert Conjoncture/Prix</a:t>
          </a:r>
          <a:endParaRPr lang="fr-CM" sz="1100" kern="1200" dirty="0"/>
        </a:p>
      </dsp:txBody>
      <dsp:txXfrm>
        <a:off x="295671" y="1534901"/>
        <a:ext cx="781440" cy="740196"/>
      </dsp:txXfrm>
    </dsp:sp>
    <dsp:sp modelId="{5313EE69-B1CD-4A48-A10F-1764E6F84BB5}">
      <dsp:nvSpPr>
        <dsp:cNvPr id="0" name=""/>
        <dsp:cNvSpPr/>
      </dsp:nvSpPr>
      <dsp:spPr>
        <a:xfrm>
          <a:off x="765509" y="450398"/>
          <a:ext cx="740196" cy="7401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M" sz="1100" kern="1200" dirty="0" smtClean="0"/>
            <a:t>CN2</a:t>
          </a:r>
          <a:endParaRPr lang="fr-CM" sz="1100" kern="1200" dirty="0"/>
        </a:p>
      </dsp:txBody>
      <dsp:txXfrm>
        <a:off x="765509" y="450398"/>
        <a:ext cx="740196" cy="7401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r">
              <a:defRPr sz="1300"/>
            </a:lvl1pPr>
          </a:lstStyle>
          <a:p>
            <a:fld id="{E24B49E2-FFEC-455C-9752-A3FCB001AF10}" type="datetimeFigureOut">
              <a:rPr lang="en-US" smtClean="0"/>
              <a:pPr/>
              <a:t>7/2/2013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r">
              <a:defRPr sz="1300"/>
            </a:lvl1pPr>
          </a:lstStyle>
          <a:p>
            <a:fld id="{C45EDD93-DD17-4A2B-A3E7-145149BA31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361644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747" tIns="47873" rIns="95747" bIns="4787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5747" tIns="47873" rIns="95747" bIns="4787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r">
              <a:defRPr sz="1300"/>
            </a:lvl1pPr>
          </a:lstStyle>
          <a:p>
            <a:fld id="{AFB39CDA-3B41-458F-BE39-125B9BDB24E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4"/>
          </p:nvPr>
        </p:nvSpPr>
        <p:spPr>
          <a:xfrm>
            <a:off x="0" y="9119173"/>
            <a:ext cx="3169920" cy="480388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l">
              <a:defRPr sz="1300"/>
            </a:lvl1pPr>
          </a:lstStyle>
          <a:p>
            <a:endParaRPr lang="fr-CM" dirty="0"/>
          </a:p>
        </p:txBody>
      </p:sp>
    </p:spTree>
    <p:extLst>
      <p:ext uri="{BB962C8B-B14F-4D97-AF65-F5344CB8AC3E}">
        <p14:creationId xmlns:p14="http://schemas.microsoft.com/office/powerpoint/2010/main" xmlns="" val="2290368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CM" dirty="0" smtClean="0"/>
              <a:t>Une campagne des comptes doit être considérée comme un projet qui a des inputs, des outputs et des résultats</a:t>
            </a:r>
            <a:endParaRPr lang="fr-C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39CDA-3B41-458F-BE39-125B9BDB24ED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57468">
              <a:defRPr/>
            </a:pPr>
            <a:r>
              <a:rPr lang="fr-CM" dirty="0" smtClean="0"/>
              <a:t>Si RC (Responsable campagne) et </a:t>
            </a:r>
            <a:r>
              <a:rPr lang="fr-CM" dirty="0" err="1" smtClean="0"/>
              <a:t>AdmB</a:t>
            </a:r>
            <a:r>
              <a:rPr lang="fr-CM" dirty="0" smtClean="0"/>
              <a:t> (Administrateur de la base) sont distincts les points 0 et 2 incombent au RC</a:t>
            </a:r>
            <a:r>
              <a:rPr lang="fr-CM" baseline="0" dirty="0" smtClean="0"/>
              <a:t> et non à l’</a:t>
            </a:r>
            <a:r>
              <a:rPr lang="fr-CM" baseline="0" dirty="0" err="1" smtClean="0"/>
              <a:t>AdmB</a:t>
            </a:r>
            <a:r>
              <a:rPr lang="fr-CM" baseline="0" dirty="0" smtClean="0"/>
              <a:t>. Et toute initiative prise par l’</a:t>
            </a:r>
            <a:r>
              <a:rPr lang="fr-CM" baseline="0" dirty="0" err="1" smtClean="0"/>
              <a:t>AdmB</a:t>
            </a:r>
            <a:r>
              <a:rPr lang="fr-CM" baseline="0" dirty="0" smtClean="0"/>
              <a:t> devrait faire l’objet d’une note à destination du RC.</a:t>
            </a:r>
            <a:r>
              <a:rPr lang="fr-CM" dirty="0" smtClean="0"/>
              <a:t> </a:t>
            </a:r>
          </a:p>
          <a:p>
            <a:endParaRPr lang="fr-C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39CDA-3B41-458F-BE39-125B9BDB24ED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CM" dirty="0" smtClean="0"/>
              <a:t>Le 0 par RC.</a:t>
            </a:r>
          </a:p>
          <a:p>
            <a:r>
              <a:rPr lang="fr-CM" dirty="0" smtClean="0"/>
              <a:t>Quelle</a:t>
            </a:r>
            <a:r>
              <a:rPr lang="fr-CM" baseline="0" dirty="0" smtClean="0"/>
              <a:t> différence entre « préparation de la projection des CI » dans ce </a:t>
            </a:r>
            <a:r>
              <a:rPr lang="fr-CM" baseline="0" dirty="0" err="1" smtClean="0"/>
              <a:t>slide</a:t>
            </a:r>
            <a:r>
              <a:rPr lang="fr-CM" baseline="0" dirty="0" smtClean="0"/>
              <a:t> et la suivante?</a:t>
            </a:r>
            <a:endParaRPr lang="fr-C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39CDA-3B41-458F-BE39-125B9BDB24ED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CM" dirty="0" smtClean="0"/>
              <a:t>Point 0 RC sauf centralisation.</a:t>
            </a:r>
          </a:p>
          <a:p>
            <a:r>
              <a:rPr lang="fr-CM" dirty="0" smtClean="0"/>
              <a:t>Point 4 RC.</a:t>
            </a:r>
            <a:endParaRPr lang="fr-C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39CDA-3B41-458F-BE39-125B9BDB24ED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39CDA-3B41-458F-BE39-125B9BDB24ED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CM" dirty="0" smtClean="0"/>
              <a:t>Que fait le RC pendant que</a:t>
            </a:r>
            <a:r>
              <a:rPr lang="fr-CM" baseline="0" dirty="0" smtClean="0"/>
              <a:t> l’administrateur opère? Il faudra bien distinguer (s’ils sont distincts) RC et </a:t>
            </a:r>
            <a:r>
              <a:rPr lang="fr-CM" baseline="0" dirty="0" err="1" smtClean="0"/>
              <a:t>AdmB</a:t>
            </a:r>
            <a:r>
              <a:rPr lang="fr-CM" baseline="0" dirty="0" smtClean="0"/>
              <a:t>.</a:t>
            </a:r>
            <a:endParaRPr lang="fr-C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39CDA-3B41-458F-BE39-125B9BDB24ED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39CDA-3B41-458F-BE39-125B9BDB24ED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39CDA-3B41-458F-BE39-125B9BDB24ED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39CDA-3B41-458F-BE39-125B9BDB24ED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39CDA-3B41-458F-BE39-125B9BDB24ED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39CDA-3B41-458F-BE39-125B9BDB24ED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39CDA-3B41-458F-BE39-125B9BDB24ED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39CDA-3B41-458F-BE39-125B9BDB24ED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CM" dirty="0" smtClean="0"/>
              <a:t>Pour moi si responsable</a:t>
            </a:r>
            <a:r>
              <a:rPr lang="fr-CM" baseline="0" dirty="0" smtClean="0"/>
              <a:t> de campagne est différent de administrateur de la base, ces tâches reviennent au responsable de la base. L’administrateur de la base a un rôle exclusivement lié à ERETES comme défini au </a:t>
            </a:r>
            <a:r>
              <a:rPr lang="fr-CM" baseline="0" dirty="0" err="1" smtClean="0"/>
              <a:t>slide</a:t>
            </a:r>
            <a:r>
              <a:rPr lang="fr-CM" baseline="0" dirty="0" smtClean="0"/>
              <a:t> 4.</a:t>
            </a:r>
            <a:endParaRPr lang="fr-C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39CDA-3B41-458F-BE39-125B9BDB24ED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CM" dirty="0" smtClean="0"/>
              <a:t>Si RC (Responsable campagne) et </a:t>
            </a:r>
            <a:r>
              <a:rPr lang="fr-CM" dirty="0" err="1" smtClean="0"/>
              <a:t>AdmB</a:t>
            </a:r>
            <a:r>
              <a:rPr lang="fr-CM" dirty="0" smtClean="0"/>
              <a:t> (Administrateur de la base) sont distincts le point 0 incombe au RC</a:t>
            </a:r>
            <a:r>
              <a:rPr lang="fr-CM" baseline="0" dirty="0" smtClean="0"/>
              <a:t> et non à l’</a:t>
            </a:r>
            <a:r>
              <a:rPr lang="fr-CM" baseline="0" dirty="0" err="1" smtClean="0"/>
              <a:t>AdmB</a:t>
            </a:r>
            <a:r>
              <a:rPr lang="fr-CM" baseline="0" dirty="0" smtClean="0"/>
              <a:t>. Et toute initiative prise par l’</a:t>
            </a:r>
            <a:r>
              <a:rPr lang="fr-CM" baseline="0" dirty="0" err="1" smtClean="0"/>
              <a:t>AdmB</a:t>
            </a:r>
            <a:r>
              <a:rPr lang="fr-CM" baseline="0" dirty="0" smtClean="0"/>
              <a:t> devrait faire l’objet d’une note à destination du RC (exemple point 5).</a:t>
            </a:r>
            <a:r>
              <a:rPr lang="fr-CM" dirty="0" smtClean="0"/>
              <a:t> </a:t>
            </a:r>
            <a:endParaRPr lang="fr-C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39CDA-3B41-458F-BE39-125B9BDB24ED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477000"/>
            <a:ext cx="5029200" cy="3810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009644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87E81EC-F1B6-4ED0-844B-0FB68381320B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3"/>
          <p:cNvGrpSpPr/>
          <p:nvPr/>
        </p:nvGrpSpPr>
        <p:grpSpPr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5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fld id="{7B7BAF55-BD61-4099-A072-7F84C7CD7393}" type="datetimeFigureOut">
              <a:rPr lang="en-US" smtClean="0"/>
              <a:pPr/>
              <a:t>7/2/2013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81EC-F1B6-4ED0-844B-0FB6838132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00964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7E81EC-F1B6-4ED0-844B-0FB68381320B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2" name="Group 13"/>
          <p:cNvGrpSpPr/>
          <p:nvPr userDrawn="1"/>
        </p:nvGrpSpPr>
        <p:grpSpPr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3" name="Rectangle 12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6" name="Date Placeholder 3"/>
          <p:cNvSpPr txBox="1">
            <a:spLocks/>
          </p:cNvSpPr>
          <p:nvPr userDrawn="1"/>
        </p:nvSpPr>
        <p:spPr>
          <a:xfrm>
            <a:off x="3048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7BAF55-BD61-4099-A072-7F84C7CD7393}" type="datetimeFigureOut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7/2/2013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AF55-BD61-4099-A072-7F84C7CD7393}" type="datetimeFigureOut">
              <a:rPr lang="en-US" smtClean="0"/>
              <a:pPr/>
              <a:t>7/2/2013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81EC-F1B6-4ED0-844B-0FB6838132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00964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7E81EC-F1B6-4ED0-844B-0FB68381320B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2" name="Group 13"/>
          <p:cNvGrpSpPr/>
          <p:nvPr userDrawn="1"/>
        </p:nvGrpSpPr>
        <p:grpSpPr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3" name="Rectangle 12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6" name="Date Placeholder 3"/>
          <p:cNvSpPr txBox="1">
            <a:spLocks/>
          </p:cNvSpPr>
          <p:nvPr userDrawn="1"/>
        </p:nvSpPr>
        <p:spPr>
          <a:xfrm>
            <a:off x="3048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7BAF55-BD61-4099-A072-7F84C7CD7393}" type="datetimeFigureOut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7/2/2013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7E81EC-F1B6-4ED0-844B-0FB6838132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00964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7E81EC-F1B6-4ED0-844B-0FB68381320B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2" name="Group 13"/>
          <p:cNvGrpSpPr/>
          <p:nvPr userDrawn="1"/>
        </p:nvGrpSpPr>
        <p:grpSpPr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3" name="Rectangle 12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6" name="Date Placeholder 3"/>
          <p:cNvSpPr txBox="1">
            <a:spLocks/>
          </p:cNvSpPr>
          <p:nvPr userDrawn="1"/>
        </p:nvSpPr>
        <p:spPr>
          <a:xfrm>
            <a:off x="3048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7BAF55-BD61-4099-A072-7F84C7CD7393}" type="datetimeFigureOut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7/2/2013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009644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87E81EC-F1B6-4ED0-844B-0FB68381320B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3"/>
          <p:cNvGrpSpPr/>
          <p:nvPr/>
        </p:nvGrpSpPr>
        <p:grpSpPr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5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fld id="{7B7BAF55-BD61-4099-A072-7F84C7CD7393}" type="datetimeFigureOut">
              <a:rPr lang="en-US" smtClean="0"/>
              <a:pPr/>
              <a:t>7/2/2013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AF55-BD61-4099-A072-7F84C7CD7393}" type="datetimeFigureOut">
              <a:rPr lang="en-US" smtClean="0"/>
              <a:pPr/>
              <a:t>7/2/2013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81EC-F1B6-4ED0-844B-0FB6838132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00964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7E81EC-F1B6-4ED0-844B-0FB68381320B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2" name="Group 13"/>
          <p:cNvGrpSpPr/>
          <p:nvPr userDrawn="1"/>
        </p:nvGrpSpPr>
        <p:grpSpPr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3" name="Rectangle 12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6" name="Date Placeholder 3"/>
          <p:cNvSpPr txBox="1">
            <a:spLocks/>
          </p:cNvSpPr>
          <p:nvPr userDrawn="1"/>
        </p:nvSpPr>
        <p:spPr>
          <a:xfrm>
            <a:off x="2286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7BAF55-BD61-4099-A072-7F84C7CD7393}" type="datetimeFigureOut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7/2/2013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AF55-BD61-4099-A072-7F84C7CD7393}" type="datetimeFigureOut">
              <a:rPr lang="en-US" smtClean="0"/>
              <a:pPr/>
              <a:t>7/2/2013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81EC-F1B6-4ED0-844B-0FB6838132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00964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7E81EC-F1B6-4ED0-844B-0FB68381320B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3" name="Group 13"/>
          <p:cNvGrpSpPr/>
          <p:nvPr userDrawn="1"/>
        </p:nvGrpSpPr>
        <p:grpSpPr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4" name="Rectangle 13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7" name="Date Placeholder 3"/>
          <p:cNvSpPr txBox="1">
            <a:spLocks/>
          </p:cNvSpPr>
          <p:nvPr userDrawn="1"/>
        </p:nvSpPr>
        <p:spPr>
          <a:xfrm>
            <a:off x="3048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7BAF55-BD61-4099-A072-7F84C7CD7393}" type="datetimeFigureOut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7/2/2013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AF55-BD61-4099-A072-7F84C7CD7393}" type="datetimeFigureOut">
              <a:rPr lang="en-US" smtClean="0"/>
              <a:pPr/>
              <a:t>7/2/2013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81EC-F1B6-4ED0-844B-0FB6838132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00964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7E81EC-F1B6-4ED0-844B-0FB68381320B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5" name="Group 13"/>
          <p:cNvGrpSpPr/>
          <p:nvPr userDrawn="1"/>
        </p:nvGrpSpPr>
        <p:grpSpPr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6" name="Rectangle 15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9" name="Date Placeholder 3"/>
          <p:cNvSpPr txBox="1">
            <a:spLocks/>
          </p:cNvSpPr>
          <p:nvPr userDrawn="1"/>
        </p:nvSpPr>
        <p:spPr>
          <a:xfrm>
            <a:off x="3048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7BAF55-BD61-4099-A072-7F84C7CD7393}" type="datetimeFigureOut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7/2/2013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AF55-BD61-4099-A072-7F84C7CD7393}" type="datetimeFigureOut">
              <a:rPr lang="en-US" smtClean="0"/>
              <a:pPr/>
              <a:t>7/2/2013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81EC-F1B6-4ED0-844B-0FB6838132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00964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7E81EC-F1B6-4ED0-844B-0FB68381320B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1" name="Group 13"/>
          <p:cNvGrpSpPr/>
          <p:nvPr userDrawn="1"/>
        </p:nvGrpSpPr>
        <p:grpSpPr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2" name="Rectangle 11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5" name="Date Placeholder 3"/>
          <p:cNvSpPr txBox="1">
            <a:spLocks/>
          </p:cNvSpPr>
          <p:nvPr userDrawn="1"/>
        </p:nvSpPr>
        <p:spPr>
          <a:xfrm>
            <a:off x="3048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7BAF55-BD61-4099-A072-7F84C7CD7393}" type="datetimeFigureOut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7/2/2013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AF55-BD61-4099-A072-7F84C7CD7393}" type="datetimeFigureOut">
              <a:rPr lang="en-US" smtClean="0"/>
              <a:pPr/>
              <a:t>7/2/2013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81EC-F1B6-4ED0-844B-0FB6838132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00964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7E81EC-F1B6-4ED0-844B-0FB68381320B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0" name="Group 13"/>
          <p:cNvGrpSpPr/>
          <p:nvPr userDrawn="1"/>
        </p:nvGrpSpPr>
        <p:grpSpPr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1" name="Rectangle 10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Date Placeholder 3"/>
          <p:cNvSpPr txBox="1">
            <a:spLocks/>
          </p:cNvSpPr>
          <p:nvPr userDrawn="1"/>
        </p:nvSpPr>
        <p:spPr>
          <a:xfrm>
            <a:off x="3048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7BAF55-BD61-4099-A072-7F84C7CD7393}" type="datetimeFigureOut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7/2/2013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AF55-BD61-4099-A072-7F84C7CD7393}" type="datetimeFigureOut">
              <a:rPr lang="en-US" smtClean="0"/>
              <a:pPr/>
              <a:t>7/2/2013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81EC-F1B6-4ED0-844B-0FB6838132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00964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7E81EC-F1B6-4ED0-844B-0FB68381320B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3" name="Group 13"/>
          <p:cNvGrpSpPr/>
          <p:nvPr userDrawn="1"/>
        </p:nvGrpSpPr>
        <p:grpSpPr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4" name="Rectangle 13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7" name="Date Placeholder 3"/>
          <p:cNvSpPr txBox="1">
            <a:spLocks/>
          </p:cNvSpPr>
          <p:nvPr userDrawn="1"/>
        </p:nvSpPr>
        <p:spPr>
          <a:xfrm>
            <a:off x="3048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7BAF55-BD61-4099-A072-7F84C7CD7393}" type="datetimeFigureOut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7/2/2013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AF55-BD61-4099-A072-7F84C7CD7393}" type="datetimeFigureOut">
              <a:rPr lang="en-US" smtClean="0"/>
              <a:pPr/>
              <a:t>7/2/2013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81EC-F1B6-4ED0-844B-0FB6838132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00964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7E81EC-F1B6-4ED0-844B-0FB68381320B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3" name="Group 13"/>
          <p:cNvGrpSpPr/>
          <p:nvPr userDrawn="1"/>
        </p:nvGrpSpPr>
        <p:grpSpPr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4" name="Rectangle 13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7" name="Date Placeholder 3"/>
          <p:cNvSpPr txBox="1">
            <a:spLocks/>
          </p:cNvSpPr>
          <p:nvPr userDrawn="1"/>
        </p:nvSpPr>
        <p:spPr>
          <a:xfrm>
            <a:off x="3048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7BAF55-BD61-4099-A072-7F84C7CD7393}" type="datetimeFigureOut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7/2/2013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E81EC-F1B6-4ED0-844B-0FB6838132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Slide Number Placeholder 5"/>
          <p:cNvSpPr txBox="1">
            <a:spLocks/>
          </p:cNvSpPr>
          <p:nvPr/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00964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7E81EC-F1B6-4ED0-844B-0FB68381320B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081223" y="533400"/>
            <a:ext cx="662727" cy="609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" name="Group 13"/>
          <p:cNvGrpSpPr/>
          <p:nvPr/>
        </p:nvGrpSpPr>
        <p:grpSpPr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3" name="Rectangle 12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15" name="Object 5"/>
          <p:cNvGraphicFramePr>
            <a:graphicFrameLocks noChangeAspect="1"/>
          </p:cNvGraphicFramePr>
          <p:nvPr/>
        </p:nvGraphicFramePr>
        <p:xfrm>
          <a:off x="152400" y="533400"/>
          <a:ext cx="609600" cy="620684"/>
        </p:xfrm>
        <a:graphic>
          <a:graphicData uri="http://schemas.openxmlformats.org/presentationml/2006/ole">
            <p:oleObj spid="_x0000_s31749" r:id="rId16" imgW="2580952" imgH="2600000" progId="">
              <p:embed/>
            </p:oleObj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fld id="{7B7BAF55-BD61-4099-A072-7F84C7CD7393}" type="datetimeFigureOut">
              <a:rPr lang="en-US" smtClean="0"/>
              <a:pPr/>
              <a:t>7/2/2013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342900" lvl="0" indent="-342900">
              <a:spcBef>
                <a:spcPct val="20000"/>
              </a:spcBef>
            </a:pPr>
            <a:r>
              <a:rPr lang="fr-CA" sz="11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Cotonou - Séminaire AFRITAC OUEST</a:t>
            </a:r>
            <a:endParaRPr lang="fr-ML" sz="1100" dirty="0">
              <a:solidFill>
                <a:srgbClr val="00B05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1BF93-1910-4DCA-A70D-A501BF003A7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295400" y="3352800"/>
            <a:ext cx="6248400" cy="1066800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endParaRPr lang="fr-FR" sz="3600" b="1" dirty="0" smtClean="0">
              <a:solidFill>
                <a:srgbClr val="FF0000"/>
              </a:solidFill>
            </a:endParaRPr>
          </a:p>
          <a:p>
            <a:pPr algn="ctr">
              <a:buNone/>
              <a:defRPr/>
            </a:pPr>
            <a:r>
              <a:rPr lang="fr-FR" sz="4400" b="1" dirty="0" smtClean="0">
                <a:solidFill>
                  <a:srgbClr val="009644"/>
                </a:solidFill>
              </a:rPr>
              <a:t>Gestion d’une campagne de comptes nationaux avec ERETES</a:t>
            </a:r>
            <a:endParaRPr lang="fr-FR" sz="4500" b="1" dirty="0" smtClean="0">
              <a:solidFill>
                <a:srgbClr val="009644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200400" y="2590800"/>
            <a:ext cx="2895600" cy="0"/>
          </a:xfrm>
          <a:prstGeom prst="line">
            <a:avLst/>
          </a:prstGeom>
          <a:ln>
            <a:solidFill>
              <a:srgbClr val="0096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124200" y="4800600"/>
            <a:ext cx="2895600" cy="0"/>
          </a:xfrm>
          <a:prstGeom prst="line">
            <a:avLst/>
          </a:prstGeom>
          <a:ln>
            <a:solidFill>
              <a:srgbClr val="0096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7192" y="5181600"/>
            <a:ext cx="1429616" cy="1123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ubtitle 2"/>
          <p:cNvSpPr txBox="1">
            <a:spLocks/>
          </p:cNvSpPr>
          <p:nvPr/>
        </p:nvSpPr>
        <p:spPr>
          <a:xfrm>
            <a:off x="990600" y="1371600"/>
            <a:ext cx="6934200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/>
            <a:r>
              <a:rPr lang="fr-FR" sz="2400" b="1" dirty="0" smtClean="0"/>
              <a:t>Séminaire Régional de comptabilité nationale </a:t>
            </a:r>
            <a:endParaRPr lang="en-US" sz="2400" dirty="0" smtClean="0"/>
          </a:p>
          <a:p>
            <a:pPr algn="ctr"/>
            <a:r>
              <a:rPr lang="fr-FR" sz="2400" b="1" dirty="0" smtClean="0"/>
              <a:t> « ERETES, outils d’aide à l’élaboration des comptes nationaux »</a:t>
            </a:r>
            <a:endParaRPr lang="en-US" sz="2400" dirty="0" smtClean="0"/>
          </a:p>
          <a:p>
            <a:pPr algn="ctr"/>
            <a:endParaRPr lang="fr-FR" sz="1100" b="1" dirty="0" smtClean="0">
              <a:solidFill>
                <a:srgbClr val="00B05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endParaRPr lang="fr-FR" sz="1100" b="1" dirty="0" smtClean="0">
              <a:solidFill>
                <a:srgbClr val="00B05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fr-CA" sz="2000" b="1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fr-CA" sz="2000" b="1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kumimoji="0" lang="fr-ML" sz="1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Titre 11"/>
          <p:cNvSpPr txBox="1">
            <a:spLocks/>
          </p:cNvSpPr>
          <p:nvPr/>
        </p:nvSpPr>
        <p:spPr>
          <a:xfrm>
            <a:off x="142875" y="381000"/>
            <a:ext cx="9001125" cy="914400"/>
          </a:xfrm>
          <a:prstGeom prst="rect">
            <a:avLst/>
          </a:prstGeom>
        </p:spPr>
        <p:txBody>
          <a:bodyPr rtlCol="0">
            <a:normAutofit fontScale="25000" lnSpcReduction="20000"/>
          </a:bodyPr>
          <a:lstStyle/>
          <a:p>
            <a:pPr algn="ctr">
              <a:defRPr/>
            </a:pPr>
            <a:r>
              <a:rPr kumimoji="0" lang="fr-FR" sz="3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FR" sz="3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fr-FR" sz="9600" b="1" dirty="0" smtClean="0">
                <a:solidFill>
                  <a:srgbClr val="009644"/>
                </a:solidFill>
              </a:rPr>
              <a:t>AFRITAC de l’Ouest</a:t>
            </a:r>
          </a:p>
          <a:p>
            <a:pPr algn="ctr">
              <a:defRPr/>
            </a:pPr>
            <a:r>
              <a:rPr lang="fr-FR" sz="9600" b="1" dirty="0" smtClean="0">
                <a:solidFill>
                  <a:srgbClr val="009644"/>
                </a:solidFill>
              </a:rPr>
              <a:t>Abidjan – Côte d’Ivoire</a:t>
            </a:r>
            <a:endParaRPr lang="en-US" sz="9600" b="1" dirty="0" smtClean="0">
              <a:solidFill>
                <a:srgbClr val="009644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FR" sz="1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fr-FR" sz="1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581400" y="4419600"/>
            <a:ext cx="19175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Par Pegoue Achille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28600" y="5943600"/>
            <a:ext cx="3200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Cotonou, BENIN </a:t>
            </a:r>
            <a:endParaRPr lang="en-US" dirty="0" smtClean="0"/>
          </a:p>
        </p:txBody>
      </p:sp>
      <p:sp>
        <p:nvSpPr>
          <p:cNvPr id="16" name="Rectangle 15"/>
          <p:cNvSpPr/>
          <p:nvPr/>
        </p:nvSpPr>
        <p:spPr>
          <a:xfrm>
            <a:off x="7013143" y="5867400"/>
            <a:ext cx="19611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15—19 juillet 2013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05200" y="6488668"/>
            <a:ext cx="252986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CM" sz="11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Cotonou - Séminaire AFRITAC OUEST</a:t>
            </a:r>
            <a:endParaRPr lang="fr-CM" sz="1100" dirty="0">
              <a:solidFill>
                <a:srgbClr val="00B050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762000" y="457200"/>
            <a:ext cx="7239000" cy="45720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 algn="ctr">
              <a:spcBef>
                <a:spcPct val="0"/>
              </a:spcBef>
            </a:pPr>
            <a:r>
              <a:rPr lang="fr-CM" sz="2000" dirty="0" smtClean="0"/>
              <a:t>Rappel des tâches de l’administrateur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752600" y="914400"/>
            <a:ext cx="5257800" cy="381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0" rIns="91440" bIns="0" rtlCol="0" anchor="ctr">
            <a:normAutofit fontScale="97500"/>
          </a:bodyPr>
          <a:lstStyle/>
          <a:p>
            <a:pPr algn="ctr">
              <a:spcBef>
                <a:spcPct val="0"/>
              </a:spcBef>
            </a:pPr>
            <a:r>
              <a:rPr lang="fr-CM" sz="2000" dirty="0" smtClean="0"/>
              <a:t>Exemple2: Traitement des sources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68505864"/>
              </p:ext>
            </p:extLst>
          </p:nvPr>
        </p:nvGraphicFramePr>
        <p:xfrm>
          <a:off x="457200" y="1371600"/>
          <a:ext cx="8305800" cy="4870663"/>
        </p:xfrm>
        <a:graphic>
          <a:graphicData uri="http://schemas.openxmlformats.org/drawingml/2006/table">
            <a:tbl>
              <a:tblPr/>
              <a:tblGrid>
                <a:gridCol w="2507411"/>
                <a:gridCol w="5798389"/>
              </a:tblGrid>
              <a:tr h="462055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M" sz="1700" b="1" kern="1200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Activités </a:t>
                      </a:r>
                      <a:endParaRPr lang="en-US" sz="1100" dirty="0">
                        <a:latin typeface="Times New Roman"/>
                        <a:ea typeface="Calibri"/>
                      </a:endParaRPr>
                    </a:p>
                  </a:txBody>
                  <a:tcPr marL="86622" marR="86622" marT="43311" marB="4331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M" sz="1700" b="1" kern="1200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Commentaires </a:t>
                      </a:r>
                      <a:endParaRPr lang="en-US" sz="1100" dirty="0">
                        <a:latin typeface="Times New Roman"/>
                        <a:ea typeface="Calibri"/>
                      </a:endParaRPr>
                    </a:p>
                  </a:txBody>
                  <a:tcPr marL="86622" marR="86622" marT="43311" marB="4331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956795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0 – Faire le point sur le traitement des sources de la campagne précédente; identifier de nouvelles sources</a:t>
                      </a:r>
                      <a:r>
                        <a:rPr lang="fr-FR" sz="14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en-US" sz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Rassembler </a:t>
                      </a:r>
                      <a:r>
                        <a:rPr lang="fr-FR" sz="1400" kern="1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toutes les propositions d’amélioration sur les sources et organiser la mise en œuvre et le suivi; pour les </a:t>
                      </a: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sources nouvelles, </a:t>
                      </a:r>
                      <a:r>
                        <a:rPr lang="fr-FR" sz="1400" kern="1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ébaucher le traitement à faire et son utilisation; évaluer les notes méthodologiques sur les sources</a:t>
                      </a:r>
                      <a:r>
                        <a:rPr lang="fr-FR" sz="14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en-US" sz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671161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1 – Distribuer les </a:t>
                      </a: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sources </a:t>
                      </a:r>
                      <a:r>
                        <a:rPr lang="fr-FR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dans la base ERETES</a:t>
                      </a: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fr-FR" sz="1400" kern="1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se fixer des délais et assurer le suivi </a:t>
                      </a:r>
                      <a:endParaRPr lang="en-US" sz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Proposer des scenarii pour la gestion des équipes (spécialisation/rotation, binôme pour l’intégration des nouveaux, supervision par les responsables des services), </a:t>
                      </a: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fr-FR" sz="1400" kern="1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réunions de </a:t>
                      </a: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suivi; </a:t>
                      </a:r>
                      <a:r>
                        <a:rPr lang="fr-FR" sz="1400" kern="1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prendre les décisions pour respecter le calendrier</a:t>
                      </a:r>
                      <a:r>
                        <a:rPr lang="fr-FR" sz="14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en-US" sz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48399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2 – Valider les sources </a:t>
                      </a: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 (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Recevabilité et validation)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Elaborer la batterie de tests de validation à mettre en œuvre pour chaque source: attributs clés, liaison entre les attributs, niveau de désagrégation,  duplication facilitant les travaux </a:t>
                      </a: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analytiques, comparaison avec</a:t>
                      </a:r>
                      <a:r>
                        <a:rPr lang="fr-FR" sz="1400" kern="1200" baseline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 N-1, </a:t>
                      </a: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rial"/>
                        </a:rPr>
                        <a:t>é</a:t>
                      </a: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léments </a:t>
                      </a:r>
                      <a:r>
                        <a:rPr lang="fr-FR" sz="14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de validation dans les tableaux de synthèse (TRE, TCEI</a:t>
                      </a: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) </a:t>
                      </a:r>
                      <a:endParaRPr lang="en-US" sz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470995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  <a:r>
                        <a:rPr lang="fr-FR" sz="1400" kern="1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 –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Charger la source </a:t>
                      </a:r>
                      <a:endParaRPr lang="en-US" sz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Valider la source en présence de son responsable et la charger dans la base</a:t>
                      </a: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.</a:t>
                      </a:r>
                    </a:p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Rédiger une note sur l’impact de la source sur les grands </a:t>
                      </a: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agrégats.</a:t>
                      </a:r>
                      <a:endParaRPr lang="en-US" sz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50551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4 –Archiver la source, </a:t>
                      </a: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les notes méthodologiques </a:t>
                      </a:r>
                      <a:r>
                        <a:rPr lang="fr-FR" sz="14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et les fichiers de base 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450551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5 – Organiser une réunion de synthèse pour faire point (EVALUER)</a:t>
                      </a:r>
                      <a:endParaRPr lang="en-US" sz="1400" kern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Partager</a:t>
                      </a:r>
                      <a:r>
                        <a:rPr lang="fr-FR" sz="1400" kern="1200" baseline="0" dirty="0" smtClean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 toute l’information disponible avec toute l’équipe, anticiper les difficultés et proposer des stratégies de gestion; distribuer une copie du répertoire de la campagne</a:t>
                      </a:r>
                      <a:endParaRPr lang="en-US" sz="1400" dirty="0">
                        <a:latin typeface="Times New Roman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05200" y="6488668"/>
            <a:ext cx="252986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CM" sz="11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Cotonou - Séminaire AFRITAC OUEST</a:t>
            </a:r>
            <a:endParaRPr lang="fr-CM" sz="1100" dirty="0">
              <a:solidFill>
                <a:srgbClr val="00B050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762000" y="457200"/>
            <a:ext cx="7135586" cy="40640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 algn="ctr">
              <a:spcBef>
                <a:spcPct val="0"/>
              </a:spcBef>
            </a:pPr>
            <a:r>
              <a:rPr lang="fr-CM" sz="2000" dirty="0" smtClean="0"/>
              <a:t>Rappel des tâches de l’administrateur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752600" y="914400"/>
            <a:ext cx="52578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0" rIns="91440" bIns="0" rtlCol="0" anchor="ctr">
            <a:normAutofit fontScale="97500"/>
          </a:bodyPr>
          <a:lstStyle/>
          <a:p>
            <a:pPr algn="ctr">
              <a:spcBef>
                <a:spcPct val="0"/>
              </a:spcBef>
            </a:pPr>
            <a:r>
              <a:rPr lang="fr-CM" sz="2000" dirty="0" smtClean="0"/>
              <a:t>Exemple3: Traitement </a:t>
            </a:r>
            <a:r>
              <a:rPr lang="fr-CM" sz="2100" dirty="0" smtClean="0"/>
              <a:t>des pré-arbitrages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36461430"/>
              </p:ext>
            </p:extLst>
          </p:nvPr>
        </p:nvGraphicFramePr>
        <p:xfrm>
          <a:off x="457200" y="1371600"/>
          <a:ext cx="8305800" cy="4939250"/>
        </p:xfrm>
        <a:graphic>
          <a:graphicData uri="http://schemas.openxmlformats.org/drawingml/2006/table">
            <a:tbl>
              <a:tblPr/>
              <a:tblGrid>
                <a:gridCol w="1600200"/>
                <a:gridCol w="457200"/>
                <a:gridCol w="6248400"/>
              </a:tblGrid>
              <a:tr h="462055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M" sz="1700" b="1" kern="1200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Activités </a:t>
                      </a:r>
                      <a:endParaRPr lang="en-US" sz="1100" dirty="0">
                        <a:latin typeface="Times New Roman"/>
                        <a:ea typeface="Calibri"/>
                      </a:endParaRPr>
                    </a:p>
                  </a:txBody>
                  <a:tcPr marL="86622" marR="86622" marT="43311" marB="4331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M" sz="1700" b="1" kern="1200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Commentaires </a:t>
                      </a:r>
                      <a:endParaRPr lang="en-US" sz="1100" dirty="0">
                        <a:latin typeface="Times New Roman"/>
                        <a:ea typeface="Calibri"/>
                      </a:endParaRPr>
                    </a:p>
                  </a:txBody>
                  <a:tcPr marL="86622" marR="86622" marT="43311" marB="4331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Calibri"/>
                      </a:endParaRPr>
                    </a:p>
                  </a:txBody>
                  <a:tcPr marL="86622" marR="86622" marT="43311" marB="4331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956795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0 – </a:t>
                      </a: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Identifier les pré-arbitrages  </a:t>
                      </a: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à</a:t>
                      </a:r>
                      <a:r>
                        <a:rPr lang="fr-FR" sz="1400" kern="1200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réaliser</a:t>
                      </a:r>
                      <a:endParaRPr lang="en-US" sz="1200" dirty="0">
                        <a:latin typeface="Times New Roman"/>
                        <a:ea typeface="Calibri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=Dresser</a:t>
                      </a:r>
                      <a:r>
                        <a:rPr lang="fr-FR" sz="1400" kern="1200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fr-FR" sz="1400" kern="1200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une liste des </a:t>
                      </a: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pré-arbitrages</a:t>
                      </a:r>
                      <a:r>
                        <a:rPr lang="fr-FR" sz="1400" kern="1200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(opération du champ du TRE y compris l’emploi et secteurs </a:t>
                      </a: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à</a:t>
                      </a:r>
                      <a:r>
                        <a:rPr lang="fr-FR" sz="1400" kern="1200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comptabilité &amp; soldes comptables pour le TCEI); faire le point de la campagne précédente; évaluer l’impact des travaux des sources ; identifier les sources complémentaires, s’entendre sur les traitements </a:t>
                      </a: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à réaliser</a:t>
                      </a:r>
                      <a:r>
                        <a:rPr lang="fr-FR" sz="1400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pour chaque élément de la liste; recenser les améliorations </a:t>
                      </a: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à apporter au traitement et </a:t>
                      </a:r>
                      <a:r>
                        <a:rPr lang="fr-FR" sz="1400" kern="1200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aux </a:t>
                      </a: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notes méthodologiques.</a:t>
                      </a:r>
                      <a:endParaRPr lang="en-US" sz="1200" dirty="0">
                        <a:latin typeface="Times New Roman"/>
                        <a:ea typeface="Calibri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Calibri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671161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 – Distribuer les </a:t>
                      </a: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pré-arbitrages</a:t>
                      </a: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fr-FR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se fixer des délais et assurer le suivi </a:t>
                      </a:r>
                      <a:endParaRPr lang="en-US" sz="1200" dirty="0">
                        <a:latin typeface="Times New Roman"/>
                        <a:ea typeface="Calibri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Proposer des scenarii pour la gestion des équipes (spécialisation/rotation, binôme pour l’intégration des nouveaux, </a:t>
                      </a: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influence de la source sur l’opération), </a:t>
                      </a:r>
                      <a:r>
                        <a:rPr lang="fr-FR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programmer des réunions de </a:t>
                      </a: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suivi (articulation des liens entre production et stock</a:t>
                      </a:r>
                      <a:r>
                        <a:rPr lang="fr-FR" sz="1400" kern="1200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par exemple)</a:t>
                      </a: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fr-FR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prendre les décisions pour respecter le calendrier</a:t>
                      </a:r>
                      <a:r>
                        <a:rPr lang="fr-FR" sz="14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Calibri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Calibri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48399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2 – Valider les </a:t>
                      </a: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pré-arbitrages (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Recevabilité et validation)</a:t>
                      </a:r>
                      <a:endParaRPr lang="en-US" sz="1400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Elaborer la batterie de tests de validation à mettre en œuvre pour chaque </a:t>
                      </a: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pré-arbitrages</a:t>
                      </a: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: </a:t>
                      </a:r>
                      <a:r>
                        <a:rPr lang="fr-FR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attributs clés, liaison entre les attributs, niveau de désagrégation,  duplication facilitant les travaux </a:t>
                      </a: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analytiques, comparaison avec</a:t>
                      </a:r>
                      <a:r>
                        <a:rPr lang="fr-FR" sz="1400" kern="1200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N-1, </a:t>
                      </a: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/>
                        </a:rPr>
                        <a:t>é</a:t>
                      </a: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léments </a:t>
                      </a:r>
                      <a:r>
                        <a:rPr lang="fr-FR" sz="14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de validation dans les tableaux de synthèse (TRE, TCEI</a:t>
                      </a: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) </a:t>
                      </a:r>
                      <a:endParaRPr lang="en-US" sz="1200" dirty="0">
                        <a:latin typeface="Times New Roman"/>
                        <a:ea typeface="Calibri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Calibri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470995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  <a:r>
                        <a:rPr lang="fr-FR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– 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Charger 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le </a:t>
                      </a: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pré-arbitrage</a:t>
                      </a:r>
                      <a:endParaRPr lang="en-US" sz="1200" dirty="0">
                        <a:latin typeface="Times New Roman"/>
                        <a:ea typeface="Calibri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Valider </a:t>
                      </a: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le </a:t>
                      </a: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pré-arbitrage</a:t>
                      </a:r>
                      <a:r>
                        <a:rPr lang="fr-FR" sz="1400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en </a:t>
                      </a:r>
                      <a:r>
                        <a:rPr lang="fr-FR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présence de son responsable et </a:t>
                      </a: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le </a:t>
                      </a:r>
                      <a:r>
                        <a:rPr lang="fr-FR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charger dans la base</a:t>
                      </a: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.</a:t>
                      </a:r>
                    </a:p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Rédiger une note sur l’impact des </a:t>
                      </a: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pré-arbitrages</a:t>
                      </a: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 sur les grands agrégats.</a:t>
                      </a:r>
                      <a:endParaRPr lang="en-US" sz="1200" dirty="0">
                        <a:latin typeface="Times New Roman"/>
                        <a:ea typeface="Calibri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Calibri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3049">
                <a:tc gridSpan="3"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4 –Archiver </a:t>
                      </a: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le </a:t>
                      </a: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pré-arbitrage</a:t>
                      </a: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, les notes </a:t>
                      </a:r>
                      <a:r>
                        <a:rPr lang="fr-FR" sz="14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méthodologique et les fichiers de base </a:t>
                      </a:r>
                      <a:endParaRPr lang="en-US" sz="1400" kern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M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endParaRPr lang="en-US" sz="1000" dirty="0">
                        <a:latin typeface="Times New Roman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450551">
                <a:tc gridSpan="2"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5– organiser une réunion de synthèse pour faire point (EVALUER)</a:t>
                      </a:r>
                      <a:endParaRPr lang="en-US" sz="1400" kern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M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Partager</a:t>
                      </a:r>
                      <a:r>
                        <a:rPr lang="fr-FR" sz="1400" kern="1200" baseline="0" dirty="0" smtClean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 toute l’information disponible avec toute l’équipe, anticiper les difficultés et proposer des stratégies de gestion; distribuer une copie du répertoire de la campagne</a:t>
                      </a:r>
                      <a:endParaRPr lang="en-US" sz="1400" dirty="0">
                        <a:latin typeface="Times New Roman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05200" y="6488668"/>
            <a:ext cx="252986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CM" sz="11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Cotonou - Séminaire AFRITAC OUEST</a:t>
            </a:r>
            <a:endParaRPr lang="fr-CM" sz="1100" dirty="0">
              <a:solidFill>
                <a:srgbClr val="00B050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762000" y="457200"/>
            <a:ext cx="7135586" cy="40640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 algn="ctr">
              <a:spcBef>
                <a:spcPct val="0"/>
              </a:spcBef>
            </a:pPr>
            <a:r>
              <a:rPr lang="fr-CM" sz="2000" dirty="0" smtClean="0"/>
              <a:t>Rappel des tâches de l’administrateur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752600" y="914400"/>
            <a:ext cx="52578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0" rIns="91440" bIns="0" rtlCol="0" anchor="ctr">
            <a:normAutofit fontScale="97500"/>
          </a:bodyPr>
          <a:lstStyle/>
          <a:p>
            <a:pPr algn="ctr">
              <a:spcBef>
                <a:spcPct val="0"/>
              </a:spcBef>
            </a:pPr>
            <a:r>
              <a:rPr lang="fr-CM" sz="2000" dirty="0" smtClean="0"/>
              <a:t>Exemple4: Première décentralisation</a:t>
            </a:r>
            <a:endParaRPr lang="fr-CM" sz="2100" dirty="0" smtClean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33785161"/>
              </p:ext>
            </p:extLst>
          </p:nvPr>
        </p:nvGraphicFramePr>
        <p:xfrm>
          <a:off x="457200" y="1371600"/>
          <a:ext cx="8305800" cy="4929624"/>
        </p:xfrm>
        <a:graphic>
          <a:graphicData uri="http://schemas.openxmlformats.org/drawingml/2006/table">
            <a:tbl>
              <a:tblPr/>
              <a:tblGrid>
                <a:gridCol w="2133600"/>
                <a:gridCol w="6172200"/>
              </a:tblGrid>
              <a:tr h="462055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M" sz="1700" b="1" kern="1200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Activités </a:t>
                      </a:r>
                      <a:endParaRPr lang="en-US" sz="1100" dirty="0">
                        <a:latin typeface="Times New Roman"/>
                        <a:ea typeface="Calibri"/>
                      </a:endParaRPr>
                    </a:p>
                  </a:txBody>
                  <a:tcPr marL="86622" marR="86622" marT="43311" marB="4331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M" sz="1700" b="1" kern="1200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Commentaires </a:t>
                      </a:r>
                      <a:endParaRPr lang="en-US" sz="1100" dirty="0">
                        <a:latin typeface="Times New Roman"/>
                        <a:ea typeface="Calibri"/>
                      </a:endParaRPr>
                    </a:p>
                  </a:txBody>
                  <a:tcPr marL="86622" marR="86622" marT="43311" marB="4331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680945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0 – </a:t>
                      </a: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Identifier les objectifs; fixer les délais et s’assurer que les conditions sont remplies</a:t>
                      </a:r>
                      <a:endParaRPr lang="en-US" sz="1200" dirty="0">
                        <a:latin typeface="Times New Roman"/>
                        <a:ea typeface="Calibri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Préparation</a:t>
                      </a:r>
                      <a:r>
                        <a:rPr lang="fr-FR" sz="1400" kern="1200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fr-FR" sz="1400" kern="1200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de la projection des CI; préciser le champ et les opérations concernées par les objectifs; projection de l’emploi; estimation de l’échantillon constant DSF; IPI</a:t>
                      </a:r>
                      <a:endParaRPr lang="en-US" sz="1200" dirty="0">
                        <a:latin typeface="Times New Roman"/>
                        <a:ea typeface="Calibri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671161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 – </a:t>
                      </a: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Identifier</a:t>
                      </a:r>
                      <a:r>
                        <a:rPr lang="fr-FR" sz="1400" kern="1200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les contrôles (dresser une check-list)</a:t>
                      </a:r>
                      <a:endParaRPr lang="en-US" sz="1200" dirty="0">
                        <a:latin typeface="Times New Roman"/>
                        <a:ea typeface="Calibri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Ventilation de la production par mode;</a:t>
                      </a:r>
                      <a:endParaRPr lang="en-US" sz="1200" dirty="0">
                        <a:latin typeface="Times New Roman"/>
                        <a:ea typeface="Calibri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48399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2 – </a:t>
                      </a: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Développer</a:t>
                      </a:r>
                      <a:r>
                        <a:rPr lang="fr-FR" sz="1400" kern="1200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la </a:t>
                      </a: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stratégie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de coordination</a:t>
                      </a:r>
                      <a:endParaRPr lang="en-US" sz="1400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Traitement des productions</a:t>
                      </a:r>
                      <a:r>
                        <a:rPr lang="fr-FR" sz="1400" kern="1200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secondaires; liaison biens et services (TRE) et secteurs institutionnels (TCEI); formatage du bloc-notes</a:t>
                      </a:r>
                      <a:endParaRPr lang="en-US" sz="1200" dirty="0">
                        <a:latin typeface="Times New Roman"/>
                        <a:ea typeface="Calibri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470995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3 </a:t>
                      </a:r>
                      <a:r>
                        <a:rPr lang="fr-FR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– </a:t>
                      </a: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Identifier</a:t>
                      </a:r>
                      <a:r>
                        <a:rPr lang="fr-FR" sz="1400" kern="1200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les contrôles (dresser une check-list)</a:t>
                      </a:r>
                      <a:endParaRPr lang="en-US" sz="1200" dirty="0">
                        <a:latin typeface="Times New Roman"/>
                        <a:ea typeface="Calibri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Ventilation de la production par mode économique; indice de volume de la production, indice de prix de CI; existence des indices</a:t>
                      </a:r>
                      <a:r>
                        <a:rPr lang="fr-FR" sz="1400" kern="1200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pour les produits de la projection des CI</a:t>
                      </a:r>
                      <a:endParaRPr lang="en-US" sz="1200" dirty="0">
                        <a:latin typeface="Times New Roman"/>
                        <a:ea typeface="Calibri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70995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4</a:t>
                      </a: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fr-FR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– </a:t>
                      </a: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Recenser</a:t>
                      </a:r>
                      <a:r>
                        <a:rPr lang="fr-FR" sz="1400" kern="1200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les méthodologies et  techniques a mettre en œuvre</a:t>
                      </a:r>
                      <a:endParaRPr lang="en-US" sz="1400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CB: traitement par mode économique; utilisation de l’emploi (productivité), répartition de la production par produit; passage secteur branche; calcul production des </a:t>
                      </a:r>
                      <a:r>
                        <a:rPr lang="fr-FR" sz="1400" kern="12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Apu</a:t>
                      </a: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; cas de figure pour démarrer un CB</a:t>
                      </a:r>
                    </a:p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ERE: indice de volume et de prix; répartition</a:t>
                      </a:r>
                      <a:r>
                        <a:rPr lang="fr-FR" sz="1400" kern="1200" baseline="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 de la production par branche; analyse des évolutions des éléments du prix (marge et impôts); cas de figure pour démarrer un ERE; validation locale de l’ERE</a:t>
                      </a:r>
                    </a:p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baseline="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Rédaction du bloc-notes</a:t>
                      </a:r>
                      <a:endParaRPr lang="en-US" sz="1200" dirty="0">
                        <a:latin typeface="Times New Roman"/>
                        <a:ea typeface="Calibri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7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05200" y="6488668"/>
            <a:ext cx="252986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CM" sz="11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Cotonou - Séminaire AFRITAC OUEST</a:t>
            </a:r>
            <a:endParaRPr lang="fr-CM" sz="1100" dirty="0">
              <a:solidFill>
                <a:srgbClr val="00B050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762000" y="457200"/>
            <a:ext cx="7135586" cy="40640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 algn="ctr">
              <a:spcBef>
                <a:spcPct val="0"/>
              </a:spcBef>
            </a:pPr>
            <a:r>
              <a:rPr lang="fr-CM" sz="2000" dirty="0" smtClean="0"/>
              <a:t>Rappel des tâches de l’administrateur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752600" y="914400"/>
            <a:ext cx="52578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0" rIns="91440" bIns="0" rtlCol="0" anchor="ctr">
            <a:normAutofit fontScale="97500"/>
          </a:bodyPr>
          <a:lstStyle/>
          <a:p>
            <a:pPr algn="ctr">
              <a:spcBef>
                <a:spcPct val="0"/>
              </a:spcBef>
            </a:pPr>
            <a:r>
              <a:rPr lang="fr-CM" sz="2000" dirty="0" smtClean="0"/>
              <a:t>Exemple5: Première centralisation</a:t>
            </a:r>
            <a:endParaRPr lang="fr-CM" sz="2100" dirty="0" smtClean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37174786"/>
              </p:ext>
            </p:extLst>
          </p:nvPr>
        </p:nvGraphicFramePr>
        <p:xfrm>
          <a:off x="457200" y="1371600"/>
          <a:ext cx="8305800" cy="4206853"/>
        </p:xfrm>
        <a:graphic>
          <a:graphicData uri="http://schemas.openxmlformats.org/drawingml/2006/table">
            <a:tbl>
              <a:tblPr/>
              <a:tblGrid>
                <a:gridCol w="2133600"/>
                <a:gridCol w="6172200"/>
              </a:tblGrid>
              <a:tr h="462055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M" sz="1700" b="1" kern="1200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Activités </a:t>
                      </a:r>
                      <a:endParaRPr lang="en-US" sz="1100" dirty="0">
                        <a:latin typeface="Times New Roman"/>
                        <a:ea typeface="Calibri"/>
                      </a:endParaRPr>
                    </a:p>
                  </a:txBody>
                  <a:tcPr marL="86622" marR="86622" marT="43311" marB="4331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M" sz="1700" b="1" kern="1200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Commentaires </a:t>
                      </a:r>
                      <a:endParaRPr lang="en-US" sz="1100" dirty="0">
                        <a:latin typeface="Times New Roman"/>
                        <a:ea typeface="Calibri"/>
                      </a:endParaRPr>
                    </a:p>
                  </a:txBody>
                  <a:tcPr marL="86622" marR="86622" marT="43311" marB="4331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680945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0 – </a:t>
                      </a: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Identifier les objectifs; fixer les délais et s’assurer que les conditions sont remplies</a:t>
                      </a:r>
                      <a:endParaRPr lang="en-US" sz="1200" dirty="0">
                        <a:latin typeface="Times New Roman"/>
                        <a:ea typeface="Calibri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R</a:t>
                      </a:r>
                      <a:r>
                        <a:rPr lang="fr-FR" sz="1400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é</a:t>
                      </a: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aliser </a:t>
                      </a:r>
                      <a:r>
                        <a:rPr lang="fr-FR" sz="1400" kern="1200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de </a:t>
                      </a:r>
                      <a:r>
                        <a:rPr lang="fr-FR" sz="1400" kern="1200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la projection des CI; liste des tableaux à construire pour la validation; source/méthodologie de validation; outils à mettre en place pour la projection; </a:t>
                      </a: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Traitement des productions</a:t>
                      </a:r>
                      <a:r>
                        <a:rPr lang="fr-FR" sz="1400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secondaires notamment à prix constant</a:t>
                      </a:r>
                    </a:p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Centralisation des bases locales/bloc –notes (fusion)</a:t>
                      </a:r>
                      <a:endParaRPr lang="en-US" sz="1400" kern="1200" baseline="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671161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 – </a:t>
                      </a: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Construction des tableaux</a:t>
                      </a:r>
                      <a:endParaRPr lang="en-US" sz="1200" dirty="0">
                        <a:latin typeface="Times New Roman"/>
                        <a:ea typeface="Calibri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Si les maquettes sont disponibles, les mettre à jour; dans le cas contraire, répartir les tâches  pour leur</a:t>
                      </a:r>
                      <a:r>
                        <a:rPr lang="fr-FR" sz="1400" kern="1200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construction</a:t>
                      </a:r>
                      <a:endParaRPr lang="en-US" sz="1200" dirty="0">
                        <a:latin typeface="Times New Roman"/>
                        <a:ea typeface="Calibri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48399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2 </a:t>
                      </a: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–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Validation</a:t>
                      </a:r>
                      <a:r>
                        <a:rPr lang="en-US" sz="1400" kern="1200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des indices</a:t>
                      </a:r>
                      <a:endParaRPr lang="en-US" sz="1400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baseline="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Développer la stratégie: ressources humaines (toute l’équipe/comptable expérimenté/binôme administrateur &amp; responsable branche, etc.), utilisation des sources, décision de report en base centrale ou nouvelle décentralisation</a:t>
                      </a:r>
                      <a:endParaRPr lang="en-US" sz="1200" dirty="0">
                        <a:latin typeface="Times New Roman"/>
                        <a:ea typeface="Calibri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470995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3 </a:t>
                      </a:r>
                      <a:r>
                        <a:rPr lang="fr-FR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– </a:t>
                      </a: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Projection</a:t>
                      </a:r>
                      <a:r>
                        <a:rPr lang="fr-FR" sz="1400" kern="1200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des CI</a:t>
                      </a:r>
                      <a:endParaRPr lang="en-US" sz="1200" dirty="0">
                        <a:latin typeface="Times New Roman"/>
                        <a:ea typeface="Calibri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Calibri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70995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4</a:t>
                      </a: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fr-FR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– </a:t>
                      </a: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Valider la projection</a:t>
                      </a:r>
                      <a:endParaRPr lang="en-US" sz="1400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Examen des coefficients techniques; validation production des </a:t>
                      </a:r>
                      <a:r>
                        <a:rPr lang="fr-FR" sz="1400" kern="12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Apu</a:t>
                      </a: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,</a:t>
                      </a:r>
                      <a:endParaRPr lang="en-US" sz="1200" dirty="0">
                        <a:latin typeface="Times New Roman"/>
                        <a:ea typeface="Calibri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7E8"/>
                    </a:solidFill>
                  </a:tcPr>
                </a:tc>
              </a:tr>
              <a:tr h="470995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Calibri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05200" y="6488668"/>
            <a:ext cx="252986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CM" sz="11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Cotonou - Séminaire AFRITAC OUEST</a:t>
            </a:r>
            <a:endParaRPr lang="fr-CM" sz="1100" dirty="0">
              <a:solidFill>
                <a:srgbClr val="00B050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762000" y="457200"/>
            <a:ext cx="7239000" cy="60960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algn="ctr">
              <a:spcBef>
                <a:spcPct val="0"/>
              </a:spcBef>
            </a:pPr>
            <a:r>
              <a:rPr lang="fr-CM" sz="2000" dirty="0" smtClean="0"/>
              <a:t>Quelques tâches </a:t>
            </a:r>
            <a:r>
              <a:rPr lang="fr-CM" sz="2000" dirty="0" smtClean="0"/>
              <a:t>de </a:t>
            </a:r>
            <a:r>
              <a:rPr lang="fr-CM" sz="2000" dirty="0" smtClean="0"/>
              <a:t>l’administrateur pouvant </a:t>
            </a:r>
            <a:r>
              <a:rPr lang="fr-FR" sz="2000" dirty="0" smtClean="0"/>
              <a:t>réalisées par le responsable de campagne</a:t>
            </a:r>
            <a:endParaRPr lang="fr-CM" sz="20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44962745"/>
              </p:ext>
            </p:extLst>
          </p:nvPr>
        </p:nvGraphicFramePr>
        <p:xfrm>
          <a:off x="533400" y="1371600"/>
          <a:ext cx="8077200" cy="4793951"/>
        </p:xfrm>
        <a:graphic>
          <a:graphicData uri="http://schemas.openxmlformats.org/drawingml/2006/table">
            <a:tbl>
              <a:tblPr/>
              <a:tblGrid>
                <a:gridCol w="3199317"/>
                <a:gridCol w="4877883"/>
              </a:tblGrid>
              <a:tr h="462055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M" sz="1700" b="1" kern="1200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Activités </a:t>
                      </a:r>
                      <a:endParaRPr lang="en-US" sz="1100" dirty="0">
                        <a:latin typeface="Times New Roman"/>
                        <a:ea typeface="Calibri"/>
                      </a:endParaRPr>
                    </a:p>
                  </a:txBody>
                  <a:tcPr marL="86622" marR="86622" marT="43311" marB="4331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M" sz="1700" b="1" kern="1200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Commentaires </a:t>
                      </a:r>
                      <a:endParaRPr lang="en-US" sz="1100" dirty="0">
                        <a:latin typeface="Times New Roman"/>
                        <a:ea typeface="Calibri"/>
                      </a:endParaRPr>
                    </a:p>
                  </a:txBody>
                  <a:tcPr marL="86622" marR="86622" marT="43311" marB="4331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956795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0 – </a:t>
                      </a:r>
                      <a:r>
                        <a:rPr lang="fr-CM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Initialisation campagne en année de base 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9023" marR="9023" marT="902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0 – Découpage de l’économie 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fontAlgn="b"/>
                      <a:r>
                        <a:rPr lang="fr-CM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1 – Ressources disponibles 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fontAlgn="b"/>
                      <a:r>
                        <a:rPr lang="fr-CM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2 – Besoins des utilisateurs; défis à relever 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fontAlgn="b"/>
                      <a:r>
                        <a:rPr lang="fr-CM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3 – Objectifs à atteindre, tableaux à publier 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fontAlgn="b"/>
                      <a:r>
                        <a:rPr lang="fr-CM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4 –Elaboration des nomenclatures 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  <a:p>
                      <a:r>
                        <a:rPr lang="fr-CM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5 – Suivi des indicateurs en année courante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fontAlgn="b"/>
                      <a:r>
                        <a:rPr lang="fr-CM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6 – Programmation des activités complémentaires 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  <a:p>
                      <a:r>
                        <a:rPr lang="fr-CM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7 – Calendrier de travail et de publication 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9023" marR="9023" marT="902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489042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1 </a:t>
                      </a: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– </a:t>
                      </a:r>
                      <a:r>
                        <a:rPr lang="fr-CM" sz="1400" dirty="0" smtClean="0"/>
                        <a:t>Traitement des sources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9023" marR="9023" marT="902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0 – Faire le point sur le traitement des sources de la campagne précédente; identifier de nouvelles sources</a:t>
                      </a: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rial"/>
                        </a:rPr>
                        <a:t> 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rial"/>
                        </a:rPr>
                        <a:t>4 –Archiver la source, les notes méthodologiques et les fichiers de base 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/>
                        </a:rPr>
                        <a:t>5 – Organiser une réunion de synthèse pour faire point (EVALUER)</a:t>
                      </a:r>
                      <a:endParaRPr lang="en-US" sz="1200" kern="1200" dirty="0" smtClean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9023" marR="9023" marT="902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8399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2 </a:t>
                      </a: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– </a:t>
                      </a:r>
                      <a:r>
                        <a:rPr lang="fr-CM" sz="1200" dirty="0" smtClean="0"/>
                        <a:t>Traitement </a:t>
                      </a:r>
                      <a:r>
                        <a:rPr lang="fr-CM" sz="1400" dirty="0" smtClean="0"/>
                        <a:t>des pré-arbitrages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9023" marR="9023" marT="902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0 – Identifier les pré-arbitrages  à</a:t>
                      </a:r>
                      <a:r>
                        <a:rPr lang="fr-FR" sz="1400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réaliser</a:t>
                      </a:r>
                      <a:endParaRPr lang="en-US" sz="1200" dirty="0" smtClean="0">
                        <a:latin typeface="Times New Roman"/>
                        <a:ea typeface="Calibri"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 – Distribuer les pré-arbitrages, se fixer des délais et assurer le suivi </a:t>
                      </a:r>
                      <a:endParaRPr lang="en-US" sz="1200" dirty="0" smtClean="0">
                        <a:latin typeface="Times New Roman"/>
                        <a:ea typeface="Calibri"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/>
                        </a:rPr>
                        <a:t>5– organiser une réunion de synthèse pour faire point (EVALUER)</a:t>
                      </a:r>
                      <a:r>
                        <a:rPr lang="fr-FR" sz="1400" kern="12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400" dirty="0">
                        <a:latin typeface="+mn-lt"/>
                        <a:ea typeface="Calibri"/>
                      </a:endParaRPr>
                    </a:p>
                  </a:txBody>
                  <a:tcPr marL="9023" marR="9023" marT="902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452327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3 </a:t>
                      </a: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–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fr-CM" sz="1400" dirty="0" smtClean="0"/>
                        <a:t>Première décentralisation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9023" marR="9023" marT="902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0 – Identifier les objectifs; fixer les délais et s’assurer que les conditions sont remplies</a:t>
                      </a:r>
                      <a:endParaRPr lang="en-US" sz="1400" dirty="0">
                        <a:latin typeface="+mn-lt"/>
                        <a:ea typeface="Calibri"/>
                      </a:endParaRPr>
                    </a:p>
                  </a:txBody>
                  <a:tcPr marL="9023" marR="9023" marT="902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50551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latin typeface="+mn-lt"/>
                          <a:ea typeface="Times New Roman"/>
                          <a:cs typeface="Arial"/>
                        </a:rPr>
                        <a:t>4 </a:t>
                      </a:r>
                      <a:r>
                        <a:rPr lang="fr-FR" sz="1400" kern="1200" dirty="0" smtClean="0">
                          <a:latin typeface="+mn-lt"/>
                          <a:ea typeface="Times New Roman"/>
                          <a:cs typeface="Arial"/>
                        </a:rPr>
                        <a:t>– </a:t>
                      </a:r>
                      <a:r>
                        <a:rPr lang="fr-CM" sz="1400" dirty="0" smtClean="0"/>
                        <a:t>Première centralisation</a:t>
                      </a:r>
                      <a:endParaRPr lang="en-US" sz="1400" dirty="0">
                        <a:latin typeface="+mn-lt"/>
                        <a:ea typeface="Calibri"/>
                      </a:endParaRPr>
                    </a:p>
                  </a:txBody>
                  <a:tcPr marL="9023" marR="9023" marT="902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dirty="0" err="1" smtClean="0">
                          <a:latin typeface="+mn-lt"/>
                        </a:rPr>
                        <a:t>Suivi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marL="9023" marR="9023" marT="902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05200" y="6488668"/>
            <a:ext cx="252986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CM" sz="11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Cotonou - Séminaire AFRITAC OUEST</a:t>
            </a:r>
            <a:endParaRPr lang="fr-CM" sz="1100" dirty="0">
              <a:solidFill>
                <a:srgbClr val="00B050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762000" y="457200"/>
            <a:ext cx="7239000" cy="60960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 algn="ctr">
              <a:spcBef>
                <a:spcPct val="0"/>
              </a:spcBef>
            </a:pPr>
            <a:r>
              <a:rPr lang="fr-CM" sz="2000" dirty="0" smtClean="0"/>
              <a:t>Rappel des tâches de l’administrateur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600200" y="1981200"/>
            <a:ext cx="53340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0" rIns="91440" bIns="0" rtlCol="0" anchor="ctr">
            <a:normAutofit fontScale="90000" lnSpcReduction="20000"/>
          </a:bodyPr>
          <a:lstStyle/>
          <a:p>
            <a:pPr algn="ctr">
              <a:spcBef>
                <a:spcPct val="0"/>
              </a:spcBef>
            </a:pPr>
            <a:r>
              <a:rPr lang="fr-CM" sz="2000" dirty="0" smtClean="0"/>
              <a:t>Que fait l’administrateur entre une décentralisation et la </a:t>
            </a:r>
            <a:r>
              <a:rPr lang="fr-CM" sz="2000" smtClean="0"/>
              <a:t>prochaine centralisation?</a:t>
            </a:r>
            <a:endParaRPr lang="fr-CM" sz="2000" dirty="0" smtClean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752600" y="3810000"/>
            <a:ext cx="5410200" cy="76200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0" rIns="91440" bIns="0" rtlCol="0" anchor="ctr">
            <a:normAutofit fontScale="97500"/>
          </a:bodyPr>
          <a:lstStyle/>
          <a:p>
            <a:pPr algn="ctr">
              <a:spcBef>
                <a:spcPct val="0"/>
              </a:spcBef>
            </a:pPr>
            <a:r>
              <a:rPr lang="fr-CM" sz="2000" dirty="0" smtClean="0"/>
              <a:t>Que fait le Responsable de Campagne </a:t>
            </a:r>
            <a:r>
              <a:rPr lang="fr-CM" sz="2000" dirty="0" smtClean="0"/>
              <a:t>pendant que l’administrateur opère</a:t>
            </a:r>
            <a:r>
              <a:rPr lang="fr-CM" sz="2000" dirty="0" smtClean="0"/>
              <a:t>?</a:t>
            </a:r>
            <a:endParaRPr lang="fr-CM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0" y="6488668"/>
            <a:ext cx="46482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CA" sz="11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Cotonou ,  Séminaire AFRITAC OUEST sur ERETES, 15-19 juillet 2013</a:t>
            </a:r>
            <a:endParaRPr lang="fr-ML" sz="1100" dirty="0">
              <a:solidFill>
                <a:srgbClr val="00B050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676400" y="838200"/>
            <a:ext cx="5791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ML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Nous vous remercions pour votre attention</a:t>
            </a:r>
            <a:endParaRPr kumimoji="0" lang="fr-ML" sz="44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3276600"/>
            <a:ext cx="3607377" cy="2834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>
            <a:off x="3124200" y="2514600"/>
            <a:ext cx="2895600" cy="0"/>
          </a:xfrm>
          <a:prstGeom prst="line">
            <a:avLst/>
          </a:prstGeom>
          <a:ln>
            <a:solidFill>
              <a:srgbClr val="0096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971800" y="457200"/>
            <a:ext cx="2971800" cy="5334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eaLnBrk="1" hangingPunct="1"/>
            <a:r>
              <a:rPr lang="fr-CM" dirty="0" smtClean="0"/>
              <a:t>Objectifs</a:t>
            </a:r>
          </a:p>
        </p:txBody>
      </p:sp>
      <p:sp>
        <p:nvSpPr>
          <p:cNvPr id="4" name="Rectangle 3"/>
          <p:cNvSpPr/>
          <p:nvPr/>
        </p:nvSpPr>
        <p:spPr>
          <a:xfrm>
            <a:off x="3505200" y="6488668"/>
            <a:ext cx="252986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CM" sz="11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Cotonou - Séminaire AFRITAC OUEST</a:t>
            </a:r>
            <a:endParaRPr lang="fr-CM" sz="1100" dirty="0">
              <a:solidFill>
                <a:srgbClr val="00B050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990600" y="5715000"/>
            <a:ext cx="73152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kumimoji="0" lang="fr-CM" sz="2800" b="1" i="0" u="none" strike="noStrike" kern="120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fr-CM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A mettre à l’actif des pays utilisateurs d’ERETES : Tous ont un administrateur de la base</a:t>
            </a:r>
            <a:endParaRPr kumimoji="0" lang="fr-CM" sz="2800" b="1" i="0" u="none" strike="noStrike" kern="1200" normalizeH="0" baseline="0" noProof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1" name="Diagram 10"/>
          <p:cNvGraphicFramePr/>
          <p:nvPr/>
        </p:nvGraphicFramePr>
        <p:xfrm>
          <a:off x="1143000" y="1066800"/>
          <a:ext cx="64770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6172200" y="1447800"/>
            <a:ext cx="2971800" cy="5334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M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Une campagne</a:t>
            </a: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7467600" y="2971800"/>
            <a:ext cx="914400" cy="533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M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>
          <a:xfrm>
            <a:off x="6858000" y="4495800"/>
            <a:ext cx="2286000" cy="5334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M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 projet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3400"/>
            <a:ext cx="2971800" cy="5334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/>
            <a:r>
              <a:rPr lang="fr-CM" sz="2400" dirty="0" smtClean="0"/>
              <a:t>Services administratifs</a:t>
            </a:r>
          </a:p>
        </p:txBody>
      </p:sp>
      <p:sp>
        <p:nvSpPr>
          <p:cNvPr id="4" name="Rectangle 3"/>
          <p:cNvSpPr/>
          <p:nvPr/>
        </p:nvSpPr>
        <p:spPr>
          <a:xfrm>
            <a:off x="3505200" y="6488668"/>
            <a:ext cx="252986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CM" sz="11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Cotonou - Séminaire AFRITAC OUEST</a:t>
            </a:r>
            <a:endParaRPr lang="fr-CM" sz="1100" dirty="0">
              <a:solidFill>
                <a:srgbClr val="00B050"/>
              </a:solidFill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990600" y="5867400"/>
            <a:ext cx="2971800" cy="533400"/>
          </a:xfrm>
          <a:prstGeom prst="rect">
            <a:avLst/>
          </a:prstGeom>
          <a:ln>
            <a:noFill/>
          </a:ln>
          <a:effectLst>
            <a:glow rad="101600">
              <a:schemeClr val="accent4">
                <a:satMod val="175000"/>
                <a:alpha val="40000"/>
              </a:schemeClr>
            </a:glow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orthographicFront"/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3"/>
          </a:lnRef>
          <a:fillRef idx="1001">
            <a:schemeClr val="lt2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4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M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Organisation pyramidale</a:t>
            </a:r>
          </a:p>
        </p:txBody>
      </p:sp>
      <p:graphicFrame>
        <p:nvGraphicFramePr>
          <p:cNvPr id="9" name="Diagram 8"/>
          <p:cNvGraphicFramePr/>
          <p:nvPr/>
        </p:nvGraphicFramePr>
        <p:xfrm>
          <a:off x="990600" y="1447800"/>
          <a:ext cx="2971800" cy="347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" name="Diagram 9"/>
          <p:cNvGraphicFramePr/>
          <p:nvPr/>
        </p:nvGraphicFramePr>
        <p:xfrm>
          <a:off x="4191000" y="1905000"/>
          <a:ext cx="4419600" cy="381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4876800" y="533400"/>
            <a:ext cx="2971800" cy="533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M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Gestion d’une campagne</a:t>
            </a: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4953000" y="1371600"/>
            <a:ext cx="2971800" cy="533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scene3d>
            <a:camera prst="obliqueBottomRight"/>
            <a:lightRig rig="glow" dir="t">
              <a:rot lat="0" lon="0" rev="4800000"/>
            </a:lightRig>
          </a:scene3d>
          <a:sp3d prstMaterial="matte">
            <a:bevelT w="127000" h="63500" prst="cross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4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M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Responsable de campagne</a:t>
            </a: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5105400" y="5867400"/>
            <a:ext cx="2971800" cy="533400"/>
          </a:xfrm>
          <a:prstGeom prst="rect">
            <a:avLst/>
          </a:prstGeom>
          <a:ln>
            <a:noFill/>
          </a:ln>
          <a:effectLst>
            <a:glow rad="101600">
              <a:schemeClr val="accent4">
                <a:satMod val="175000"/>
                <a:alpha val="40000"/>
              </a:schemeClr>
            </a:glow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orthographicFront"/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3"/>
          </a:lnRef>
          <a:fillRef idx="1001">
            <a:schemeClr val="lt2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 algn="ctr">
              <a:spcBef>
                <a:spcPct val="0"/>
              </a:spcBef>
            </a:pPr>
            <a:r>
              <a:rPr lang="fr-CM" sz="2000" dirty="0" smtClean="0"/>
              <a:t>Organisation en réseau</a:t>
            </a:r>
          </a:p>
        </p:txBody>
      </p:sp>
      <p:cxnSp>
        <p:nvCxnSpPr>
          <p:cNvPr id="20" name="Elbow Connector 19"/>
          <p:cNvCxnSpPr/>
          <p:nvPr/>
        </p:nvCxnSpPr>
        <p:spPr>
          <a:xfrm flipV="1">
            <a:off x="3886200" y="4191000"/>
            <a:ext cx="2286000" cy="762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/>
          <p:nvPr/>
        </p:nvCxnSpPr>
        <p:spPr>
          <a:xfrm>
            <a:off x="3352800" y="2286000"/>
            <a:ext cx="1600200" cy="3810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/>
          <p:nvPr/>
        </p:nvCxnSpPr>
        <p:spPr>
          <a:xfrm>
            <a:off x="3886200" y="3276600"/>
            <a:ext cx="3886200" cy="228600"/>
          </a:xfrm>
          <a:prstGeom prst="bentConnector3">
            <a:avLst>
              <a:gd name="adj1" fmla="val 8562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/>
          <p:nvPr/>
        </p:nvCxnSpPr>
        <p:spPr>
          <a:xfrm>
            <a:off x="2743200" y="4267200"/>
            <a:ext cx="4648200" cy="914400"/>
          </a:xfrm>
          <a:prstGeom prst="bentConnector3">
            <a:avLst>
              <a:gd name="adj1" fmla="val 9153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2"/>
          <p:cNvSpPr txBox="1">
            <a:spLocks noChangeArrowheads="1"/>
          </p:cNvSpPr>
          <p:nvPr/>
        </p:nvSpPr>
        <p:spPr>
          <a:xfrm>
            <a:off x="990600" y="1447800"/>
            <a:ext cx="2971800" cy="533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6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M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Comptes nationaux</a:t>
            </a:r>
          </a:p>
        </p:txBody>
      </p:sp>
      <p:sp>
        <p:nvSpPr>
          <p:cNvPr id="32" name="Rectangle 2"/>
          <p:cNvSpPr txBox="1">
            <a:spLocks noChangeArrowheads="1"/>
          </p:cNvSpPr>
          <p:nvPr/>
        </p:nvSpPr>
        <p:spPr>
          <a:xfrm>
            <a:off x="990600" y="4572000"/>
            <a:ext cx="2971800" cy="533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4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M" sz="4400" dirty="0" smtClean="0"/>
              <a:t>Conjoncture et prévisions</a:t>
            </a:r>
            <a:endParaRPr kumimoji="0" lang="fr-CM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34" name="Shape 33"/>
          <p:cNvCxnSpPr>
            <a:stCxn id="32" idx="3"/>
          </p:cNvCxnSpPr>
          <p:nvPr/>
        </p:nvCxnSpPr>
        <p:spPr>
          <a:xfrm flipV="1">
            <a:off x="3962400" y="4038600"/>
            <a:ext cx="762000" cy="8001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32" idx="3"/>
          </p:cNvCxnSpPr>
          <p:nvPr/>
        </p:nvCxnSpPr>
        <p:spPr>
          <a:xfrm flipV="1">
            <a:off x="3962400" y="2895600"/>
            <a:ext cx="3276600" cy="19431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2"/>
          <p:cNvSpPr txBox="1">
            <a:spLocks noChangeArrowheads="1"/>
          </p:cNvSpPr>
          <p:nvPr/>
        </p:nvSpPr>
        <p:spPr>
          <a:xfrm>
            <a:off x="990600" y="5181600"/>
            <a:ext cx="2971800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5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M" sz="4400" dirty="0" smtClean="0"/>
              <a:t>Ministère agriculture</a:t>
            </a:r>
            <a:endParaRPr kumimoji="0" lang="fr-CM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43" name="Elbow Connector 42"/>
          <p:cNvCxnSpPr>
            <a:stCxn id="40" idx="3"/>
          </p:cNvCxnSpPr>
          <p:nvPr/>
        </p:nvCxnSpPr>
        <p:spPr>
          <a:xfrm flipV="1">
            <a:off x="3962400" y="5029200"/>
            <a:ext cx="1066800" cy="4191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endCxn id="14" idx="1"/>
          </p:cNvCxnSpPr>
          <p:nvPr/>
        </p:nvCxnSpPr>
        <p:spPr>
          <a:xfrm flipV="1">
            <a:off x="2743200" y="1638300"/>
            <a:ext cx="2209800" cy="1409700"/>
          </a:xfrm>
          <a:prstGeom prst="bentConnector3">
            <a:avLst>
              <a:gd name="adj1" fmla="val 8275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nimBg="1"/>
      <p:bldP spid="15" grpId="0" animBg="1"/>
      <p:bldGraphic spid="9" grpId="0">
        <p:bldAsOne/>
      </p:bldGraphic>
      <p:bldGraphic spid="10" grpId="0">
        <p:bldAsOne/>
      </p:bldGraphic>
      <p:bldGraphic spid="10" grpId="1">
        <p:bldAsOne/>
      </p:bldGraphic>
      <p:bldGraphic spid="10" grpId="2">
        <p:bldAsOne/>
      </p:bldGraphic>
      <p:bldGraphic spid="10" grpId="3">
        <p:bldAsOne/>
      </p:bldGraphic>
      <p:bldGraphic spid="10" grpId="4">
        <p:bldAsOne/>
      </p:bldGraphic>
      <p:bldGraphic spid="10" grpId="5">
        <p:bldAsOne/>
      </p:bldGraphic>
      <p:bldGraphic spid="10" grpId="6">
        <p:bldAsOne/>
      </p:bldGraphic>
      <p:bldGraphic spid="10" grpId="7">
        <p:bldAsOne/>
      </p:bldGraphic>
      <p:bldGraphic spid="10" grpId="8">
        <p:bldAsOne/>
      </p:bldGraphic>
      <p:bldGraphic spid="10" grpId="9">
        <p:bldAsOne/>
      </p:bldGraphic>
      <p:bldP spid="13" grpId="0" animBg="1"/>
      <p:bldP spid="14" grpId="0" animBg="1"/>
      <p:bldP spid="18" grpId="0" animBg="1"/>
      <p:bldP spid="31" grpId="0" animBg="1"/>
      <p:bldP spid="32" grpId="0" animBg="1"/>
      <p:bldP spid="4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971800" y="457200"/>
            <a:ext cx="2819400" cy="381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eaLnBrk="1" hangingPunct="1"/>
            <a:r>
              <a:rPr lang="fr-CM" dirty="0" smtClean="0"/>
              <a:t>Attributions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3505200" y="6488668"/>
            <a:ext cx="252986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CM" sz="11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Cotonou - Séminaire AFRITAC OUEST</a:t>
            </a:r>
            <a:endParaRPr lang="fr-CM" sz="1100" dirty="0">
              <a:solidFill>
                <a:srgbClr val="00B05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75561105"/>
              </p:ext>
            </p:extLst>
          </p:nvPr>
        </p:nvGraphicFramePr>
        <p:xfrm>
          <a:off x="457200" y="1397000"/>
          <a:ext cx="7935794" cy="49859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1760"/>
                <a:gridCol w="210638"/>
                <a:gridCol w="2560320"/>
                <a:gridCol w="227076"/>
                <a:gridCol w="2286000"/>
              </a:tblGrid>
              <a:tr h="535869">
                <a:tc>
                  <a:txBody>
                    <a:bodyPr/>
                    <a:lstStyle/>
                    <a:p>
                      <a:r>
                        <a:rPr lang="fr-CM" dirty="0" smtClean="0"/>
                        <a:t>Chef de Service des</a:t>
                      </a:r>
                      <a:r>
                        <a:rPr lang="fr-CM" baseline="0" dirty="0" smtClean="0"/>
                        <a:t> CN</a:t>
                      </a:r>
                      <a:endParaRPr lang="fr-CM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M" sz="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M" dirty="0" smtClean="0"/>
                        <a:t>Responsable Campagne</a:t>
                      </a:r>
                      <a:endParaRPr lang="fr-CM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M" sz="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M" dirty="0" smtClean="0"/>
                        <a:t>Administrateur</a:t>
                      </a:r>
                      <a:endParaRPr lang="fr-CM" dirty="0"/>
                    </a:p>
                  </a:txBody>
                  <a:tcPr/>
                </a:tc>
              </a:tr>
              <a:tr h="477520">
                <a:tc>
                  <a:txBody>
                    <a:bodyPr/>
                    <a:lstStyle/>
                    <a:p>
                      <a:r>
                        <a:rPr lang="fr-CM" sz="1600" dirty="0" smtClean="0"/>
                        <a:t>Organise l’équipe</a:t>
                      </a:r>
                      <a:r>
                        <a:rPr lang="fr-CM" sz="1600" baseline="0" dirty="0" smtClean="0"/>
                        <a:t> de gestion d’une campagne</a:t>
                      </a:r>
                      <a:endParaRPr lang="fr-CM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M" sz="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M" sz="1600" dirty="0" smtClean="0"/>
                        <a:t>Elabore et suit le calendrier de travail</a:t>
                      </a:r>
                      <a:endParaRPr lang="fr-CM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M" sz="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M" sz="1600" dirty="0" smtClean="0"/>
                        <a:t>Définit</a:t>
                      </a:r>
                      <a:r>
                        <a:rPr lang="fr-CM" sz="1600" baseline="0" dirty="0" smtClean="0"/>
                        <a:t> les procédures de transmission des fichiers</a:t>
                      </a:r>
                      <a:endParaRPr lang="fr-CM" sz="1600" dirty="0"/>
                    </a:p>
                  </a:txBody>
                  <a:tcPr/>
                </a:tc>
              </a:tr>
              <a:tr h="535869">
                <a:tc>
                  <a:txBody>
                    <a:bodyPr/>
                    <a:lstStyle/>
                    <a:p>
                      <a:r>
                        <a:rPr lang="fr-CM" sz="1600" dirty="0" smtClean="0"/>
                        <a:t>Coordonne les activités</a:t>
                      </a:r>
                      <a:r>
                        <a:rPr lang="fr-CM" sz="1600" baseline="0" dirty="0" smtClean="0"/>
                        <a:t> du services: Comptes définitifs, provisoires, trimestriels, régionaux, PCI, etc.</a:t>
                      </a:r>
                      <a:endParaRPr lang="fr-CM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M" sz="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M" sz="1600" dirty="0" smtClean="0"/>
                        <a:t>Identifie les besoins de la campagne et apporte une réponse avec l’appui du chef</a:t>
                      </a:r>
                      <a:r>
                        <a:rPr lang="fr-CM" sz="1600" baseline="0" dirty="0" smtClean="0"/>
                        <a:t> de service</a:t>
                      </a:r>
                      <a:endParaRPr lang="fr-CM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M" sz="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M" sz="1600" dirty="0" smtClean="0"/>
                        <a:t>Ecrit les routines</a:t>
                      </a:r>
                      <a:r>
                        <a:rPr lang="fr-CM" sz="1600" baseline="0" dirty="0" smtClean="0"/>
                        <a:t> et développe les maquettes de traitement</a:t>
                      </a:r>
                      <a:endParaRPr lang="fr-CM" sz="1600" dirty="0"/>
                    </a:p>
                  </a:txBody>
                  <a:tcPr/>
                </a:tc>
              </a:tr>
              <a:tr h="5358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M" sz="1600" dirty="0" smtClean="0"/>
                        <a:t>Notation administrative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M" sz="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M" sz="1600" dirty="0" smtClean="0"/>
                        <a:t>Suit le bloc-notes et prépare</a:t>
                      </a:r>
                      <a:r>
                        <a:rPr lang="fr-CM" sz="1600" baseline="0" dirty="0" smtClean="0"/>
                        <a:t> les notes pour la publication</a:t>
                      </a:r>
                      <a:endParaRPr lang="fr-CM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M" sz="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M" sz="1600" dirty="0" smtClean="0"/>
                        <a:t>Organise les étapes de travail</a:t>
                      </a:r>
                      <a:endParaRPr lang="fr-CM" sz="1600" dirty="0"/>
                    </a:p>
                  </a:txBody>
                  <a:tcPr/>
                </a:tc>
              </a:tr>
              <a:tr h="535869">
                <a:tc>
                  <a:txBody>
                    <a:bodyPr/>
                    <a:lstStyle/>
                    <a:p>
                      <a:r>
                        <a:rPr lang="fr-CM" sz="1600" dirty="0" smtClean="0"/>
                        <a:t>Maintient le moral </a:t>
                      </a:r>
                      <a:endParaRPr lang="fr-CM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M" sz="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M" sz="1600" dirty="0" smtClean="0"/>
                        <a:t>Facilite les échanges avec les autres intervenants</a:t>
                      </a:r>
                      <a:endParaRPr lang="fr-CM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M" sz="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M" sz="1600" dirty="0" smtClean="0"/>
                        <a:t>Exécute les tâches de l’administrateur ERETES</a:t>
                      </a:r>
                      <a:endParaRPr lang="fr-CM" sz="1600" dirty="0"/>
                    </a:p>
                  </a:txBody>
                  <a:tcPr/>
                </a:tc>
              </a:tr>
              <a:tr h="5358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M" sz="1600" dirty="0" smtClean="0"/>
                        <a:t>Recherche les financements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M" sz="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M" sz="1600" dirty="0" smtClean="0"/>
                        <a:t>Assure la mise à jour</a:t>
                      </a:r>
                      <a:r>
                        <a:rPr lang="fr-CM" sz="1600" baseline="0" dirty="0" smtClean="0"/>
                        <a:t> des bases de données  et métadonnées internationales</a:t>
                      </a:r>
                      <a:endParaRPr lang="fr-CM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M" sz="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CM" dirty="0"/>
                    </a:p>
                  </a:txBody>
                  <a:tcPr/>
                </a:tc>
              </a:tr>
              <a:tr h="535869">
                <a:tc>
                  <a:txBody>
                    <a:bodyPr/>
                    <a:lstStyle/>
                    <a:p>
                      <a:r>
                        <a:rPr lang="fr-CM" sz="1600" dirty="0" smtClean="0"/>
                        <a:t>Assure les relations extérieures</a:t>
                      </a:r>
                      <a:endParaRPr lang="fr-CM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M" sz="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CM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M" sz="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CM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457200" y="990600"/>
            <a:ext cx="2286000" cy="381000"/>
          </a:xfrm>
          <a:prstGeom prst="rect">
            <a:avLst/>
          </a:prstGeom>
          <a:ln>
            <a:noFill/>
          </a:ln>
          <a:effectLst>
            <a:glow rad="101600">
              <a:schemeClr val="accent4">
                <a:satMod val="175000"/>
                <a:alpha val="40000"/>
              </a:schemeClr>
            </a:glow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orthographicFront"/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3"/>
          </a:lnRef>
          <a:fillRef idx="1001">
            <a:schemeClr val="lt2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5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M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Institutionnelles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3429000" y="990600"/>
            <a:ext cx="4572000" cy="381000"/>
          </a:xfrm>
          <a:prstGeom prst="rect">
            <a:avLst/>
          </a:prstGeom>
          <a:ln>
            <a:noFill/>
          </a:ln>
          <a:effectLst>
            <a:glow rad="101600">
              <a:schemeClr val="accent4">
                <a:satMod val="175000"/>
                <a:alpha val="40000"/>
              </a:schemeClr>
            </a:glow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orthographicFront"/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3"/>
          </a:lnRef>
          <a:fillRef idx="1001">
            <a:schemeClr val="lt2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algn="ctr">
              <a:spcBef>
                <a:spcPct val="0"/>
              </a:spcBef>
            </a:pPr>
            <a:r>
              <a:rPr lang="fr-CM" sz="2000" dirty="0" smtClean="0"/>
              <a:t>Fonctionnelles/Internes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05200" y="6488668"/>
            <a:ext cx="252986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CM" sz="11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Cotonou - Séminaire AFRITAC OUEST</a:t>
            </a:r>
            <a:endParaRPr lang="fr-CM" sz="1100" dirty="0">
              <a:solidFill>
                <a:srgbClr val="00B05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57200" y="1219200"/>
          <a:ext cx="8077200" cy="496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1002"/>
                <a:gridCol w="1659981"/>
                <a:gridCol w="214346"/>
                <a:gridCol w="1811386"/>
                <a:gridCol w="235258"/>
                <a:gridCol w="1725227"/>
              </a:tblGrid>
              <a:tr h="681915">
                <a:tc>
                  <a:txBody>
                    <a:bodyPr/>
                    <a:lstStyle/>
                    <a:p>
                      <a:r>
                        <a:rPr lang="fr-CM" dirty="0" smtClean="0"/>
                        <a:t>Types de compétence</a:t>
                      </a:r>
                      <a:endParaRPr lang="fr-CM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M" dirty="0" smtClean="0"/>
                        <a:t>Chef de Service des</a:t>
                      </a:r>
                      <a:r>
                        <a:rPr lang="fr-CM" baseline="0" dirty="0" smtClean="0"/>
                        <a:t> CN</a:t>
                      </a:r>
                      <a:endParaRPr lang="fr-CM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M" sz="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M" dirty="0" smtClean="0"/>
                        <a:t>Responsable Campagne</a:t>
                      </a:r>
                      <a:endParaRPr lang="fr-CM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M" sz="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M" dirty="0" smtClean="0"/>
                        <a:t>Administrateur</a:t>
                      </a:r>
                      <a:endParaRPr lang="fr-CM" dirty="0"/>
                    </a:p>
                  </a:txBody>
                  <a:tcPr/>
                </a:tc>
              </a:tr>
              <a:tr h="389666">
                <a:tc>
                  <a:txBody>
                    <a:bodyPr/>
                    <a:lstStyle/>
                    <a:p>
                      <a:r>
                        <a:rPr lang="fr-CM" sz="1600" dirty="0" smtClean="0"/>
                        <a:t>SCN, étapes de travail</a:t>
                      </a:r>
                      <a:endParaRPr lang="fr-CM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M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M" sz="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CM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M" sz="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CM" sz="1600" dirty="0"/>
                    </a:p>
                  </a:txBody>
                  <a:tcPr/>
                </a:tc>
              </a:tr>
              <a:tr h="389666">
                <a:tc>
                  <a:txBody>
                    <a:bodyPr/>
                    <a:lstStyle/>
                    <a:p>
                      <a:r>
                        <a:rPr lang="fr-CM" sz="1600" dirty="0" smtClean="0"/>
                        <a:t>Planification/organisation</a:t>
                      </a:r>
                      <a:endParaRPr lang="fr-CM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M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M" sz="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CM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M" sz="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CM" sz="1600" dirty="0"/>
                    </a:p>
                  </a:txBody>
                  <a:tcPr/>
                </a:tc>
              </a:tr>
              <a:tr h="616971">
                <a:tc>
                  <a:txBody>
                    <a:bodyPr/>
                    <a:lstStyle/>
                    <a:p>
                      <a:r>
                        <a:rPr lang="fr-CM" sz="1600" dirty="0" smtClean="0"/>
                        <a:t>Vision/Engagement/motivation</a:t>
                      </a:r>
                      <a:endParaRPr lang="fr-CM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M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M" sz="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M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M" sz="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CM" sz="1600" dirty="0"/>
                    </a:p>
                  </a:txBody>
                  <a:tcPr/>
                </a:tc>
              </a:tr>
              <a:tr h="6169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M" sz="1600" dirty="0" smtClean="0"/>
                        <a:t>Leadership/prise de décision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M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M" sz="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CM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M" sz="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CM" sz="1600" dirty="0"/>
                    </a:p>
                  </a:txBody>
                  <a:tcPr/>
                </a:tc>
              </a:tr>
              <a:tr h="389666">
                <a:tc>
                  <a:txBody>
                    <a:bodyPr/>
                    <a:lstStyle/>
                    <a:p>
                      <a:r>
                        <a:rPr lang="fr-CM" sz="1600" dirty="0" smtClean="0"/>
                        <a:t>Délégation</a:t>
                      </a:r>
                      <a:r>
                        <a:rPr lang="fr-CM" sz="1600" baseline="0" dirty="0" smtClean="0"/>
                        <a:t> des tâches</a:t>
                      </a:r>
                      <a:endParaRPr lang="fr-CM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M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M" sz="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CM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M" sz="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CM" sz="1600" dirty="0"/>
                    </a:p>
                  </a:txBody>
                  <a:tcPr/>
                </a:tc>
              </a:tr>
              <a:tr h="8767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M" sz="1600" dirty="0" smtClean="0"/>
                        <a:t>Stabilité émotionnelle, impartialité,</a:t>
                      </a:r>
                      <a:r>
                        <a:rPr lang="fr-CM" sz="1600" baseline="0" dirty="0" smtClean="0"/>
                        <a:t> </a:t>
                      </a:r>
                      <a:r>
                        <a:rPr lang="fr-CM" sz="1600" dirty="0" smtClean="0"/>
                        <a:t>gestion du groupe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M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M" sz="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CM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M" sz="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CM" dirty="0"/>
                    </a:p>
                  </a:txBody>
                  <a:tcPr/>
                </a:tc>
              </a:tr>
              <a:tr h="389666">
                <a:tc>
                  <a:txBody>
                    <a:bodyPr/>
                    <a:lstStyle/>
                    <a:p>
                      <a:r>
                        <a:rPr lang="fr-CM" sz="1600" dirty="0" smtClean="0"/>
                        <a:t>Tutorat et coaching</a:t>
                      </a:r>
                      <a:endParaRPr lang="fr-CM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M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M" sz="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CM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M" sz="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CM" sz="1600" dirty="0"/>
                    </a:p>
                  </a:txBody>
                  <a:tcPr/>
                </a:tc>
              </a:tr>
              <a:tr h="616971">
                <a:tc>
                  <a:txBody>
                    <a:bodyPr/>
                    <a:lstStyle/>
                    <a:p>
                      <a:r>
                        <a:rPr lang="fr-CM" sz="1600" dirty="0" smtClean="0"/>
                        <a:t>Communication, médiation,</a:t>
                      </a:r>
                      <a:r>
                        <a:rPr lang="fr-CM" sz="1600" baseline="0" dirty="0" smtClean="0"/>
                        <a:t> négociation</a:t>
                      </a:r>
                      <a:endParaRPr lang="fr-CM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M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M" sz="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CM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M" sz="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CM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762000" y="457200"/>
            <a:ext cx="1600200" cy="60960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/>
          </a:bodyPr>
          <a:lstStyle/>
          <a:p>
            <a:pPr algn="ctr">
              <a:spcBef>
                <a:spcPct val="0"/>
              </a:spcBef>
            </a:pPr>
            <a:r>
              <a:rPr lang="fr-CM" sz="2000" dirty="0" smtClean="0"/>
              <a:t>Compétences=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2362200" y="457200"/>
            <a:ext cx="5562600" cy="60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algn="ctr">
              <a:spcBef>
                <a:spcPct val="0"/>
              </a:spcBef>
            </a:pPr>
            <a:r>
              <a:rPr lang="fr-CM" sz="2000" dirty="0" smtClean="0"/>
              <a:t>caractéristiques  individuelles conduisant </a:t>
            </a:r>
            <a:r>
              <a:rPr lang="en-US" sz="2000" dirty="0" smtClean="0"/>
              <a:t>à </a:t>
            </a:r>
            <a:r>
              <a:rPr lang="fr-CM" sz="2000" dirty="0" smtClean="0"/>
              <a:t>utiliser savoirs, connaissances et facultés propres pour réaliser des performances efficientes dans un domaine particulier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95600" y="6172200"/>
            <a:ext cx="5638800" cy="2462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tIns="0" bIns="0" rtlCol="0">
            <a:spAutoFit/>
          </a:bodyPr>
          <a:lstStyle/>
          <a:p>
            <a:pPr algn="ctr"/>
            <a:r>
              <a:rPr lang="fr-CM" sz="1600" dirty="0" smtClean="0">
                <a:solidFill>
                  <a:schemeClr val="accent1">
                    <a:lumMod val="75000"/>
                  </a:schemeClr>
                </a:solidFill>
              </a:rPr>
              <a:t>Pas nécessaire, nécessaire, indispensable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05200" y="6488668"/>
            <a:ext cx="252986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CM" sz="11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Cotonou - Séminaire AFRITAC OUEST</a:t>
            </a:r>
            <a:endParaRPr lang="fr-CM" sz="1100" dirty="0">
              <a:solidFill>
                <a:srgbClr val="00B050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762000" y="457200"/>
            <a:ext cx="7239000" cy="60960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algn="ctr">
              <a:spcBef>
                <a:spcPct val="0"/>
              </a:spcBef>
            </a:pPr>
            <a:r>
              <a:rPr lang="fr-CM" sz="2000" dirty="0" smtClean="0"/>
              <a:t>Rôle que pourrait jouer un responsable des comptes nationaux/campagne dans la mise en place d’une année de base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87102527"/>
              </p:ext>
            </p:extLst>
          </p:nvPr>
        </p:nvGraphicFramePr>
        <p:xfrm>
          <a:off x="609600" y="1219201"/>
          <a:ext cx="8077200" cy="4305233"/>
        </p:xfrm>
        <a:graphic>
          <a:graphicData uri="http://schemas.openxmlformats.org/drawingml/2006/table">
            <a:tbl>
              <a:tblPr/>
              <a:tblGrid>
                <a:gridCol w="3199317"/>
                <a:gridCol w="4877883"/>
              </a:tblGrid>
              <a:tr h="380999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M" sz="1700" b="1" kern="1200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Activités </a:t>
                      </a:r>
                      <a:endParaRPr lang="en-US" sz="1100" dirty="0">
                        <a:latin typeface="Times New Roman"/>
                        <a:ea typeface="Calibri"/>
                      </a:endParaRPr>
                    </a:p>
                  </a:txBody>
                  <a:tcPr marL="86622" marR="86622" marT="43311" marB="4331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M" sz="1700" b="1" kern="1200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Commentaires </a:t>
                      </a:r>
                      <a:endParaRPr lang="en-US" sz="1100" dirty="0">
                        <a:latin typeface="Times New Roman"/>
                        <a:ea typeface="Calibri"/>
                      </a:endParaRPr>
                    </a:p>
                  </a:txBody>
                  <a:tcPr marL="86622" marR="86622" marT="43311" marB="4331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956795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M" sz="1400" kern="1200" noProof="0" smtClean="0">
                          <a:latin typeface="+mn-lt"/>
                          <a:ea typeface="Times New Roman"/>
                          <a:cs typeface="Arial"/>
                        </a:rPr>
                        <a:t>0 – Faire le point sur les changements méthodologiques.</a:t>
                      </a:r>
                      <a:endParaRPr lang="fr-CM" sz="1400" noProof="0">
                        <a:latin typeface="+mn-lt"/>
                        <a:ea typeface="Calibri"/>
                      </a:endParaRPr>
                    </a:p>
                  </a:txBody>
                  <a:tcPr marL="9023" marR="9023" marT="902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M" sz="1400" kern="1200" noProof="0" dirty="0" smtClean="0">
                          <a:latin typeface="+mn-lt"/>
                          <a:ea typeface="Times New Roman"/>
                          <a:cs typeface="Arial"/>
                        </a:rPr>
                        <a:t>Recenser les recommandations du SCN non appliquées;</a:t>
                      </a:r>
                      <a:r>
                        <a:rPr lang="fr-CM" sz="1400" kern="1200" baseline="0" noProof="0" dirty="0" smtClean="0">
                          <a:latin typeface="+mn-lt"/>
                          <a:ea typeface="Times New Roman"/>
                          <a:cs typeface="Arial"/>
                        </a:rPr>
                        <a:t> rassembler toutes les améliorations méthodologiques inscrites dans l’agenda lors des campagnes des comptes précédentes; rassembler les travaux internationaux et nationaux en relation avec les changements méthodologiques</a:t>
                      </a:r>
                      <a:endParaRPr lang="fr-CM" sz="1400" noProof="0" dirty="0">
                        <a:latin typeface="+mn-lt"/>
                        <a:ea typeface="Calibri"/>
                      </a:endParaRPr>
                    </a:p>
                  </a:txBody>
                  <a:tcPr marL="9023" marR="9023" marT="902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671161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M" sz="1400" kern="1200" noProof="0" smtClean="0">
                          <a:latin typeface="+mn-lt"/>
                          <a:ea typeface="Times New Roman"/>
                          <a:cs typeface="Arial"/>
                        </a:rPr>
                        <a:t>1 – Identifier les changements à apporter à la SNDS</a:t>
                      </a:r>
                      <a:endParaRPr lang="fr-CM" sz="1400" noProof="0">
                        <a:latin typeface="+mn-lt"/>
                        <a:ea typeface="Calibri"/>
                      </a:endParaRPr>
                    </a:p>
                  </a:txBody>
                  <a:tcPr marL="9023" marR="9023" marT="902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M" sz="1400" kern="1200" noProof="0" smtClean="0">
                          <a:latin typeface="+mn-lt"/>
                          <a:ea typeface="Times New Roman"/>
                          <a:cs typeface="Arial"/>
                        </a:rPr>
                        <a:t>Choisir l’année de base; identifier les actions a mener  dans les domaines fournisseurs de données (commerce extérieur, balance</a:t>
                      </a:r>
                      <a:r>
                        <a:rPr lang="fr-CM" sz="1400" kern="1200" baseline="0" noProof="0" smtClean="0">
                          <a:latin typeface="+mn-lt"/>
                          <a:ea typeface="Times New Roman"/>
                          <a:cs typeface="Arial"/>
                        </a:rPr>
                        <a:t> des paiements, finances publiques, statistiques monétaires, statistique agricoles, DSF, etc.)</a:t>
                      </a:r>
                      <a:endParaRPr lang="fr-CM" sz="1400" noProof="0">
                        <a:latin typeface="+mn-lt"/>
                        <a:ea typeface="Calibri"/>
                      </a:endParaRPr>
                    </a:p>
                  </a:txBody>
                  <a:tcPr marL="9023" marR="9023" marT="902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8399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M" sz="1400" kern="1200" noProof="0" smtClean="0">
                          <a:latin typeface="+mn-lt"/>
                          <a:ea typeface="Times New Roman"/>
                          <a:cs typeface="Arial"/>
                        </a:rPr>
                        <a:t>2 – Proposer une stratégie/plan d’actions</a:t>
                      </a:r>
                      <a:endParaRPr lang="fr-CM" sz="1400" noProof="0">
                        <a:latin typeface="+mn-lt"/>
                        <a:ea typeface="Calibri"/>
                      </a:endParaRPr>
                    </a:p>
                  </a:txBody>
                  <a:tcPr marL="9023" marR="9023" marT="902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M" sz="1400" noProof="0" dirty="0" smtClean="0">
                          <a:latin typeface="+mn-lt"/>
                          <a:ea typeface="Calibri"/>
                        </a:rPr>
                        <a:t>Mise  </a:t>
                      </a:r>
                      <a:r>
                        <a:rPr lang="fr-FR" sz="1400" kern="1200" dirty="0" smtClean="0">
                          <a:latin typeface="+mn-lt"/>
                          <a:ea typeface="Times New Roman"/>
                          <a:cs typeface="Arial"/>
                        </a:rPr>
                        <a:t>à</a:t>
                      </a:r>
                      <a:r>
                        <a:rPr lang="fr-CM" sz="1400" baseline="0" noProof="0" dirty="0" smtClean="0">
                          <a:latin typeface="+mn-lt"/>
                          <a:ea typeface="Calibri"/>
                        </a:rPr>
                        <a:t> jour des méthodologies  (internes et externes) et données sources;  besoin de financement; gestion des ressources humaines; calendrier; identifier les publications </a:t>
                      </a:r>
                      <a:r>
                        <a:rPr lang="fr-FR" sz="1400" kern="1200" dirty="0" smtClean="0">
                          <a:latin typeface="+mn-lt"/>
                          <a:ea typeface="Times New Roman"/>
                          <a:cs typeface="Arial"/>
                        </a:rPr>
                        <a:t>à</a:t>
                      </a:r>
                      <a:r>
                        <a:rPr lang="fr-CM" sz="1400" baseline="0" noProof="0" dirty="0" smtClean="0">
                          <a:latin typeface="+mn-lt"/>
                          <a:ea typeface="Calibri"/>
                        </a:rPr>
                        <a:t> réaliser</a:t>
                      </a:r>
                      <a:endParaRPr lang="fr-CM" sz="1400" noProof="0" dirty="0">
                        <a:latin typeface="+mn-lt"/>
                        <a:ea typeface="Calibri"/>
                      </a:endParaRPr>
                    </a:p>
                  </a:txBody>
                  <a:tcPr marL="9023" marR="9023" marT="902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397120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M" sz="1400" noProof="0" smtClean="0">
                          <a:latin typeface="+mn-lt"/>
                          <a:ea typeface="Calibri"/>
                        </a:rPr>
                        <a:t>3 </a:t>
                      </a:r>
                      <a:r>
                        <a:rPr lang="fr-CM" sz="1400" kern="1200" noProof="0" smtClean="0">
                          <a:latin typeface="+mn-lt"/>
                          <a:ea typeface="Times New Roman"/>
                          <a:cs typeface="Arial"/>
                        </a:rPr>
                        <a:t>–</a:t>
                      </a:r>
                      <a:r>
                        <a:rPr lang="fr-CM" sz="1400" noProof="0" smtClean="0">
                          <a:latin typeface="+mn-lt"/>
                          <a:ea typeface="Calibri"/>
                        </a:rPr>
                        <a:t> Elaborer un plan de communication</a:t>
                      </a:r>
                      <a:endParaRPr lang="fr-CM" sz="1400" noProof="0">
                        <a:latin typeface="+mn-lt"/>
                        <a:ea typeface="Calibri"/>
                      </a:endParaRPr>
                    </a:p>
                  </a:txBody>
                  <a:tcPr marL="9023" marR="9023" marT="902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M" sz="1400" noProof="0" smtClean="0">
                          <a:latin typeface="+mn-lt"/>
                          <a:ea typeface="Calibri"/>
                        </a:rPr>
                        <a:t>Sensibilisation des utilisateurs (TAND du FMI) et des bailleurs de fonds</a:t>
                      </a:r>
                      <a:endParaRPr lang="fr-CM" sz="1400" noProof="0">
                        <a:latin typeface="+mn-lt"/>
                        <a:ea typeface="Calibri"/>
                      </a:endParaRPr>
                    </a:p>
                  </a:txBody>
                  <a:tcPr marL="9023" marR="9023" marT="902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50551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M" sz="1400" strike="noStrike" kern="1200" baseline="0" noProof="0" smtClean="0">
                          <a:latin typeface="+mn-lt"/>
                          <a:ea typeface="Times New Roman"/>
                          <a:cs typeface="Arial"/>
                        </a:rPr>
                        <a:t>4 – Suivre le plan d’action</a:t>
                      </a:r>
                      <a:endParaRPr lang="fr-CM" sz="1400" strike="noStrike" baseline="0" noProof="0">
                        <a:latin typeface="+mn-lt"/>
                        <a:ea typeface="Calibri"/>
                      </a:endParaRPr>
                    </a:p>
                  </a:txBody>
                  <a:tcPr marL="9023" marR="9023" marT="902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r-CM" sz="1400" noProof="0" dirty="0">
                        <a:latin typeface="+mn-lt"/>
                      </a:endParaRPr>
                    </a:p>
                  </a:txBody>
                  <a:tcPr marL="9023" marR="9023" marT="902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450551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n-lt"/>
                          <a:ea typeface="Calibri"/>
                        </a:rPr>
                        <a:t>5</a:t>
                      </a:r>
                      <a:r>
                        <a:rPr lang="en-US" sz="1400" baseline="0" dirty="0" smtClean="0">
                          <a:latin typeface="+mn-lt"/>
                          <a:ea typeface="Calibri"/>
                        </a:rPr>
                        <a:t> </a:t>
                      </a:r>
                      <a:r>
                        <a:rPr lang="fr-FR" sz="1400" kern="1200" dirty="0" smtClean="0">
                          <a:latin typeface="+mn-lt"/>
                          <a:ea typeface="Times New Roman"/>
                          <a:cs typeface="Arial"/>
                        </a:rPr>
                        <a:t>– </a:t>
                      </a:r>
                      <a:endParaRPr lang="en-US" sz="1400" dirty="0">
                        <a:latin typeface="+mn-lt"/>
                        <a:ea typeface="Calibri"/>
                      </a:endParaRPr>
                    </a:p>
                  </a:txBody>
                  <a:tcPr marL="9023" marR="9023" marT="902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400" dirty="0">
                        <a:latin typeface="+mn-lt"/>
                      </a:endParaRPr>
                    </a:p>
                  </a:txBody>
                  <a:tcPr marL="9023" marR="9023" marT="902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05200" y="6488668"/>
            <a:ext cx="252986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CM" sz="11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Cotonou - Séminaire AFRITAC OUEST</a:t>
            </a:r>
            <a:endParaRPr lang="fr-CM" sz="1100" dirty="0">
              <a:solidFill>
                <a:srgbClr val="00B050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762000" y="457200"/>
            <a:ext cx="7239000" cy="60960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 algn="ctr">
              <a:spcBef>
                <a:spcPct val="0"/>
              </a:spcBef>
            </a:pPr>
            <a:r>
              <a:rPr lang="fr-CM" sz="2000" dirty="0" smtClean="0"/>
              <a:t>Rappel des tâches de l’administrateur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752600" y="1066800"/>
            <a:ext cx="53340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0" rIns="91440" bIns="0" rtlCol="0" anchor="ctr">
            <a:normAutofit fontScale="97500"/>
          </a:bodyPr>
          <a:lstStyle/>
          <a:p>
            <a:pPr algn="ctr">
              <a:spcBef>
                <a:spcPct val="0"/>
              </a:spcBef>
            </a:pPr>
            <a:r>
              <a:rPr lang="fr-CM" sz="2000" dirty="0" smtClean="0"/>
              <a:t>Exemple1: Initialisation campagne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44962745"/>
              </p:ext>
            </p:extLst>
          </p:nvPr>
        </p:nvGraphicFramePr>
        <p:xfrm>
          <a:off x="609600" y="1676401"/>
          <a:ext cx="8077200" cy="4764290"/>
        </p:xfrm>
        <a:graphic>
          <a:graphicData uri="http://schemas.openxmlformats.org/drawingml/2006/table">
            <a:tbl>
              <a:tblPr/>
              <a:tblGrid>
                <a:gridCol w="3199317"/>
                <a:gridCol w="4877883"/>
              </a:tblGrid>
              <a:tr h="462055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M" sz="1700" b="1" kern="1200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Activités </a:t>
                      </a:r>
                      <a:endParaRPr lang="en-US" sz="1100" dirty="0">
                        <a:latin typeface="Times New Roman"/>
                        <a:ea typeface="Calibri"/>
                      </a:endParaRPr>
                    </a:p>
                  </a:txBody>
                  <a:tcPr marL="86622" marR="86622" marT="43311" marB="4331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M" sz="1700" b="1" kern="1200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Commentaires </a:t>
                      </a:r>
                      <a:endParaRPr lang="en-US" sz="1100" dirty="0">
                        <a:latin typeface="Times New Roman"/>
                        <a:ea typeface="Calibri"/>
                      </a:endParaRPr>
                    </a:p>
                  </a:txBody>
                  <a:tcPr marL="86622" marR="86622" marT="43311" marB="4331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956795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latin typeface="+mn-lt"/>
                          <a:ea typeface="Times New Roman"/>
                          <a:cs typeface="Arial"/>
                        </a:rPr>
                        <a:t>0 – Réaliser les activités post-synthèses, </a:t>
                      </a:r>
                      <a:r>
                        <a:rPr lang="fr-FR" sz="1400" kern="1200" dirty="0" smtClean="0">
                          <a:latin typeface="+mn-lt"/>
                          <a:ea typeface="Times New Roman"/>
                          <a:cs typeface="Arial"/>
                        </a:rPr>
                        <a:t>créer </a:t>
                      </a:r>
                      <a:r>
                        <a:rPr lang="fr-FR" sz="1400" kern="1200" dirty="0">
                          <a:latin typeface="+mn-lt"/>
                          <a:ea typeface="Times New Roman"/>
                          <a:cs typeface="Arial"/>
                        </a:rPr>
                        <a:t>et organiser les dossiers pour gérer la nouvelle campagne, dupliquer la base, passage campagne suivante </a:t>
                      </a:r>
                      <a:endParaRPr lang="en-US" sz="1400" dirty="0">
                        <a:latin typeface="+mn-lt"/>
                        <a:ea typeface="Calibri"/>
                      </a:endParaRPr>
                    </a:p>
                  </a:txBody>
                  <a:tcPr marL="9023" marR="9023" marT="902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latin typeface="+mn-lt"/>
                          <a:ea typeface="Times New Roman"/>
                          <a:cs typeface="Arial"/>
                        </a:rPr>
                        <a:t>Report des arbitrages du TEI, Retour au niveau fin, </a:t>
                      </a:r>
                      <a:r>
                        <a:rPr lang="fr-FR" sz="1400" kern="1200" dirty="0" smtClean="0">
                          <a:latin typeface="+mn-lt"/>
                          <a:ea typeface="Times New Roman"/>
                          <a:cs typeface="Arial"/>
                        </a:rPr>
                        <a:t>backup &amp; restauration </a:t>
                      </a:r>
                      <a:r>
                        <a:rPr lang="fr-FR" sz="1400" kern="1200" dirty="0">
                          <a:latin typeface="+mn-lt"/>
                          <a:ea typeface="Times New Roman"/>
                          <a:cs typeface="Arial"/>
                        </a:rPr>
                        <a:t>d’une base, </a:t>
                      </a:r>
                      <a:r>
                        <a:rPr lang="fr-FR" sz="1400" kern="1200" dirty="0" smtClean="0">
                          <a:latin typeface="+mn-lt"/>
                          <a:ea typeface="Times New Roman"/>
                          <a:cs typeface="Arial"/>
                        </a:rPr>
                        <a:t>passage à la </a:t>
                      </a:r>
                      <a:r>
                        <a:rPr lang="fr-FR" sz="1400" kern="1200" dirty="0">
                          <a:latin typeface="+mn-lt"/>
                          <a:ea typeface="Times New Roman"/>
                          <a:cs typeface="Arial"/>
                        </a:rPr>
                        <a:t>campagne suivante (années </a:t>
                      </a:r>
                      <a:r>
                        <a:rPr lang="fr-FR" sz="1400" kern="1200" dirty="0" smtClean="0">
                          <a:latin typeface="+mn-lt"/>
                          <a:ea typeface="Times New Roman"/>
                          <a:cs typeface="Arial"/>
                        </a:rPr>
                        <a:t>Début &amp; Fin </a:t>
                      </a:r>
                      <a:r>
                        <a:rPr lang="fr-FR" sz="1400" kern="1200" dirty="0">
                          <a:latin typeface="+mn-lt"/>
                          <a:ea typeface="Times New Roman"/>
                          <a:cs typeface="Arial"/>
                        </a:rPr>
                        <a:t>sont relatives </a:t>
                      </a:r>
                      <a:r>
                        <a:rPr lang="fr-FR" sz="1400" kern="1200" dirty="0" smtClean="0">
                          <a:latin typeface="+mn-lt"/>
                          <a:ea typeface="Times New Roman"/>
                          <a:cs typeface="Arial"/>
                        </a:rPr>
                        <a:t>à </a:t>
                      </a:r>
                      <a:r>
                        <a:rPr lang="fr-FR" sz="1400" kern="1200" dirty="0">
                          <a:latin typeface="+mn-lt"/>
                          <a:ea typeface="Times New Roman"/>
                          <a:cs typeface="Arial"/>
                        </a:rPr>
                        <a:t>la campagne et non à l’élaboration des </a:t>
                      </a:r>
                      <a:r>
                        <a:rPr lang="fr-FR" sz="1400" kern="1200" dirty="0" smtClean="0">
                          <a:latin typeface="+mn-lt"/>
                          <a:ea typeface="Times New Roman"/>
                          <a:cs typeface="Arial"/>
                        </a:rPr>
                        <a:t>comptes).</a:t>
                      </a:r>
                      <a:endParaRPr lang="en-US" sz="1400" dirty="0">
                        <a:latin typeface="+mn-lt"/>
                        <a:ea typeface="Calibri"/>
                      </a:endParaRPr>
                    </a:p>
                  </a:txBody>
                  <a:tcPr marL="9023" marR="9023" marT="902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671161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1 </a:t>
                      </a: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– Initialiser </a:t>
                      </a:r>
                      <a:r>
                        <a:rPr lang="fr-FR" sz="14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une nouvelle campagne </a:t>
                      </a: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dans la base ERETES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9023" marR="9023" marT="902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latin typeface="+mn-lt"/>
                          <a:ea typeface="Times New Roman"/>
                          <a:cs typeface="Arial"/>
                        </a:rPr>
                        <a:t>Initialiser l'état des tâches, mettre à jour des nomenclatures &amp; </a:t>
                      </a:r>
                      <a:r>
                        <a:rPr lang="fr-FR" sz="1400" kern="1200" dirty="0" smtClean="0">
                          <a:latin typeface="+mn-lt"/>
                          <a:ea typeface="Times New Roman"/>
                          <a:cs typeface="Arial"/>
                        </a:rPr>
                        <a:t>Initialiser les filières, </a:t>
                      </a:r>
                      <a:r>
                        <a:rPr lang="fr-FR" sz="1400" kern="1200" dirty="0">
                          <a:latin typeface="+mn-lt"/>
                          <a:ea typeface="Times New Roman"/>
                          <a:cs typeface="Arial"/>
                        </a:rPr>
                        <a:t>Exécuter le lancement automatique de la campagne, </a:t>
                      </a:r>
                      <a:r>
                        <a:rPr lang="fr-FR" sz="1400" kern="1200" dirty="0" smtClean="0">
                          <a:latin typeface="+mn-lt"/>
                          <a:ea typeface="Times New Roman"/>
                          <a:cs typeface="Arial"/>
                        </a:rPr>
                        <a:t>Définir la</a:t>
                      </a:r>
                      <a:r>
                        <a:rPr lang="fr-FR" sz="1400" kern="1200" baseline="0" dirty="0" smtClean="0">
                          <a:latin typeface="+mn-lt"/>
                          <a:ea typeface="Times New Roman"/>
                          <a:cs typeface="Arial"/>
                        </a:rPr>
                        <a:t> nouvelle équipe.</a:t>
                      </a:r>
                      <a:endParaRPr lang="en-US" sz="1400" baseline="0" dirty="0">
                        <a:solidFill>
                          <a:srgbClr val="FF0000"/>
                        </a:solidFill>
                        <a:latin typeface="+mn-lt"/>
                        <a:ea typeface="Calibri"/>
                      </a:endParaRPr>
                    </a:p>
                  </a:txBody>
                  <a:tcPr marL="9023" marR="9023" marT="902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8399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2 </a:t>
                      </a: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– </a:t>
                      </a:r>
                      <a:r>
                        <a:rPr lang="fr-FR" sz="14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Actualiser la liste et le contenu des familles d'opérations </a:t>
                      </a: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dans la base ERETES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9023" marR="9023" marT="902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latin typeface="+mn-lt"/>
                          <a:ea typeface="Times New Roman"/>
                          <a:cs typeface="Arial"/>
                        </a:rPr>
                        <a:t>Actualisation </a:t>
                      </a:r>
                      <a:r>
                        <a:rPr lang="fr-FR" sz="1400" kern="1200" dirty="0" smtClean="0">
                          <a:latin typeface="+mn-lt"/>
                          <a:ea typeface="Times New Roman"/>
                          <a:cs typeface="Arial"/>
                        </a:rPr>
                        <a:t>de la </a:t>
                      </a:r>
                      <a:r>
                        <a:rPr lang="fr-FR" sz="1400" kern="1200" dirty="0">
                          <a:latin typeface="+mn-lt"/>
                          <a:ea typeface="Times New Roman"/>
                          <a:cs typeface="Arial"/>
                        </a:rPr>
                        <a:t>nomenclature des familles d’opérations et la nomenclature des </a:t>
                      </a:r>
                      <a:r>
                        <a:rPr lang="fr-FR" sz="1400" kern="1200" dirty="0" smtClean="0">
                          <a:latin typeface="+mn-lt"/>
                          <a:ea typeface="Times New Roman"/>
                          <a:cs typeface="Arial"/>
                        </a:rPr>
                        <a:t>opérations. </a:t>
                      </a:r>
                      <a:endParaRPr lang="en-US" sz="1400" dirty="0">
                        <a:latin typeface="+mn-lt"/>
                        <a:ea typeface="Calibri"/>
                      </a:endParaRPr>
                    </a:p>
                  </a:txBody>
                  <a:tcPr marL="9023" marR="9023" marT="902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115979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3 </a:t>
                      </a: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–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Définir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 pour la campagne les “secteurs </a:t>
                      </a: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à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comptabilite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” </a:t>
                      </a: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dans la base ERETES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9023" marR="9023" marT="902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dirty="0" smtClean="0">
                          <a:latin typeface="+mn-lt"/>
                          <a:ea typeface="Times New Roman"/>
                          <a:cs typeface="Arial"/>
                        </a:rPr>
                        <a:t>Secteurs institutionnels dont les données sont plus ou moins complètes et l’équilibre est conservé jusqu’à la synthèse. L’attribut ‘SECT_CTRL’ de la table ‘SECTEUR’ définit les secteurs à comptabilité. Une contrepartie est créée en position transitoire (0DZ) pour maintenir l’équilibre en cas de modification</a:t>
                      </a:r>
                      <a:endParaRPr lang="en-US" sz="1400" dirty="0" smtClean="0">
                        <a:latin typeface="+mn-lt"/>
                        <a:ea typeface="Calibri"/>
                      </a:endParaRPr>
                    </a:p>
                    <a:p>
                      <a:pPr marL="0" marR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n-lt"/>
                        <a:ea typeface="Calibri"/>
                      </a:endParaRPr>
                    </a:p>
                  </a:txBody>
                  <a:tcPr marL="9023" marR="9023" marT="902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50551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latin typeface="+mn-lt"/>
                          <a:ea typeface="Times New Roman"/>
                          <a:cs typeface="Arial"/>
                        </a:rPr>
                        <a:t>4 </a:t>
                      </a:r>
                      <a:r>
                        <a:rPr lang="fr-FR" sz="1400" kern="1200" dirty="0" smtClean="0">
                          <a:latin typeface="+mn-lt"/>
                          <a:ea typeface="Times New Roman"/>
                          <a:cs typeface="Arial"/>
                        </a:rPr>
                        <a:t>– </a:t>
                      </a:r>
                      <a:r>
                        <a:rPr lang="fr-FR" sz="1400" kern="1200" dirty="0">
                          <a:latin typeface="+mn-lt"/>
                          <a:ea typeface="Times New Roman"/>
                          <a:cs typeface="Arial"/>
                        </a:rPr>
                        <a:t>Mise en place des postes brouillons (simple procédure informatique) </a:t>
                      </a:r>
                      <a:endParaRPr lang="en-US" sz="1400" dirty="0">
                        <a:latin typeface="+mn-lt"/>
                        <a:ea typeface="Calibri"/>
                      </a:endParaRPr>
                    </a:p>
                  </a:txBody>
                  <a:tcPr marL="9023" marR="9023" marT="902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400" dirty="0">
                        <a:latin typeface="+mn-lt"/>
                      </a:endParaRPr>
                    </a:p>
                  </a:txBody>
                  <a:tcPr marL="9023" marR="9023" marT="902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450551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n-lt"/>
                          <a:ea typeface="Calibri"/>
                        </a:rPr>
                        <a:t>5</a:t>
                      </a:r>
                      <a:r>
                        <a:rPr lang="en-US" sz="1400" baseline="0" dirty="0" smtClean="0">
                          <a:latin typeface="+mn-lt"/>
                          <a:ea typeface="Calibri"/>
                        </a:rPr>
                        <a:t> </a:t>
                      </a:r>
                      <a:r>
                        <a:rPr lang="fr-FR" sz="1400" strike="noStrike" kern="1200" dirty="0" smtClean="0">
                          <a:latin typeface="+mn-lt"/>
                          <a:ea typeface="Times New Roman"/>
                          <a:cs typeface="Arial"/>
                        </a:rPr>
                        <a:t>–</a:t>
                      </a:r>
                      <a:r>
                        <a:rPr lang="fr-FR" sz="1400" strike="noStrike" kern="1200" baseline="0" dirty="0" smtClean="0">
                          <a:latin typeface="+mn-lt"/>
                          <a:ea typeface="Times New Roman"/>
                          <a:cs typeface="Arial"/>
                        </a:rPr>
                        <a:t> Rassembler l’information économique sur la campagne</a:t>
                      </a:r>
                      <a:endParaRPr lang="en-US" sz="1400" strike="noStrike" baseline="0" dirty="0">
                        <a:latin typeface="+mn-lt"/>
                        <a:ea typeface="Calibri"/>
                      </a:endParaRPr>
                    </a:p>
                  </a:txBody>
                  <a:tcPr marL="9023" marR="9023" marT="902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dirty="0" err="1" smtClean="0">
                          <a:latin typeface="+mn-lt"/>
                        </a:rPr>
                        <a:t>Organiser</a:t>
                      </a:r>
                      <a:r>
                        <a:rPr lang="en-US" sz="1400" dirty="0" smtClean="0">
                          <a:latin typeface="+mn-lt"/>
                        </a:rPr>
                        <a:t> les </a:t>
                      </a:r>
                      <a:r>
                        <a:rPr lang="en-US" sz="1400" dirty="0" err="1" smtClean="0">
                          <a:latin typeface="+mn-lt"/>
                        </a:rPr>
                        <a:t>equipes</a:t>
                      </a:r>
                      <a:r>
                        <a:rPr lang="en-US" sz="1400" dirty="0" smtClean="0">
                          <a:latin typeface="+mn-lt"/>
                        </a:rPr>
                        <a:t> pour disposer </a:t>
                      </a:r>
                      <a:r>
                        <a:rPr lang="en-US" sz="1400" dirty="0" err="1" smtClean="0">
                          <a:latin typeface="+mn-lt"/>
                        </a:rPr>
                        <a:t>d’une</a:t>
                      </a:r>
                      <a:r>
                        <a:rPr lang="en-US" sz="1400" dirty="0" smtClean="0">
                          <a:latin typeface="+mn-lt"/>
                        </a:rPr>
                        <a:t> base de </a:t>
                      </a:r>
                      <a:r>
                        <a:rPr lang="en-US" sz="1400" dirty="0" err="1" smtClean="0">
                          <a:latin typeface="+mn-lt"/>
                        </a:rPr>
                        <a:t>donnees</a:t>
                      </a:r>
                      <a:r>
                        <a:rPr lang="en-US" sz="1400" baseline="0" dirty="0" smtClean="0">
                          <a:latin typeface="+mn-lt"/>
                        </a:rPr>
                        <a:t> </a:t>
                      </a:r>
                      <a:r>
                        <a:rPr lang="en-US" sz="1400" baseline="0" dirty="0" err="1" smtClean="0">
                          <a:latin typeface="+mn-lt"/>
                        </a:rPr>
                        <a:t>sur</a:t>
                      </a:r>
                      <a:r>
                        <a:rPr lang="en-US" sz="1400" baseline="0" dirty="0" smtClean="0">
                          <a:latin typeface="+mn-lt"/>
                        </a:rPr>
                        <a:t> les </a:t>
                      </a:r>
                      <a:r>
                        <a:rPr lang="en-US" sz="1400" baseline="0" dirty="0" err="1" smtClean="0">
                          <a:latin typeface="+mn-lt"/>
                        </a:rPr>
                        <a:t>principaux</a:t>
                      </a:r>
                      <a:r>
                        <a:rPr lang="en-US" sz="1400" baseline="0" dirty="0" smtClean="0">
                          <a:latin typeface="+mn-lt"/>
                        </a:rPr>
                        <a:t> </a:t>
                      </a:r>
                      <a:r>
                        <a:rPr lang="en-US" sz="1400" baseline="0" dirty="0" err="1" smtClean="0">
                          <a:latin typeface="+mn-lt"/>
                        </a:rPr>
                        <a:t>faits</a:t>
                      </a:r>
                      <a:r>
                        <a:rPr lang="en-US" sz="1400" baseline="0" dirty="0" smtClean="0">
                          <a:latin typeface="+mn-lt"/>
                        </a:rPr>
                        <a:t> </a:t>
                      </a:r>
                      <a:r>
                        <a:rPr lang="en-US" sz="1400" baseline="0" dirty="0" err="1" smtClean="0">
                          <a:latin typeface="+mn-lt"/>
                        </a:rPr>
                        <a:t>economiques</a:t>
                      </a:r>
                      <a:r>
                        <a:rPr lang="en-US" sz="1400" baseline="0" dirty="0" smtClean="0">
                          <a:latin typeface="+mn-lt"/>
                        </a:rPr>
                        <a:t> de la </a:t>
                      </a:r>
                      <a:r>
                        <a:rPr lang="en-US" sz="1400" baseline="0" dirty="0" err="1" smtClean="0">
                          <a:latin typeface="+mn-lt"/>
                        </a:rPr>
                        <a:t>campagne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marL="9023" marR="9023" marT="902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05200" y="6488668"/>
            <a:ext cx="252986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CM" sz="11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Cotonou - Séminaire AFRITAC OUEST</a:t>
            </a:r>
            <a:endParaRPr lang="fr-CM" sz="1100" dirty="0">
              <a:solidFill>
                <a:srgbClr val="00B050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6400800" y="1295400"/>
            <a:ext cx="2514600" cy="60960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algn="ctr">
              <a:spcBef>
                <a:spcPct val="0"/>
              </a:spcBef>
            </a:pPr>
            <a:r>
              <a:rPr lang="fr-CM" sz="2000" dirty="0" smtClean="0"/>
              <a:t>Rappel des tâches de l’administrateur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477000" y="2209800"/>
            <a:ext cx="25146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0" rIns="91440" bIns="0" rtlCol="0" anchor="ctr">
            <a:normAutofit fontScale="90000" lnSpcReduction="20000"/>
          </a:bodyPr>
          <a:lstStyle/>
          <a:p>
            <a:pPr algn="ctr">
              <a:spcBef>
                <a:spcPct val="0"/>
              </a:spcBef>
            </a:pPr>
            <a:r>
              <a:rPr lang="fr-CM" sz="2000" dirty="0" smtClean="0"/>
              <a:t>Initialisation campagne: organisation des fichiers</a:t>
            </a:r>
          </a:p>
        </p:txBody>
      </p:sp>
      <p:pic>
        <p:nvPicPr>
          <p:cNvPr id="819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19225" y="29769"/>
            <a:ext cx="5133975" cy="67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28600" y="1981200"/>
            <a:ext cx="990600" cy="9233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CM" dirty="0" smtClean="0"/>
              <a:t>Organisation en années</a:t>
            </a:r>
            <a:endParaRPr lang="fr-CM" dirty="0"/>
          </a:p>
        </p:txBody>
      </p:sp>
      <p:sp>
        <p:nvSpPr>
          <p:cNvPr id="11" name="TextBox 10"/>
          <p:cNvSpPr txBox="1"/>
          <p:nvPr/>
        </p:nvSpPr>
        <p:spPr>
          <a:xfrm>
            <a:off x="304800" y="4419600"/>
            <a:ext cx="990600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CM" dirty="0" smtClean="0"/>
              <a:t>Organisation en types de comptes</a:t>
            </a:r>
            <a:endParaRPr lang="fr-CM" dirty="0"/>
          </a:p>
        </p:txBody>
      </p:sp>
      <p:cxnSp>
        <p:nvCxnSpPr>
          <p:cNvPr id="13" name="Straight Arrow Connector 12"/>
          <p:cNvCxnSpPr>
            <a:stCxn id="9" idx="3"/>
          </p:cNvCxnSpPr>
          <p:nvPr/>
        </p:nvCxnSpPr>
        <p:spPr>
          <a:xfrm flipV="1">
            <a:off x="1219200" y="2438400"/>
            <a:ext cx="762000" cy="44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1" idx="3"/>
          </p:cNvCxnSpPr>
          <p:nvPr/>
        </p:nvCxnSpPr>
        <p:spPr>
          <a:xfrm>
            <a:off x="1295400" y="5019765"/>
            <a:ext cx="685800" cy="94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2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38800" y="2819400"/>
            <a:ext cx="3124200" cy="365977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17" name="TextBox 16"/>
          <p:cNvSpPr txBox="1"/>
          <p:nvPr/>
        </p:nvSpPr>
        <p:spPr>
          <a:xfrm>
            <a:off x="4724400" y="1524000"/>
            <a:ext cx="990600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Boite à Outils</a:t>
            </a:r>
            <a:endParaRPr lang="fr-CM" dirty="0"/>
          </a:p>
        </p:txBody>
      </p:sp>
      <p:cxnSp>
        <p:nvCxnSpPr>
          <p:cNvPr id="23" name="Elbow Connector 22"/>
          <p:cNvCxnSpPr>
            <a:stCxn id="17" idx="2"/>
          </p:cNvCxnSpPr>
          <p:nvPr/>
        </p:nvCxnSpPr>
        <p:spPr>
          <a:xfrm rot="16200000" flipH="1">
            <a:off x="4037916" y="3352115"/>
            <a:ext cx="2782669" cy="419100"/>
          </a:xfrm>
          <a:prstGeom prst="bentConnector3">
            <a:avLst>
              <a:gd name="adj1" fmla="val 100257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3000"/>
                                        <p:tgtEl>
                                          <p:spTgt spid="81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05200" y="6488668"/>
            <a:ext cx="252986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CM" sz="11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Cotonou - Séminaire AFRITAC OUEST</a:t>
            </a:r>
            <a:endParaRPr lang="fr-CM" sz="1100" dirty="0">
              <a:solidFill>
                <a:srgbClr val="00B050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762000" y="457200"/>
            <a:ext cx="7239000" cy="45720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 algn="ctr">
              <a:spcBef>
                <a:spcPct val="0"/>
              </a:spcBef>
            </a:pPr>
            <a:r>
              <a:rPr lang="fr-CM" sz="2000" dirty="0" smtClean="0"/>
              <a:t>Rappel des tâches de l’administrateur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752600" y="914400"/>
            <a:ext cx="5257800" cy="381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0" rIns="91440" bIns="0" rtlCol="0" anchor="ctr">
            <a:normAutofit fontScale="90000"/>
          </a:bodyPr>
          <a:lstStyle/>
          <a:p>
            <a:pPr algn="ctr">
              <a:spcBef>
                <a:spcPct val="0"/>
              </a:spcBef>
            </a:pPr>
            <a:r>
              <a:rPr lang="fr-CM" sz="2000" dirty="0" smtClean="0"/>
              <a:t>Initialisation campagne en année de base (en 0 ou 5)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60959235"/>
              </p:ext>
            </p:extLst>
          </p:nvPr>
        </p:nvGraphicFramePr>
        <p:xfrm>
          <a:off x="457200" y="1371600"/>
          <a:ext cx="8305800" cy="5158504"/>
        </p:xfrm>
        <a:graphic>
          <a:graphicData uri="http://schemas.openxmlformats.org/drawingml/2006/table">
            <a:tbl>
              <a:tblPr/>
              <a:tblGrid>
                <a:gridCol w="2507411"/>
                <a:gridCol w="5798389"/>
              </a:tblGrid>
              <a:tr h="462055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M" sz="1700" b="1" kern="1200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Activités </a:t>
                      </a:r>
                      <a:endParaRPr lang="en-US" sz="1100" dirty="0">
                        <a:latin typeface="Times New Roman"/>
                        <a:ea typeface="Calibri"/>
                      </a:endParaRPr>
                    </a:p>
                  </a:txBody>
                  <a:tcPr marL="86622" marR="86622" marT="43311" marB="4331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M" sz="1700" b="1" kern="1200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Commentaires </a:t>
                      </a:r>
                      <a:endParaRPr lang="en-US" sz="1100" dirty="0">
                        <a:latin typeface="Times New Roman"/>
                        <a:ea typeface="Calibri"/>
                      </a:endParaRPr>
                    </a:p>
                  </a:txBody>
                  <a:tcPr marL="86622" marR="86622" marT="43311" marB="4331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52345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0 – </a:t>
                      </a: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Découpage de l’économie </a:t>
                      </a:r>
                      <a:endParaRPr lang="en-US" sz="1200" dirty="0">
                        <a:latin typeface="Times New Roman"/>
                        <a:ea typeface="Calibri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Entreprises/établissement; secteur</a:t>
                      </a:r>
                      <a:r>
                        <a:rPr lang="fr-FR" sz="1400" kern="1200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publique/administration</a:t>
                      </a:r>
                      <a:r>
                        <a:rPr lang="fr-FR" sz="1400" kern="1200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publique; ISBL/ISBLSM; Ménage/secteur informel; intraproduction; filière; spécificités régionales</a:t>
                      </a:r>
                      <a:endParaRPr lang="en-US" sz="1200" dirty="0">
                        <a:latin typeface="Times New Roman"/>
                        <a:ea typeface="Calibri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671161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M" sz="1400" kern="1200" noProof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 – Ressources</a:t>
                      </a:r>
                      <a:r>
                        <a:rPr lang="fr-CM" sz="1400" kern="1200" baseline="0" noProof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disponibles</a:t>
                      </a:r>
                      <a:r>
                        <a:rPr lang="fr-CM" sz="1400" kern="1200" noProof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endParaRPr lang="fr-CM" sz="1200" noProof="0" dirty="0">
                        <a:latin typeface="Times New Roman"/>
                        <a:ea typeface="Calibri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M" sz="1400" kern="1200" noProof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Effectif (cadres/agents, mobilité); compétences</a:t>
                      </a:r>
                      <a:r>
                        <a:rPr lang="fr-CM" sz="1400" kern="1200" baseline="0" noProof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fr-CM" sz="1400" kern="1200" noProof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(comptabilité nationale, économie, statistique, informatique, managériale), temps, logistiques, financières, source d’information, appui/renforcement de capacités)</a:t>
                      </a:r>
                      <a:endParaRPr lang="fr-CM" sz="1200" noProof="0" dirty="0">
                        <a:latin typeface="Times New Roman"/>
                        <a:ea typeface="Calibri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48399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M" sz="1400" kern="1200" noProof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2 – Besoins des utilisateurs; défis</a:t>
                      </a:r>
                      <a:r>
                        <a:rPr lang="fr-CM" sz="1400" kern="1200" baseline="0" noProof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à relever</a:t>
                      </a:r>
                      <a:endParaRPr lang="fr-CM" sz="1400" kern="1200" noProof="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M" sz="1400" kern="1200" noProof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Planification/stratégie de croissance/décentralisation, prévisions, sectoriels; régionaux</a:t>
                      </a:r>
                      <a:endParaRPr lang="fr-CM" sz="1200" noProof="0" dirty="0">
                        <a:latin typeface="Times New Roman"/>
                        <a:ea typeface="Calibri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470995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M" sz="1400" kern="1200" noProof="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  <a:r>
                        <a:rPr lang="fr-CM" sz="1400" kern="1200" noProof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– Objectifs à atteindre, tableaux à publier</a:t>
                      </a:r>
                      <a:endParaRPr lang="fr-CM" sz="1200" noProof="0" dirty="0">
                        <a:latin typeface="Times New Roman"/>
                        <a:ea typeface="Calibri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M" sz="1400" kern="1200" noProof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Éléments du cadre central, tableaux complémentaires (impôts; CAF/FAB; TES;</a:t>
                      </a:r>
                      <a:r>
                        <a:rPr lang="fr-CM" sz="1400" kern="1200" baseline="0" noProof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MCS; analyses satellites; tableaux fonctionnels; PCI; etc.)</a:t>
                      </a:r>
                      <a:endParaRPr lang="fr-CM" sz="1400" kern="1200" noProof="0" dirty="0" smtClean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50551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M" sz="1400" kern="1200" noProof="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4 –Elaboration des nomenclatures </a:t>
                      </a:r>
                      <a:endParaRPr lang="fr-CM" sz="1400" kern="1200" noProof="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r>
                        <a:rPr lang="fr-CM" sz="1400" kern="1200" noProof="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Secteurs institutionnels; activités/branches;</a:t>
                      </a:r>
                      <a:r>
                        <a:rPr lang="fr-CM" sz="1400" kern="1200" baseline="0" noProof="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 produits; fonctionnelles; tables de passage</a:t>
                      </a:r>
                      <a:endParaRPr lang="fr-CM" sz="1400" kern="1200" noProof="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450551">
                <a:tc>
                  <a:txBody>
                    <a:bodyPr/>
                    <a:lstStyle/>
                    <a:p>
                      <a:r>
                        <a:rPr lang="fr-CM" sz="1400" kern="1200" noProof="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5 – Suivi des indicateurs en année courante</a:t>
                      </a: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M" sz="1400" kern="1200" noProof="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Méthodologie de calcul des agrégats et de leur suivi en année courante (indice de volume, indice de prix); veille stratégique a mettre en place</a:t>
                      </a:r>
                      <a:endParaRPr lang="fr-CM" sz="1400" kern="1200" noProof="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50551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M" sz="1400" kern="1200" noProof="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6 – Programmation des activités complémentaires</a:t>
                      </a:r>
                      <a:endParaRPr lang="fr-CM" sz="1400" kern="1200" noProof="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M" sz="1400" kern="1200" noProof="0" dirty="0" smtClean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BdP, Finances publiques, Secteur</a:t>
                      </a:r>
                      <a:r>
                        <a:rPr lang="fr-CM" sz="1400" kern="1200" baseline="0" noProof="0" dirty="0" smtClean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 informel; emploi; coefficient technique; intraconsommation; FBCF; etc. (SNDS)</a:t>
                      </a:r>
                      <a:endParaRPr lang="fr-CM" sz="1400" noProof="0" dirty="0">
                        <a:latin typeface="Times New Roman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BD5"/>
                    </a:solidFill>
                  </a:tcPr>
                </a:tc>
              </a:tr>
              <a:tr h="450551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M" sz="1400" kern="1200" noProof="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/>
                        </a:rPr>
                        <a:t>7 </a:t>
                      </a:r>
                      <a:r>
                        <a:rPr lang="fr-CM" sz="1400" kern="1200" noProof="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/>
                        </a:rPr>
                        <a:t>– Calendrier de travail et de publication</a:t>
                      </a:r>
                      <a:endParaRPr lang="fr-CM" sz="1400" kern="1200" noProof="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M" sz="1400" kern="1200" noProof="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/>
                        </a:rPr>
                        <a:t>Mise à jour du plan d’amélioration des données; plan de communication</a:t>
                      </a:r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50551">
                <a:tc>
                  <a:txBody>
                    <a:bodyPr/>
                    <a:lstStyle/>
                    <a:p>
                      <a:endParaRPr lang="fr-CM" dirty="0"/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BD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CM" dirty="0"/>
                    </a:p>
                  </a:txBody>
                  <a:tcPr marL="8890" marR="8890" marT="88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BD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arte AFRITA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charte graphique AFRITAC</Template>
  <TotalTime>10883</TotalTime>
  <Words>2463</Words>
  <Application>Microsoft Office PowerPoint</Application>
  <PresentationFormat>On-screen Show (4:3)</PresentationFormat>
  <Paragraphs>268</Paragraphs>
  <Slides>16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Charte AFRITAC</vt:lpstr>
      <vt:lpstr>Slide 1</vt:lpstr>
      <vt:lpstr>Objectifs</vt:lpstr>
      <vt:lpstr>Services administratifs</vt:lpstr>
      <vt:lpstr>Attributions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International Monetary Fund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Centre régional d’assistance technique du FMI pour l’Afrique de l’Ouest (AFRITAC de l’Ouest) Grand Popo, Benin 12 - 16 juillet 2010</dc:title>
  <dc:creator>Pegoue, Achille</dc:creator>
  <cp:lastModifiedBy>Pegoue, Achille</cp:lastModifiedBy>
  <cp:revision>642</cp:revision>
  <dcterms:created xsi:type="dcterms:W3CDTF">2010-07-07T08:37:34Z</dcterms:created>
  <dcterms:modified xsi:type="dcterms:W3CDTF">2013-07-05T16:59:16Z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