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notesMasterIdLst>
    <p:notesMasterId r:id="rId16"/>
  </p:notesMasterIdLst>
  <p:handoutMasterIdLst>
    <p:handoutMasterId r:id="rId17"/>
  </p:handoutMasterIdLst>
  <p:sldIdLst>
    <p:sldId id="298" r:id="rId2"/>
    <p:sldId id="319" r:id="rId3"/>
    <p:sldId id="336" r:id="rId4"/>
    <p:sldId id="337" r:id="rId5"/>
    <p:sldId id="338" r:id="rId6"/>
    <p:sldId id="340" r:id="rId7"/>
    <p:sldId id="341" r:id="rId8"/>
    <p:sldId id="342" r:id="rId9"/>
    <p:sldId id="343" r:id="rId10"/>
    <p:sldId id="345" r:id="rId11"/>
    <p:sldId id="347" r:id="rId12"/>
    <p:sldId id="348" r:id="rId13"/>
    <p:sldId id="349" r:id="rId14"/>
    <p:sldId id="350" r:id="rId15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EEB9"/>
    <a:srgbClr val="FFE181"/>
    <a:srgbClr val="FFD243"/>
    <a:srgbClr val="E5E5E9"/>
    <a:srgbClr val="E6E7E8"/>
    <a:srgbClr val="C9C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1466" autoAdjust="0"/>
  </p:normalViewPr>
  <p:slideViewPr>
    <p:cSldViewPr>
      <p:cViewPr varScale="1">
        <p:scale>
          <a:sx n="78" d="100"/>
          <a:sy n="78" d="100"/>
        </p:scale>
        <p:origin x="159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6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874" y="9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A695BBA1-8137-4A80-9A85-7D5491BF8D3E}" type="datetimeFigureOut">
              <a:rPr lang="en-US"/>
              <a:pPr>
                <a:defRPr/>
              </a:pPr>
              <a:t>10/7/2019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Calibri" pitchFamily="34" charset="0"/>
              </a:defRPr>
            </a:lvl1pPr>
          </a:lstStyle>
          <a:p>
            <a:fld id="{6D17DCB7-E934-43EE-917E-9F821D110228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279436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47" tIns="47873" rIns="95747" bIns="47873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5747" tIns="47873" rIns="95747" bIns="47873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Calibri" pitchFamily="34" charset="0"/>
              </a:defRPr>
            </a:lvl1pPr>
          </a:lstStyle>
          <a:p>
            <a:fld id="{2594AF05-20CF-4A8F-B9E7-1B5B266EFC2C}" type="slidenum">
              <a:rPr lang="en-US" altLang="fr-FR"/>
              <a:pPr/>
              <a:t>‹N°›</a:t>
            </a:fld>
            <a:endParaRPr lang="en-US" alt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4"/>
          </p:nvPr>
        </p:nvSpPr>
        <p:spPr>
          <a:xfrm>
            <a:off x="0" y="9118600"/>
            <a:ext cx="3170238" cy="481013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CM"/>
          </a:p>
        </p:txBody>
      </p:sp>
    </p:spTree>
    <p:extLst>
      <p:ext uri="{BB962C8B-B14F-4D97-AF65-F5344CB8AC3E}">
        <p14:creationId xmlns:p14="http://schemas.microsoft.com/office/powerpoint/2010/main" val="6634495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7C153A9-B076-4BF8-8DF6-EED45545037A}" type="slidenum">
              <a:rPr lang="en-US" altLang="fr-FR"/>
              <a:pPr/>
              <a:t>1</a:t>
            </a:fld>
            <a:endParaRPr lang="en-US" altLang="fr-FR" dirty="0"/>
          </a:p>
        </p:txBody>
      </p:sp>
    </p:spTree>
    <p:extLst>
      <p:ext uri="{BB962C8B-B14F-4D97-AF65-F5344CB8AC3E}">
        <p14:creationId xmlns:p14="http://schemas.microsoft.com/office/powerpoint/2010/main" val="24968728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A3EAD35-6DFC-4E7F-98BB-0DAB179D075A}" type="slidenum">
              <a:rPr lang="en-US" altLang="fr-FR"/>
              <a:pPr/>
              <a:t>10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41903543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A3EAD35-6DFC-4E7F-98BB-0DAB179D075A}" type="slidenum">
              <a:rPr lang="en-US" altLang="fr-FR"/>
              <a:pPr/>
              <a:t>11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5927120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A3EAD35-6DFC-4E7F-98BB-0DAB179D075A}" type="slidenum">
              <a:rPr lang="en-US" altLang="fr-FR"/>
              <a:pPr/>
              <a:t>12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40687981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A3EAD35-6DFC-4E7F-98BB-0DAB179D075A}" type="slidenum">
              <a:rPr lang="en-US" altLang="fr-FR"/>
              <a:pPr/>
              <a:t>13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42460451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1862DF0-862F-4737-B908-9F65AE9F052A}" type="slidenum">
              <a:rPr lang="en-US" altLang="fr-FR"/>
              <a:pPr/>
              <a:t>14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4011213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A3EAD35-6DFC-4E7F-98BB-0DAB179D075A}" type="slidenum">
              <a:rPr lang="en-US" altLang="fr-FR"/>
              <a:pPr/>
              <a:t>2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0914170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A3EAD35-6DFC-4E7F-98BB-0DAB179D075A}" type="slidenum">
              <a:rPr lang="en-US" altLang="fr-FR"/>
              <a:pPr/>
              <a:t>3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567047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A3EAD35-6DFC-4E7F-98BB-0DAB179D075A}" type="slidenum">
              <a:rPr lang="en-US" altLang="fr-FR"/>
              <a:pPr/>
              <a:t>4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6472811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CM" altLang="fr-FR" dirty="0"/>
              <a:t>Deux ateliers ont été organisés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r>
              <a:rPr lang="fr-CM" altLang="fr-FR" dirty="0"/>
              <a:t>Juillet 2016 (Formation sur l’élaboration des MCS) – Construction de la MCS jusqu’à la Micro MCS Standard – Cadre INSAE et autres structures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r>
              <a:rPr lang="fr-CM" altLang="fr-FR" dirty="0"/>
              <a:t>Février-Mars 2018 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A3EAD35-6DFC-4E7F-98BB-0DAB179D075A}" type="slidenum">
              <a:rPr lang="en-US" altLang="fr-FR"/>
              <a:pPr/>
              <a:t>5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6676857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CM" altLang="fr-FR" dirty="0"/>
              <a:t>Désagrégation des ménages selon le type d’emploi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A3EAD35-6DFC-4E7F-98BB-0DAB179D075A}" type="slidenum">
              <a:rPr lang="en-US" altLang="fr-FR"/>
              <a:pPr/>
              <a:t>6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111760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A3EAD35-6DFC-4E7F-98BB-0DAB179D075A}" type="slidenum">
              <a:rPr lang="en-US" altLang="fr-FR"/>
              <a:pPr/>
              <a:t>7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8068659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A3EAD35-6DFC-4E7F-98BB-0DAB179D075A}" type="slidenum">
              <a:rPr lang="en-US" altLang="fr-FR"/>
              <a:pPr/>
              <a:t>8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6314767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r>
              <a:rPr lang="fr-CM" altLang="fr-FR" dirty="0"/>
              <a:t>Revenus des salariés par type d’emploi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r>
              <a:rPr lang="fr-CM" altLang="fr-FR" dirty="0"/>
              <a:t>Rémunérations du capital par type d’emploi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r>
              <a:rPr lang="fr-CM" altLang="fr-FR" dirty="0"/>
              <a:t>Transferts vers les ménages par type d’emploi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r>
              <a:rPr lang="fr-CM" altLang="fr-FR" dirty="0"/>
              <a:t>Consommation finale des ménages selon le type d’emploi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r>
              <a:rPr lang="fr-CM" altLang="fr-FR" dirty="0"/>
              <a:t>Epargne domestique des ménages par type d’emploi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r>
              <a:rPr lang="fr-CM" altLang="fr-FR" dirty="0"/>
              <a:t>Transfert des ménages au RDM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A3EAD35-6DFC-4E7F-98BB-0DAB179D075A}" type="slidenum">
              <a:rPr lang="en-US" altLang="fr-FR"/>
              <a:pPr/>
              <a:t>9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309389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3"/>
          <p:cNvGrpSpPr>
            <a:grpSpLocks/>
          </p:cNvGrpSpPr>
          <p:nvPr/>
        </p:nvGrpSpPr>
        <p:grpSpPr bwMode="auto"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7" name="Rectangle 6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grpSp>
        <p:nvGrpSpPr>
          <p:cNvPr id="12" name="Group 13"/>
          <p:cNvGrpSpPr>
            <a:grpSpLocks/>
          </p:cNvGrpSpPr>
          <p:nvPr/>
        </p:nvGrpSpPr>
        <p:grpSpPr bwMode="auto"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3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92D05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4" name="Rectangle 15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92D05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pic>
        <p:nvPicPr>
          <p:cNvPr id="23" name="Image 22" descr="Logo-INSAE[2">
            <a:extLst>
              <a:ext uri="{FF2B5EF4-FFF2-40B4-BE49-F238E27FC236}">
                <a16:creationId xmlns:a16="http://schemas.microsoft.com/office/drawing/2014/main" id="{C956BF1F-8453-4BE9-958F-3D90DD3FF18A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07274"/>
            <a:ext cx="756000" cy="62071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Image 23" descr="Accueil">
            <a:extLst>
              <a:ext uri="{FF2B5EF4-FFF2-40B4-BE49-F238E27FC236}">
                <a16:creationId xmlns:a16="http://schemas.microsoft.com/office/drawing/2014/main" id="{02DF09EC-B5C0-48AC-BCA0-6941A07CFB96}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07274"/>
            <a:ext cx="604837" cy="646838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Rectangle 6">
            <a:extLst>
              <a:ext uri="{FF2B5EF4-FFF2-40B4-BE49-F238E27FC236}">
                <a16:creationId xmlns:a16="http://schemas.microsoft.com/office/drawing/2014/main" id="{454FF261-9071-40B6-93D8-D11FAEA0B690}"/>
              </a:ext>
            </a:extLst>
          </p:cNvPr>
          <p:cNvSpPr/>
          <p:nvPr userDrawn="1"/>
        </p:nvSpPr>
        <p:spPr>
          <a:xfrm>
            <a:off x="1295400" y="6476999"/>
            <a:ext cx="7315200" cy="30600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DE8D99E-258B-4D08-9DEE-90BCD1E9E175}"/>
              </a:ext>
            </a:extLst>
          </p:cNvPr>
          <p:cNvSpPr/>
          <p:nvPr userDrawn="1"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0" name="Rectangle 10">
            <a:extLst>
              <a:ext uri="{FF2B5EF4-FFF2-40B4-BE49-F238E27FC236}">
                <a16:creationId xmlns:a16="http://schemas.microsoft.com/office/drawing/2014/main" id="{D285964D-119C-4350-B0F9-53E9D93AD54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1" name="Rectangle 11">
            <a:extLst>
              <a:ext uri="{FF2B5EF4-FFF2-40B4-BE49-F238E27FC236}">
                <a16:creationId xmlns:a16="http://schemas.microsoft.com/office/drawing/2014/main" id="{4E0A708D-4F68-49DF-BAEA-C5E22C8A288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477000"/>
            <a:ext cx="2133600" cy="3048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27E3A26-955F-42E9-8D98-C90AB6553513}" type="slidenum">
              <a:rPr lang="en-US" altLang="fr-FR" smtClean="0"/>
              <a:pPr/>
              <a:t>‹N°›</a:t>
            </a:fld>
            <a:endParaRPr lang="en-US" altLang="fr-FR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C15C713-E5BB-47EE-9539-7D542A4A0EE9}"/>
              </a:ext>
            </a:extLst>
          </p:cNvPr>
          <p:cNvSpPr/>
          <p:nvPr userDrawn="1"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2" name="Date Placeholder 3">
            <a:extLst>
              <a:ext uri="{FF2B5EF4-FFF2-40B4-BE49-F238E27FC236}">
                <a16:creationId xmlns:a16="http://schemas.microsoft.com/office/drawing/2014/main" id="{7751F2F4-7F48-484E-99AB-47AB57971FDE}"/>
              </a:ext>
            </a:extLst>
          </p:cNvPr>
          <p:cNvSpPr txBox="1">
            <a:spLocks/>
          </p:cNvSpPr>
          <p:nvPr userDrawn="1"/>
        </p:nvSpPr>
        <p:spPr>
          <a:xfrm>
            <a:off x="304800" y="6477000"/>
            <a:ext cx="2133600" cy="304800"/>
          </a:xfrm>
          <a:prstGeom prst="rect">
            <a:avLst/>
          </a:prstGeom>
          <a:solidFill>
            <a:srgbClr val="92D050"/>
          </a:solidFill>
        </p:spPr>
        <p:txBody>
          <a:bodyPr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cs typeface="+mn-cs"/>
              </a:rPr>
              <a:t>07/10/2019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06A80FD6-93F4-4855-80DA-FA0486F87661}"/>
              </a:ext>
            </a:extLst>
          </p:cNvPr>
          <p:cNvPicPr/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31900" y="533400"/>
            <a:ext cx="604800" cy="612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anchor="ctr"/>
          <a:lstStyle/>
          <a:p>
            <a:pPr algn="r" eaLnBrk="1" hangingPunct="1"/>
            <a:fld id="{51849FD1-D040-4172-A346-BE8BAAFD1BE6}" type="slidenum">
              <a:rPr lang="en-US" altLang="fr-FR" sz="1200" b="1">
                <a:solidFill>
                  <a:srgbClr val="009644"/>
                </a:solidFill>
                <a:latin typeface="Calibri" pitchFamily="34" charset="0"/>
              </a:rPr>
              <a:pPr algn="r" eaLnBrk="1" hangingPunct="1"/>
              <a:t>‹N°›</a:t>
            </a:fld>
            <a:endParaRPr lang="en-US" altLang="fr-FR" sz="1200" b="1">
              <a:solidFill>
                <a:srgbClr val="009644"/>
              </a:solidFill>
              <a:latin typeface="Calibri" pitchFamily="34" charset="0"/>
            </a:endParaRPr>
          </a:p>
        </p:txBody>
      </p:sp>
      <p:grpSp>
        <p:nvGrpSpPr>
          <p:cNvPr id="8" name="Group 13"/>
          <p:cNvGrpSpPr>
            <a:grpSpLocks/>
          </p:cNvGrpSpPr>
          <p:nvPr/>
        </p:nvGrpSpPr>
        <p:grpSpPr bwMode="auto"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9" name="Rectangle 8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2" name="Rectangle 6"/>
          <p:cNvSpPr/>
          <p:nvPr userDrawn="1"/>
        </p:nvSpPr>
        <p:spPr>
          <a:xfrm>
            <a:off x="1151709" y="6477000"/>
            <a:ext cx="7535091" cy="28956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Élaboration de Matrice de Comptabilité Sociale, 	</a:t>
            </a:r>
            <a:r>
              <a:rPr lang="fr-FR" sz="14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Ouagadougou</a:t>
            </a:r>
            <a:r>
              <a:rPr lang="fr-FR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— Octobre 2019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553200" y="6523037"/>
            <a:ext cx="2133600" cy="228601"/>
          </a:xfrm>
          <a:prstGeom prst="rect">
            <a:avLst/>
          </a:prstGeom>
        </p:spPr>
        <p:txBody>
          <a:bodyPr anchor="ctr"/>
          <a:lstStyle/>
          <a:p>
            <a:pPr algn="r" eaLnBrk="1" hangingPunct="1"/>
            <a:fld id="{8DF74E42-4A24-4959-9A18-2054312C7CF4}" type="slidenum">
              <a:rPr lang="en-US" altLang="fr-FR" sz="1200" b="1">
                <a:solidFill>
                  <a:schemeClr val="tx1"/>
                </a:solidFill>
                <a:latin typeface="Calibri" pitchFamily="34" charset="0"/>
              </a:rPr>
              <a:pPr algn="r" eaLnBrk="1" hangingPunct="1"/>
              <a:t>‹N°›</a:t>
            </a:fld>
            <a:endParaRPr lang="en-US" altLang="fr-FR" sz="12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grpSp>
        <p:nvGrpSpPr>
          <p:cNvPr id="14" name="Group 13"/>
          <p:cNvGrpSpPr>
            <a:grpSpLocks/>
          </p:cNvGrpSpPr>
          <p:nvPr userDrawn="1"/>
        </p:nvGrpSpPr>
        <p:grpSpPr bwMode="auto"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5" name="Rectangle 12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92D05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6" name="Rectangle 13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92D05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7" name="Date Placeholder 3"/>
          <p:cNvSpPr txBox="1">
            <a:spLocks/>
          </p:cNvSpPr>
          <p:nvPr userDrawn="1"/>
        </p:nvSpPr>
        <p:spPr>
          <a:xfrm>
            <a:off x="304800" y="6477000"/>
            <a:ext cx="2133600" cy="304800"/>
          </a:xfrm>
          <a:prstGeom prst="rect">
            <a:avLst/>
          </a:prstGeom>
        </p:spPr>
        <p:txBody>
          <a:bodyPr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cs typeface="+mn-cs"/>
              </a:rPr>
              <a:t>07/10/2019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FR" dirty="0"/>
          </a:p>
        </p:txBody>
      </p:sp>
      <p:sp>
        <p:nvSpPr>
          <p:cNvPr id="18" name="Rectangle 10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20" name="Image 19" descr="Logo-INSAE[2">
            <a:extLst>
              <a:ext uri="{FF2B5EF4-FFF2-40B4-BE49-F238E27FC236}">
                <a16:creationId xmlns:a16="http://schemas.microsoft.com/office/drawing/2014/main" id="{CED9FAE9-DF65-4A35-A681-D3B792C83BDA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07274"/>
            <a:ext cx="756000" cy="620713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Image 25" descr="Accueil">
            <a:extLst>
              <a:ext uri="{FF2B5EF4-FFF2-40B4-BE49-F238E27FC236}">
                <a16:creationId xmlns:a16="http://schemas.microsoft.com/office/drawing/2014/main" id="{F5892F49-2202-4D51-8847-BF7B43B21310}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07274"/>
            <a:ext cx="604837" cy="6468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1ED9DB5A-C1B2-4BF6-8736-044BC0E54B7A}"/>
              </a:ext>
            </a:extLst>
          </p:cNvPr>
          <p:cNvPicPr/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31900" y="533400"/>
            <a:ext cx="604800" cy="612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dirty="0"/>
              <a:t>Click to edit Master text styles</a:t>
            </a:r>
          </a:p>
          <a:p>
            <a:pPr lvl="1"/>
            <a:r>
              <a:rPr lang="en-US" altLang="fr-FR" dirty="0"/>
              <a:t>Second level</a:t>
            </a:r>
          </a:p>
          <a:p>
            <a:pPr lvl="2"/>
            <a:r>
              <a:rPr lang="en-US" altLang="fr-FR" dirty="0"/>
              <a:t>Third level</a:t>
            </a:r>
          </a:p>
          <a:p>
            <a:pPr lvl="3"/>
            <a:r>
              <a:rPr lang="en-US" altLang="fr-FR" dirty="0"/>
              <a:t>Fourth level</a:t>
            </a:r>
          </a:p>
          <a:p>
            <a:pPr lvl="4"/>
            <a:r>
              <a:rPr lang="en-US" altLang="fr-FR" dirty="0"/>
              <a:t>Fifth level</a:t>
            </a:r>
          </a:p>
        </p:txBody>
      </p:sp>
      <p:grpSp>
        <p:nvGrpSpPr>
          <p:cNvPr id="1034" name="Group 13"/>
          <p:cNvGrpSpPr>
            <a:grpSpLocks/>
          </p:cNvGrpSpPr>
          <p:nvPr/>
        </p:nvGrpSpPr>
        <p:grpSpPr bwMode="auto"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3" name="Rectangle 12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92D05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92D05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pic>
        <p:nvPicPr>
          <p:cNvPr id="17" name="Image 16" descr="Logo-INSAE[2">
            <a:extLst>
              <a:ext uri="{FF2B5EF4-FFF2-40B4-BE49-F238E27FC236}">
                <a16:creationId xmlns:a16="http://schemas.microsoft.com/office/drawing/2014/main" id="{BA82BEE6-6548-4D93-AAA2-E1FB871C949E}"/>
              </a:ext>
            </a:extLst>
          </p:cNvPr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07274"/>
            <a:ext cx="756000" cy="6207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 17" descr="Accueil">
            <a:extLst>
              <a:ext uri="{FF2B5EF4-FFF2-40B4-BE49-F238E27FC236}">
                <a16:creationId xmlns:a16="http://schemas.microsoft.com/office/drawing/2014/main" id="{4EA7D054-362E-43FF-AE63-0A9D69EE4CB8}"/>
              </a:ext>
            </a:extLst>
          </p:cNvPr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07274"/>
            <a:ext cx="604837" cy="646838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DD609FD5-63EA-4DFD-A5E1-1D5D46021A35}"/>
              </a:ext>
            </a:extLst>
          </p:cNvPr>
          <p:cNvSpPr/>
          <p:nvPr userDrawn="1"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5DFDB65-1E00-4362-8D12-0E2CE64103C1}"/>
              </a:ext>
            </a:extLst>
          </p:cNvPr>
          <p:cNvSpPr/>
          <p:nvPr userDrawn="1"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011A0CB3-DF42-464C-B298-D90289862F4A}"/>
              </a:ext>
            </a:extLst>
          </p:cNvPr>
          <p:cNvSpPr txBox="1">
            <a:spLocks/>
          </p:cNvSpPr>
          <p:nvPr userDrawn="1"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anchor="ctr"/>
          <a:lstStyle/>
          <a:p>
            <a:pPr algn="r" eaLnBrk="1" hangingPunct="1"/>
            <a:fld id="{51849FD1-D040-4172-A346-BE8BAAFD1BE6}" type="slidenum">
              <a:rPr lang="en-US" altLang="fr-FR" sz="1200" b="1">
                <a:solidFill>
                  <a:srgbClr val="009644"/>
                </a:solidFill>
                <a:latin typeface="Calibri" pitchFamily="34" charset="0"/>
              </a:rPr>
              <a:pPr algn="r" eaLnBrk="1" hangingPunct="1"/>
              <a:t>‹N°›</a:t>
            </a:fld>
            <a:endParaRPr lang="en-US" altLang="fr-FR" sz="1200" b="1">
              <a:solidFill>
                <a:srgbClr val="009644"/>
              </a:solidFill>
              <a:latin typeface="Calibri" pitchFamily="34" charset="0"/>
            </a:endParaRPr>
          </a:p>
        </p:txBody>
      </p:sp>
      <p:sp>
        <p:nvSpPr>
          <p:cNvPr id="22" name="Rectangle 6">
            <a:extLst>
              <a:ext uri="{FF2B5EF4-FFF2-40B4-BE49-F238E27FC236}">
                <a16:creationId xmlns:a16="http://schemas.microsoft.com/office/drawing/2014/main" id="{6881D743-91CC-4A18-BD11-631774A0678D}"/>
              </a:ext>
            </a:extLst>
          </p:cNvPr>
          <p:cNvSpPr/>
          <p:nvPr userDrawn="1"/>
        </p:nvSpPr>
        <p:spPr>
          <a:xfrm>
            <a:off x="1151709" y="6477000"/>
            <a:ext cx="7535091" cy="28956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Élaboration de Matrice de Comptabilité Sociale, 	</a:t>
            </a:r>
            <a:r>
              <a:rPr lang="fr-FR" sz="14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Ouagadougou</a:t>
            </a:r>
            <a:r>
              <a:rPr lang="fr-FR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— Octobre 2018</a:t>
            </a:r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42508D0D-4E6C-49DC-8A8C-C722E73443C2}"/>
              </a:ext>
            </a:extLst>
          </p:cNvPr>
          <p:cNvSpPr txBox="1">
            <a:spLocks/>
          </p:cNvSpPr>
          <p:nvPr userDrawn="1"/>
        </p:nvSpPr>
        <p:spPr>
          <a:xfrm>
            <a:off x="6553200" y="6523037"/>
            <a:ext cx="2133600" cy="228601"/>
          </a:xfrm>
          <a:prstGeom prst="rect">
            <a:avLst/>
          </a:prstGeom>
        </p:spPr>
        <p:txBody>
          <a:bodyPr anchor="ctr"/>
          <a:lstStyle/>
          <a:p>
            <a:pPr algn="r" eaLnBrk="1" hangingPunct="1"/>
            <a:fld id="{8DF74E42-4A24-4959-9A18-2054312C7CF4}" type="slidenum">
              <a:rPr lang="en-US" altLang="fr-FR" sz="1200" b="1">
                <a:solidFill>
                  <a:schemeClr val="tx1"/>
                </a:solidFill>
                <a:latin typeface="Calibri" pitchFamily="34" charset="0"/>
              </a:rPr>
              <a:pPr algn="r" eaLnBrk="1" hangingPunct="1"/>
              <a:t>‹N°›</a:t>
            </a:fld>
            <a:endParaRPr lang="en-US" altLang="fr-FR" sz="12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4" name="Date Placeholder 3">
            <a:extLst>
              <a:ext uri="{FF2B5EF4-FFF2-40B4-BE49-F238E27FC236}">
                <a16:creationId xmlns:a16="http://schemas.microsoft.com/office/drawing/2014/main" id="{EF044325-4D40-456D-8634-9AA092F50137}"/>
              </a:ext>
            </a:extLst>
          </p:cNvPr>
          <p:cNvSpPr txBox="1">
            <a:spLocks/>
          </p:cNvSpPr>
          <p:nvPr userDrawn="1"/>
        </p:nvSpPr>
        <p:spPr>
          <a:xfrm>
            <a:off x="304800" y="6477000"/>
            <a:ext cx="2133600" cy="304800"/>
          </a:xfrm>
          <a:prstGeom prst="rect">
            <a:avLst/>
          </a:prstGeom>
        </p:spPr>
        <p:txBody>
          <a:bodyPr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cs typeface="+mn-cs"/>
              </a:rPr>
              <a:t>07/10/2019</a:t>
            </a:r>
          </a:p>
        </p:txBody>
      </p:sp>
      <p:sp>
        <p:nvSpPr>
          <p:cNvPr id="25" name="Rectangle 10">
            <a:extLst>
              <a:ext uri="{FF2B5EF4-FFF2-40B4-BE49-F238E27FC236}">
                <a16:creationId xmlns:a16="http://schemas.microsoft.com/office/drawing/2014/main" id="{60B909B6-A792-4EE3-BF61-17877AB6D51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26" name="Image 25">
            <a:extLst>
              <a:ext uri="{FF2B5EF4-FFF2-40B4-BE49-F238E27FC236}">
                <a16:creationId xmlns:a16="http://schemas.microsoft.com/office/drawing/2014/main" id="{237C81BB-A514-4966-8A70-2D94455398C4}"/>
              </a:ext>
            </a:extLst>
          </p:cNvPr>
          <p:cNvPicPr/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31900" y="533400"/>
            <a:ext cx="604800" cy="612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36" r:id="rId2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4"/>
          <p:cNvSpPr>
            <a:spLocks noGrp="1"/>
          </p:cNvSpPr>
          <p:nvPr>
            <p:ph type="sldNum" sz="quarter" idx="11"/>
          </p:nvPr>
        </p:nvSpPr>
        <p:spPr bwMode="auto">
          <a:xfrm>
            <a:off x="6553200" y="6477000"/>
            <a:ext cx="2133600" cy="24447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altLang="fr-FR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3200400" y="2514600"/>
            <a:ext cx="2895600" cy="0"/>
          </a:xfrm>
          <a:prstGeom prst="line">
            <a:avLst/>
          </a:prstGeom>
          <a:ln>
            <a:solidFill>
              <a:srgbClr val="0096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124200" y="4114800"/>
            <a:ext cx="2895600" cy="0"/>
          </a:xfrm>
          <a:prstGeom prst="line">
            <a:avLst/>
          </a:prstGeom>
          <a:ln>
            <a:solidFill>
              <a:srgbClr val="0096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ubtitle 2"/>
          <p:cNvSpPr txBox="1">
            <a:spLocks/>
          </p:cNvSpPr>
          <p:nvPr/>
        </p:nvSpPr>
        <p:spPr bwMode="auto">
          <a:xfrm>
            <a:off x="2819400" y="1219200"/>
            <a:ext cx="3429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fr-FR" altLang="fr-FR" sz="2400" b="1" dirty="0">
                <a:latin typeface="Calibri" pitchFamily="34" charset="0"/>
              </a:rPr>
              <a:t>SÉMINAIRE </a:t>
            </a:r>
          </a:p>
          <a:p>
            <a:pPr algn="ctr" eaLnBrk="1" hangingPunct="1"/>
            <a:endParaRPr lang="fr-FR" altLang="fr-FR" sz="1600" b="1" dirty="0">
              <a:latin typeface="Calibri" pitchFamily="34" charset="0"/>
            </a:endParaRPr>
          </a:p>
          <a:p>
            <a:pPr algn="ctr" eaLnBrk="1" hangingPunct="1"/>
            <a:endParaRPr lang="fr-FR" altLang="fr-FR" sz="1100" b="1" dirty="0"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  <a:p>
            <a:pPr algn="ctr" eaLnBrk="1" hangingPunct="1"/>
            <a:br>
              <a:rPr lang="fr-CA" altLang="fr-FR" sz="2000" b="1" dirty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</a:br>
            <a:endParaRPr lang="fr-ML" altLang="fr-FR" sz="1400" b="1" dirty="0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17" name="Titre 11"/>
          <p:cNvSpPr txBox="1">
            <a:spLocks/>
          </p:cNvSpPr>
          <p:nvPr/>
        </p:nvSpPr>
        <p:spPr>
          <a:xfrm>
            <a:off x="71438" y="457200"/>
            <a:ext cx="8647023" cy="9144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br>
              <a:rPr lang="fr-FR" sz="3100" b="1" dirty="0">
                <a:latin typeface="+mj-lt"/>
                <a:ea typeface="+mj-ea"/>
                <a:cs typeface="+mj-cs"/>
              </a:rPr>
            </a:br>
            <a:r>
              <a:rPr lang="fr-FR" sz="9600" b="1" dirty="0">
                <a:solidFill>
                  <a:srgbClr val="009644"/>
                </a:solidFill>
                <a:latin typeface="+mn-lt"/>
                <a:cs typeface="+mn-cs"/>
              </a:rPr>
              <a:t>Union Economique et Monétaire Ouest Africaine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600" b="1" dirty="0">
                <a:solidFill>
                  <a:srgbClr val="009644"/>
                </a:solidFill>
                <a:latin typeface="+mn-lt"/>
                <a:cs typeface="+mn-cs"/>
              </a:rPr>
              <a:t>Ouagadougou – Burkina Faso</a:t>
            </a:r>
            <a:endParaRPr lang="en-US" sz="9600" b="1" dirty="0">
              <a:solidFill>
                <a:srgbClr val="009644"/>
              </a:solidFill>
              <a:latin typeface="+mn-lt"/>
              <a:cs typeface="+mn-cs"/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br>
              <a:rPr lang="fr-FR" sz="11200" dirty="0">
                <a:latin typeface="+mj-lt"/>
                <a:ea typeface="+mj-ea"/>
                <a:cs typeface="+mj-cs"/>
              </a:rPr>
            </a:br>
            <a:endParaRPr lang="fr-FR" sz="11200" dirty="0">
              <a:latin typeface="+mj-lt"/>
              <a:ea typeface="+mj-ea"/>
              <a:cs typeface="+mj-cs"/>
            </a:endParaRPr>
          </a:p>
        </p:txBody>
      </p:sp>
      <p:sp>
        <p:nvSpPr>
          <p:cNvPr id="18" name="Subtitle 2"/>
          <p:cNvSpPr txBox="1">
            <a:spLocks/>
          </p:cNvSpPr>
          <p:nvPr/>
        </p:nvSpPr>
        <p:spPr>
          <a:xfrm>
            <a:off x="1066800" y="2743200"/>
            <a:ext cx="7010400" cy="11430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algn="ctr">
              <a:spcBef>
                <a:spcPct val="20000"/>
              </a:spcBef>
              <a:defRPr/>
            </a:pPr>
            <a:r>
              <a:rPr lang="fr-FR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Élaboration de Matrice de Comptabilité Sociale</a:t>
            </a:r>
            <a:endParaRPr lang="fr-FR" sz="4000" b="1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0" name="Subtitle 2"/>
          <p:cNvSpPr txBox="1">
            <a:spLocks/>
          </p:cNvSpPr>
          <p:nvPr/>
        </p:nvSpPr>
        <p:spPr bwMode="auto">
          <a:xfrm>
            <a:off x="304800" y="4343400"/>
            <a:ext cx="8610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altLang="fr-FR" sz="2400" b="1" dirty="0">
                <a:latin typeface="Calibri" pitchFamily="34" charset="0"/>
              </a:rPr>
              <a:t>BENIN</a:t>
            </a:r>
            <a:endParaRPr lang="fr-ML" altLang="fr-FR" sz="1400" b="1" dirty="0">
              <a:latin typeface="Calibri" pitchFamily="34" charset="0"/>
            </a:endParaRPr>
          </a:p>
        </p:txBody>
      </p:sp>
      <p:sp>
        <p:nvSpPr>
          <p:cNvPr id="21" name="Rectangle 13"/>
          <p:cNvSpPr>
            <a:spLocks noChangeArrowheads="1"/>
          </p:cNvSpPr>
          <p:nvPr/>
        </p:nvSpPr>
        <p:spPr bwMode="auto">
          <a:xfrm>
            <a:off x="6284653" y="5038316"/>
            <a:ext cx="243380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7188" indent="-357188"/>
            <a:r>
              <a:rPr lang="fr-FR" altLang="fr-FR" sz="1400" b="1" dirty="0">
                <a:latin typeface="Calibri" pitchFamily="34" charset="0"/>
              </a:rPr>
              <a:t>Par :</a:t>
            </a:r>
            <a:r>
              <a:rPr lang="fr-FR" altLang="fr-FR" sz="700" b="1" dirty="0">
                <a:latin typeface="Calibri" pitchFamily="34" charset="0"/>
              </a:rPr>
              <a:t> </a:t>
            </a:r>
            <a:r>
              <a:rPr lang="fr-FR" altLang="fr-FR" sz="1400" b="1" dirty="0">
                <a:latin typeface="Calibri" pitchFamily="34" charset="0"/>
              </a:rPr>
              <a:t>Esther COUTHON KINSOU</a:t>
            </a:r>
          </a:p>
          <a:p>
            <a:pPr marL="357188" indent="-357188"/>
            <a:r>
              <a:rPr lang="fr-FR" altLang="fr-FR" sz="1400" b="1" dirty="0">
                <a:latin typeface="Calibri" pitchFamily="34" charset="0"/>
              </a:rPr>
              <a:t>	Robin MANKPENON</a:t>
            </a:r>
          </a:p>
          <a:p>
            <a:pPr marL="357188" indent="-357188"/>
            <a:r>
              <a:rPr lang="fr-FR" altLang="fr-FR" sz="1400" b="1" dirty="0">
                <a:latin typeface="Calibri" pitchFamily="34" charset="0"/>
              </a:rPr>
              <a:t>	Martinien DANSOU</a:t>
            </a: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228600" y="5943600"/>
            <a:ext cx="3200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fr-FR" altLang="fr-FR" dirty="0">
                <a:latin typeface="Calibri" pitchFamily="34" charset="0"/>
              </a:rPr>
              <a:t>Ouagadougou, BURKINA FASO</a:t>
            </a:r>
            <a:endParaRPr lang="en-US" altLang="fr-FR" dirty="0">
              <a:latin typeface="Calibri" pitchFamily="34" charset="0"/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6397153" y="5943600"/>
            <a:ext cx="22088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fr-FR" altLang="fr-FR" dirty="0">
                <a:latin typeface="Calibri" pitchFamily="34" charset="0"/>
              </a:rPr>
              <a:t>07 – 11 Octobre 2019</a:t>
            </a:r>
            <a:endParaRPr lang="en-US" altLang="fr-FR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>
            <a:spLocks noChangeArrowheads="1"/>
          </p:cNvSpPr>
          <p:nvPr/>
        </p:nvSpPr>
        <p:spPr bwMode="auto">
          <a:xfrm>
            <a:off x="1066800" y="533400"/>
            <a:ext cx="6172200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fr-FR" altLang="fr-FR" sz="2800" b="1" dirty="0">
                <a:latin typeface="Calibri" pitchFamily="34" charset="0"/>
              </a:rPr>
              <a:t>Informations utilisées pour les désagrégations de la MCS (2/2)</a:t>
            </a:r>
            <a:endParaRPr lang="en-US" altLang="fr-FR" sz="2800" b="1" dirty="0">
              <a:latin typeface="Calibri" pitchFamily="34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838200" y="1066800"/>
            <a:ext cx="7924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defTabSz="844550" eaLnBrk="1" hangingPunct="1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endParaRPr lang="fr-FR" altLang="fr-FR" sz="3200" dirty="0">
              <a:latin typeface="Calibri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28600" y="1295399"/>
            <a:ext cx="8458200" cy="5029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algn="just" defTabSz="844550">
              <a:lnSpc>
                <a:spcPct val="90000"/>
              </a:lnSpc>
              <a:spcAft>
                <a:spcPct val="35000"/>
              </a:spcAft>
            </a:pPr>
            <a:endParaRPr lang="fr-FR" altLang="fr-FR" sz="2400" b="1" i="1" dirty="0">
              <a:solidFill>
                <a:srgbClr val="0000FF"/>
              </a:solidFill>
              <a:latin typeface="Calibri (Corps)"/>
            </a:endParaRPr>
          </a:p>
        </p:txBody>
      </p:sp>
      <p:graphicFrame>
        <p:nvGraphicFramePr>
          <p:cNvPr id="6" name="Espace réservé du contenu 5">
            <a:extLst>
              <a:ext uri="{FF2B5EF4-FFF2-40B4-BE49-F238E27FC236}">
                <a16:creationId xmlns:a16="http://schemas.microsoft.com/office/drawing/2014/main" id="{4A5F4BFE-7181-49AF-A6C6-CCC964C9DE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6412205"/>
              </p:ext>
            </p:extLst>
          </p:nvPr>
        </p:nvGraphicFramePr>
        <p:xfrm>
          <a:off x="457200" y="16002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9553">
                  <a:extLst>
                    <a:ext uri="{9D8B030D-6E8A-4147-A177-3AD203B41FA5}">
                      <a16:colId xmlns:a16="http://schemas.microsoft.com/office/drawing/2014/main" val="754886845"/>
                    </a:ext>
                  </a:extLst>
                </a:gridCol>
                <a:gridCol w="1571847">
                  <a:extLst>
                    <a:ext uri="{9D8B030D-6E8A-4147-A177-3AD203B41FA5}">
                      <a16:colId xmlns:a16="http://schemas.microsoft.com/office/drawing/2014/main" val="3120927546"/>
                    </a:ext>
                  </a:extLst>
                </a:gridCol>
                <a:gridCol w="4648200">
                  <a:extLst>
                    <a:ext uri="{9D8B030D-6E8A-4147-A177-3AD203B41FA5}">
                      <a16:colId xmlns:a16="http://schemas.microsoft.com/office/drawing/2014/main" val="16199371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Comptes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Critère de désagrégation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Informations utilisées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2272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/>
                        <a:t>Capital (2)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Capital public</a:t>
                      </a:r>
                    </a:p>
                    <a:p>
                      <a:r>
                        <a:rPr lang="fr-FR" dirty="0"/>
                        <a:t>Capital privé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85738" lvl="0" indent="-185738">
                        <a:buFontTx/>
                        <a:buChar char="-"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Investissement privé et investissement public</a:t>
                      </a:r>
                    </a:p>
                    <a:p>
                      <a:pPr marL="185738" lvl="0" indent="-185738">
                        <a:buFontTx/>
                        <a:buChar char="-"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Épargne intérieure publique et épargne intérieure privée</a:t>
                      </a:r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9813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00000"/>
                          </a:solidFill>
                          <a:effectLst/>
                          <a:latin typeface="Calibri (Corps)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Reste du monde (14)</a:t>
                      </a:r>
                      <a:endParaRPr lang="fr-FR" sz="1800" dirty="0">
                        <a:effectLst/>
                        <a:latin typeface="Calibri (Corps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Pays UEMOA</a:t>
                      </a:r>
                    </a:p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Nigéria</a:t>
                      </a:r>
                    </a:p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Ghana</a:t>
                      </a:r>
                    </a:p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Autres CEDEAO</a:t>
                      </a:r>
                    </a:p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Chine</a:t>
                      </a:r>
                    </a:p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Etats-Unis</a:t>
                      </a:r>
                    </a:p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Union Européenne</a:t>
                      </a:r>
                    </a:p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Autres Pays</a:t>
                      </a:r>
                      <a:endParaRPr lang="fr-FR" sz="1800" dirty="0">
                        <a:effectLst/>
                        <a:latin typeface="Calibri (Corps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85750" lvl="0" indent="-285750">
                        <a:buFontTx/>
                        <a:buChar char="-"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Exportations par pays de destination</a:t>
                      </a:r>
                    </a:p>
                    <a:p>
                      <a:pPr marL="285750" lvl="0" indent="-285750">
                        <a:buFontTx/>
                        <a:buChar char="-"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Rémunérations des salariés reçues du Reste du monde par pays de provenance</a:t>
                      </a:r>
                    </a:p>
                    <a:p>
                      <a:pPr marL="285750" lvl="0" indent="-285750">
                        <a:buFontTx/>
                        <a:buChar char="-"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Transferts reçus du Reste du monde par pays de provenance</a:t>
                      </a:r>
                    </a:p>
                    <a:p>
                      <a:pPr marL="285750" lvl="0" indent="-285750">
                        <a:buFontTx/>
                        <a:buChar char="-"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Épargne extérieure par pays de provenance</a:t>
                      </a:r>
                    </a:p>
                    <a:p>
                      <a:pPr marL="285750" lvl="0" indent="-285750">
                        <a:buFontTx/>
                        <a:buChar char="-"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Rémunération des salariés versées au Reste du monde par pays de destination</a:t>
                      </a:r>
                    </a:p>
                    <a:p>
                      <a:pPr marL="285750" lvl="0" indent="-285750">
                        <a:buFontTx/>
                        <a:buChar char="-"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Transferts versés au Reste du monde par pays de destination</a:t>
                      </a:r>
                    </a:p>
                    <a:p>
                      <a:pPr marL="285750" lvl="0" indent="-285750">
                        <a:buFontTx/>
                        <a:buChar char="-"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Importations par pays de provenance</a:t>
                      </a:r>
                      <a:endParaRPr lang="fr-FR" sz="1800" dirty="0">
                        <a:effectLst/>
                        <a:latin typeface="Calibri (Corps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153466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2536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>
            <a:spLocks noChangeArrowheads="1"/>
          </p:cNvSpPr>
          <p:nvPr/>
        </p:nvSpPr>
        <p:spPr bwMode="auto">
          <a:xfrm>
            <a:off x="1066800" y="533400"/>
            <a:ext cx="6172200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fr-FR" altLang="fr-FR" sz="2800" b="1" dirty="0">
                <a:latin typeface="Calibri" pitchFamily="34" charset="0"/>
              </a:rPr>
              <a:t>Principales difficultés et approche de solution (1/1)</a:t>
            </a:r>
            <a:endParaRPr lang="en-US" altLang="fr-FR" sz="2800" b="1" dirty="0">
              <a:latin typeface="Calibri" pitchFamily="34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838200" y="1066800"/>
            <a:ext cx="7924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defTabSz="844550" eaLnBrk="1" hangingPunct="1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endParaRPr lang="fr-FR" altLang="fr-FR" sz="3200" dirty="0">
              <a:latin typeface="Calibri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28600" y="1752599"/>
            <a:ext cx="8458200" cy="4191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28637" indent="-342900" algn="just" defTabSz="84455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400" dirty="0">
                <a:latin typeface="Calibri (Corps)"/>
              </a:rPr>
              <a:t>Non disponibilité de données ou de structures détaillées pour alimenter les besoins d’information</a:t>
            </a:r>
          </a:p>
          <a:p>
            <a:pPr marL="985837" lvl="1" indent="-342900" algn="just" defTabSz="84455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ü"/>
            </a:pPr>
            <a:r>
              <a:rPr lang="fr-FR" sz="2400" dirty="0">
                <a:latin typeface="Calibri (Corps)"/>
              </a:rPr>
              <a:t>Estimation de la structure de données nécessaire à partir des études spécifiques faites sur certaines opérations (ECENE pour le Commerce Extérieur, EMICoV pour la Consommation finale et l’emploi par exemple)</a:t>
            </a:r>
          </a:p>
          <a:p>
            <a:pPr marL="528637" indent="-342900" algn="just" defTabSz="844550">
              <a:lnSpc>
                <a:spcPct val="90000"/>
              </a:lnSpc>
              <a:spcBef>
                <a:spcPts val="12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400" dirty="0">
                <a:latin typeface="Calibri (Corps)"/>
              </a:rPr>
              <a:t>Equilibrage de la MCS après l’utilisation de sources de données parfois contradictoires dans les désagrégations</a:t>
            </a:r>
          </a:p>
          <a:p>
            <a:pPr marL="985837" lvl="1" indent="-342900" algn="just" defTabSz="84455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ü"/>
            </a:pPr>
            <a:r>
              <a:rPr lang="fr-FR" sz="2400" dirty="0">
                <a:latin typeface="Calibri (Corps)"/>
              </a:rPr>
              <a:t>Nécessité de refaire manuellement l’équilibrage de la MCS ou d’utiliser la méthode RAS</a:t>
            </a:r>
            <a:endParaRPr lang="fr-FR" altLang="fr-FR" sz="2400" i="1" dirty="0">
              <a:solidFill>
                <a:srgbClr val="0000FF"/>
              </a:solidFill>
              <a:latin typeface="Calibri (Corps)"/>
            </a:endParaRPr>
          </a:p>
        </p:txBody>
      </p:sp>
    </p:spTree>
    <p:extLst>
      <p:ext uri="{BB962C8B-B14F-4D97-AF65-F5344CB8AC3E}">
        <p14:creationId xmlns:p14="http://schemas.microsoft.com/office/powerpoint/2010/main" val="1707998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>
            <a:spLocks noChangeArrowheads="1"/>
          </p:cNvSpPr>
          <p:nvPr/>
        </p:nvSpPr>
        <p:spPr bwMode="auto">
          <a:xfrm>
            <a:off x="1066800" y="609600"/>
            <a:ext cx="62484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fr-FR" altLang="fr-FR" sz="2800" b="1" dirty="0">
                <a:latin typeface="Calibri" pitchFamily="34" charset="0"/>
              </a:rPr>
              <a:t>Leçons apprises et perspectives (1/2)</a:t>
            </a:r>
            <a:endParaRPr lang="en-US" altLang="fr-FR" sz="2800" b="1" dirty="0">
              <a:latin typeface="Calibri" pitchFamily="34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838200" y="1066800"/>
            <a:ext cx="7924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defTabSz="844550" eaLnBrk="1" hangingPunct="1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endParaRPr lang="fr-FR" altLang="fr-FR" sz="3200" dirty="0">
              <a:latin typeface="Calibri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28600" y="1371600"/>
            <a:ext cx="8458200" cy="4191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28637" indent="-342900" algn="just" defTabSz="84455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400" dirty="0">
                <a:latin typeface="Calibri (Corps)"/>
              </a:rPr>
              <a:t>La MCS apparaît comme un outil d’analyse important tant pour les chercheurs que pour les décideurs.</a:t>
            </a:r>
          </a:p>
          <a:p>
            <a:pPr marL="528637" indent="-342900" algn="just" defTabSz="844550">
              <a:lnSpc>
                <a:spcPct val="90000"/>
              </a:lnSpc>
              <a:spcBef>
                <a:spcPts val="12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400" dirty="0">
                <a:latin typeface="Calibri (Corps)"/>
              </a:rPr>
              <a:t>L’élaboration d’une MCS et sa capacité à aborder divers domaines de la vie économique et social dépend de la disponibilité des données statistiques</a:t>
            </a:r>
          </a:p>
          <a:p>
            <a:pPr marL="985837" lvl="1" indent="-342900" algn="just" defTabSz="84455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ü"/>
            </a:pPr>
            <a:r>
              <a:rPr lang="fr-FR" sz="2400" dirty="0">
                <a:latin typeface="Calibri (Corps)"/>
              </a:rPr>
              <a:t>Identifier les besoins récurrents des chercheurs et décideurs en analyse d’impacts</a:t>
            </a:r>
          </a:p>
          <a:p>
            <a:pPr marL="985837" lvl="1" indent="-342900" algn="just" defTabSz="84455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ü"/>
            </a:pPr>
            <a:r>
              <a:rPr lang="fr-FR" sz="2400" dirty="0">
                <a:latin typeface="Calibri (Corps)"/>
              </a:rPr>
              <a:t>Collecter les statistiques nécessaires pour alimenter la MCS</a:t>
            </a:r>
          </a:p>
          <a:p>
            <a:pPr marL="985837" lvl="1" indent="-342900" algn="just" defTabSz="84455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ü"/>
            </a:pPr>
            <a:r>
              <a:rPr lang="fr-FR" sz="2400" dirty="0">
                <a:latin typeface="Calibri (Corps)"/>
              </a:rPr>
              <a:t>Réaliser des MCS désagrégées thématiques</a:t>
            </a:r>
            <a:endParaRPr lang="fr-FR" altLang="fr-FR" sz="2400" i="1" dirty="0">
              <a:solidFill>
                <a:srgbClr val="0000FF"/>
              </a:solidFill>
              <a:latin typeface="Calibri (Corps)"/>
            </a:endParaRPr>
          </a:p>
        </p:txBody>
      </p:sp>
    </p:spTree>
    <p:extLst>
      <p:ext uri="{BB962C8B-B14F-4D97-AF65-F5344CB8AC3E}">
        <p14:creationId xmlns:p14="http://schemas.microsoft.com/office/powerpoint/2010/main" val="34984898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>
            <a:spLocks noChangeArrowheads="1"/>
          </p:cNvSpPr>
          <p:nvPr/>
        </p:nvSpPr>
        <p:spPr bwMode="auto">
          <a:xfrm>
            <a:off x="1066800" y="609600"/>
            <a:ext cx="62484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fr-FR" altLang="fr-FR" sz="2800" b="1" dirty="0">
                <a:latin typeface="Calibri" pitchFamily="34" charset="0"/>
              </a:rPr>
              <a:t>Leçons apprises et perspectives (2/2)</a:t>
            </a:r>
            <a:endParaRPr lang="en-US" altLang="fr-FR" sz="2800" b="1" dirty="0">
              <a:latin typeface="Calibri" pitchFamily="34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838200" y="1066800"/>
            <a:ext cx="7924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defTabSz="844550" eaLnBrk="1" hangingPunct="1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endParaRPr lang="fr-FR" altLang="fr-FR" sz="3200" dirty="0">
              <a:latin typeface="Calibri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28600" y="1371600"/>
            <a:ext cx="8458200" cy="4191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28637" indent="-342900" algn="just" defTabSz="844550">
              <a:lnSpc>
                <a:spcPct val="90000"/>
              </a:lnSpc>
              <a:spcBef>
                <a:spcPts val="12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400" dirty="0">
                <a:latin typeface="Calibri (Corps)"/>
              </a:rPr>
              <a:t>Dans sa grande partie, l’élaboration de la MCS standard dépend des résultats issus de la comptabilité nationale qui sont généralement bien élaborés</a:t>
            </a:r>
          </a:p>
          <a:p>
            <a:pPr marL="985837" lvl="1" indent="-342900" algn="just" defTabSz="844550">
              <a:lnSpc>
                <a:spcPct val="90000"/>
              </a:lnSpc>
              <a:spcBef>
                <a:spcPts val="1200"/>
              </a:spcBef>
              <a:spcAft>
                <a:spcPct val="35000"/>
              </a:spcAft>
              <a:buFont typeface="Wingdings" panose="05000000000000000000" pitchFamily="2" charset="2"/>
              <a:buChar char="ü"/>
            </a:pPr>
            <a:r>
              <a:rPr lang="fr-FR" sz="2400" dirty="0">
                <a:latin typeface="Calibri (Corps)"/>
              </a:rPr>
              <a:t>Il est envisagé la réalisation de la Micro MCS standard chaque année comme produit de la comptabilité nationale</a:t>
            </a:r>
          </a:p>
          <a:p>
            <a:pPr marL="985837" lvl="1" indent="-342900" algn="just" defTabSz="844550">
              <a:lnSpc>
                <a:spcPct val="90000"/>
              </a:lnSpc>
              <a:spcBef>
                <a:spcPts val="1200"/>
              </a:spcBef>
              <a:spcAft>
                <a:spcPct val="35000"/>
              </a:spcAft>
              <a:buFont typeface="Wingdings" panose="05000000000000000000" pitchFamily="2" charset="2"/>
              <a:buChar char="ü"/>
            </a:pPr>
            <a:r>
              <a:rPr lang="fr-FR" sz="2400" dirty="0">
                <a:latin typeface="Calibri (Corps)"/>
              </a:rPr>
              <a:t>Les données de la nouvelle base 2015 étant disponibles, il est envisagé la réalisation d’une MCS désagrégée sur cette base</a:t>
            </a:r>
          </a:p>
          <a:p>
            <a:pPr marL="985837" lvl="1" indent="-342900" algn="just" defTabSz="844550">
              <a:lnSpc>
                <a:spcPct val="90000"/>
              </a:lnSpc>
              <a:spcBef>
                <a:spcPts val="1200"/>
              </a:spcBef>
              <a:spcAft>
                <a:spcPct val="35000"/>
              </a:spcAft>
              <a:buFont typeface="Wingdings" panose="05000000000000000000" pitchFamily="2" charset="2"/>
              <a:buChar char="ü"/>
            </a:pPr>
            <a:r>
              <a:rPr lang="fr-FR" sz="2400" dirty="0">
                <a:latin typeface="Calibri (Corps)"/>
              </a:rPr>
              <a:t>Il est envisagé l’exploitation de la MCS pour mettre en place un MEGC</a:t>
            </a:r>
          </a:p>
        </p:txBody>
      </p:sp>
    </p:spTree>
    <p:extLst>
      <p:ext uri="{BB962C8B-B14F-4D97-AF65-F5344CB8AC3E}">
        <p14:creationId xmlns:p14="http://schemas.microsoft.com/office/powerpoint/2010/main" val="3081250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676400" y="2514600"/>
            <a:ext cx="5791200" cy="14700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ML" sz="4400" b="1" dirty="0">
                <a:solidFill>
                  <a:srgbClr val="009644"/>
                </a:solidFill>
                <a:latin typeface="+mj-lt"/>
                <a:ea typeface="+mj-ea"/>
                <a:cs typeface="+mj-cs"/>
              </a:rPr>
              <a:t>Merci pour votre attention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2590800" y="2514600"/>
            <a:ext cx="3924000" cy="0"/>
          </a:xfrm>
          <a:prstGeom prst="line">
            <a:avLst/>
          </a:prstGeom>
          <a:ln>
            <a:solidFill>
              <a:srgbClr val="0096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9">
            <a:extLst>
              <a:ext uri="{FF2B5EF4-FFF2-40B4-BE49-F238E27FC236}">
                <a16:creationId xmlns:a16="http://schemas.microsoft.com/office/drawing/2014/main" id="{E76BCE35-4B14-4085-A57E-DE3ABFF4DCDA}"/>
              </a:ext>
            </a:extLst>
          </p:cNvPr>
          <p:cNvCxnSpPr/>
          <p:nvPr/>
        </p:nvCxnSpPr>
        <p:spPr>
          <a:xfrm>
            <a:off x="2590800" y="4038600"/>
            <a:ext cx="3924000" cy="0"/>
          </a:xfrm>
          <a:prstGeom prst="line">
            <a:avLst/>
          </a:prstGeom>
          <a:ln>
            <a:solidFill>
              <a:srgbClr val="0096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9955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>
            <a:spLocks noChangeArrowheads="1"/>
          </p:cNvSpPr>
          <p:nvPr/>
        </p:nvSpPr>
        <p:spPr bwMode="auto">
          <a:xfrm>
            <a:off x="1066800" y="607191"/>
            <a:ext cx="62484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fr-FR" altLang="fr-FR" sz="2800" b="1" dirty="0">
                <a:latin typeface="Calibri" pitchFamily="34" charset="0"/>
              </a:rPr>
              <a:t>Plan de la présentation</a:t>
            </a:r>
            <a:endParaRPr lang="en-US" altLang="fr-FR" sz="2800" b="1" dirty="0">
              <a:latin typeface="Calibri" pitchFamily="34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838200" y="1066800"/>
            <a:ext cx="7924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defTabSz="844550" eaLnBrk="1" hangingPunct="1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endParaRPr lang="fr-FR" altLang="fr-FR" sz="3200" dirty="0">
              <a:latin typeface="Calibri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28600" y="1295400"/>
            <a:ext cx="84582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/>
              <a:t>Introduction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endParaRPr lang="fr-FR" altLang="fr-FR" sz="2000" dirty="0"/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en-US" altLang="fr-FR" sz="2400" dirty="0"/>
              <a:t>Description </a:t>
            </a:r>
            <a:r>
              <a:rPr lang="fr-FR" altLang="fr-FR" sz="2400" dirty="0"/>
              <a:t>du processus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endParaRPr lang="fr-FR" altLang="fr-FR" sz="2000" dirty="0"/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/>
              <a:t>Etat d’avancement de la MCS et de la note méthodologique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endParaRPr lang="fr-FR" altLang="fr-FR" sz="2000" dirty="0"/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/>
              <a:t>Informations utilisées pour les désagrégations de la MCS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endParaRPr lang="fr-FR" altLang="fr-FR" sz="2000" dirty="0"/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/>
              <a:t>Principales difficultés et approches de solutions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endParaRPr lang="fr-FR" altLang="fr-FR" sz="2000" dirty="0"/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/>
              <a:t>Leçons apprises et perspectives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endParaRPr lang="fr-FR" sz="2400" dirty="0"/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</a:pPr>
            <a:endParaRPr lang="fr-FR" altLang="fr-FR" sz="2400" b="1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>
            <a:spLocks noChangeArrowheads="1"/>
          </p:cNvSpPr>
          <p:nvPr/>
        </p:nvSpPr>
        <p:spPr bwMode="auto">
          <a:xfrm>
            <a:off x="1066800" y="607191"/>
            <a:ext cx="63246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fr-FR" altLang="fr-FR" sz="2800" b="1" dirty="0">
                <a:latin typeface="Calibri" pitchFamily="34" charset="0"/>
              </a:rPr>
              <a:t>Introduction (1/2)</a:t>
            </a:r>
            <a:endParaRPr lang="en-US" altLang="fr-FR" sz="2800" b="1" dirty="0">
              <a:latin typeface="Calibri" pitchFamily="34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838200" y="1066800"/>
            <a:ext cx="7924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defTabSz="844550" eaLnBrk="1" hangingPunct="1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endParaRPr lang="fr-FR" altLang="fr-FR" sz="3200" dirty="0">
              <a:latin typeface="Calibri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28600" y="1295399"/>
            <a:ext cx="8458200" cy="5029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28637" indent="-342900" algn="just" defTabSz="84455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400" dirty="0">
                <a:latin typeface="Calibri (Corps)"/>
              </a:rPr>
              <a:t>La Matrice de Comptabilité Sociale est un tableau synoptique à </a:t>
            </a:r>
            <a:r>
              <a:rPr lang="fr-FR" sz="2400" i="1" dirty="0">
                <a:latin typeface="Calibri (Corps)"/>
              </a:rPr>
              <a:t>référence annuelle</a:t>
            </a:r>
            <a:r>
              <a:rPr lang="fr-FR" sz="2400" dirty="0">
                <a:latin typeface="Calibri (Corps)"/>
              </a:rPr>
              <a:t> représentant l’ensemble d’une économie. </a:t>
            </a:r>
          </a:p>
          <a:p>
            <a:pPr marL="528637" indent="-342900" algn="just" defTabSz="844550">
              <a:lnSpc>
                <a:spcPct val="90000"/>
              </a:lnSpc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400" dirty="0">
                <a:latin typeface="Calibri (Corps)"/>
              </a:rPr>
              <a:t>Elle intègre les flux de production par secteur d’activités, les rémunérations des facteurs et les comptes de revenus et de dépenses des différents agents économiques.</a:t>
            </a:r>
          </a:p>
          <a:p>
            <a:pPr marL="528637" indent="-342900" algn="just" defTabSz="844550">
              <a:lnSpc>
                <a:spcPct val="90000"/>
              </a:lnSpc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400" dirty="0">
                <a:latin typeface="Calibri (Corps)"/>
              </a:rPr>
              <a:t>Elle exploite principalement les résultats de la comptabilité nationale notamment le </a:t>
            </a:r>
            <a:r>
              <a:rPr lang="fr-FR" sz="2400" i="1" dirty="0">
                <a:latin typeface="Calibri (Corps)"/>
              </a:rPr>
              <a:t>« Tableau des Ressources Emplois » (TRE)</a:t>
            </a:r>
            <a:r>
              <a:rPr lang="fr-FR" sz="2400" dirty="0">
                <a:latin typeface="Calibri (Corps)"/>
              </a:rPr>
              <a:t> et le </a:t>
            </a:r>
            <a:r>
              <a:rPr lang="fr-FR" sz="2400" i="1" dirty="0">
                <a:latin typeface="Calibri (Corps)"/>
              </a:rPr>
              <a:t>« Tableau des Comptes Économiques Intégrés » (TCEI)</a:t>
            </a:r>
            <a:r>
              <a:rPr lang="fr-FR" sz="2400" dirty="0">
                <a:latin typeface="Calibri (Corps)"/>
              </a:rPr>
              <a:t>.</a:t>
            </a:r>
          </a:p>
          <a:p>
            <a:pPr marL="528637" indent="-342900" algn="just" defTabSz="844550">
              <a:lnSpc>
                <a:spcPct val="90000"/>
              </a:lnSpc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400" dirty="0">
                <a:latin typeface="Calibri (Corps)"/>
              </a:rPr>
              <a:t>La MCS offre l’avantage de possibilités infinies de désagrégation à partir des données d’enquêtes</a:t>
            </a:r>
          </a:p>
          <a:p>
            <a:pPr marL="514350" indent="-514350" algn="just" defTabSz="844550">
              <a:lnSpc>
                <a:spcPct val="90000"/>
              </a:lnSpc>
              <a:spcAft>
                <a:spcPct val="35000"/>
              </a:spcAft>
            </a:pPr>
            <a:endParaRPr lang="fr-FR" altLang="fr-FR" sz="2400" b="1" i="1" dirty="0">
              <a:solidFill>
                <a:srgbClr val="0000FF"/>
              </a:solidFill>
              <a:latin typeface="Calibri (Corps)"/>
            </a:endParaRPr>
          </a:p>
        </p:txBody>
      </p:sp>
    </p:spTree>
    <p:extLst>
      <p:ext uri="{BB962C8B-B14F-4D97-AF65-F5344CB8AC3E}">
        <p14:creationId xmlns:p14="http://schemas.microsoft.com/office/powerpoint/2010/main" val="1587439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>
            <a:spLocks noChangeArrowheads="1"/>
          </p:cNvSpPr>
          <p:nvPr/>
        </p:nvSpPr>
        <p:spPr bwMode="auto">
          <a:xfrm>
            <a:off x="1066800" y="607191"/>
            <a:ext cx="62484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fr-FR" altLang="fr-FR" sz="2800" b="1" dirty="0">
                <a:latin typeface="Calibri" pitchFamily="34" charset="0"/>
              </a:rPr>
              <a:t>Introduction (2/2)</a:t>
            </a:r>
            <a:endParaRPr lang="en-US" altLang="fr-FR" sz="2800" b="1" dirty="0">
              <a:latin typeface="Calibri" pitchFamily="34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838200" y="1066800"/>
            <a:ext cx="7924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defTabSz="844550" eaLnBrk="1" hangingPunct="1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endParaRPr lang="fr-FR" altLang="fr-FR" sz="3200" dirty="0">
              <a:latin typeface="Calibri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28600" y="1295399"/>
            <a:ext cx="8458200" cy="5029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85737" algn="just" defTabSz="844550">
              <a:lnSpc>
                <a:spcPct val="90000"/>
              </a:lnSpc>
              <a:spcAft>
                <a:spcPct val="35000"/>
              </a:spcAft>
            </a:pPr>
            <a:r>
              <a:rPr lang="fr-FR" sz="2400" dirty="0">
                <a:latin typeface="Calibri (Corps)"/>
              </a:rPr>
              <a:t>Selon le niveau d’informations et de désagrégations, on a:</a:t>
            </a:r>
          </a:p>
          <a:p>
            <a:pPr marL="528637" indent="-342900" algn="just" defTabSz="84455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400" b="1" dirty="0">
                <a:latin typeface="Calibri (Corps)"/>
              </a:rPr>
              <a:t>Macro MCS :</a:t>
            </a:r>
            <a:r>
              <a:rPr lang="fr-FR" sz="2400" dirty="0">
                <a:latin typeface="Calibri (Corps)"/>
              </a:rPr>
              <a:t> vue agrégée des flux de fonds dans l’économie. Elle fournit un total unique pour chaque compte sans aucun détail sur son contenu.</a:t>
            </a:r>
          </a:p>
          <a:p>
            <a:pPr marL="528637" indent="-342900" algn="just" defTabSz="844550">
              <a:lnSpc>
                <a:spcPct val="90000"/>
              </a:lnSpc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400" b="1" dirty="0">
                <a:latin typeface="Calibri (Corps)"/>
              </a:rPr>
              <a:t>Micro MCS :</a:t>
            </a:r>
            <a:r>
              <a:rPr lang="fr-FR" sz="2400" dirty="0">
                <a:latin typeface="Calibri (Corps)"/>
              </a:rPr>
              <a:t> détails dans la décomposition des comptes en proposant selon la disponibilité des données et selon l’objet de l’étude une désagrégation assez détaillée de certains comptes de la matrice.</a:t>
            </a:r>
          </a:p>
          <a:p>
            <a:pPr marL="528637" indent="-342900" algn="just" defTabSz="844550">
              <a:lnSpc>
                <a:spcPct val="90000"/>
              </a:lnSpc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400" b="1" dirty="0">
                <a:latin typeface="Calibri (Corps)"/>
              </a:rPr>
              <a:t>MCS Désagrégée :</a:t>
            </a:r>
            <a:r>
              <a:rPr lang="fr-FR" sz="2400" dirty="0">
                <a:latin typeface="Calibri (Corps)"/>
              </a:rPr>
              <a:t> Souplesse dans la désagrégation en fonction des besoins d’analyse</a:t>
            </a:r>
          </a:p>
          <a:p>
            <a:pPr marL="514350" indent="-514350" algn="just" defTabSz="844550">
              <a:lnSpc>
                <a:spcPct val="90000"/>
              </a:lnSpc>
              <a:spcAft>
                <a:spcPct val="35000"/>
              </a:spcAft>
            </a:pPr>
            <a:endParaRPr lang="fr-FR" altLang="fr-FR" sz="2400" b="1" i="1" dirty="0">
              <a:solidFill>
                <a:srgbClr val="0000FF"/>
              </a:solidFill>
              <a:latin typeface="Calibri (Corps)"/>
            </a:endParaRPr>
          </a:p>
        </p:txBody>
      </p:sp>
    </p:spTree>
    <p:extLst>
      <p:ext uri="{BB962C8B-B14F-4D97-AF65-F5344CB8AC3E}">
        <p14:creationId xmlns:p14="http://schemas.microsoft.com/office/powerpoint/2010/main" val="2871762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>
            <a:spLocks noChangeArrowheads="1"/>
          </p:cNvSpPr>
          <p:nvPr/>
        </p:nvSpPr>
        <p:spPr bwMode="auto">
          <a:xfrm>
            <a:off x="1066800" y="607191"/>
            <a:ext cx="62484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fr-FR" altLang="fr-FR" sz="2800" b="1" dirty="0">
                <a:latin typeface="Calibri" pitchFamily="34" charset="0"/>
              </a:rPr>
              <a:t>Description du processus (1/2)</a:t>
            </a:r>
            <a:endParaRPr lang="en-US" altLang="fr-FR" sz="2800" b="1" dirty="0">
              <a:latin typeface="Calibri" pitchFamily="34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838200" y="1066800"/>
            <a:ext cx="7924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defTabSz="844550" eaLnBrk="1" hangingPunct="1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endParaRPr lang="fr-FR" altLang="fr-FR" sz="3200" dirty="0">
              <a:latin typeface="Calibri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28600" y="1295399"/>
            <a:ext cx="8458200" cy="5029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algn="just" defTabSz="844550">
              <a:lnSpc>
                <a:spcPct val="90000"/>
              </a:lnSpc>
              <a:spcAft>
                <a:spcPct val="35000"/>
              </a:spcAft>
            </a:pPr>
            <a:endParaRPr lang="fr-FR" altLang="fr-FR" sz="2400" b="1" i="1" dirty="0">
              <a:solidFill>
                <a:srgbClr val="0000FF"/>
              </a:solidFill>
              <a:latin typeface="Calibri (Corps)"/>
            </a:endParaRPr>
          </a:p>
        </p:txBody>
      </p:sp>
      <p:graphicFrame>
        <p:nvGraphicFramePr>
          <p:cNvPr id="2" name="Espace réservé du contenu 1">
            <a:extLst>
              <a:ext uri="{FF2B5EF4-FFF2-40B4-BE49-F238E27FC236}">
                <a16:creationId xmlns:a16="http://schemas.microsoft.com/office/drawing/2014/main" id="{FEE562CD-5ED1-482D-A80C-29A774435A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6012027"/>
              </p:ext>
            </p:extLst>
          </p:nvPr>
        </p:nvGraphicFramePr>
        <p:xfrm>
          <a:off x="457200" y="1371600"/>
          <a:ext cx="8229600" cy="467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254229529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338671232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13305824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Etapes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Besoins d’informations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Observations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057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Macro MCS primaire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TRE, TCEI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5638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Macro MCS primaire ajustée (Standard)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Macro MCS primaire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Distinguer « Ventes domestiques » et « Exportations » dans la « Production 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36573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Micro MCS primaire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TRE, TCEI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Désagrégation des blocs de la Macro MCS primaire suivant: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dirty="0"/>
                        <a:t>Nomenclature des Activités et Produits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dirty="0"/>
                        <a:t>Facteurs (Capital &amp; Travail)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dirty="0"/>
                        <a:t>UI (SNF, SF, APU, MEN, ISBL)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00265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Micro MCS primaire ajustée (Standard)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Micro MCS primaire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fr-FR" dirty="0"/>
                        <a:t>Distinguer les blocs de données « Ventes domestiques » et « Exportations » dans la « Production »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dirty="0"/>
                        <a:t>Ajustement sur les Marges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9087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9118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5265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>
            <a:spLocks noChangeArrowheads="1"/>
          </p:cNvSpPr>
          <p:nvPr/>
        </p:nvSpPr>
        <p:spPr bwMode="auto">
          <a:xfrm>
            <a:off x="1066800" y="607191"/>
            <a:ext cx="62484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fr-FR" altLang="fr-FR" sz="2800" b="1" dirty="0">
                <a:latin typeface="Calibri" pitchFamily="34" charset="0"/>
              </a:rPr>
              <a:t>Description du processus (2/2)</a:t>
            </a:r>
            <a:endParaRPr lang="en-US" altLang="fr-FR" sz="2800" b="1" dirty="0">
              <a:latin typeface="Calibri" pitchFamily="34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838200" y="1066800"/>
            <a:ext cx="7924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defTabSz="844550" eaLnBrk="1" hangingPunct="1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endParaRPr lang="fr-FR" altLang="fr-FR" sz="3200" dirty="0">
              <a:latin typeface="Calibri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28600" y="1295399"/>
            <a:ext cx="8458200" cy="5029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algn="just" defTabSz="844550">
              <a:lnSpc>
                <a:spcPct val="90000"/>
              </a:lnSpc>
              <a:spcAft>
                <a:spcPct val="35000"/>
              </a:spcAft>
            </a:pPr>
            <a:endParaRPr lang="fr-FR" altLang="fr-FR" sz="2400" b="1" i="1" dirty="0">
              <a:solidFill>
                <a:srgbClr val="0000FF"/>
              </a:solidFill>
              <a:latin typeface="Calibri (Corps)"/>
            </a:endParaRPr>
          </a:p>
        </p:txBody>
      </p:sp>
      <p:graphicFrame>
        <p:nvGraphicFramePr>
          <p:cNvPr id="2" name="Espace réservé du contenu 1">
            <a:extLst>
              <a:ext uri="{FF2B5EF4-FFF2-40B4-BE49-F238E27FC236}">
                <a16:creationId xmlns:a16="http://schemas.microsoft.com/office/drawing/2014/main" id="{FEE562CD-5ED1-482D-A80C-29A774435A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593749"/>
              </p:ext>
            </p:extLst>
          </p:nvPr>
        </p:nvGraphicFramePr>
        <p:xfrm>
          <a:off x="457200" y="1371600"/>
          <a:ext cx="8229600" cy="302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254229529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338671232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13305824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Etapes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Besoins d’informations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Observations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057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Macro MCS désagrégée (PSR-UEMOA)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Micro MCS 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Désagrégation de: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dirty="0"/>
                        <a:t>APU (Impôts et Taxes)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dirty="0"/>
                        <a:t>Ménages (Type d’emploi)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dirty="0"/>
                        <a:t>Capital (Privé, Public)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dirty="0"/>
                        <a:t>RDM (Pays UEMOA, Nigéria, Ghana, Autres CEDEAO, Chine, USA, UE, Autres pays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5638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00265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4498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>
            <a:spLocks noChangeArrowheads="1"/>
          </p:cNvSpPr>
          <p:nvPr/>
        </p:nvSpPr>
        <p:spPr bwMode="auto">
          <a:xfrm>
            <a:off x="1066800" y="569893"/>
            <a:ext cx="6172200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fr-FR" altLang="fr-FR" sz="2800" b="1" dirty="0">
                <a:latin typeface="Calibri" pitchFamily="34" charset="0"/>
              </a:rPr>
              <a:t>Etat d’avancement de la MCS et de la note méthodologique (1/2)</a:t>
            </a:r>
            <a:endParaRPr lang="en-US" altLang="fr-FR" sz="2800" b="1" dirty="0">
              <a:latin typeface="Calibri" pitchFamily="34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838200" y="1066800"/>
            <a:ext cx="7924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defTabSz="844550" eaLnBrk="1" hangingPunct="1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endParaRPr lang="fr-FR" altLang="fr-FR" sz="3200" dirty="0">
              <a:latin typeface="Calibri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28600" y="1828799"/>
            <a:ext cx="8458200" cy="426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85737" algn="just" defTabSz="844550">
              <a:lnSpc>
                <a:spcPct val="90000"/>
              </a:lnSpc>
              <a:spcAft>
                <a:spcPct val="35000"/>
              </a:spcAft>
            </a:pPr>
            <a:r>
              <a:rPr lang="fr-FR" sz="2400" b="1" dirty="0">
                <a:solidFill>
                  <a:srgbClr val="0000FF"/>
                </a:solidFill>
                <a:latin typeface="Calibri (Corps)"/>
              </a:rPr>
              <a:t>Expérience du Bénin dans l’élaboration de MCS</a:t>
            </a:r>
          </a:p>
          <a:p>
            <a:pPr marL="528637" indent="-342900" algn="just" defTabSz="844550">
              <a:lnSpc>
                <a:spcPct val="20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400" dirty="0">
                <a:latin typeface="Calibri (Corps)"/>
              </a:rPr>
              <a:t>Micro MCS Standard 2007</a:t>
            </a:r>
          </a:p>
          <a:p>
            <a:pPr marL="528637" indent="-342900" algn="just" defTabSz="844550">
              <a:lnSpc>
                <a:spcPct val="200000"/>
              </a:lnSpc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400" dirty="0">
                <a:latin typeface="Calibri (Corps)"/>
              </a:rPr>
              <a:t>Micro MCS Standard 2011</a:t>
            </a:r>
          </a:p>
          <a:p>
            <a:pPr marL="528637" indent="-342900" algn="just" defTabSz="844550">
              <a:lnSpc>
                <a:spcPct val="200000"/>
              </a:lnSpc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400" dirty="0">
                <a:latin typeface="Calibri (Corps)"/>
              </a:rPr>
              <a:t>Micro MCS Standard 2011 par département</a:t>
            </a:r>
          </a:p>
          <a:p>
            <a:pPr marL="528637" indent="-342900" algn="just" defTabSz="844550">
              <a:lnSpc>
                <a:spcPct val="200000"/>
              </a:lnSpc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400" dirty="0">
                <a:latin typeface="Calibri (Corps)"/>
              </a:rPr>
              <a:t>Micro MCS 2013 (Standard &amp; Désagrégée) – (PSR-UEMOA)</a:t>
            </a:r>
          </a:p>
          <a:p>
            <a:pPr marL="514350" indent="-514350" algn="just" defTabSz="844550">
              <a:lnSpc>
                <a:spcPct val="90000"/>
              </a:lnSpc>
              <a:spcAft>
                <a:spcPct val="35000"/>
              </a:spcAft>
            </a:pPr>
            <a:endParaRPr lang="fr-FR" altLang="fr-FR" sz="2400" b="1" i="1" dirty="0">
              <a:solidFill>
                <a:srgbClr val="0000FF"/>
              </a:solidFill>
              <a:latin typeface="Calibri (Corps)"/>
            </a:endParaRPr>
          </a:p>
        </p:txBody>
      </p:sp>
    </p:spTree>
    <p:extLst>
      <p:ext uri="{BB962C8B-B14F-4D97-AF65-F5344CB8AC3E}">
        <p14:creationId xmlns:p14="http://schemas.microsoft.com/office/powerpoint/2010/main" val="2162464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>
            <a:spLocks noChangeArrowheads="1"/>
          </p:cNvSpPr>
          <p:nvPr/>
        </p:nvSpPr>
        <p:spPr bwMode="auto">
          <a:xfrm>
            <a:off x="1066800" y="569893"/>
            <a:ext cx="6248400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fr-FR" altLang="fr-FR" sz="2800" b="1" dirty="0">
                <a:latin typeface="Calibri" pitchFamily="34" charset="0"/>
              </a:rPr>
              <a:t>Etat d’avancement de la MCS et de la note méthodologique (2/2)</a:t>
            </a:r>
            <a:endParaRPr lang="en-US" altLang="fr-FR" sz="2800" b="1" dirty="0">
              <a:latin typeface="Calibri" pitchFamily="34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838200" y="1066800"/>
            <a:ext cx="7924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defTabSz="844550" eaLnBrk="1" hangingPunct="1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endParaRPr lang="fr-FR" altLang="fr-FR" sz="3200" dirty="0">
              <a:latin typeface="Calibri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28600" y="1828799"/>
            <a:ext cx="8458200" cy="685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85737" algn="just" defTabSz="844550">
              <a:lnSpc>
                <a:spcPct val="90000"/>
              </a:lnSpc>
              <a:spcAft>
                <a:spcPct val="35000"/>
              </a:spcAft>
            </a:pPr>
            <a:r>
              <a:rPr lang="fr-FR" sz="2400" b="1" dirty="0">
                <a:solidFill>
                  <a:srgbClr val="0000FF"/>
                </a:solidFill>
                <a:latin typeface="Calibri (Corps)"/>
              </a:rPr>
              <a:t>Dans le cadre du PSR-UEMOA</a:t>
            </a:r>
          </a:p>
          <a:p>
            <a:pPr marL="514350" indent="-514350" algn="just" defTabSz="844550">
              <a:lnSpc>
                <a:spcPct val="90000"/>
              </a:lnSpc>
              <a:spcAft>
                <a:spcPct val="35000"/>
              </a:spcAft>
            </a:pPr>
            <a:endParaRPr lang="fr-FR" altLang="fr-FR" sz="2400" b="1" i="1" dirty="0">
              <a:solidFill>
                <a:srgbClr val="0000FF"/>
              </a:solidFill>
              <a:latin typeface="Calibri (Corps)"/>
            </a:endParaRPr>
          </a:p>
        </p:txBody>
      </p:sp>
      <p:graphicFrame>
        <p:nvGraphicFramePr>
          <p:cNvPr id="2" name="Espace réservé du contenu 1">
            <a:extLst>
              <a:ext uri="{FF2B5EF4-FFF2-40B4-BE49-F238E27FC236}">
                <a16:creationId xmlns:a16="http://schemas.microsoft.com/office/drawing/2014/main" id="{CA5BF46A-6DC8-4482-AD83-E1DC824928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1308569"/>
              </p:ext>
            </p:extLst>
          </p:nvPr>
        </p:nvGraphicFramePr>
        <p:xfrm>
          <a:off x="457200" y="2286000"/>
          <a:ext cx="82296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792086476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3752061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Etapes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Statut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322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Macro 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Réalisée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32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Micro MCS 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Réalisée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4815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Micro MCS Désagrégée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Réalisée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4685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Guide méthodologique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Premier draft du guide disponible</a:t>
                      </a:r>
                    </a:p>
                    <a:p>
                      <a:r>
                        <a:rPr lang="fr-FR" dirty="0"/>
                        <a:t>En attente de validation et de publication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2444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95943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4706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>
            <a:spLocks noChangeArrowheads="1"/>
          </p:cNvSpPr>
          <p:nvPr/>
        </p:nvSpPr>
        <p:spPr bwMode="auto">
          <a:xfrm>
            <a:off x="1066800" y="533400"/>
            <a:ext cx="6248400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fr-FR" altLang="fr-FR" sz="2800" b="1" dirty="0">
                <a:latin typeface="Calibri" pitchFamily="34" charset="0"/>
              </a:rPr>
              <a:t>Informations utilisées pour les désagrégations de la MCS (1/2)</a:t>
            </a:r>
            <a:endParaRPr lang="en-US" altLang="fr-FR" sz="2800" b="1" dirty="0">
              <a:latin typeface="Calibri" pitchFamily="34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838200" y="1066800"/>
            <a:ext cx="7924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defTabSz="844550" eaLnBrk="1" hangingPunct="1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endParaRPr lang="fr-FR" altLang="fr-FR" sz="3200" dirty="0">
              <a:latin typeface="Calibri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28600" y="1295399"/>
            <a:ext cx="8458200" cy="5029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algn="just" defTabSz="844550">
              <a:lnSpc>
                <a:spcPct val="90000"/>
              </a:lnSpc>
              <a:spcAft>
                <a:spcPct val="35000"/>
              </a:spcAft>
            </a:pPr>
            <a:endParaRPr lang="fr-FR" altLang="fr-FR" sz="2400" b="1" i="1" dirty="0">
              <a:solidFill>
                <a:srgbClr val="0000FF"/>
              </a:solidFill>
              <a:latin typeface="Calibri (Corps)"/>
            </a:endParaRPr>
          </a:p>
        </p:txBody>
      </p:sp>
      <p:graphicFrame>
        <p:nvGraphicFramePr>
          <p:cNvPr id="6" name="Espace réservé du contenu 5">
            <a:extLst>
              <a:ext uri="{FF2B5EF4-FFF2-40B4-BE49-F238E27FC236}">
                <a16:creationId xmlns:a16="http://schemas.microsoft.com/office/drawing/2014/main" id="{4A5F4BFE-7181-49AF-A6C6-CCC964C9DE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062074"/>
              </p:ext>
            </p:extLst>
          </p:nvPr>
        </p:nvGraphicFramePr>
        <p:xfrm>
          <a:off x="457200" y="1600200"/>
          <a:ext cx="8229600" cy="4105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9553">
                  <a:extLst>
                    <a:ext uri="{9D8B030D-6E8A-4147-A177-3AD203B41FA5}">
                      <a16:colId xmlns:a16="http://schemas.microsoft.com/office/drawing/2014/main" val="754886845"/>
                    </a:ext>
                  </a:extLst>
                </a:gridCol>
                <a:gridCol w="2791047">
                  <a:extLst>
                    <a:ext uri="{9D8B030D-6E8A-4147-A177-3AD203B41FA5}">
                      <a16:colId xmlns:a16="http://schemas.microsoft.com/office/drawing/2014/main" val="3120927546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16199371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Comptes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Critère de désagrégation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Informations utilisées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2272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/>
                        <a:t>Administration publique (9)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85738" lvl="0" indent="-185738">
                        <a:buFontTx/>
                        <a:buChar char="-"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Impôts sur la production et subventions sur la production</a:t>
                      </a:r>
                    </a:p>
                    <a:p>
                      <a:pPr marL="185738" lvl="0" indent="-185738">
                        <a:buFontTx/>
                        <a:buChar char="-"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Taxes sur les produits</a:t>
                      </a:r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9813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00000"/>
                          </a:solidFill>
                          <a:effectLst/>
                          <a:latin typeface="Calibri (Corps)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Ménages (6)</a:t>
                      </a:r>
                      <a:endParaRPr lang="fr-FR" sz="1800" dirty="0">
                        <a:effectLst/>
                        <a:latin typeface="Calibri (Corps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99695" indent="-996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effectLst/>
                          <a:latin typeface="Calibri (Corps)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Salariés du public</a:t>
                      </a:r>
                      <a:endParaRPr lang="fr-FR" sz="1800" dirty="0">
                        <a:effectLst/>
                        <a:latin typeface="Calibri (Corps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9695" indent="-996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effectLst/>
                          <a:latin typeface="Calibri (Corps)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Salariés du privé formel</a:t>
                      </a:r>
                      <a:endParaRPr lang="fr-FR" sz="1800" dirty="0">
                        <a:effectLst/>
                        <a:latin typeface="Calibri (Corps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9695" indent="-996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effectLst/>
                          <a:latin typeface="Calibri (Corps)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Salariés du privé informel</a:t>
                      </a:r>
                      <a:endParaRPr lang="fr-FR" sz="1800" dirty="0">
                        <a:effectLst/>
                        <a:latin typeface="Calibri (Corps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9695" indent="-996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effectLst/>
                          <a:latin typeface="Calibri (Corps)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Travailleurs du primaire (agriculteur, éleveurs, pêcheurs, etc.)</a:t>
                      </a:r>
                      <a:endParaRPr lang="fr-FR" sz="1800" dirty="0">
                        <a:effectLst/>
                        <a:latin typeface="Calibri (Corps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9695" indent="-996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effectLst/>
                          <a:latin typeface="Calibri (Corps)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Indépendants et employeurs non agricoles</a:t>
                      </a:r>
                      <a:endParaRPr lang="fr-FR" sz="1800" dirty="0">
                        <a:effectLst/>
                        <a:latin typeface="Calibri (Corps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9695" indent="-996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effectLst/>
                          <a:latin typeface="Calibri (Corps)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Autres (Inactifs)</a:t>
                      </a:r>
                      <a:endParaRPr lang="fr-FR" sz="1800" dirty="0">
                        <a:effectLst/>
                        <a:latin typeface="Calibri (Corps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85738" lvl="0" indent="-18573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Calibri (Corps)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Structure de l’EMICoV 2007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153466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9615962"/>
      </p:ext>
    </p:extLst>
  </p:cSld>
  <p:clrMapOvr>
    <a:masterClrMapping/>
  </p:clrMapOvr>
</p:sld>
</file>

<file path=ppt/theme/theme1.xml><?xml version="1.0" encoding="utf-8"?>
<a:theme xmlns:a="http://schemas.openxmlformats.org/drawingml/2006/main" name="Charte Insae - Atelier MC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charte graphique AFRITAC</Template>
  <TotalTime>51495</TotalTime>
  <Words>993</Words>
  <Application>Microsoft Office PowerPoint</Application>
  <PresentationFormat>Affichage à l'écran (4:3)</PresentationFormat>
  <Paragraphs>166</Paragraphs>
  <Slides>14</Slides>
  <Notes>14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(Corps)</vt:lpstr>
      <vt:lpstr>Tahoma</vt:lpstr>
      <vt:lpstr>Wingdings</vt:lpstr>
      <vt:lpstr>Charte Insae - Atelier MCS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International Monetary Fund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Echange sur les MCS - UEMOA</dc:title>
  <dc:creator>Pegoue, Achille</dc:creator>
  <cp:lastModifiedBy>INSAE-KINSOU Esther</cp:lastModifiedBy>
  <cp:revision>1401</cp:revision>
  <dcterms:created xsi:type="dcterms:W3CDTF">2010-07-07T08:37:34Z</dcterms:created>
  <dcterms:modified xsi:type="dcterms:W3CDTF">2019-10-07T10:59:22Z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