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521" r:id="rId2"/>
    <p:sldId id="450" r:id="rId3"/>
    <p:sldId id="375" r:id="rId4"/>
    <p:sldId id="456" r:id="rId5"/>
    <p:sldId id="457" r:id="rId6"/>
    <p:sldId id="523" r:id="rId7"/>
    <p:sldId id="522" r:id="rId8"/>
    <p:sldId id="497" r:id="rId9"/>
    <p:sldId id="524" r:id="rId10"/>
    <p:sldId id="525" r:id="rId11"/>
    <p:sldId id="469" r:id="rId12"/>
  </p:sldIdLst>
  <p:sldSz cx="9144000" cy="6858000" type="screen4x3"/>
  <p:notesSz cx="6980238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gan Brannon" initials="MB" lastIdx="1" clrIdx="0">
    <p:extLst/>
  </p:cmAuthor>
  <p:cmAuthor id="2" name="Marko Rissanen" initials="MR" lastIdx="33" clrIdx="3"/>
  <p:cmAuthor id="3" name="William Vigil Oliver" initials="WVO" lastIdx="10" clrIdx="2">
    <p:extLst>
      <p:ext uri="{19B8F6BF-5375-455C-9EA6-DF929625EA0E}">
        <p15:presenceInfo xmlns:p15="http://schemas.microsoft.com/office/powerpoint/2012/main" userId="S-1-5-21-88094858-919529-1617787245-5839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08F"/>
    <a:srgbClr val="3494BA"/>
    <a:srgbClr val="5C99A9"/>
    <a:srgbClr val="F2F2F2"/>
    <a:srgbClr val="FFFFFF"/>
    <a:srgbClr val="E6EEF0"/>
    <a:srgbClr val="7F7F7F"/>
    <a:srgbClr val="6CB8D6"/>
    <a:srgbClr val="22627C"/>
    <a:srgbClr val="588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3099" autoAdjust="0"/>
  </p:normalViewPr>
  <p:slideViewPr>
    <p:cSldViewPr snapToGrid="0" snapToObjects="1">
      <p:cViewPr varScale="1">
        <p:scale>
          <a:sx n="80" d="100"/>
          <a:sy n="80" d="100"/>
        </p:scale>
        <p:origin x="156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4770" cy="458787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1"/>
            <a:ext cx="3024770" cy="458787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r">
              <a:defRPr sz="1200"/>
            </a:lvl1pPr>
          </a:lstStyle>
          <a:p>
            <a:fld id="{0BB59414-98D8-4EE2-9C5C-93014310F137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1143000"/>
            <a:ext cx="4113212" cy="3084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9" tIns="46235" rIns="92469" bIns="462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2"/>
            <a:ext cx="5584190" cy="3600450"/>
          </a:xfrm>
          <a:prstGeom prst="rect">
            <a:avLst/>
          </a:prstGeom>
        </p:spPr>
        <p:txBody>
          <a:bodyPr vert="horz" lIns="92469" tIns="46235" rIns="92469" bIns="462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6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6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r">
              <a:defRPr sz="1200"/>
            </a:lvl1pPr>
          </a:lstStyle>
          <a:p>
            <a:fld id="{4FA3C839-C867-411A-9B00-A018D922E02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6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3C839-C867-411A-9B00-A018D922E0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9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0EBE-0E4D-4020-ADB8-DCB7025517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kern="1200" baseline="0" dirty="0">
              <a:solidFill>
                <a:schemeClr val="tx1"/>
              </a:solidFill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0EBE-0E4D-4020-ADB8-DCB7025517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3C839-C867-411A-9B00-A018D922E0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79523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48314"/>
            <a:ext cx="6400800" cy="75877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4141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8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2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4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1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220361"/>
            <a:ext cx="8779934" cy="70747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750"/>
            <a:ext cx="8229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8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17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17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5949" y="2905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4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3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4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3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8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P-pp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835" y="220361"/>
            <a:ext cx="8728098" cy="7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6268"/>
            <a:ext cx="8229600" cy="466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333" y="6538381"/>
            <a:ext cx="2133600" cy="232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C707C-1A30-CF4A-A445-BE59E19A548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4647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282" y="5834810"/>
            <a:ext cx="5362843" cy="923735"/>
          </a:xfrm>
        </p:spPr>
        <p:txBody>
          <a:bodyPr>
            <a:noAutofit/>
          </a:bodyPr>
          <a:lstStyle/>
          <a:p>
            <a:pPr algn="r"/>
            <a:b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85975" y="4688012"/>
            <a:ext cx="462915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11-15 </a:t>
            </a:r>
            <a:r>
              <a:rPr lang="en-US" sz="2400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Novembre</a:t>
            </a:r>
            <a:r>
              <a:rPr lang="en-US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,  2019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Saly</a:t>
            </a:r>
            <a:r>
              <a:rPr lang="en-US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Sénégal</a:t>
            </a:r>
            <a:endParaRPr lang="en-US" sz="2400" b="1" i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13" y="5879101"/>
            <a:ext cx="3542712" cy="8351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7894" y="1602222"/>
            <a:ext cx="76552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Programme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de </a:t>
            </a:r>
            <a:r>
              <a:rPr lang="en-US" sz="34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Comparaison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4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Internationale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(PCI) </a:t>
            </a:r>
          </a:p>
          <a:p>
            <a:pPr algn="ctr"/>
            <a:endParaRPr lang="en-US" sz="3600" b="1" cap="all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400" b="1" cap="all" dirty="0">
                <a:solidFill>
                  <a:schemeClr val="accent6">
                    <a:lumMod val="50000"/>
                  </a:schemeClr>
                </a:solidFill>
              </a:rPr>
              <a:t>&amp; </a:t>
            </a:r>
            <a:r>
              <a:rPr lang="en-US" sz="2400" b="1" i="1" cap="all" dirty="0" err="1">
                <a:solidFill>
                  <a:schemeClr val="accent6">
                    <a:lumMod val="50000"/>
                  </a:schemeClr>
                </a:solidFill>
              </a:rPr>
              <a:t>retropolation</a:t>
            </a:r>
            <a:r>
              <a:rPr lang="en-US" sz="2400" b="1" i="1" cap="all" dirty="0">
                <a:solidFill>
                  <a:schemeClr val="accent6">
                    <a:lumMod val="50000"/>
                  </a:schemeClr>
                </a:solidFill>
              </a:rPr>
              <a:t> des </a:t>
            </a:r>
            <a:r>
              <a:rPr lang="en-US" sz="2400" b="1" i="1" cap="all" dirty="0" err="1">
                <a:solidFill>
                  <a:schemeClr val="accent6">
                    <a:lumMod val="50000"/>
                  </a:schemeClr>
                </a:solidFill>
              </a:rPr>
              <a:t>comptes</a:t>
            </a:r>
            <a:r>
              <a:rPr lang="en-US" sz="2400" b="1" i="1" cap="all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cap="all" dirty="0" err="1">
                <a:solidFill>
                  <a:schemeClr val="accent6">
                    <a:lumMod val="50000"/>
                  </a:schemeClr>
                </a:solidFill>
              </a:rPr>
              <a:t>nationAux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08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2791D-B230-4A85-8359-B1212E1F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Recherche de solutions adéquates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5DEF93-FAFF-400F-B09A-EC2C7ED1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045550"/>
            <a:ext cx="8779933" cy="5336200"/>
          </a:xfrm>
        </p:spPr>
        <p:txBody>
          <a:bodyPr>
            <a:noAutofit/>
          </a:bodyPr>
          <a:lstStyle/>
          <a:p>
            <a:r>
              <a:rPr lang="fr-FR" sz="3200" b="1" dirty="0"/>
              <a:t>Quelle est la préoccupation importante des pays ? (moyens humains,  financiers, techniques)</a:t>
            </a:r>
          </a:p>
          <a:p>
            <a:endParaRPr lang="fr-FR" sz="3200" b="1" dirty="0"/>
          </a:p>
          <a:p>
            <a:r>
              <a:rPr lang="fr-FR" sz="3200" b="1" dirty="0"/>
              <a:t>Les outils disponibles peuvent ils être mis ensemble pour un outil commun  à l’image de l’outil ERETES? </a:t>
            </a:r>
          </a:p>
          <a:p>
            <a:endParaRPr lang="fr-FR" sz="3200" b="1" dirty="0"/>
          </a:p>
          <a:p>
            <a:r>
              <a:rPr lang="fr-FR" sz="3200" b="1" dirty="0"/>
              <a:t>Comment aider les pays à faire du travail de </a:t>
            </a:r>
            <a:r>
              <a:rPr lang="fr-FR" sz="3200" b="1" dirty="0" err="1"/>
              <a:t>retropolation</a:t>
            </a:r>
            <a:r>
              <a:rPr lang="fr-FR" sz="3200" b="1" dirty="0"/>
              <a:t> un travail facile, cohérent,    rapide, …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FCF050-891B-405E-B15E-AB326331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3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9953"/>
            <a:ext cx="7772400" cy="1470025"/>
          </a:xfrm>
        </p:spPr>
        <p:txBody>
          <a:bodyPr/>
          <a:lstStyle/>
          <a:p>
            <a:r>
              <a:rPr lang="en-US" b="1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97283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1259956"/>
            <a:ext cx="8629650" cy="4493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3200" b="1" dirty="0"/>
              <a:t>Cadre central</a:t>
            </a:r>
          </a:p>
          <a:p>
            <a:pPr marL="457200" indent="-457200">
              <a:spcAft>
                <a:spcPts val="600"/>
              </a:spcAft>
              <a:buAutoNum type="alphaUcPeriod"/>
            </a:pPr>
            <a:endParaRPr lang="en-US" sz="3200" b="1" dirty="0"/>
          </a:p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3200" b="1" dirty="0"/>
              <a:t>PCI et les </a:t>
            </a:r>
            <a:r>
              <a:rPr lang="en-US" sz="3200" b="1" dirty="0" err="1"/>
              <a:t>autres</a:t>
            </a:r>
            <a:r>
              <a:rPr lang="en-US" sz="3200" b="1" dirty="0"/>
              <a:t> nomenclatures </a:t>
            </a:r>
            <a:r>
              <a:rPr lang="en-US" sz="3200" b="1" dirty="0" err="1"/>
              <a:t>internationales</a:t>
            </a:r>
            <a:endParaRPr lang="en-US" sz="3200" b="1" dirty="0"/>
          </a:p>
          <a:p>
            <a:pPr marL="457200" indent="-457200">
              <a:spcAft>
                <a:spcPts val="600"/>
              </a:spcAft>
              <a:buAutoNum type="alphaUcPeriod"/>
            </a:pPr>
            <a:endParaRPr lang="en-US" sz="3200" b="1" dirty="0"/>
          </a:p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3200" b="1" dirty="0"/>
              <a:t>PCI et </a:t>
            </a:r>
            <a:r>
              <a:rPr lang="en-US" sz="3200" b="1" dirty="0" err="1"/>
              <a:t>l’enjeu</a:t>
            </a:r>
            <a:r>
              <a:rPr lang="en-US" sz="3200" b="1" dirty="0"/>
              <a:t> de la </a:t>
            </a:r>
            <a:r>
              <a:rPr lang="en-US" sz="3200" b="1" dirty="0" err="1"/>
              <a:t>retropolation</a:t>
            </a:r>
            <a:r>
              <a:rPr lang="en-US" sz="3200" b="1" dirty="0"/>
              <a:t>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</a:t>
            </a:r>
            <a:r>
              <a:rPr lang="en-US" dirty="0" err="1"/>
              <a:t>présentation</a:t>
            </a:r>
            <a:endParaRPr lang="en-US" dirty="0"/>
          </a:p>
        </p:txBody>
      </p:sp>
      <p:grpSp>
        <p:nvGrpSpPr>
          <p:cNvPr id="9" name="Groupe 8"/>
          <p:cNvGrpSpPr/>
          <p:nvPr/>
        </p:nvGrpSpPr>
        <p:grpSpPr>
          <a:xfrm>
            <a:off x="2895600" y="6090044"/>
            <a:ext cx="3124200" cy="767956"/>
            <a:chOff x="2895600" y="6090044"/>
            <a:chExt cx="3124200" cy="767956"/>
          </a:xfrm>
        </p:grpSpPr>
        <p:sp>
          <p:nvSpPr>
            <p:cNvPr id="10" name="Rectangle 9"/>
            <p:cNvSpPr/>
            <p:nvPr/>
          </p:nvSpPr>
          <p:spPr>
            <a:xfrm>
              <a:off x="2895600" y="6090044"/>
              <a:ext cx="3124200" cy="7679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766" y="6090044"/>
              <a:ext cx="2727869" cy="681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608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707C-1A30-CF4A-A445-BE59E19A5487}" type="slidenum">
              <a:rPr lang="en-US" smtClean="0"/>
              <a:t>3</a:t>
            </a:fld>
            <a:endParaRPr lang="en-US"/>
          </a:p>
        </p:txBody>
      </p:sp>
      <p:sp>
        <p:nvSpPr>
          <p:cNvPr id="6" name="Rounded Rectangle 9"/>
          <p:cNvSpPr/>
          <p:nvPr/>
        </p:nvSpPr>
        <p:spPr>
          <a:xfrm>
            <a:off x="118533" y="1282301"/>
            <a:ext cx="1766414" cy="1156099"/>
          </a:xfrm>
          <a:prstGeom prst="roundRect">
            <a:avLst/>
          </a:prstGeom>
          <a:solidFill>
            <a:srgbClr val="E7AC0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b="1" kern="0" dirty="0" err="1">
                <a:latin typeface="Bookman Old Style" pitchFamily="18" charset="0"/>
              </a:rPr>
              <a:t>Besoin</a:t>
            </a:r>
            <a:endParaRPr lang="en-US" b="1" kern="0" dirty="0">
              <a:latin typeface="Bookman Old Style" pitchFamily="18" charset="0"/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2096613" y="1279142"/>
            <a:ext cx="6926543" cy="1156099"/>
          </a:xfrm>
          <a:prstGeom prst="roundRect">
            <a:avLst/>
          </a:prstGeom>
          <a:solidFill>
            <a:srgbClr val="E7AC0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fr-FR" dirty="0"/>
              <a:t>Exprimer les dépenses du PIB et de ses composantes (exprimées en monnaies nationales et évaluées aux prix nationaux) dans une </a:t>
            </a:r>
            <a:r>
              <a:rPr lang="fr-FR" b="1" dirty="0"/>
              <a:t>monnaie commune </a:t>
            </a:r>
            <a:r>
              <a:rPr lang="fr-FR" dirty="0"/>
              <a:t>à un niveau de </a:t>
            </a:r>
            <a:r>
              <a:rPr lang="fr-FR" b="1" dirty="0"/>
              <a:t>prix uniforme </a:t>
            </a:r>
            <a:endParaRPr lang="en-US" sz="1600" kern="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Rounded Rectangle 9"/>
          <p:cNvSpPr/>
          <p:nvPr/>
        </p:nvSpPr>
        <p:spPr>
          <a:xfrm>
            <a:off x="118533" y="5363600"/>
            <a:ext cx="1766414" cy="115609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b="1" kern="0" dirty="0">
                <a:latin typeface="Bookman Old Style" pitchFamily="18" charset="0"/>
              </a:rPr>
              <a:t>0bjectif</a:t>
            </a:r>
          </a:p>
        </p:txBody>
      </p:sp>
      <p:sp>
        <p:nvSpPr>
          <p:cNvPr id="9" name="Rounded Rectangle 9"/>
          <p:cNvSpPr/>
          <p:nvPr/>
        </p:nvSpPr>
        <p:spPr>
          <a:xfrm>
            <a:off x="2096614" y="5247148"/>
            <a:ext cx="6926543" cy="127255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fr-FR" dirty="0"/>
              <a:t>Comparer régulièrement et en temps voulu les niveaux de prix et de volume du PIB et de ses composantes, d'un pays à </a:t>
            </a:r>
            <a:r>
              <a:rPr lang="fr-FR" dirty="0">
                <a:solidFill>
                  <a:schemeClr val="bg1"/>
                </a:solidFill>
              </a:rPr>
              <a:t>l'autre à l’abri des distorsions dues au taux de change</a:t>
            </a:r>
            <a:endParaRPr lang="en-US" sz="1600" b="1" kern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Flèche : bas 9"/>
          <p:cNvSpPr/>
          <p:nvPr/>
        </p:nvSpPr>
        <p:spPr>
          <a:xfrm>
            <a:off x="509477" y="2440600"/>
            <a:ext cx="984526" cy="29252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ounded Rectangle 9"/>
          <p:cNvSpPr/>
          <p:nvPr/>
        </p:nvSpPr>
        <p:spPr>
          <a:xfrm>
            <a:off x="178168" y="2924175"/>
            <a:ext cx="1766414" cy="1495426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b="1" kern="0" dirty="0" err="1">
                <a:solidFill>
                  <a:schemeClr val="bg1"/>
                </a:solidFill>
                <a:latin typeface="Bookman Old Style" pitchFamily="18" charset="0"/>
              </a:rPr>
              <a:t>Outil</a:t>
            </a:r>
            <a:endParaRPr lang="en-US" b="1" kern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Rounded Rectangle 9"/>
          <p:cNvSpPr/>
          <p:nvPr/>
        </p:nvSpPr>
        <p:spPr>
          <a:xfrm>
            <a:off x="2147340" y="2651414"/>
            <a:ext cx="6926543" cy="208606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fr-FR" dirty="0"/>
              <a:t>Les parités de pouvoir d’achats (PPA) sont utilisés pour réaliser cette double conversion. Ils sont calculés à l'aide des données de prix et de dépenses que les pays fournissent spécifiquement pour le calcul.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Prix ​​et dépenses déclarés par un pays A doivent être </a:t>
            </a:r>
            <a:r>
              <a:rPr lang="fr-FR" b="1" dirty="0"/>
              <a:t>comparables </a:t>
            </a:r>
            <a:r>
              <a:rPr lang="fr-FR" dirty="0"/>
              <a:t>à ceux des autres pays participants et </a:t>
            </a:r>
            <a:r>
              <a:rPr lang="fr-FR" b="1" dirty="0"/>
              <a:t>disponibles simultanément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pattFill prst="dash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b="1" cap="none" dirty="0">
                <a:solidFill>
                  <a:srgbClr val="006600"/>
                </a:solidFill>
              </a:rPr>
              <a:t>A. </a:t>
            </a:r>
            <a:r>
              <a:rPr lang="en-US" b="1" dirty="0">
                <a:solidFill>
                  <a:srgbClr val="006600"/>
                </a:solidFill>
              </a:rPr>
              <a:t>Cadre central : Objectif du PCI</a:t>
            </a:r>
          </a:p>
        </p:txBody>
      </p:sp>
    </p:spTree>
    <p:extLst>
      <p:ext uri="{BB962C8B-B14F-4D97-AF65-F5344CB8AC3E}">
        <p14:creationId xmlns:p14="http://schemas.microsoft.com/office/powerpoint/2010/main" val="38514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4658" y="1371600"/>
            <a:ext cx="19812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5958" y="1371600"/>
            <a:ext cx="19812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Revenus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57258" y="1296444"/>
            <a:ext cx="198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Dépenses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2947308" y="1600200"/>
            <a:ext cx="457200" cy="457200"/>
          </a:xfrm>
          <a:prstGeom prst="mathEqual">
            <a:avLst/>
          </a:prstGeom>
          <a:solidFill>
            <a:schemeClr val="bg1">
              <a:lumMod val="75000"/>
            </a:schemeClr>
          </a:solidFill>
          <a:ln w="6350"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5728608" y="1600200"/>
            <a:ext cx="457200" cy="457200"/>
          </a:xfrm>
          <a:prstGeom prst="mathEqual">
            <a:avLst/>
          </a:prstGeom>
          <a:solidFill>
            <a:schemeClr val="bg1">
              <a:lumMod val="75000"/>
            </a:schemeClr>
          </a:solidFill>
          <a:ln w="6350"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4294967295"/>
          </p:nvPr>
        </p:nvSpPr>
        <p:spPr>
          <a:xfrm>
            <a:off x="152400" y="2515644"/>
            <a:ext cx="8839200" cy="3962400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Production</a:t>
            </a:r>
          </a:p>
          <a:p>
            <a:pPr lvl="1"/>
            <a:r>
              <a:rPr lang="en-US" sz="1800" dirty="0"/>
              <a:t>Production – </a:t>
            </a:r>
            <a:r>
              <a:rPr lang="en-US" sz="1800" dirty="0" err="1"/>
              <a:t>consommations</a:t>
            </a:r>
            <a:r>
              <a:rPr lang="en-US" sz="1800" dirty="0"/>
              <a:t> </a:t>
            </a:r>
            <a:r>
              <a:rPr lang="en-US" sz="1800" dirty="0" err="1"/>
              <a:t>intermédiaires</a:t>
            </a:r>
            <a:r>
              <a:rPr lang="en-US" sz="1800" dirty="0"/>
              <a:t> + </a:t>
            </a:r>
            <a:r>
              <a:rPr lang="en-US" sz="1800" dirty="0" err="1"/>
              <a:t>Impôts</a:t>
            </a:r>
            <a:r>
              <a:rPr lang="en-US" sz="1800" dirty="0"/>
              <a:t>  sur les </a:t>
            </a:r>
            <a:r>
              <a:rPr lang="en-US" sz="1800" dirty="0" err="1"/>
              <a:t>produits</a:t>
            </a:r>
            <a:r>
              <a:rPr lang="en-US" sz="1800" dirty="0"/>
              <a:t> - subventions sur les </a:t>
            </a:r>
            <a:r>
              <a:rPr lang="en-US" sz="1800" dirty="0" err="1"/>
              <a:t>produits</a:t>
            </a:r>
            <a:endParaRPr lang="en-US" sz="1800" dirty="0"/>
          </a:p>
          <a:p>
            <a:r>
              <a:rPr lang="en-US" sz="2000" dirty="0" err="1"/>
              <a:t>Revenus</a:t>
            </a:r>
            <a:endParaRPr lang="en-US" sz="2000" dirty="0"/>
          </a:p>
          <a:p>
            <a:pPr lvl="1"/>
            <a:r>
              <a:rPr lang="en-US" sz="1800" dirty="0" err="1"/>
              <a:t>Rémunérations</a:t>
            </a:r>
            <a:r>
              <a:rPr lang="en-US" sz="1800" dirty="0"/>
              <a:t> </a:t>
            </a:r>
            <a:r>
              <a:rPr lang="en-US" sz="1800" dirty="0" err="1"/>
              <a:t>salariales</a:t>
            </a:r>
            <a:r>
              <a:rPr lang="en-US" sz="1800" dirty="0"/>
              <a:t> + </a:t>
            </a:r>
            <a:r>
              <a:rPr lang="en-US" sz="1800" dirty="0" err="1"/>
              <a:t>Excédent</a:t>
            </a:r>
            <a:r>
              <a:rPr lang="en-US" sz="1800" dirty="0"/>
              <a:t> brut </a:t>
            </a:r>
            <a:r>
              <a:rPr lang="en-US" sz="1800" dirty="0" err="1"/>
              <a:t>d’exploitation</a:t>
            </a:r>
            <a:r>
              <a:rPr lang="en-US" sz="1800" dirty="0"/>
              <a:t>+ </a:t>
            </a:r>
            <a:r>
              <a:rPr lang="en-US" sz="1800" dirty="0" err="1"/>
              <a:t>impôts</a:t>
            </a:r>
            <a:r>
              <a:rPr lang="en-US" sz="1800" dirty="0"/>
              <a:t> sur la production et les importations – subventions</a:t>
            </a:r>
            <a:endParaRPr lang="en-US" dirty="0"/>
          </a:p>
          <a:p>
            <a:r>
              <a:rPr lang="en-US" dirty="0" err="1"/>
              <a:t>Dépense</a:t>
            </a:r>
            <a:endParaRPr lang="en-US" dirty="0"/>
          </a:p>
          <a:p>
            <a:pPr lvl="1"/>
            <a:r>
              <a:rPr lang="en-US" sz="1800" dirty="0" err="1"/>
              <a:t>Consommation</a:t>
            </a:r>
            <a:r>
              <a:rPr lang="en-US" sz="1800" dirty="0"/>
              <a:t> finale + Formation brute de capital + exportations - Importations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1067844"/>
            <a:ext cx="5791200" cy="12181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e 12"/>
          <p:cNvGrpSpPr/>
          <p:nvPr/>
        </p:nvGrpSpPr>
        <p:grpSpPr>
          <a:xfrm>
            <a:off x="2895600" y="6090044"/>
            <a:ext cx="3124200" cy="767956"/>
            <a:chOff x="2895600" y="6090044"/>
            <a:chExt cx="3124200" cy="767956"/>
          </a:xfrm>
        </p:grpSpPr>
        <p:sp>
          <p:nvSpPr>
            <p:cNvPr id="14" name="Rectangle 13"/>
            <p:cNvSpPr/>
            <p:nvPr/>
          </p:nvSpPr>
          <p:spPr>
            <a:xfrm>
              <a:off x="2895600" y="6090044"/>
              <a:ext cx="3124200" cy="7679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766" y="6090044"/>
              <a:ext cx="2727869" cy="681967"/>
            </a:xfrm>
            <a:prstGeom prst="rect">
              <a:avLst/>
            </a:prstGeom>
          </p:spPr>
        </p:pic>
      </p:grp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92D4F6E7-38E2-4AE0-B7F4-3702C14E404C}"/>
              </a:ext>
            </a:extLst>
          </p:cNvPr>
          <p:cNvSpPr/>
          <p:nvPr/>
        </p:nvSpPr>
        <p:spPr>
          <a:xfrm>
            <a:off x="304799" y="146641"/>
            <a:ext cx="7896225" cy="5412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3200" b="1" dirty="0"/>
              <a:t>Cadre central: PCI et </a:t>
            </a:r>
            <a:r>
              <a:rPr lang="en-US" sz="3200" b="1" dirty="0" err="1"/>
              <a:t>Comptes</a:t>
            </a:r>
            <a:r>
              <a:rPr lang="en-US" sz="3200" b="1" dirty="0"/>
              <a:t> </a:t>
            </a:r>
            <a:r>
              <a:rPr lang="en-US" sz="3200" b="1" dirty="0" err="1"/>
              <a:t>nationaux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1619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B- </a:t>
            </a:r>
            <a:r>
              <a:rPr lang="en-US" sz="2400" dirty="0" err="1"/>
              <a:t>Principaux</a:t>
            </a:r>
            <a:r>
              <a:rPr lang="en-US" sz="2400" dirty="0"/>
              <a:t> </a:t>
            </a:r>
            <a:r>
              <a:rPr lang="en-US" sz="2400" dirty="0" err="1"/>
              <a:t>agrégats</a:t>
            </a:r>
            <a:r>
              <a:rPr lang="en-US" sz="2400" dirty="0"/>
              <a:t> du PCI et les nomenclatures </a:t>
            </a:r>
            <a:r>
              <a:rPr lang="en-US" sz="2400" dirty="0" err="1"/>
              <a:t>internationales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0629" y="1864087"/>
            <a:ext cx="4607936" cy="819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INDIVIDUAL CONSUMPTION EXPENDITURE BY HOUSEHOLDS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0628" y="2796724"/>
            <a:ext cx="4607937" cy="77790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INDIVIDUAL CONSUMPTION EXPENDITURE BY NPISHs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(nonprofit institutions serving households)</a:t>
            </a:r>
          </a:p>
        </p:txBody>
      </p:sp>
      <p:sp>
        <p:nvSpPr>
          <p:cNvPr id="8" name="Rectangle 7"/>
          <p:cNvSpPr/>
          <p:nvPr/>
        </p:nvSpPr>
        <p:spPr>
          <a:xfrm>
            <a:off x="260627" y="3670960"/>
            <a:ext cx="4607936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INDIVIDUAL CONSUMPTION EXPENDITURE BY GOVERNMENT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60629" y="4386429"/>
            <a:ext cx="4607936" cy="65779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COLLECTIVE CONSUMPTION EXPENDITURE BY GOVERNMENT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9097" y="5133535"/>
            <a:ext cx="4607936" cy="622781"/>
          </a:xfrm>
          <a:prstGeom prst="rect">
            <a:avLst/>
          </a:prstGeom>
          <a:solidFill>
            <a:srgbClr val="4B808F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Formation brute de capital fixe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0625" y="5869728"/>
            <a:ext cx="4607939" cy="457200"/>
          </a:xfrm>
          <a:prstGeom prst="rect">
            <a:avLst/>
          </a:prstGeom>
          <a:solidFill>
            <a:srgbClr val="4B808F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Balance des exports et des imports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69467" y="1864087"/>
            <a:ext cx="3429000" cy="8330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COICOP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(C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lassification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f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ndividual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CO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nsumption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by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urpose)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77933" y="2868966"/>
            <a:ext cx="3429000" cy="9222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COPNI (C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lassification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f the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urposes of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on-Profit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nstitutions serving households )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9467" y="3957876"/>
            <a:ext cx="3429000" cy="9020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COFOG (C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lassification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f the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F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unctions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f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G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overnment )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69467" y="5162793"/>
            <a:ext cx="3403275" cy="5780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CPA (C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lassification of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roducts by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ctivity )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0631" y="1864087"/>
            <a:ext cx="4607936" cy="819225"/>
          </a:xfrm>
          <a:prstGeom prst="rect">
            <a:avLst/>
          </a:prstGeom>
          <a:solidFill>
            <a:srgbClr val="4B808F"/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Dépenses de consommation individuelle des ménages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60630" y="2784544"/>
            <a:ext cx="4607937" cy="777902"/>
          </a:xfrm>
          <a:prstGeom prst="rect">
            <a:avLst/>
          </a:prstGeom>
          <a:solidFill>
            <a:srgbClr val="4B808F"/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dirty="0"/>
              <a:t>Dépenses de consommation individuelle à la charge des ISBLSM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60629" y="3663678"/>
            <a:ext cx="4607936" cy="609600"/>
          </a:xfrm>
          <a:prstGeom prst="rect">
            <a:avLst/>
          </a:prstGeom>
          <a:solidFill>
            <a:srgbClr val="4B808F"/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dirty="0"/>
              <a:t>Dépenses de consommation individuelle à la charge des administrations publiques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60631" y="4374510"/>
            <a:ext cx="4607936" cy="657792"/>
          </a:xfrm>
          <a:prstGeom prst="rect">
            <a:avLst/>
          </a:prstGeom>
          <a:solidFill>
            <a:srgbClr val="4B808F"/>
          </a:solidFill>
          <a:ln w="63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Dépenses de consommation collective à la charge des administrations publiques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77033" y="2292483"/>
            <a:ext cx="600900" cy="691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77033" y="3210104"/>
            <a:ext cx="600900" cy="691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77033" y="5444925"/>
            <a:ext cx="600900" cy="691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77033" y="3957876"/>
            <a:ext cx="600900" cy="31540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860099" y="4562274"/>
            <a:ext cx="600900" cy="23479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2163" y="1195376"/>
            <a:ext cx="4607936" cy="48147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PCI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460999" y="1216231"/>
            <a:ext cx="3429000" cy="500271"/>
          </a:xfrm>
          <a:prstGeom prst="roundRect">
            <a:avLst/>
          </a:prstGeom>
          <a:solidFill>
            <a:schemeClr val="tx1"/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Nomenclatures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Internationales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0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779934" cy="7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B- </a:t>
            </a:r>
            <a:r>
              <a:rPr lang="en-US" dirty="0" err="1"/>
              <a:t>Principaux</a:t>
            </a:r>
            <a:r>
              <a:rPr lang="en-US" dirty="0"/>
              <a:t> </a:t>
            </a:r>
            <a:r>
              <a:rPr lang="en-US" dirty="0" err="1"/>
              <a:t>agrégats</a:t>
            </a:r>
            <a:r>
              <a:rPr lang="en-US" dirty="0"/>
              <a:t> du PCI et les nomenclatures </a:t>
            </a:r>
            <a:r>
              <a:rPr lang="en-US" dirty="0" err="1"/>
              <a:t>internationales</a:t>
            </a:r>
            <a:r>
              <a:rPr lang="en-US" dirty="0"/>
              <a:t> : Revisions de la nomenclature</a:t>
            </a:r>
            <a:endParaRPr lang="en-US" sz="3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99CAA-F8F9-47E5-A184-32D84BCCF8B9}"/>
              </a:ext>
            </a:extLst>
          </p:cNvPr>
          <p:cNvSpPr/>
          <p:nvPr/>
        </p:nvSpPr>
        <p:spPr>
          <a:xfrm>
            <a:off x="571499" y="1273677"/>
            <a:ext cx="7753351" cy="45858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1- </a:t>
            </a:r>
            <a:r>
              <a:rPr lang="fr-FR" sz="2200" dirty="0">
                <a:solidFill>
                  <a:schemeClr val="bg1"/>
                </a:solidFill>
              </a:rPr>
              <a:t>Changement du nombre de caractères: Tous les nouveaux codes contiennent 7 positions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solidFill>
                  <a:schemeClr val="bg1"/>
                </a:solidFill>
              </a:rPr>
              <a:t>2- Introduction d'un nouvel agrégat principal en fusionnant deux anciens (FBCF + VS = FBK)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solidFill>
                  <a:schemeClr val="bg1"/>
                </a:solidFill>
              </a:rPr>
              <a:t>3- Subdivision des Positions élémentaires. En conséquence chaque nouvelle PE a sa propre hiérarchie (Classe et Groupe)</a:t>
            </a:r>
            <a:endParaRPr lang="en-US" sz="22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4- </a:t>
            </a:r>
            <a:r>
              <a:rPr lang="fr-FR" sz="2200" dirty="0">
                <a:solidFill>
                  <a:schemeClr val="bg1"/>
                </a:solidFill>
              </a:rPr>
              <a:t>Fusions de certaines PE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solidFill>
                  <a:schemeClr val="bg1"/>
                </a:solidFill>
              </a:rPr>
              <a:t>5- Mise à jour des noms des positions élémentaires et clarification des produits sous les positions élémentaires (Suivant COICOP)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solidFill>
                  <a:schemeClr val="bg1"/>
                </a:solidFill>
              </a:rPr>
              <a:t>6- Mise à jour d'autres noms suivant la nomination des positions du COICOP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6340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280272"/>
              </p:ext>
            </p:extLst>
          </p:nvPr>
        </p:nvGraphicFramePr>
        <p:xfrm>
          <a:off x="472060" y="991362"/>
          <a:ext cx="7884000" cy="531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Main aggregate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2017</a:t>
                      </a:r>
                    </a:p>
                    <a:p>
                      <a:pPr algn="ctr"/>
                      <a:r>
                        <a:rPr lang="en-GB" dirty="0" err="1"/>
                        <a:t>NomenclaturePE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2011 </a:t>
                      </a:r>
                      <a:r>
                        <a:rPr lang="en-GB" dirty="0" err="1"/>
                        <a:t>NomenclaturePE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fr-FR" dirty="0"/>
                        <a:t>Dépenses de consommation individuelle des ménages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Dépenses de consommation individuelle à la charge des ISBLSM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Dépenses de consommation individuelle à la charge des administrations publiques 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fr-FR" dirty="0"/>
                        <a:t>Dépenses de consommation collective à la charge des administrations publiques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dirty="0"/>
                        <a:t>Formation brute de capital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fr-FR" dirty="0"/>
                        <a:t>Solde des exportations et des importations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dirty="0"/>
                        <a:t>PIB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155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155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779934" cy="7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B- </a:t>
            </a:r>
            <a:r>
              <a:rPr lang="en-US" dirty="0" err="1"/>
              <a:t>Principaux</a:t>
            </a:r>
            <a:r>
              <a:rPr lang="en-US" dirty="0"/>
              <a:t> </a:t>
            </a:r>
            <a:r>
              <a:rPr lang="en-US" dirty="0" err="1"/>
              <a:t>agrégats</a:t>
            </a:r>
            <a:r>
              <a:rPr lang="en-US" dirty="0"/>
              <a:t> du PCI et les nomenclatures </a:t>
            </a:r>
            <a:r>
              <a:rPr lang="en-US" dirty="0" err="1"/>
              <a:t>internationales</a:t>
            </a:r>
            <a:r>
              <a:rPr lang="en-US" dirty="0"/>
              <a:t> : Revisions de la nomenclature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75314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" y="291706"/>
            <a:ext cx="8779934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C- PCI et </a:t>
            </a:r>
            <a:r>
              <a:rPr lang="en-US" sz="2400" b="1" dirty="0" err="1"/>
              <a:t>l’enjeu</a:t>
            </a:r>
            <a:r>
              <a:rPr lang="en-US" sz="2400" b="1" dirty="0"/>
              <a:t> de la </a:t>
            </a:r>
            <a:r>
              <a:rPr lang="en-US" sz="2400" b="1" dirty="0" err="1"/>
              <a:t>retropolation</a:t>
            </a:r>
            <a:r>
              <a:rPr lang="en-US" sz="2400" b="1" dirty="0"/>
              <a:t>: </a:t>
            </a:r>
            <a:r>
              <a:rPr lang="en-US" sz="2400" b="1" dirty="0" err="1"/>
              <a:t>Utilisation</a:t>
            </a:r>
            <a:r>
              <a:rPr lang="en-US" sz="2400" b="1" dirty="0"/>
              <a:t> de la nouvelle nomenclature pour les </a:t>
            </a:r>
            <a:r>
              <a:rPr lang="en-US" sz="2400" b="1" dirty="0" err="1"/>
              <a:t>séries</a:t>
            </a:r>
            <a:r>
              <a:rPr lang="en-US" sz="2400" b="1" dirty="0"/>
              <a:t> de </a:t>
            </a:r>
            <a:r>
              <a:rPr lang="en-US" sz="2400" b="1" dirty="0" err="1"/>
              <a:t>décompositions</a:t>
            </a:r>
            <a:r>
              <a:rPr lang="en-US" sz="2400" b="1" dirty="0"/>
              <a:t> du PIB</a:t>
            </a:r>
            <a:endParaRPr lang="en-US" sz="24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895600" y="6090044"/>
            <a:ext cx="3124200" cy="767956"/>
            <a:chOff x="2895600" y="6090044"/>
            <a:chExt cx="3124200" cy="767956"/>
          </a:xfrm>
        </p:grpSpPr>
        <p:sp>
          <p:nvSpPr>
            <p:cNvPr id="13" name="Rectangle 12"/>
            <p:cNvSpPr/>
            <p:nvPr/>
          </p:nvSpPr>
          <p:spPr>
            <a:xfrm>
              <a:off x="2895600" y="6090044"/>
              <a:ext cx="3124200" cy="7679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766" y="6090044"/>
              <a:ext cx="2727869" cy="681967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18FB54F-030D-4029-B7CE-6BC93A23E96C}"/>
              </a:ext>
            </a:extLst>
          </p:cNvPr>
          <p:cNvSpPr/>
          <p:nvPr/>
        </p:nvSpPr>
        <p:spPr>
          <a:xfrm>
            <a:off x="781050" y="1311777"/>
            <a:ext cx="7791450" cy="409342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1- </a:t>
            </a:r>
            <a:r>
              <a:rPr lang="fr-FR" sz="2200" dirty="0">
                <a:solidFill>
                  <a:schemeClr val="bg1"/>
                </a:solidFill>
              </a:rPr>
              <a:t>Faire la série des décompositions du PIB en PE depuis 2011 pour rester conformes aux exigences du Global ICP Unit (GIU)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solidFill>
                  <a:schemeClr val="bg1"/>
                </a:solidFill>
              </a:rPr>
              <a:t>2- S’assurer que cette décomposition est faite à partir des nouvelles séries des comptes nationaux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solidFill>
                  <a:schemeClr val="bg1"/>
                </a:solidFill>
              </a:rPr>
              <a:t>3- Informer régulièrement les institutions dont la BAD lorsqu’une nouvelle série est disponibles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solidFill>
                  <a:schemeClr val="bg1"/>
                </a:solidFill>
              </a:rPr>
              <a:t>4-Réaliser la décomposition de cette nouvelle série et les fournir à la BAD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solidFill>
                  <a:schemeClr val="bg1"/>
                </a:solidFill>
              </a:rPr>
              <a:t>5- Intégrer l’activité de décomposition dans les habitudes des comptables nationaux.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5141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" y="291706"/>
            <a:ext cx="8779934" cy="62865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C- PCI et </a:t>
            </a:r>
            <a:r>
              <a:rPr lang="en-US" sz="2400" b="1" dirty="0" err="1"/>
              <a:t>l’enjeu</a:t>
            </a:r>
            <a:r>
              <a:rPr lang="en-US" sz="2400" b="1" dirty="0"/>
              <a:t> de la </a:t>
            </a:r>
            <a:r>
              <a:rPr lang="en-US" sz="2400" b="1" dirty="0" err="1"/>
              <a:t>retropolation</a:t>
            </a:r>
            <a:r>
              <a:rPr lang="en-US" sz="2400" b="1" dirty="0"/>
              <a:t>: Les tests de </a:t>
            </a:r>
            <a:r>
              <a:rPr lang="en-US" sz="2400" b="1" dirty="0" err="1"/>
              <a:t>conformité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493823" y="1219200"/>
            <a:ext cx="6364106" cy="1371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lang="en-AU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Test </a:t>
            </a:r>
            <a:r>
              <a:rPr lang="en-AU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d’additivité</a:t>
            </a:r>
            <a:r>
              <a:rPr lang="en-AU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(du bas </a:t>
            </a:r>
            <a:r>
              <a:rPr lang="en-AU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vers</a:t>
            </a:r>
            <a:r>
              <a:rPr lang="en-AU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les </a:t>
            </a:r>
            <a:r>
              <a:rPr lang="en-AU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agrégats</a:t>
            </a:r>
            <a:r>
              <a:rPr lang="en-AU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= GDP)</a:t>
            </a:r>
          </a:p>
          <a:p>
            <a:pPr indent="-457200"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lang="en-AU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PE ne </a:t>
            </a:r>
            <a:r>
              <a:rPr lang="en-AU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devant</a:t>
            </a:r>
            <a:r>
              <a:rPr lang="en-AU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être</a:t>
            </a:r>
            <a:r>
              <a:rPr lang="en-AU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nulles</a:t>
            </a:r>
            <a:r>
              <a:rPr lang="en-AU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indent="-457200"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lang="en-AU" dirty="0">
                <a:solidFill>
                  <a:schemeClr val="tx1"/>
                </a:solidFill>
                <a:cs typeface="Times New Roman" pitchFamily="18" charset="0"/>
              </a:rPr>
              <a:t>PE ne </a:t>
            </a:r>
            <a:r>
              <a:rPr lang="en-AU" dirty="0" err="1">
                <a:solidFill>
                  <a:schemeClr val="tx1"/>
                </a:solidFill>
                <a:cs typeface="Times New Roman" pitchFamily="18" charset="0"/>
              </a:rPr>
              <a:t>devant</a:t>
            </a:r>
            <a:r>
              <a:rPr lang="en-A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cs typeface="Times New Roman" pitchFamily="18" charset="0"/>
              </a:rPr>
              <a:t>être</a:t>
            </a:r>
            <a:r>
              <a:rPr lang="en-A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cs typeface="Times New Roman" pitchFamily="18" charset="0"/>
              </a:rPr>
              <a:t>négatives</a:t>
            </a:r>
            <a:endParaRPr lang="en-AU" dirty="0">
              <a:solidFill>
                <a:schemeClr val="tx1"/>
              </a:solidFill>
              <a:cs typeface="Times New Roman" pitchFamily="18" charset="0"/>
            </a:endParaRPr>
          </a:p>
          <a:p>
            <a:pPr indent="-457200"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lang="en-AU" dirty="0">
                <a:solidFill>
                  <a:schemeClr val="tx1"/>
                </a:solidFill>
                <a:cs typeface="Times New Roman" pitchFamily="18" charset="0"/>
              </a:rPr>
              <a:t>PE ne </a:t>
            </a:r>
            <a:r>
              <a:rPr lang="en-AU" dirty="0" err="1">
                <a:solidFill>
                  <a:schemeClr val="tx1"/>
                </a:solidFill>
                <a:cs typeface="Times New Roman" pitchFamily="18" charset="0"/>
              </a:rPr>
              <a:t>devant</a:t>
            </a:r>
            <a:r>
              <a:rPr lang="en-A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cs typeface="Times New Roman" pitchFamily="18" charset="0"/>
              </a:rPr>
              <a:t>être</a:t>
            </a:r>
            <a:r>
              <a:rPr lang="en-AU" dirty="0">
                <a:solidFill>
                  <a:schemeClr val="tx1"/>
                </a:solidFill>
                <a:cs typeface="Times New Roman" pitchFamily="18" charset="0"/>
              </a:rPr>
              <a:t> positives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3328" y="2819400"/>
            <a:ext cx="6364106" cy="1371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457200" fontAlgn="base">
              <a:buClr>
                <a:schemeClr val="accent2"/>
              </a:buClr>
              <a:buSzPct val="100000"/>
              <a:buFont typeface="Wingdings" pitchFamily="2" charset="2"/>
              <a:buChar char="Ø"/>
              <a:defRPr/>
            </a:pPr>
            <a:r>
              <a:rPr lang="en-AU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Part au dessus des 5% du PIB (PE)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1294" y="4419600"/>
            <a:ext cx="6364106" cy="1371600"/>
          </a:xfrm>
          <a:prstGeom prst="rect">
            <a:avLst/>
          </a:prstGeom>
          <a:solidFill>
            <a:srgbClr val="FFCC99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457200" fontAlgn="base">
              <a:buClr>
                <a:schemeClr val="accent2"/>
              </a:buClr>
              <a:buSzPct val="100000"/>
              <a:buFont typeface="Wingdings" pitchFamily="2" charset="2"/>
              <a:buChar char="Ø"/>
              <a:defRPr/>
            </a:pPr>
            <a:r>
              <a:rPr lang="en-AU" dirty="0">
                <a:solidFill>
                  <a:schemeClr val="tx1"/>
                </a:solidFill>
                <a:cs typeface="Times New Roman" pitchFamily="18" charset="0"/>
              </a:rPr>
              <a:t>Part au dessus des 5% du PIB 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(PE</a:t>
            </a:r>
            <a:r>
              <a:rPr lang="en-AU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440" y="1219200"/>
            <a:ext cx="2133599" cy="1371600"/>
          </a:xfrm>
          <a:prstGeom prst="rect">
            <a:avLst/>
          </a:prstGeom>
          <a:solidFill>
            <a:srgbClr val="5C99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+mj-lt"/>
                <a:cs typeface="Aharoni" pitchFamily="2" charset="-79"/>
              </a:rPr>
              <a:t>Conformités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haroni" pitchFamily="2" charset="-79"/>
              </a:rPr>
              <a:t> au SCN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440" y="2819400"/>
            <a:ext cx="2133599" cy="1371600"/>
          </a:xfrm>
          <a:prstGeom prst="rect">
            <a:avLst/>
          </a:prstGeom>
          <a:solidFill>
            <a:srgbClr val="5C99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haroni" pitchFamily="2" charset="-79"/>
              </a:rPr>
              <a:t>Structure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440" y="4419600"/>
            <a:ext cx="2133599" cy="1371600"/>
          </a:xfrm>
          <a:prstGeom prst="rect">
            <a:avLst/>
          </a:prstGeom>
          <a:solidFill>
            <a:srgbClr val="B13D0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+mj-lt"/>
                <a:cs typeface="Aharoni" pitchFamily="2" charset="-79"/>
              </a:rPr>
              <a:t>Temporel</a:t>
            </a:r>
            <a:endParaRPr lang="en-US" sz="24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895600" y="6090044"/>
            <a:ext cx="3124200" cy="767956"/>
            <a:chOff x="2895600" y="6090044"/>
            <a:chExt cx="3124200" cy="767956"/>
          </a:xfrm>
        </p:grpSpPr>
        <p:sp>
          <p:nvSpPr>
            <p:cNvPr id="13" name="Rectangle 12"/>
            <p:cNvSpPr/>
            <p:nvPr/>
          </p:nvSpPr>
          <p:spPr>
            <a:xfrm>
              <a:off x="2895600" y="6090044"/>
              <a:ext cx="3124200" cy="7679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766" y="6090044"/>
              <a:ext cx="2727869" cy="681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882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755</Words>
  <Application>Microsoft Office PowerPoint</Application>
  <PresentationFormat>Affichage à l'écran (4:3)</PresentationFormat>
  <Paragraphs>112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Bookman Old Style</vt:lpstr>
      <vt:lpstr>Calibri</vt:lpstr>
      <vt:lpstr>Century</vt:lpstr>
      <vt:lpstr>Tw Cen MT</vt:lpstr>
      <vt:lpstr>Verdana</vt:lpstr>
      <vt:lpstr>Wingdings</vt:lpstr>
      <vt:lpstr>Office Theme</vt:lpstr>
      <vt:lpstr>  </vt:lpstr>
      <vt:lpstr>Plan de présentation</vt:lpstr>
      <vt:lpstr>A. Cadre central : Objectif du PCI</vt:lpstr>
      <vt:lpstr>Présentation PowerPoint</vt:lpstr>
      <vt:lpstr>B- Principaux agrégats du PCI et les nomenclatures internationales</vt:lpstr>
      <vt:lpstr>Présentation PowerPoint</vt:lpstr>
      <vt:lpstr>Présentation PowerPoint</vt:lpstr>
      <vt:lpstr>C- PCI et l’enjeu de la retropolation: Utilisation de la nouvelle nomenclature pour les séries de décompositions du PIB</vt:lpstr>
      <vt:lpstr>C- PCI et l’enjeu de la retropolation: Les tests de conformité</vt:lpstr>
      <vt:lpstr>Recherche de solutions adéquates</vt:lpstr>
      <vt:lpstr>Merci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William Vigil Oliver</dc:creator>
  <cp:lastModifiedBy>SESSEDE, CHARLES</cp:lastModifiedBy>
  <cp:revision>951</cp:revision>
  <cp:lastPrinted>2016-11-04T14:30:58Z</cp:lastPrinted>
  <dcterms:created xsi:type="dcterms:W3CDTF">2015-03-19T17:34:35Z</dcterms:created>
  <dcterms:modified xsi:type="dcterms:W3CDTF">2019-11-14T07:59:56Z</dcterms:modified>
</cp:coreProperties>
</file>