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sldIdLst>
    <p:sldId id="318" r:id="rId2"/>
    <p:sldId id="341" r:id="rId3"/>
    <p:sldId id="379" r:id="rId4"/>
    <p:sldId id="387" r:id="rId5"/>
    <p:sldId id="391" r:id="rId6"/>
    <p:sldId id="349" r:id="rId7"/>
    <p:sldId id="402" r:id="rId8"/>
    <p:sldId id="393" r:id="rId9"/>
    <p:sldId id="403" r:id="rId10"/>
    <p:sldId id="405" r:id="rId11"/>
    <p:sldId id="404" r:id="rId12"/>
    <p:sldId id="406" r:id="rId13"/>
    <p:sldId id="375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92">
          <p15:clr>
            <a:srgbClr val="A4A3A4"/>
          </p15:clr>
        </p15:guide>
        <p15:guide id="2" pos="57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CC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CCFFCC"/>
    <a:srgbClr val="FF9900"/>
    <a:srgbClr val="00CC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81" d="100"/>
          <a:sy n="81" d="100"/>
        </p:scale>
        <p:origin x="821" y="67"/>
      </p:cViewPr>
      <p:guideLst>
        <p:guide orient="horz" pos="4292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7027D4-B725-43D8-949B-C0790D0678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4328D-1648-498D-AA6B-9A97DFCC5AA1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027D4-B725-43D8-949B-C0790D06780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D1E7C2-4E56-4C00-A1DE-E09732AA84AD}" type="slidenum">
              <a:rPr lang="fr-FR"/>
              <a:pPr/>
              <a:t>13</a:t>
            </a:fld>
            <a:endParaRPr lang="fr-FR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9399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5733256"/>
            <a:ext cx="8641084" cy="5619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fr-FR" sz="1600" dirty="0">
                <a:latin typeface="Arial" charset="0"/>
              </a:rPr>
              <a:t>Ibrahima SORY</a:t>
            </a:r>
            <a:br>
              <a:rPr lang="fr-FR" sz="1400" b="0" dirty="0">
                <a:latin typeface="Arial" charset="0"/>
              </a:rPr>
            </a:br>
            <a:r>
              <a:rPr lang="fr-FR" sz="1400" dirty="0">
                <a:latin typeface="Arial" charset="0"/>
              </a:rPr>
              <a:t> Expert en comptabilité nationale  AFRISTAT</a:t>
            </a:r>
            <a:endParaRPr lang="fr-FR" sz="1400" b="0" dirty="0">
              <a:latin typeface="Arial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988840"/>
            <a:ext cx="8424936" cy="2376264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ctr" eaLnBrk="1" hangingPunct="1">
              <a:buNone/>
              <a:defRPr/>
            </a:pP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Cadre du Guide méthodologique de  </a:t>
            </a:r>
            <a:r>
              <a:rPr lang="fr-F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 des comptes nationaux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fr-FR" sz="24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fr-FR" sz="24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0" y="4643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50825" y="4714875"/>
            <a:ext cx="8435975" cy="94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6D442-8C10-450D-BADE-6118322A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6. Cadre d’harmonisation méthodologique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AF5E0-9E57-46A2-B894-022BD2120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Harmonisation des concepts utilisés dans les pays: idée est d’aller vers les étapes de travail, à l’image des étapes d’ERETES</a:t>
            </a:r>
          </a:p>
          <a:p>
            <a:endParaRPr lang="fr-ML" dirty="0"/>
          </a:p>
        </p:txBody>
      </p:sp>
    </p:spTree>
    <p:extLst>
      <p:ext uri="{BB962C8B-B14F-4D97-AF65-F5344CB8AC3E}">
        <p14:creationId xmlns:p14="http://schemas.microsoft.com/office/powerpoint/2010/main" val="860629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6D442-8C10-450D-BADE-6118322A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6. Cadre d’harmonisation méthodologique</a:t>
            </a:r>
            <a:br>
              <a:rPr lang="fr-FR" dirty="0"/>
            </a:br>
            <a:endParaRPr lang="fr-ML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AF5E0-9E57-46A2-B894-022BD2120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Réflexion à la mise en place d’un outil informatique commun, respectant les grands principes directeurs et méthodologiques: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Plusieurs outils développés dans les pays dans le cadre des travaux de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retropolation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: une richesse et une opportunité pour aller vers un outil commun;</a:t>
            </a:r>
          </a:p>
          <a:p>
            <a:pPr lvl="1"/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Prise en compte des principes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directeurs et méthodologiques dans la conception et la construction des outils (ERE&lt;&gt;CB).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85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3AF6F261-684D-4A5B-A3A2-AE94CAAE4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0"/>
            <a:ext cx="68042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40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2636838"/>
            <a:ext cx="7654925" cy="14398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MERCI POUR VOTRE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4464496" cy="1210146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/>
              <a:t>		</a:t>
            </a:r>
            <a:br>
              <a:rPr lang="fr-FR" dirty="0"/>
            </a:br>
            <a:r>
              <a:rPr lang="fr-FR" sz="3200" dirty="0">
                <a:latin typeface="Arial" pitchFamily="34" charset="0"/>
                <a:cs typeface="Arial" pitchFamily="34" charset="0"/>
              </a:rPr>
              <a:t>PLAN DE L’EXPOSE</a:t>
            </a: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0" y="1772816"/>
            <a:ext cx="9144000" cy="43533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Principes directeurs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Champ de la </a:t>
            </a:r>
            <a:r>
              <a:rPr lang="fr-FR" b="1" dirty="0" err="1">
                <a:latin typeface="Arial" pitchFamily="34" charset="0"/>
                <a:cs typeface="Arial" pitchFamily="34" charset="0"/>
              </a:rPr>
              <a:t>retropolation</a:t>
            </a:r>
            <a:endParaRPr lang="fr-FR" b="1" dirty="0">
              <a:latin typeface="Arial" pitchFamily="34" charset="0"/>
              <a:cs typeface="Arial" pitchFamily="34" charset="0"/>
            </a:endParaRP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itchFamily="34" charset="0"/>
                <a:cs typeface="Arial" pitchFamily="34" charset="0"/>
              </a:rPr>
              <a:t>Démarche méthodologique générale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Impacts de la rénovation des CN 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Cadre d’harmonisation méthodologique</a:t>
            </a:r>
          </a:p>
          <a:p>
            <a:pPr marL="742950" indent="-742950">
              <a:lnSpc>
                <a:spcPct val="75000"/>
              </a:lnSpc>
              <a:buFontTx/>
              <a:buAutoNum type="arabicPeriod"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Sommaire du guide</a:t>
            </a:r>
            <a:endParaRPr lang="fr-FR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608512" cy="1282154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/>
              <a:t>		</a:t>
            </a:r>
            <a:br>
              <a:rPr lang="fr-FR" dirty="0"/>
            </a:br>
            <a:r>
              <a:rPr lang="fr-FR" sz="3500" dirty="0">
                <a:latin typeface="Arial" pitchFamily="34" charset="0"/>
                <a:cs typeface="Arial" pitchFamily="34" charset="0"/>
              </a:rPr>
              <a:t>1. </a:t>
            </a:r>
            <a:r>
              <a:rPr lang="fr-FR" sz="3500" dirty="0">
                <a:latin typeface="Arial" charset="0"/>
              </a:rPr>
              <a:t>Introduction </a:t>
            </a:r>
            <a:br>
              <a:rPr lang="fr-FR" dirty="0"/>
            </a:b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Définition</a:t>
            </a:r>
            <a:r>
              <a:rPr lang="fr-FR" dirty="0">
                <a:latin typeface="Arial" pitchFamily="34" charset="0"/>
                <a:cs typeface="Arial" pitchFamily="34" charset="0"/>
              </a:rPr>
              <a:t>:  la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rétropolation</a:t>
            </a:r>
            <a:r>
              <a:rPr lang="fr-FR" dirty="0">
                <a:latin typeface="Arial" pitchFamily="34" charset="0"/>
                <a:cs typeface="Arial" pitchFamily="34" charset="0"/>
              </a:rPr>
              <a:t> consiste:</a:t>
            </a:r>
          </a:p>
          <a:p>
            <a:pPr marL="514350" indent="-514350" eaLnBrk="1" hangingPunct="1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à une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reconstitution des séries historiques </a:t>
            </a:r>
            <a:r>
              <a:rPr lang="fr-FR" dirty="0">
                <a:latin typeface="Arial" pitchFamily="34" charset="0"/>
                <a:cs typeface="Arial" pitchFamily="34" charset="0"/>
              </a:rPr>
              <a:t>à partir d’une nouvelle année de base, </a:t>
            </a:r>
          </a:p>
          <a:p>
            <a:pPr marL="514350" indent="-514350" eaLnBrk="1" hangingPunct="1">
              <a:buFontTx/>
              <a:buChar char="-"/>
            </a:pPr>
            <a:r>
              <a:rPr lang="fr-FR" dirty="0">
                <a:latin typeface="Arial" pitchFamily="34" charset="0"/>
                <a:cs typeface="Arial" pitchFamily="34" charset="0"/>
              </a:rPr>
              <a:t>ou encore, à procéder à des 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extra</a:t>
            </a:r>
            <a:r>
              <a:rPr 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polations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rétro</a:t>
            </a:r>
            <a:r>
              <a:rPr lang="fr-FR" b="1" dirty="0">
                <a:latin typeface="Arial" pitchFamily="34" charset="0"/>
                <a:cs typeface="Arial" pitchFamily="34" charset="0"/>
              </a:rPr>
              <a:t>spectives</a:t>
            </a:r>
            <a:r>
              <a:rPr lang="fr-FR" dirty="0">
                <a:latin typeface="Arial" pitchFamily="34" charset="0"/>
                <a:cs typeface="Arial" pitchFamily="34" charset="0"/>
              </a:rPr>
              <a:t> des séries historiques.</a:t>
            </a:r>
          </a:p>
          <a:p>
            <a:pPr marL="514350" indent="-514350" eaLnBrk="1" hangingPunct="1">
              <a:buNone/>
            </a:pPr>
            <a:r>
              <a:rPr lang="fr-FR" dirty="0"/>
              <a:t>	</a:t>
            </a:r>
            <a:endParaRPr lang="fr-FR" b="1" dirty="0"/>
          </a:p>
          <a:p>
            <a:pPr marL="514350" indent="-514350" eaLnBrk="1" hangingPunct="1">
              <a:buNone/>
            </a:pPr>
            <a:endParaRPr lang="fr-FR" b="1" dirty="0"/>
          </a:p>
          <a:p>
            <a:pPr marL="514350" indent="-514350" eaLnBrk="1" hangingPunct="1">
              <a:buFontTx/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768752" cy="1282154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sz="4000" dirty="0">
                <a:latin typeface="Arial" pitchFamily="34" charset="0"/>
                <a:cs typeface="Arial" pitchFamily="34" charset="0"/>
              </a:rPr>
              <a:t>2. </a:t>
            </a:r>
            <a:r>
              <a:rPr lang="fr-FR" sz="4000" dirty="0">
                <a:latin typeface="Arial" charset="0"/>
              </a:rPr>
              <a:t>Principes directeurs</a:t>
            </a:r>
            <a:br>
              <a:rPr lang="fr-FR" sz="4000" dirty="0">
                <a:latin typeface="Arial" charset="0"/>
              </a:rPr>
            </a:br>
            <a:r>
              <a:rPr lang="fr-FR" sz="4000" dirty="0">
                <a:latin typeface="Arial" charset="0"/>
              </a:rPr>
              <a:t> </a:t>
            </a:r>
            <a:br>
              <a:rPr lang="fr-FR" dirty="0"/>
            </a:b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fr-FR" b="1" dirty="0">
                <a:latin typeface="Arial" pitchFamily="34" charset="0"/>
                <a:cs typeface="Arial" pitchFamily="34" charset="0"/>
              </a:rPr>
              <a:t>Principes directeurs 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Valorisation des données des comptes nationaux;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Mise en cohérence des données des comptes nationaux  (en vue de disposer de séries homogènes);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Reconstitution de séries longues des comptes nationaux.</a:t>
            </a:r>
          </a:p>
          <a:p>
            <a:pPr marL="514350" indent="-514350" eaLnBrk="1" hangingPunct="1">
              <a:buNone/>
            </a:pPr>
            <a:endParaRPr lang="fr-FR" b="1" dirty="0"/>
          </a:p>
          <a:p>
            <a:pPr marL="514350" indent="-514350" eaLnBrk="1" hangingPunct="1">
              <a:buFontTx/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768752" cy="1282154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sz="4000" dirty="0">
                <a:latin typeface="Arial" pitchFamily="34" charset="0"/>
                <a:cs typeface="Arial" pitchFamily="34" charset="0"/>
              </a:rPr>
              <a:t>3. Champ de la </a:t>
            </a:r>
            <a:r>
              <a:rPr lang="fr-FR" sz="4000" dirty="0" err="1">
                <a:latin typeface="Arial" pitchFamily="34" charset="0"/>
                <a:cs typeface="Arial" pitchFamily="34" charset="0"/>
              </a:rPr>
              <a:t>retropolation</a:t>
            </a:r>
            <a:r>
              <a:rPr lang="fr-FR" sz="4000" dirty="0">
                <a:latin typeface="Arial" pitchFamily="34" charset="0"/>
                <a:cs typeface="Arial" pitchFamily="34" charset="0"/>
              </a:rPr>
              <a:t> </a:t>
            </a:r>
            <a:br>
              <a:rPr lang="fr-FR" sz="4000" dirty="0">
                <a:latin typeface="Arial" charset="0"/>
              </a:rPr>
            </a:br>
            <a:r>
              <a:rPr lang="fr-FR" sz="4000" dirty="0">
                <a:latin typeface="Arial" charset="0"/>
              </a:rPr>
              <a:t> </a:t>
            </a:r>
            <a:br>
              <a:rPr lang="fr-FR" dirty="0"/>
            </a:b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Séries de PIB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Séries des trois optiques avec une nomenclature agrégée des branches d’activités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Séries des TRE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Séries des TCEI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>
                <a:latin typeface="Arial" pitchFamily="34" charset="0"/>
                <a:cs typeface="Arial" pitchFamily="34" charset="0"/>
              </a:rPr>
              <a:t>Séries complètes des comptes nationaux</a:t>
            </a:r>
          </a:p>
          <a:p>
            <a:pPr marL="514350" indent="-514350" eaLnBrk="1" hangingPunct="1">
              <a:buNone/>
            </a:pPr>
            <a:endParaRPr lang="fr-FR" b="1" dirty="0"/>
          </a:p>
          <a:p>
            <a:pPr marL="514350" indent="-514350" eaLnBrk="1" hangingPunct="1">
              <a:buFontTx/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840760" cy="1282154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sz="4000" dirty="0">
                <a:latin typeface="Arial" pitchFamily="34" charset="0"/>
                <a:cs typeface="Arial" pitchFamily="34" charset="0"/>
              </a:rPr>
              <a:t>4. </a:t>
            </a:r>
            <a:r>
              <a:rPr lang="fr-FR" sz="4000" dirty="0">
                <a:latin typeface="Arial" charset="0"/>
              </a:rPr>
              <a:t>Démarche méthodologique générale </a:t>
            </a:r>
            <a:br>
              <a:rPr lang="fr-FR" sz="4000" dirty="0">
                <a:latin typeface="Arial" charset="0"/>
              </a:rPr>
            </a:br>
            <a:r>
              <a:rPr lang="fr-FR" sz="4000" dirty="0">
                <a:latin typeface="Arial" charset="0"/>
              </a:rPr>
              <a:t> </a:t>
            </a:r>
            <a:br>
              <a:rPr lang="fr-FR" dirty="0"/>
            </a:b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None/>
            </a:pPr>
            <a:r>
              <a:rPr lang="fr-FR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Sept étapes importantes  :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Décision sur l’ampleur des travaux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 (diagnostic sur l’existant, champ de couverture, longueur de la série, etc.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Création de la structure informatique (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tables de passage, nomenclatures, etc.)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Calcul de l’ancienne base modifiée 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Calcul de la </a:t>
            </a:r>
            <a:r>
              <a:rPr lang="fr-FR" sz="2800" b="1" dirty="0" err="1">
                <a:latin typeface="Arial" pitchFamily="34" charset="0"/>
                <a:cs typeface="Arial" pitchFamily="34" charset="0"/>
              </a:rPr>
              <a:t>rétropolation</a:t>
            </a:r>
            <a:r>
              <a:rPr lang="fr-FR" sz="2800" b="1" dirty="0">
                <a:latin typeface="Arial" pitchFamily="34" charset="0"/>
                <a:cs typeface="Arial" pitchFamily="34" charset="0"/>
              </a:rPr>
              <a:t> série par série 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Équilibrages    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Calcul des volumes  </a:t>
            </a:r>
          </a:p>
          <a:p>
            <a:pPr marL="609600" indent="-609600" algn="just">
              <a:buFont typeface="+mj-lt"/>
              <a:buAutoNum type="arabicPeriod"/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Agrégation</a:t>
            </a:r>
          </a:p>
          <a:p>
            <a:pPr marL="514350" indent="-514350" eaLnBrk="1" hangingPunct="1">
              <a:buFontTx/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B31C7-9AAA-4793-94C7-E48697168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74638"/>
            <a:ext cx="6696744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5. Impacts de la rénovation des CN</a:t>
            </a: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9DADB6-518D-4418-B9FD-094277345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Révisions des sources statistiques;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Révisions des méthodes d’estimations;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Révisions des concepts du SCN;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Révisions de nomenclatures;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Corrections d’erreurs passées;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Prise en compte de phénomènes divers (informel, fraude, drogue, etc. selon leur importance dans l’économie).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17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51520" y="2132855"/>
          <a:ext cx="8568953" cy="3960442"/>
        </p:xfrm>
        <a:graphic>
          <a:graphicData uri="http://schemas.openxmlformats.org/drawingml/2006/table">
            <a:tbl>
              <a:tblPr/>
              <a:tblGrid>
                <a:gridCol w="74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8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89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39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3404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Retro Agrégats CN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Calibri"/>
                          <a:ea typeface="Calibri"/>
                          <a:cs typeface="Times New Roman"/>
                        </a:rPr>
                        <a:t>Composantes de l’équation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Calibri"/>
                          <a:ea typeface="Calibri"/>
                          <a:cs typeface="Times New Roman"/>
                        </a:rPr>
                        <a:t>Observations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68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ACN (i)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Sources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Méthode estimation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Concept SCN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Nomenclatures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Erreurs passées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Calibri"/>
                          <a:ea typeface="Calibri"/>
                          <a:cs typeface="Times New Roman"/>
                        </a:rPr>
                        <a:t>Autres phénomènes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4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Offre</a:t>
                      </a: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4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Demande</a:t>
                      </a: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4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Revenu</a:t>
                      </a: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780" marR="60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08712" cy="1282154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5. Impacts de la rénovation des CN</a:t>
            </a:r>
            <a:br>
              <a:rPr lang="fr-FR" sz="4000" dirty="0">
                <a:latin typeface="Arial" charset="0"/>
              </a:rPr>
            </a:br>
            <a:r>
              <a:rPr lang="fr-FR" sz="4000" dirty="0">
                <a:latin typeface="Arial" charset="0"/>
              </a:rPr>
              <a:t> </a:t>
            </a:r>
            <a:br>
              <a:rPr lang="fr-FR" dirty="0"/>
            </a:br>
            <a:r>
              <a:rPr lang="fr-FR" dirty="0"/>
              <a:t>		</a:t>
            </a:r>
            <a:endParaRPr lang="fr-FR" sz="24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6D442-8C10-450D-BADE-6118322AA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274638"/>
            <a:ext cx="6840760" cy="1143000"/>
          </a:xfrm>
        </p:spPr>
        <p:txBody>
          <a:bodyPr/>
          <a:lstStyle/>
          <a:p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6. Cadre d’harmonisation méthodologique</a:t>
            </a:r>
            <a:b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M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6AF5E0-9E57-46A2-B894-022BD2120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Principes directeurs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Principes méthodologiques clairs guidant les travaux: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Champ de couverture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Raccrochages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Equilibrages </a:t>
            </a:r>
          </a:p>
          <a:p>
            <a:pPr lvl="1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Méthode générale: conservation des taux de croissance, avec des cas spécifiques à prendre en compte (exogène, branches reconstituées, etc.)</a:t>
            </a:r>
            <a:endParaRPr lang="fr-M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89167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T_vi (1)">
  <a:themeElements>
    <a:clrScheme name="fond_AFRISTAT_vi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T_vi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T_vi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T_vi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9694</TotalTime>
  <Words>481</Words>
  <Application>Microsoft Office PowerPoint</Application>
  <PresentationFormat>Affichage à l'écran (4:3)</PresentationFormat>
  <Paragraphs>76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fond_AFRISTAT_vi (1)</vt:lpstr>
      <vt:lpstr>Ibrahima SORY  Expert en comptabilité nationale  AFRISTAT</vt:lpstr>
      <vt:lpstr>   PLAN DE L’EXPOSE  </vt:lpstr>
      <vt:lpstr>   1. Introduction    </vt:lpstr>
      <vt:lpstr>2. Principes directeurs     </vt:lpstr>
      <vt:lpstr>3. Champ de la retropolation      </vt:lpstr>
      <vt:lpstr>4. Démarche méthodologique générale      </vt:lpstr>
      <vt:lpstr>5. Impacts de la rénovation des CN</vt:lpstr>
      <vt:lpstr>5. Impacts de la rénovation des CN     </vt:lpstr>
      <vt:lpstr>6. Cadre d’harmonisation méthodologique </vt:lpstr>
      <vt:lpstr>6. Cadre d’harmonisation méthodologique </vt:lpstr>
      <vt:lpstr>6. Cadre d’harmonisation méthodologique </vt:lpstr>
      <vt:lpstr>Présentation PowerPoint</vt:lpstr>
      <vt:lpstr>Présentation PowerPoint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indicateurs avancés de la conjoncture économique</dc:title>
  <dc:creator>x</dc:creator>
  <cp:lastModifiedBy>Ibrahima SORY</cp:lastModifiedBy>
  <cp:revision>465</cp:revision>
  <dcterms:created xsi:type="dcterms:W3CDTF">2006-10-09T21:51:10Z</dcterms:created>
  <dcterms:modified xsi:type="dcterms:W3CDTF">2019-11-14T15:14:40Z</dcterms:modified>
</cp:coreProperties>
</file>