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66" r:id="rId3"/>
    <p:sldId id="257" r:id="rId4"/>
    <p:sldId id="297" r:id="rId5"/>
    <p:sldId id="298" r:id="rId6"/>
    <p:sldId id="306" r:id="rId7"/>
    <p:sldId id="259" r:id="rId8"/>
    <p:sldId id="260" r:id="rId9"/>
    <p:sldId id="310" r:id="rId10"/>
    <p:sldId id="271" r:id="rId11"/>
    <p:sldId id="261" r:id="rId12"/>
    <p:sldId id="276" r:id="rId13"/>
    <p:sldId id="289" r:id="rId14"/>
    <p:sldId id="308" r:id="rId15"/>
    <p:sldId id="309" r:id="rId16"/>
    <p:sldId id="307" r:id="rId17"/>
    <p:sldId id="293" r:id="rId18"/>
    <p:sldId id="294" r:id="rId19"/>
    <p:sldId id="291" r:id="rId20"/>
    <p:sldId id="274" r:id="rId21"/>
    <p:sldId id="262" r:id="rId22"/>
    <p:sldId id="283" r:id="rId23"/>
    <p:sldId id="284" r:id="rId24"/>
    <p:sldId id="312" r:id="rId25"/>
    <p:sldId id="264" r:id="rId26"/>
    <p:sldId id="265" r:id="rId27"/>
    <p:sldId id="267"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1" autoAdjust="0"/>
    <p:restoredTop sz="94660"/>
  </p:normalViewPr>
  <p:slideViewPr>
    <p:cSldViewPr>
      <p:cViewPr>
        <p:scale>
          <a:sx n="60" d="100"/>
          <a:sy n="60" d="100"/>
        </p:scale>
        <p:origin x="-884"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5487D0-9C6C-4F6B-BB7C-AFB8E1691BBC}" type="datetimeFigureOut">
              <a:rPr lang="fr-FR" smtClean="0"/>
              <a:t>10/10/2019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FC0DB3-9369-42AD-B952-2D09D8B0C7EF}" type="slidenum">
              <a:rPr lang="fr-FR" smtClean="0"/>
              <a:t>‹N°›</a:t>
            </a:fld>
            <a:endParaRPr lang="fr-FR"/>
          </a:p>
        </p:txBody>
      </p:sp>
    </p:spTree>
    <p:extLst>
      <p:ext uri="{BB962C8B-B14F-4D97-AF65-F5344CB8AC3E}">
        <p14:creationId xmlns:p14="http://schemas.microsoft.com/office/powerpoint/2010/main" val="213281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255DA41-9937-499C-897A-A7263815424B}" type="datetime1">
              <a:rPr lang="fr-FR" smtClean="0"/>
              <a:t>10/10/2019</a:t>
            </a:fld>
            <a:endParaRPr lang="fr-FR"/>
          </a:p>
        </p:txBody>
      </p:sp>
      <p:sp>
        <p:nvSpPr>
          <p:cNvPr id="5" name="Espace réservé du pied de page 4"/>
          <p:cNvSpPr>
            <a:spLocks noGrp="1"/>
          </p:cNvSpPr>
          <p:nvPr>
            <p:ph type="ftr" sz="quarter" idx="11"/>
          </p:nvPr>
        </p:nvSpPr>
        <p:spPr/>
        <p:txBody>
          <a:bodyPr/>
          <a:lstStyle/>
          <a:p>
            <a:r>
              <a:rPr lang="fr-FR" smtClean="0"/>
              <a:t>INSEED</a:t>
            </a:r>
            <a:endParaRPr lang="fr-FR"/>
          </a:p>
        </p:txBody>
      </p:sp>
      <p:sp>
        <p:nvSpPr>
          <p:cNvPr id="6" name="Espace réservé du numéro de diapositive 5"/>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69457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5BEA23-648D-4E70-BDE6-8D304F2F5864}" type="datetime1">
              <a:rPr lang="fr-FR" smtClean="0"/>
              <a:t>10/10/2019</a:t>
            </a:fld>
            <a:endParaRPr lang="fr-FR"/>
          </a:p>
        </p:txBody>
      </p:sp>
      <p:sp>
        <p:nvSpPr>
          <p:cNvPr id="5" name="Espace réservé du pied de page 4"/>
          <p:cNvSpPr>
            <a:spLocks noGrp="1"/>
          </p:cNvSpPr>
          <p:nvPr>
            <p:ph type="ftr" sz="quarter" idx="11"/>
          </p:nvPr>
        </p:nvSpPr>
        <p:spPr/>
        <p:txBody>
          <a:bodyPr/>
          <a:lstStyle/>
          <a:p>
            <a:r>
              <a:rPr lang="fr-FR" smtClean="0"/>
              <a:t>INSEED</a:t>
            </a:r>
            <a:endParaRPr lang="fr-FR"/>
          </a:p>
        </p:txBody>
      </p:sp>
      <p:sp>
        <p:nvSpPr>
          <p:cNvPr id="6" name="Espace réservé du numéro de diapositive 5"/>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8221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6E4334-99A4-48B4-B9FA-EF7446EBD62E}" type="datetime1">
              <a:rPr lang="fr-FR" smtClean="0"/>
              <a:t>10/10/2019</a:t>
            </a:fld>
            <a:endParaRPr lang="fr-FR"/>
          </a:p>
        </p:txBody>
      </p:sp>
      <p:sp>
        <p:nvSpPr>
          <p:cNvPr id="5" name="Espace réservé du pied de page 4"/>
          <p:cNvSpPr>
            <a:spLocks noGrp="1"/>
          </p:cNvSpPr>
          <p:nvPr>
            <p:ph type="ftr" sz="quarter" idx="11"/>
          </p:nvPr>
        </p:nvSpPr>
        <p:spPr/>
        <p:txBody>
          <a:bodyPr/>
          <a:lstStyle/>
          <a:p>
            <a:r>
              <a:rPr lang="fr-FR" smtClean="0"/>
              <a:t>INSEED</a:t>
            </a:r>
            <a:endParaRPr lang="fr-FR"/>
          </a:p>
        </p:txBody>
      </p:sp>
      <p:sp>
        <p:nvSpPr>
          <p:cNvPr id="6" name="Espace réservé du numéro de diapositive 5"/>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107496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C09713-7276-4E9B-8251-56E2581152E6}" type="datetime1">
              <a:rPr lang="fr-FR" smtClean="0"/>
              <a:t>10/10/2019</a:t>
            </a:fld>
            <a:endParaRPr lang="fr-FR"/>
          </a:p>
        </p:txBody>
      </p:sp>
      <p:sp>
        <p:nvSpPr>
          <p:cNvPr id="5" name="Espace réservé du pied de page 4"/>
          <p:cNvSpPr>
            <a:spLocks noGrp="1"/>
          </p:cNvSpPr>
          <p:nvPr>
            <p:ph type="ftr" sz="quarter" idx="11"/>
          </p:nvPr>
        </p:nvSpPr>
        <p:spPr/>
        <p:txBody>
          <a:bodyPr/>
          <a:lstStyle/>
          <a:p>
            <a:r>
              <a:rPr lang="fr-FR" smtClean="0"/>
              <a:t>INSEED</a:t>
            </a:r>
            <a:endParaRPr lang="fr-FR"/>
          </a:p>
        </p:txBody>
      </p:sp>
      <p:sp>
        <p:nvSpPr>
          <p:cNvPr id="6" name="Espace réservé du numéro de diapositive 5"/>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95421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06F214B-0887-4E1E-8EBB-CDBCDAB31DB8}" type="datetime1">
              <a:rPr lang="fr-FR" smtClean="0"/>
              <a:t>10/10/2019</a:t>
            </a:fld>
            <a:endParaRPr lang="fr-FR"/>
          </a:p>
        </p:txBody>
      </p:sp>
      <p:sp>
        <p:nvSpPr>
          <p:cNvPr id="5" name="Espace réservé du pied de page 4"/>
          <p:cNvSpPr>
            <a:spLocks noGrp="1"/>
          </p:cNvSpPr>
          <p:nvPr>
            <p:ph type="ftr" sz="quarter" idx="11"/>
          </p:nvPr>
        </p:nvSpPr>
        <p:spPr/>
        <p:txBody>
          <a:bodyPr/>
          <a:lstStyle/>
          <a:p>
            <a:r>
              <a:rPr lang="fr-FR" smtClean="0"/>
              <a:t>INSEED</a:t>
            </a:r>
            <a:endParaRPr lang="fr-FR"/>
          </a:p>
        </p:txBody>
      </p:sp>
      <p:sp>
        <p:nvSpPr>
          <p:cNvPr id="6" name="Espace réservé du numéro de diapositive 5"/>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251882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159845A-7E1B-45FE-AE16-EB20FDD8009F}" type="datetime1">
              <a:rPr lang="fr-FR" smtClean="0"/>
              <a:t>10/10/2019</a:t>
            </a:fld>
            <a:endParaRPr lang="fr-FR"/>
          </a:p>
        </p:txBody>
      </p:sp>
      <p:sp>
        <p:nvSpPr>
          <p:cNvPr id="6" name="Espace réservé du pied de page 5"/>
          <p:cNvSpPr>
            <a:spLocks noGrp="1"/>
          </p:cNvSpPr>
          <p:nvPr>
            <p:ph type="ftr" sz="quarter" idx="11"/>
          </p:nvPr>
        </p:nvSpPr>
        <p:spPr/>
        <p:txBody>
          <a:bodyPr/>
          <a:lstStyle/>
          <a:p>
            <a:r>
              <a:rPr lang="fr-FR" smtClean="0"/>
              <a:t>INSEED</a:t>
            </a:r>
            <a:endParaRPr lang="fr-FR"/>
          </a:p>
        </p:txBody>
      </p:sp>
      <p:sp>
        <p:nvSpPr>
          <p:cNvPr id="7" name="Espace réservé du numéro de diapositive 6"/>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32934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66FFF5E-B0A1-4F06-BE66-8B933EA782E5}" type="datetime1">
              <a:rPr lang="fr-FR" smtClean="0"/>
              <a:t>10/10/2019</a:t>
            </a:fld>
            <a:endParaRPr lang="fr-FR"/>
          </a:p>
        </p:txBody>
      </p:sp>
      <p:sp>
        <p:nvSpPr>
          <p:cNvPr id="8" name="Espace réservé du pied de page 7"/>
          <p:cNvSpPr>
            <a:spLocks noGrp="1"/>
          </p:cNvSpPr>
          <p:nvPr>
            <p:ph type="ftr" sz="quarter" idx="11"/>
          </p:nvPr>
        </p:nvSpPr>
        <p:spPr/>
        <p:txBody>
          <a:bodyPr/>
          <a:lstStyle/>
          <a:p>
            <a:r>
              <a:rPr lang="fr-FR" smtClean="0"/>
              <a:t>INSEED</a:t>
            </a:r>
            <a:endParaRPr lang="fr-FR"/>
          </a:p>
        </p:txBody>
      </p:sp>
      <p:sp>
        <p:nvSpPr>
          <p:cNvPr id="9" name="Espace réservé du numéro de diapositive 8"/>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358262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D5AE3D8-31EF-4A31-AE57-6D0CCF65B9FC}" type="datetime1">
              <a:rPr lang="fr-FR" smtClean="0"/>
              <a:t>10/10/2019</a:t>
            </a:fld>
            <a:endParaRPr lang="fr-FR"/>
          </a:p>
        </p:txBody>
      </p:sp>
      <p:sp>
        <p:nvSpPr>
          <p:cNvPr id="4" name="Espace réservé du pied de page 3"/>
          <p:cNvSpPr>
            <a:spLocks noGrp="1"/>
          </p:cNvSpPr>
          <p:nvPr>
            <p:ph type="ftr" sz="quarter" idx="11"/>
          </p:nvPr>
        </p:nvSpPr>
        <p:spPr/>
        <p:txBody>
          <a:bodyPr/>
          <a:lstStyle/>
          <a:p>
            <a:r>
              <a:rPr lang="fr-FR" smtClean="0"/>
              <a:t>INSEED</a:t>
            </a:r>
            <a:endParaRPr lang="fr-FR"/>
          </a:p>
        </p:txBody>
      </p:sp>
      <p:sp>
        <p:nvSpPr>
          <p:cNvPr id="5" name="Espace réservé du numéro de diapositive 4"/>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409414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911730-BEB4-42B5-BA69-9EF699276E6F}" type="datetime1">
              <a:rPr lang="fr-FR" smtClean="0"/>
              <a:t>10/10/2019</a:t>
            </a:fld>
            <a:endParaRPr lang="fr-FR"/>
          </a:p>
        </p:txBody>
      </p:sp>
      <p:sp>
        <p:nvSpPr>
          <p:cNvPr id="3" name="Espace réservé du pied de page 2"/>
          <p:cNvSpPr>
            <a:spLocks noGrp="1"/>
          </p:cNvSpPr>
          <p:nvPr>
            <p:ph type="ftr" sz="quarter" idx="11"/>
          </p:nvPr>
        </p:nvSpPr>
        <p:spPr/>
        <p:txBody>
          <a:bodyPr/>
          <a:lstStyle/>
          <a:p>
            <a:r>
              <a:rPr lang="fr-FR" smtClean="0"/>
              <a:t>INSEED</a:t>
            </a:r>
            <a:endParaRPr lang="fr-FR"/>
          </a:p>
        </p:txBody>
      </p:sp>
      <p:sp>
        <p:nvSpPr>
          <p:cNvPr id="4" name="Espace réservé du numéro de diapositive 3"/>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3637046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ED6846B-1C06-4B83-B54C-2CC538AAD2F3}" type="datetime1">
              <a:rPr lang="fr-FR" smtClean="0"/>
              <a:t>10/10/2019</a:t>
            </a:fld>
            <a:endParaRPr lang="fr-FR"/>
          </a:p>
        </p:txBody>
      </p:sp>
      <p:sp>
        <p:nvSpPr>
          <p:cNvPr id="6" name="Espace réservé du pied de page 5"/>
          <p:cNvSpPr>
            <a:spLocks noGrp="1"/>
          </p:cNvSpPr>
          <p:nvPr>
            <p:ph type="ftr" sz="quarter" idx="11"/>
          </p:nvPr>
        </p:nvSpPr>
        <p:spPr/>
        <p:txBody>
          <a:bodyPr/>
          <a:lstStyle/>
          <a:p>
            <a:r>
              <a:rPr lang="fr-FR" smtClean="0"/>
              <a:t>INSEED</a:t>
            </a:r>
            <a:endParaRPr lang="fr-FR"/>
          </a:p>
        </p:txBody>
      </p:sp>
      <p:sp>
        <p:nvSpPr>
          <p:cNvPr id="7" name="Espace réservé du numéro de diapositive 6"/>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387012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F03E548-CE08-4E20-8463-957ACD0011A0}" type="datetime1">
              <a:rPr lang="fr-FR" smtClean="0"/>
              <a:t>10/10/2019</a:t>
            </a:fld>
            <a:endParaRPr lang="fr-FR"/>
          </a:p>
        </p:txBody>
      </p:sp>
      <p:sp>
        <p:nvSpPr>
          <p:cNvPr id="6" name="Espace réservé du pied de page 5"/>
          <p:cNvSpPr>
            <a:spLocks noGrp="1"/>
          </p:cNvSpPr>
          <p:nvPr>
            <p:ph type="ftr" sz="quarter" idx="11"/>
          </p:nvPr>
        </p:nvSpPr>
        <p:spPr/>
        <p:txBody>
          <a:bodyPr/>
          <a:lstStyle/>
          <a:p>
            <a:r>
              <a:rPr lang="fr-FR" smtClean="0"/>
              <a:t>INSEED</a:t>
            </a:r>
            <a:endParaRPr lang="fr-FR"/>
          </a:p>
        </p:txBody>
      </p:sp>
      <p:sp>
        <p:nvSpPr>
          <p:cNvPr id="7" name="Espace réservé du numéro de diapositive 6"/>
          <p:cNvSpPr>
            <a:spLocks noGrp="1"/>
          </p:cNvSpPr>
          <p:nvPr>
            <p:ph type="sldNum" sz="quarter" idx="12"/>
          </p:nvPr>
        </p:nvSpPr>
        <p:spPr/>
        <p:txBody>
          <a:bodyPr/>
          <a:lstStyle/>
          <a:p>
            <a:fld id="{1103313F-5A34-4A60-AF96-6CDAD4F64EEB}" type="slidenum">
              <a:rPr lang="fr-FR" smtClean="0"/>
              <a:t>‹N°›</a:t>
            </a:fld>
            <a:endParaRPr lang="fr-FR"/>
          </a:p>
        </p:txBody>
      </p:sp>
    </p:spTree>
    <p:extLst>
      <p:ext uri="{BB962C8B-B14F-4D97-AF65-F5344CB8AC3E}">
        <p14:creationId xmlns:p14="http://schemas.microsoft.com/office/powerpoint/2010/main" val="21442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E25DE-7FCF-4EA4-88FF-B3CF431E0C34}" type="datetime1">
              <a:rPr lang="fr-FR" smtClean="0"/>
              <a:t>10/10/2019</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INSEED</a:t>
            </a:r>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3313F-5A34-4A60-AF96-6CDAD4F64EEB}" type="slidenum">
              <a:rPr lang="fr-FR" smtClean="0"/>
              <a:t>‹N°›</a:t>
            </a:fld>
            <a:endParaRPr lang="fr-FR"/>
          </a:p>
        </p:txBody>
      </p:sp>
    </p:spTree>
    <p:extLst>
      <p:ext uri="{BB962C8B-B14F-4D97-AF65-F5344CB8AC3E}">
        <p14:creationId xmlns:p14="http://schemas.microsoft.com/office/powerpoint/2010/main" val="272368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47528" y="3501008"/>
            <a:ext cx="8352928" cy="1512168"/>
          </a:xfrm>
        </p:spPr>
        <p:txBody>
          <a:bodyPr>
            <a:noAutofit/>
          </a:bodyPr>
          <a:lstStyle/>
          <a:p>
            <a:r>
              <a:rPr lang="fr-FR" sz="2800" b="1" dirty="0">
                <a:solidFill>
                  <a:schemeClr val="tx1"/>
                </a:solidFill>
                <a:latin typeface="Times New Roman" panose="02020603050405020304" pitchFamily="18" charset="0"/>
                <a:cs typeface="Times New Roman" panose="02020603050405020304" pitchFamily="18" charset="0"/>
              </a:rPr>
              <a:t>BILAN DE LA MIGRATION VERS LE SCN 2008:</a:t>
            </a:r>
            <a:endParaRPr lang="fr-FR" sz="2800" dirty="0">
              <a:solidFill>
                <a:schemeClr val="tx1"/>
              </a:solidFill>
              <a:latin typeface="Times New Roman" panose="02020603050405020304" pitchFamily="18" charset="0"/>
              <a:cs typeface="Times New Roman" panose="02020603050405020304" pitchFamily="18" charset="0"/>
            </a:endParaRPr>
          </a:p>
          <a:p>
            <a:pPr lvl="0"/>
            <a:r>
              <a:rPr lang="fr-FR" sz="2800" b="1" i="1" dirty="0">
                <a:solidFill>
                  <a:schemeClr val="tx1"/>
                </a:solidFill>
                <a:latin typeface="Times New Roman" panose="02020603050405020304" pitchFamily="18" charset="0"/>
                <a:cs typeface="Times New Roman" panose="02020603050405020304" pitchFamily="18" charset="0"/>
              </a:rPr>
              <a:t>Expériences du </a:t>
            </a:r>
            <a:r>
              <a:rPr lang="fr-FR" sz="2800" b="1" i="1" dirty="0" smtClean="0">
                <a:solidFill>
                  <a:schemeClr val="tx1"/>
                </a:solidFill>
                <a:latin typeface="Times New Roman" panose="02020603050405020304" pitchFamily="18" charset="0"/>
                <a:cs typeface="Times New Roman" panose="02020603050405020304" pitchFamily="18" charset="0"/>
              </a:rPr>
              <a:t>TOGO</a:t>
            </a:r>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5" name="ZoneTexte 4"/>
          <p:cNvSpPr txBox="1"/>
          <p:nvPr/>
        </p:nvSpPr>
        <p:spPr>
          <a:xfrm>
            <a:off x="4166592" y="6197242"/>
            <a:ext cx="3610668" cy="369332"/>
          </a:xfrm>
          <a:prstGeom prst="rect">
            <a:avLst/>
          </a:prstGeom>
          <a:noFill/>
        </p:spPr>
        <p:txBody>
          <a:bodyPr wrap="none" rtlCol="0">
            <a:spAutoFit/>
          </a:bodyPr>
          <a:lstStyle/>
          <a:p>
            <a:r>
              <a:rPr lang="fr-FR" i="1" dirty="0">
                <a:effectLst>
                  <a:outerShdw blurRad="38100" dist="38100" dir="2700000" algn="tl">
                    <a:srgbClr val="000000">
                      <a:alpha val="43137"/>
                    </a:srgbClr>
                  </a:outerShdw>
                </a:effectLst>
                <a:latin typeface="+mj-lt"/>
              </a:rPr>
              <a:t>Ouagadougou, 07 – 11 octobre 2019</a:t>
            </a:r>
          </a:p>
        </p:txBody>
      </p:sp>
      <p:sp>
        <p:nvSpPr>
          <p:cNvPr id="2" name="ZoneTexte 1"/>
          <p:cNvSpPr txBox="1"/>
          <p:nvPr/>
        </p:nvSpPr>
        <p:spPr>
          <a:xfrm>
            <a:off x="695400" y="764704"/>
            <a:ext cx="10513168" cy="2123658"/>
          </a:xfrm>
          <a:prstGeom prst="rect">
            <a:avLst/>
          </a:prstGeom>
          <a:noFill/>
        </p:spPr>
        <p:txBody>
          <a:bodyPr wrap="square" rtlCol="0">
            <a:spAutoFit/>
          </a:bodyPr>
          <a:lstStyle/>
          <a:p>
            <a:pPr algn="ctr"/>
            <a:r>
              <a:rPr lang="fr-FR" sz="2400" b="1" dirty="0">
                <a:latin typeface="Times New Roman" panose="02020603050405020304" pitchFamily="18" charset="0"/>
                <a:cs typeface="Times New Roman" panose="02020603050405020304" pitchFamily="18" charset="0"/>
              </a:rPr>
              <a:t>ATELIER REGIONAL SUR LES COMPTES NATIONAUX</a:t>
            </a:r>
            <a:endParaRPr lang="fr-FR" sz="2400" dirty="0">
              <a:latin typeface="Times New Roman" panose="02020603050405020304" pitchFamily="18" charset="0"/>
              <a:cs typeface="Times New Roman" panose="02020603050405020304" pitchFamily="18" charset="0"/>
            </a:endParaRPr>
          </a:p>
          <a:p>
            <a:pPr algn="ctr"/>
            <a:r>
              <a:rPr lang="fr-FR" sz="2400" b="1" dirty="0">
                <a:latin typeface="Times New Roman" panose="02020603050405020304" pitchFamily="18" charset="0"/>
                <a:cs typeface="Times New Roman" panose="02020603050405020304" pitchFamily="18" charset="0"/>
              </a:rPr>
              <a:t> </a:t>
            </a:r>
            <a:endParaRPr lang="fr-FR" sz="2400" dirty="0">
              <a:latin typeface="Times New Roman" panose="02020603050405020304" pitchFamily="18" charset="0"/>
              <a:cs typeface="Times New Roman" panose="02020603050405020304" pitchFamily="18" charset="0"/>
            </a:endParaRPr>
          </a:p>
          <a:p>
            <a:pPr algn="ctr"/>
            <a:r>
              <a:rPr lang="fr-FR" sz="2000" b="1" u="sng" dirty="0">
                <a:latin typeface="Times New Roman" panose="02020603050405020304" pitchFamily="18" charset="0"/>
                <a:cs typeface="Times New Roman" panose="02020603050405020304" pitchFamily="18" charset="0"/>
              </a:rPr>
              <a:t>Thème</a:t>
            </a:r>
            <a:r>
              <a:rPr lang="fr-FR" sz="2000" b="1" dirty="0">
                <a:latin typeface="Times New Roman" panose="02020603050405020304" pitchFamily="18" charset="0"/>
                <a:cs typeface="Times New Roman" panose="02020603050405020304" pitchFamily="18" charset="0"/>
              </a:rPr>
              <a:t> : Evaluation du volet Comptabilité nationale du PSR-UEMOA : bilan de la migration vers le SCN 2008 et de la construction des Matrices de Comptabilité Sociale (MCS), partage d’expériences, module ERETES et perspectives. </a:t>
            </a:r>
            <a:endParaRPr lang="fr-FR" sz="2000" dirty="0">
              <a:latin typeface="Times New Roman" panose="02020603050405020304" pitchFamily="18" charset="0"/>
              <a:cs typeface="Times New Roman" panose="02020603050405020304" pitchFamily="18" charset="0"/>
            </a:endParaRPr>
          </a:p>
          <a:p>
            <a:pPr algn="ct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815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95400" y="188641"/>
            <a:ext cx="10657184" cy="576063"/>
          </a:xfrm>
        </p:spPr>
        <p:txBody>
          <a:bodyPr>
            <a:noAutofit/>
          </a:bodyPr>
          <a:lstStyle/>
          <a:p>
            <a:pPr algn="l"/>
            <a:r>
              <a:rPr lang="fr-FR" sz="2000" b="1" dirty="0">
                <a:latin typeface="Times New Roman" panose="02020603050405020304" pitchFamily="18" charset="0"/>
                <a:cs typeface="Times New Roman" panose="02020603050405020304" pitchFamily="18" charset="0"/>
              </a:rPr>
              <a:t>3. </a:t>
            </a:r>
            <a:r>
              <a:rPr lang="fr-FR" sz="2000" b="1" dirty="0" smtClean="0">
                <a:latin typeface="Times New Roman" panose="02020603050405020304" pitchFamily="18" charset="0"/>
                <a:cs typeface="Times New Roman" panose="02020603050405020304" pitchFamily="18" charset="0"/>
              </a:rPr>
              <a:t>Plan </a:t>
            </a:r>
            <a:r>
              <a:rPr lang="fr-FR" sz="2000" b="1" dirty="0">
                <a:latin typeface="Times New Roman" panose="02020603050405020304" pitchFamily="18" charset="0"/>
                <a:cs typeface="Times New Roman" panose="02020603050405020304" pitchFamily="18" charset="0"/>
              </a:rPr>
              <a:t>de travail de rebasage des comptes et du passage au SCN2008 (4/5)</a:t>
            </a:r>
          </a:p>
        </p:txBody>
      </p:sp>
      <p:sp>
        <p:nvSpPr>
          <p:cNvPr id="3" name="Sous-titre 2"/>
          <p:cNvSpPr>
            <a:spLocks noGrp="1"/>
          </p:cNvSpPr>
          <p:nvPr>
            <p:ph type="subTitle" idx="1"/>
          </p:nvPr>
        </p:nvSpPr>
        <p:spPr>
          <a:xfrm>
            <a:off x="695400" y="1052736"/>
            <a:ext cx="10801200" cy="4752528"/>
          </a:xfrm>
        </p:spPr>
        <p:txBody>
          <a:bodyPr>
            <a:noAutofit/>
          </a:bodyPr>
          <a:lstStyle/>
          <a:p>
            <a:pPr marL="358775" lvl="1" indent="-358775" algn="l">
              <a:buClr>
                <a:srgbClr val="800000"/>
              </a:buClr>
              <a:buFont typeface="Courier New" panose="02070309020205020404" pitchFamily="49" charset="0"/>
              <a:buChar char="o"/>
              <a:defRPr/>
            </a:pPr>
            <a:r>
              <a:rPr lang="fr-FR" sz="2400" b="1" dirty="0">
                <a:solidFill>
                  <a:schemeClr val="tx1"/>
                </a:solidFill>
                <a:latin typeface="Times New Roman" panose="02020603050405020304" pitchFamily="18" charset="0"/>
                <a:cs typeface="Times New Roman" panose="02020603050405020304" pitchFamily="18" charset="0"/>
              </a:rPr>
              <a:t>Ressources nécessaires (Budget prévisionnel</a:t>
            </a:r>
            <a:r>
              <a:rPr lang="fr-FR" sz="2400" b="1" dirty="0" smtClean="0">
                <a:solidFill>
                  <a:schemeClr val="tx1"/>
                </a:solidFill>
                <a:latin typeface="Times New Roman" panose="02020603050405020304" pitchFamily="18" charset="0"/>
                <a:cs typeface="Times New Roman" panose="02020603050405020304" pitchFamily="18" charset="0"/>
              </a:rPr>
              <a:t>)</a:t>
            </a:r>
          </a:p>
          <a:p>
            <a:pPr marL="893763" lvl="2" indent="-342900" algn="l">
              <a:lnSpc>
                <a:spcPct val="114000"/>
              </a:lnSpc>
              <a:spcBef>
                <a:spcPts val="600"/>
              </a:spcBef>
              <a:spcAft>
                <a:spcPts val="600"/>
              </a:spcAft>
              <a:buClr>
                <a:srgbClr val="800000"/>
              </a:buClr>
              <a:buFont typeface="Wingdings" panose="05000000000000000000" pitchFamily="2" charset="2"/>
              <a:buChar char="v"/>
              <a:defRPr/>
            </a:pPr>
            <a:r>
              <a:rPr lang="fr-FR" dirty="0" smtClean="0">
                <a:solidFill>
                  <a:schemeClr val="tx1"/>
                </a:solidFill>
                <a:latin typeface="Times New Roman" panose="02020603050405020304" pitchFamily="18" charset="0"/>
                <a:cs typeface="Times New Roman" panose="02020603050405020304" pitchFamily="18" charset="0"/>
              </a:rPr>
              <a:t>Le </a:t>
            </a:r>
            <a:r>
              <a:rPr lang="fr-FR" dirty="0">
                <a:solidFill>
                  <a:schemeClr val="tx1"/>
                </a:solidFill>
                <a:latin typeface="Times New Roman" panose="02020603050405020304" pitchFamily="18" charset="0"/>
                <a:cs typeface="Times New Roman" panose="02020603050405020304" pitchFamily="18" charset="0"/>
              </a:rPr>
              <a:t>budget prévisionnel initial de XOF 432 </a:t>
            </a:r>
            <a:r>
              <a:rPr lang="fr-FR" dirty="0" smtClean="0">
                <a:solidFill>
                  <a:schemeClr val="tx1"/>
                </a:solidFill>
                <a:latin typeface="Times New Roman" panose="02020603050405020304" pitchFamily="18" charset="0"/>
                <a:cs typeface="Times New Roman" panose="02020603050405020304" pitchFamily="18" charset="0"/>
              </a:rPr>
              <a:t>millions uniquement pour les travaux des comptes nationaux et pour la conduite des enquêtes spécifiques</a:t>
            </a:r>
            <a:endParaRPr lang="fr-FR" dirty="0">
              <a:solidFill>
                <a:schemeClr val="tx1"/>
              </a:solidFill>
              <a:latin typeface="Times New Roman" panose="02020603050405020304" pitchFamily="18" charset="0"/>
              <a:cs typeface="Times New Roman" panose="02020603050405020304" pitchFamily="18" charset="0"/>
            </a:endParaRPr>
          </a:p>
          <a:p>
            <a:pPr marL="358775" lvl="1" indent="-358775" algn="l">
              <a:buClr>
                <a:srgbClr val="800000"/>
              </a:buClr>
              <a:buFont typeface="Courier New" panose="02070309020205020404" pitchFamily="49" charset="0"/>
              <a:buChar char="o"/>
              <a:defRPr/>
            </a:pPr>
            <a:r>
              <a:rPr lang="fr-FR" sz="2400" b="1" dirty="0">
                <a:solidFill>
                  <a:schemeClr val="tx1"/>
                </a:solidFill>
                <a:latin typeface="Times New Roman" panose="02020603050405020304" pitchFamily="18" charset="0"/>
                <a:cs typeface="Times New Roman" panose="02020603050405020304" pitchFamily="18" charset="0"/>
              </a:rPr>
              <a:t>Ressources humaines</a:t>
            </a:r>
          </a:p>
          <a:p>
            <a:pPr marL="893763" indent="-342900" algn="l">
              <a:lnSpc>
                <a:spcPct val="114000"/>
              </a:lnSpc>
              <a:spcBef>
                <a:spcPts val="600"/>
              </a:spcBef>
              <a:spcAft>
                <a:spcPts val="600"/>
              </a:spcAft>
              <a:buFont typeface="Wingdings" panose="05000000000000000000" pitchFamily="2" charset="2"/>
              <a:buChar char="v"/>
            </a:pPr>
            <a:r>
              <a:rPr lang="fr-FR" sz="2400" dirty="0">
                <a:solidFill>
                  <a:schemeClr val="tx1"/>
                </a:solidFill>
                <a:latin typeface="Times New Roman" panose="02020603050405020304" pitchFamily="18" charset="0"/>
                <a:cs typeface="Times New Roman" panose="02020603050405020304" pitchFamily="18" charset="0"/>
              </a:rPr>
              <a:t>Pour palier </a:t>
            </a:r>
            <a:r>
              <a:rPr lang="fr-FR" sz="2400" dirty="0" smtClean="0">
                <a:solidFill>
                  <a:schemeClr val="tx1"/>
                </a:solidFill>
                <a:latin typeface="Times New Roman" panose="02020603050405020304" pitchFamily="18" charset="0"/>
                <a:cs typeface="Times New Roman" panose="02020603050405020304" pitchFamily="18" charset="0"/>
              </a:rPr>
              <a:t>le déficit </a:t>
            </a:r>
            <a:r>
              <a:rPr lang="fr-FR" sz="2400" dirty="0">
                <a:solidFill>
                  <a:schemeClr val="tx1"/>
                </a:solidFill>
                <a:latin typeface="Times New Roman" panose="02020603050405020304" pitchFamily="18" charset="0"/>
                <a:cs typeface="Times New Roman" panose="02020603050405020304" pitchFamily="18" charset="0"/>
              </a:rPr>
              <a:t>de ressources humaines, le Plan prévoit de recruter les cinq (5) contractuels qui ont appuyé la Division pour </a:t>
            </a:r>
            <a:r>
              <a:rPr lang="fr-FR" sz="2400" dirty="0" smtClean="0">
                <a:solidFill>
                  <a:schemeClr val="tx1"/>
                </a:solidFill>
                <a:latin typeface="Times New Roman" panose="02020603050405020304" pitchFamily="18" charset="0"/>
                <a:cs typeface="Times New Roman" panose="02020603050405020304" pitchFamily="18" charset="0"/>
              </a:rPr>
              <a:t>le rattrapage </a:t>
            </a:r>
            <a:r>
              <a:rPr lang="fr-FR" sz="2400" dirty="0">
                <a:solidFill>
                  <a:schemeClr val="tx1"/>
                </a:solidFill>
                <a:latin typeface="Times New Roman" panose="02020603050405020304" pitchFamily="18" charset="0"/>
                <a:cs typeface="Times New Roman" panose="02020603050405020304" pitchFamily="18" charset="0"/>
              </a:rPr>
              <a:t>du retard et </a:t>
            </a:r>
            <a:r>
              <a:rPr lang="fr-FR" sz="2400" dirty="0" smtClean="0">
                <a:solidFill>
                  <a:schemeClr val="tx1"/>
                </a:solidFill>
                <a:latin typeface="Times New Roman" panose="02020603050405020304" pitchFamily="18" charset="0"/>
                <a:cs typeface="Times New Roman" panose="02020603050405020304" pitchFamily="18" charset="0"/>
              </a:rPr>
              <a:t>un recrutement additionnel </a:t>
            </a:r>
            <a:r>
              <a:rPr lang="fr-FR" sz="2400" dirty="0">
                <a:solidFill>
                  <a:schemeClr val="tx1"/>
                </a:solidFill>
                <a:latin typeface="Times New Roman" panose="02020603050405020304" pitchFamily="18" charset="0"/>
                <a:cs typeface="Times New Roman" panose="02020603050405020304" pitchFamily="18" charset="0"/>
              </a:rPr>
              <a:t>de six  (6) cadres statisticiens et des agents </a:t>
            </a:r>
            <a:r>
              <a:rPr lang="fr-FR" sz="2400" dirty="0" smtClean="0">
                <a:solidFill>
                  <a:schemeClr val="tx1"/>
                </a:solidFill>
                <a:latin typeface="Times New Roman" panose="02020603050405020304" pitchFamily="18" charset="0"/>
                <a:cs typeface="Times New Roman" panose="02020603050405020304" pitchFamily="18" charset="0"/>
              </a:rPr>
              <a:t>d’appuis est prévu. </a:t>
            </a:r>
          </a:p>
        </p:txBody>
      </p:sp>
      <p:sp>
        <p:nvSpPr>
          <p:cNvPr id="4" name="ZoneTexte 3"/>
          <p:cNvSpPr txBox="1"/>
          <p:nvPr/>
        </p:nvSpPr>
        <p:spPr>
          <a:xfrm>
            <a:off x="623392" y="6381328"/>
            <a:ext cx="2467086" cy="276999"/>
          </a:xfrm>
          <a:prstGeom prst="rect">
            <a:avLst/>
          </a:prstGeom>
          <a:noFill/>
        </p:spPr>
        <p:txBody>
          <a:bodyPr wrap="none" rtlCol="0">
            <a:spAutoFit/>
          </a:bodyPr>
          <a:lstStyle/>
          <a:p>
            <a:pPr algn="ctr"/>
            <a:r>
              <a:rPr lang="fr-FR" sz="1200"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924736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95400" y="188642"/>
            <a:ext cx="10729192" cy="792087"/>
          </a:xfrm>
        </p:spPr>
        <p:txBody>
          <a:bodyPr>
            <a:noAutofit/>
          </a:bodyPr>
          <a:lstStyle/>
          <a:p>
            <a:pPr algn="l"/>
            <a:r>
              <a:rPr lang="fr-FR" sz="2800" b="1" dirty="0">
                <a:latin typeface="Times New Roman" panose="02020603050405020304" pitchFamily="18" charset="0"/>
                <a:cs typeface="Times New Roman" panose="02020603050405020304" pitchFamily="18" charset="0"/>
              </a:rPr>
              <a:t>4. Etat des travaux à ce jour (1/4)</a:t>
            </a:r>
          </a:p>
        </p:txBody>
      </p:sp>
      <p:sp>
        <p:nvSpPr>
          <p:cNvPr id="3" name="Sous-titre 2"/>
          <p:cNvSpPr>
            <a:spLocks noGrp="1"/>
          </p:cNvSpPr>
          <p:nvPr>
            <p:ph type="subTitle" idx="1"/>
          </p:nvPr>
        </p:nvSpPr>
        <p:spPr>
          <a:xfrm>
            <a:off x="695400" y="1052736"/>
            <a:ext cx="10729192" cy="5175284"/>
          </a:xfrm>
        </p:spPr>
        <p:txBody>
          <a:bodyPr>
            <a:noAutofit/>
          </a:bodyPr>
          <a:lstStyle/>
          <a:p>
            <a:pPr marL="342900" lvl="1" indent="-342900" algn="l">
              <a:buFont typeface="Courier New" panose="02070309020205020404" pitchFamily="49" charset="0"/>
              <a:buChar char="o"/>
            </a:pPr>
            <a:r>
              <a:rPr lang="fr-FR" sz="2000" b="1" dirty="0" smtClean="0">
                <a:solidFill>
                  <a:schemeClr val="tx1"/>
                </a:solidFill>
                <a:latin typeface="Times New Roman" panose="02020603050405020304" pitchFamily="18" charset="0"/>
                <a:cs typeface="Times New Roman" panose="02020603050405020304" pitchFamily="18" charset="0"/>
              </a:rPr>
              <a:t>Ressources </a:t>
            </a:r>
            <a:r>
              <a:rPr lang="fr-FR" sz="2000" b="1" dirty="0">
                <a:solidFill>
                  <a:schemeClr val="tx1"/>
                </a:solidFill>
                <a:latin typeface="Times New Roman" panose="02020603050405020304" pitchFamily="18" charset="0"/>
                <a:cs typeface="Times New Roman" panose="02020603050405020304" pitchFamily="18" charset="0"/>
              </a:rPr>
              <a:t>mobilisées</a:t>
            </a:r>
          </a:p>
          <a:p>
            <a:pPr marL="800100" lvl="1" indent="-342900" algn="l">
              <a:buFont typeface="Wingdings" panose="05000000000000000000" pitchFamily="2" charset="2"/>
              <a:buChar char="v"/>
            </a:pPr>
            <a:r>
              <a:rPr lang="fr-FR" sz="2000" b="1" i="1" dirty="0" smtClean="0">
                <a:solidFill>
                  <a:schemeClr val="tx1"/>
                </a:solidFill>
                <a:latin typeface="Times New Roman" panose="02020603050405020304" pitchFamily="18" charset="0"/>
                <a:cs typeface="Times New Roman" panose="02020603050405020304" pitchFamily="18" charset="0"/>
              </a:rPr>
              <a:t>Ressources financières</a:t>
            </a:r>
          </a:p>
          <a:p>
            <a:pPr lvl="1" algn="l"/>
            <a:endParaRPr lang="fr-FR" sz="2000" b="1" i="1" dirty="0">
              <a:solidFill>
                <a:schemeClr val="tx1"/>
              </a:solidFill>
              <a:latin typeface="Times New Roman" panose="02020603050405020304" pitchFamily="18" charset="0"/>
              <a:cs typeface="Times New Roman" panose="02020603050405020304" pitchFamily="18" charset="0"/>
            </a:endParaRPr>
          </a:p>
          <a:p>
            <a:pPr marL="1076325" lvl="0" indent="-342900" algn="l"/>
            <a:r>
              <a:rPr lang="fr-FR" sz="2000" dirty="0">
                <a:solidFill>
                  <a:schemeClr val="tx1"/>
                </a:solidFill>
                <a:latin typeface="Times New Roman" panose="02020603050405020304" pitchFamily="18" charset="0"/>
                <a:cs typeface="Times New Roman" panose="02020603050405020304" pitchFamily="18" charset="0"/>
              </a:rPr>
              <a:t>Le financement du projet a été assuré par le Gouvernement et ses partenaires financiers, notamment la Banque </a:t>
            </a:r>
            <a:r>
              <a:rPr lang="fr-FR" sz="2000" dirty="0" smtClean="0">
                <a:solidFill>
                  <a:schemeClr val="tx1"/>
                </a:solidFill>
                <a:latin typeface="Times New Roman" panose="02020603050405020304" pitchFamily="18" charset="0"/>
                <a:cs typeface="Times New Roman" panose="02020603050405020304" pitchFamily="18" charset="0"/>
              </a:rPr>
              <a:t>mondiale, l’Union européenne, UEMOA, le PNUD</a:t>
            </a:r>
            <a:endParaRPr lang="fr-FR" sz="2000" dirty="0">
              <a:solidFill>
                <a:schemeClr val="tx1"/>
              </a:solidFill>
              <a:latin typeface="Times New Roman" panose="02020603050405020304" pitchFamily="18" charset="0"/>
              <a:cs typeface="Times New Roman" panose="02020603050405020304" pitchFamily="18" charset="0"/>
            </a:endParaRPr>
          </a:p>
          <a:p>
            <a:pPr marL="1436688" lvl="1" indent="-342900" algn="l">
              <a:buFont typeface="Wingdings" panose="05000000000000000000" pitchFamily="2" charset="2"/>
              <a:buChar char="Ø"/>
            </a:pPr>
            <a:r>
              <a:rPr lang="fr-FR" sz="2000" dirty="0" smtClean="0">
                <a:solidFill>
                  <a:schemeClr val="tx1"/>
                </a:solidFill>
                <a:latin typeface="Times New Roman" panose="02020603050405020304" pitchFamily="18" charset="0"/>
                <a:cs typeface="Times New Roman" panose="02020603050405020304" pitchFamily="18" charset="0"/>
              </a:rPr>
              <a:t>Gouvernement : XOF  506 </a:t>
            </a:r>
            <a:r>
              <a:rPr lang="fr-FR" sz="2000" dirty="0" err="1" smtClean="0">
                <a:solidFill>
                  <a:schemeClr val="tx1"/>
                </a:solidFill>
                <a:latin typeface="Times New Roman" panose="02020603050405020304" pitchFamily="18" charset="0"/>
                <a:cs typeface="Times New Roman" panose="02020603050405020304" pitchFamily="18" charset="0"/>
              </a:rPr>
              <a:t>Mios</a:t>
            </a:r>
            <a:r>
              <a:rPr lang="fr-FR" sz="2000" dirty="0" smtClean="0">
                <a:solidFill>
                  <a:schemeClr val="tx1"/>
                </a:solidFill>
                <a:latin typeface="Times New Roman" panose="02020603050405020304" pitchFamily="18" charset="0"/>
                <a:cs typeface="Times New Roman" panose="02020603050405020304" pitchFamily="18" charset="0"/>
              </a:rPr>
              <a:t> (financement direct), RGE XOF 105 </a:t>
            </a:r>
            <a:r>
              <a:rPr lang="fr-FR" sz="2000" dirty="0" err="1" smtClean="0">
                <a:solidFill>
                  <a:schemeClr val="tx1"/>
                </a:solidFill>
                <a:latin typeface="Times New Roman" panose="02020603050405020304" pitchFamily="18" charset="0"/>
                <a:cs typeface="Times New Roman" panose="02020603050405020304" pitchFamily="18" charset="0"/>
              </a:rPr>
              <a:t>Mios</a:t>
            </a:r>
            <a:r>
              <a:rPr lang="fr-FR" sz="2000" dirty="0" smtClean="0">
                <a:solidFill>
                  <a:schemeClr val="tx1"/>
                </a:solidFill>
                <a:latin typeface="Times New Roman" panose="02020603050405020304" pitchFamily="18" charset="0"/>
                <a:cs typeface="Times New Roman" panose="02020603050405020304" pitchFamily="18" charset="0"/>
              </a:rPr>
              <a:t>  </a:t>
            </a:r>
          </a:p>
          <a:p>
            <a:pPr marL="1436688" lvl="1" indent="-342900" algn="l">
              <a:buFont typeface="Wingdings" panose="05000000000000000000" pitchFamily="2" charset="2"/>
              <a:buChar char="Ø"/>
            </a:pPr>
            <a:r>
              <a:rPr lang="fr-FR" sz="2000" dirty="0">
                <a:solidFill>
                  <a:schemeClr val="tx1"/>
                </a:solidFill>
                <a:latin typeface="Times New Roman" panose="02020603050405020304" pitchFamily="18" charset="0"/>
                <a:cs typeface="Times New Roman" panose="02020603050405020304" pitchFamily="18" charset="0"/>
              </a:rPr>
              <a:t>Union </a:t>
            </a:r>
            <a:r>
              <a:rPr lang="fr-FR" sz="2000" dirty="0" smtClean="0">
                <a:solidFill>
                  <a:schemeClr val="tx1"/>
                </a:solidFill>
                <a:latin typeface="Times New Roman" panose="02020603050405020304" pitchFamily="18" charset="0"/>
                <a:cs typeface="Times New Roman" panose="02020603050405020304" pitchFamily="18" charset="0"/>
              </a:rPr>
              <a:t>européenne : RGE XOF 656 </a:t>
            </a:r>
            <a:r>
              <a:rPr lang="fr-FR" sz="2000" dirty="0" err="1" smtClean="0">
                <a:solidFill>
                  <a:schemeClr val="tx1"/>
                </a:solidFill>
                <a:latin typeface="Times New Roman" panose="02020603050405020304" pitchFamily="18" charset="0"/>
                <a:cs typeface="Times New Roman" panose="02020603050405020304" pitchFamily="18" charset="0"/>
              </a:rPr>
              <a:t>Mios</a:t>
            </a:r>
            <a:endParaRPr lang="fr-FR" sz="2000" dirty="0">
              <a:solidFill>
                <a:schemeClr val="tx1"/>
              </a:solidFill>
              <a:latin typeface="Times New Roman" panose="02020603050405020304" pitchFamily="18" charset="0"/>
              <a:cs typeface="Times New Roman" panose="02020603050405020304" pitchFamily="18" charset="0"/>
            </a:endParaRPr>
          </a:p>
          <a:p>
            <a:pPr marL="1436688" lvl="1" indent="-342900" algn="l">
              <a:buFont typeface="Wingdings" panose="05000000000000000000" pitchFamily="2" charset="2"/>
              <a:buChar char="Ø"/>
            </a:pPr>
            <a:r>
              <a:rPr lang="fr-FR" sz="2000" dirty="0">
                <a:solidFill>
                  <a:schemeClr val="tx1"/>
                </a:solidFill>
                <a:latin typeface="Times New Roman" panose="02020603050405020304" pitchFamily="18" charset="0"/>
                <a:cs typeface="Times New Roman" panose="02020603050405020304" pitchFamily="18" charset="0"/>
              </a:rPr>
              <a:t>Banque </a:t>
            </a:r>
            <a:r>
              <a:rPr lang="fr-FR" sz="2000" dirty="0" smtClean="0">
                <a:solidFill>
                  <a:schemeClr val="tx1"/>
                </a:solidFill>
                <a:latin typeface="Times New Roman" panose="02020603050405020304" pitchFamily="18" charset="0"/>
                <a:cs typeface="Times New Roman" panose="02020603050405020304" pitchFamily="18" charset="0"/>
              </a:rPr>
              <a:t>mondiale : XOF 50 </a:t>
            </a:r>
            <a:r>
              <a:rPr lang="fr-FR" sz="2000" dirty="0" err="1" smtClean="0">
                <a:solidFill>
                  <a:schemeClr val="tx1"/>
                </a:solidFill>
                <a:latin typeface="Times New Roman" panose="02020603050405020304" pitchFamily="18" charset="0"/>
                <a:cs typeface="Times New Roman" panose="02020603050405020304" pitchFamily="18" charset="0"/>
              </a:rPr>
              <a:t>Mios</a:t>
            </a:r>
            <a:r>
              <a:rPr lang="fr-FR" sz="2000" dirty="0" smtClean="0">
                <a:solidFill>
                  <a:schemeClr val="tx1"/>
                </a:solidFill>
                <a:latin typeface="Times New Roman" panose="02020603050405020304" pitchFamily="18" charset="0"/>
                <a:cs typeface="Times New Roman" panose="02020603050405020304" pitchFamily="18" charset="0"/>
              </a:rPr>
              <a:t> (</a:t>
            </a:r>
            <a:r>
              <a:rPr lang="fr-FR" sz="2000" dirty="0">
                <a:solidFill>
                  <a:schemeClr val="tx1"/>
                </a:solidFill>
                <a:latin typeface="Times New Roman" panose="02020603050405020304" pitchFamily="18" charset="0"/>
                <a:cs typeface="Times New Roman" panose="02020603050405020304" pitchFamily="18" charset="0"/>
              </a:rPr>
              <a:t>Enquêtes Flux et </a:t>
            </a:r>
            <a:r>
              <a:rPr lang="fr-FR" sz="2000" dirty="0" smtClean="0">
                <a:solidFill>
                  <a:schemeClr val="tx1"/>
                </a:solidFill>
                <a:latin typeface="Times New Roman" panose="02020603050405020304" pitchFamily="18" charset="0"/>
                <a:cs typeface="Times New Roman" panose="02020603050405020304" pitchFamily="18" charset="0"/>
              </a:rPr>
              <a:t>Mines)</a:t>
            </a:r>
          </a:p>
          <a:p>
            <a:pPr marL="1436688" lvl="1" indent="-342900" algn="l">
              <a:buFont typeface="Wingdings" panose="05000000000000000000" pitchFamily="2" charset="2"/>
              <a:buChar char="Ø"/>
            </a:pPr>
            <a:r>
              <a:rPr lang="fr-FR" sz="2000" dirty="0" smtClean="0">
                <a:solidFill>
                  <a:schemeClr val="tx1"/>
                </a:solidFill>
                <a:latin typeface="Times New Roman" panose="02020603050405020304" pitchFamily="18" charset="0"/>
                <a:cs typeface="Times New Roman" panose="02020603050405020304" pitchFamily="18" charset="0"/>
              </a:rPr>
              <a:t>PSR UEMOA : Financement direct de XOF 106 </a:t>
            </a:r>
            <a:r>
              <a:rPr lang="fr-FR" sz="2000" dirty="0" err="1" smtClean="0">
                <a:solidFill>
                  <a:schemeClr val="tx1"/>
                </a:solidFill>
                <a:latin typeface="Times New Roman" panose="02020603050405020304" pitchFamily="18" charset="0"/>
                <a:cs typeface="Times New Roman" panose="02020603050405020304" pitchFamily="18" charset="0"/>
              </a:rPr>
              <a:t>Mios</a:t>
            </a:r>
            <a:endParaRPr lang="fr-FR" sz="2000" dirty="0" smtClean="0">
              <a:solidFill>
                <a:schemeClr val="tx1"/>
              </a:solidFill>
              <a:latin typeface="Times New Roman" panose="02020603050405020304" pitchFamily="18" charset="0"/>
              <a:cs typeface="Times New Roman" panose="02020603050405020304" pitchFamily="18" charset="0"/>
            </a:endParaRPr>
          </a:p>
          <a:p>
            <a:pPr marL="1436688" lvl="1" indent="-342900" algn="l">
              <a:buFont typeface="Wingdings" panose="05000000000000000000" pitchFamily="2" charset="2"/>
              <a:buChar char="Ø"/>
            </a:pPr>
            <a:r>
              <a:rPr lang="fr-FR" sz="2000" dirty="0" smtClean="0">
                <a:solidFill>
                  <a:schemeClr val="tx1"/>
                </a:solidFill>
                <a:latin typeface="Times New Roman" panose="02020603050405020304" pitchFamily="18" charset="0"/>
                <a:cs typeface="Times New Roman" panose="02020603050405020304" pitchFamily="18" charset="0"/>
              </a:rPr>
              <a:t>Financement de certains ateliers et probablement d’un voyage d’études sur les comptes financiers et de patrimoine (PNUD)</a:t>
            </a:r>
            <a:endParaRPr lang="fr-FR" sz="2000" dirty="0">
              <a:solidFill>
                <a:schemeClr val="tx1"/>
              </a:solidFill>
              <a:latin typeface="Times New Roman" panose="02020603050405020304" pitchFamily="18" charset="0"/>
              <a:cs typeface="Times New Roman" panose="02020603050405020304" pitchFamily="18" charset="0"/>
            </a:endParaRPr>
          </a:p>
          <a:p>
            <a:pPr marL="800100" lvl="1" indent="-342900" algn="l">
              <a:buFont typeface="Wingdings" panose="05000000000000000000" pitchFamily="2" charset="2"/>
              <a:buChar char="v"/>
            </a:pPr>
            <a:r>
              <a:rPr lang="fr-FR" sz="2000" b="1" i="1" dirty="0" smtClean="0">
                <a:solidFill>
                  <a:schemeClr val="tx1"/>
                </a:solidFill>
                <a:latin typeface="Times New Roman" panose="02020603050405020304" pitchFamily="18" charset="0"/>
                <a:cs typeface="Times New Roman" panose="02020603050405020304" pitchFamily="18" charset="0"/>
              </a:rPr>
              <a:t>Ressources </a:t>
            </a:r>
            <a:r>
              <a:rPr lang="fr-FR" sz="2000" b="1" i="1" dirty="0">
                <a:solidFill>
                  <a:schemeClr val="tx1"/>
                </a:solidFill>
                <a:latin typeface="Times New Roman" panose="02020603050405020304" pitchFamily="18" charset="0"/>
                <a:cs typeface="Times New Roman" panose="02020603050405020304" pitchFamily="18" charset="0"/>
              </a:rPr>
              <a:t>humaines</a:t>
            </a:r>
          </a:p>
          <a:p>
            <a:pPr marL="1076325" indent="-342900" algn="l"/>
            <a:r>
              <a:rPr lang="fr-FR" sz="2000" dirty="0">
                <a:solidFill>
                  <a:schemeClr val="tx1"/>
                </a:solidFill>
                <a:latin typeface="Times New Roman" panose="02020603050405020304" pitchFamily="18" charset="0"/>
                <a:cs typeface="Times New Roman" panose="02020603050405020304" pitchFamily="18" charset="0"/>
              </a:rPr>
              <a:t>Un effort a été fait pour recruter 10 contractuels (Economistes, ISE, démographes et ITS) dans le cadre du projet. Il reste à les maintenir pour la pérennité des acquis </a:t>
            </a:r>
          </a:p>
          <a:p>
            <a:pPr lvl="0" algn="l"/>
            <a:endParaRPr lang="fr-FR" sz="2000" dirty="0">
              <a:solidFill>
                <a:schemeClr val="tx1"/>
              </a:solidFill>
              <a:latin typeface="Times New Roman" panose="02020603050405020304" pitchFamily="18" charset="0"/>
              <a:cs typeface="Times New Roman" panose="02020603050405020304" pitchFamily="18" charset="0"/>
            </a:endParaRPr>
          </a:p>
          <a:p>
            <a:pPr algn="l"/>
            <a:endParaRPr lang="fr-FR" sz="2000" dirty="0">
              <a:solidFill>
                <a:schemeClr val="tx1"/>
              </a:solidFill>
              <a:latin typeface="Times New Roman" panose="02020603050405020304" pitchFamily="18" charset="0"/>
              <a:cs typeface="Times New Roman" panose="02020603050405020304" pitchFamily="18" charset="0"/>
            </a:endParaRPr>
          </a:p>
          <a:p>
            <a:pPr lvl="0" algn="l"/>
            <a:endParaRPr lang="fr-FR" sz="2000" dirty="0">
              <a:solidFill>
                <a:schemeClr val="tx1"/>
              </a:solidFill>
              <a:latin typeface="Times New Roman" panose="02020603050405020304" pitchFamily="18" charset="0"/>
              <a:cs typeface="Times New Roman" panose="02020603050405020304" pitchFamily="18" charset="0"/>
            </a:endParaRPr>
          </a:p>
          <a:p>
            <a:pPr algn="l"/>
            <a:endParaRPr lang="fr-FR" sz="20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1630982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7408" y="116633"/>
            <a:ext cx="10369152" cy="648071"/>
          </a:xfrm>
        </p:spPr>
        <p:txBody>
          <a:bodyPr>
            <a:noAutofit/>
          </a:bodyPr>
          <a:lstStyle/>
          <a:p>
            <a:r>
              <a:rPr lang="fr-FR" sz="2400" b="1" dirty="0">
                <a:latin typeface="Times New Roman" panose="02020603050405020304" pitchFamily="18" charset="0"/>
                <a:cs typeface="Times New Roman" panose="02020603050405020304" pitchFamily="18" charset="0"/>
              </a:rPr>
              <a:t>4. Etat des travaux à ce jour (2/4)</a:t>
            </a:r>
          </a:p>
        </p:txBody>
      </p:sp>
      <p:sp>
        <p:nvSpPr>
          <p:cNvPr id="3" name="Sous-titre 2"/>
          <p:cNvSpPr>
            <a:spLocks noGrp="1"/>
          </p:cNvSpPr>
          <p:nvPr>
            <p:ph type="subTitle" idx="1"/>
          </p:nvPr>
        </p:nvSpPr>
        <p:spPr>
          <a:xfrm>
            <a:off x="767408" y="764704"/>
            <a:ext cx="7200800" cy="432048"/>
          </a:xfrm>
        </p:spPr>
        <p:txBody>
          <a:bodyPr>
            <a:noAutofit/>
          </a:bodyPr>
          <a:lstStyle/>
          <a:p>
            <a:pPr marL="342900" lvl="1" indent="-342900">
              <a:buFont typeface="Courier New" panose="02070309020205020404" pitchFamily="49" charset="0"/>
              <a:buChar char="o"/>
            </a:pPr>
            <a:r>
              <a:rPr lang="fr-FR" sz="2000" b="1" dirty="0" smtClean="0">
                <a:solidFill>
                  <a:schemeClr val="tx1"/>
                </a:solidFill>
                <a:latin typeface="Times New Roman" panose="02020603050405020304" pitchFamily="18" charset="0"/>
                <a:cs typeface="Times New Roman" panose="02020603050405020304" pitchFamily="18" charset="0"/>
              </a:rPr>
              <a:t>Grandes </a:t>
            </a:r>
            <a:r>
              <a:rPr lang="fr-FR" sz="2000" b="1" dirty="0">
                <a:solidFill>
                  <a:schemeClr val="tx1"/>
                </a:solidFill>
                <a:latin typeface="Times New Roman" panose="02020603050405020304" pitchFamily="18" charset="0"/>
                <a:cs typeface="Times New Roman" panose="02020603050405020304" pitchFamily="18" charset="0"/>
              </a:rPr>
              <a:t>sources de données </a:t>
            </a:r>
            <a:r>
              <a:rPr lang="fr-FR" sz="2000" b="1" dirty="0" smtClean="0">
                <a:solidFill>
                  <a:schemeClr val="tx1"/>
                </a:solidFill>
                <a:latin typeface="Times New Roman" panose="02020603050405020304" pitchFamily="18" charset="0"/>
                <a:cs typeface="Times New Roman" panose="02020603050405020304" pitchFamily="18" charset="0"/>
              </a:rPr>
              <a:t>mobilisées</a:t>
            </a:r>
            <a:endParaRPr lang="fr-FR" sz="2000" dirty="0" smtClean="0">
              <a:solidFill>
                <a:schemeClr val="tx1"/>
              </a:solidFill>
              <a:latin typeface="Times New Roman" panose="02020603050405020304" pitchFamily="18" charset="0"/>
              <a:cs typeface="Times New Roman" panose="02020603050405020304" pitchFamily="18" charset="0"/>
            </a:endParaRPr>
          </a:p>
          <a:p>
            <a:pPr lvl="0"/>
            <a:endParaRPr lang="fr-FR" sz="2000" dirty="0">
              <a:solidFill>
                <a:schemeClr val="tx1"/>
              </a:solidFill>
              <a:latin typeface="Times New Roman" panose="02020603050405020304" pitchFamily="18" charset="0"/>
              <a:cs typeface="Times New Roman" panose="02020603050405020304" pitchFamily="18" charset="0"/>
            </a:endParaRPr>
          </a:p>
          <a:p>
            <a:pPr lvl="0"/>
            <a:endParaRPr lang="fr-FR" sz="2000" dirty="0">
              <a:solidFill>
                <a:schemeClr val="tx1"/>
              </a:solidFill>
              <a:latin typeface="Times New Roman" panose="02020603050405020304" pitchFamily="18" charset="0"/>
              <a:cs typeface="Times New Roman" panose="02020603050405020304" pitchFamily="18" charset="0"/>
            </a:endParaRPr>
          </a:p>
          <a:p>
            <a:pPr lvl="0"/>
            <a:r>
              <a:rPr lang="fr-FR" sz="2000" dirty="0">
                <a:solidFill>
                  <a:schemeClr val="tx1"/>
                </a:solidFill>
                <a:latin typeface="Times New Roman" panose="02020603050405020304" pitchFamily="18" charset="0"/>
                <a:cs typeface="Times New Roman" panose="02020603050405020304" pitchFamily="18" charset="0"/>
              </a:rPr>
              <a:t>	</a:t>
            </a:r>
          </a:p>
          <a:p>
            <a:endParaRPr lang="fr-FR" sz="2000" dirty="0">
              <a:solidFill>
                <a:schemeClr val="tx1"/>
              </a:solidFill>
              <a:latin typeface="Times New Roman" panose="02020603050405020304" pitchFamily="18" charset="0"/>
              <a:cs typeface="Times New Roman" panose="02020603050405020304" pitchFamily="18" charset="0"/>
            </a:endParaRPr>
          </a:p>
          <a:p>
            <a:endParaRPr lang="fr-FR" sz="2000" dirty="0">
              <a:solidFill>
                <a:schemeClr val="tx1"/>
              </a:solidFill>
              <a:latin typeface="Times New Roman" panose="02020603050405020304" pitchFamily="18" charset="0"/>
              <a:cs typeface="Times New Roman" panose="02020603050405020304" pitchFamily="18" charset="0"/>
            </a:endParaRPr>
          </a:p>
          <a:p>
            <a:pPr lvl="0"/>
            <a:endParaRPr lang="fr-FR" sz="2000" dirty="0">
              <a:solidFill>
                <a:schemeClr val="tx1"/>
              </a:solidFill>
              <a:latin typeface="Times New Roman" panose="02020603050405020304" pitchFamily="18" charset="0"/>
              <a:cs typeface="Times New Roman" panose="02020603050405020304" pitchFamily="18" charset="0"/>
            </a:endParaRPr>
          </a:p>
          <a:p>
            <a:endParaRPr lang="fr-FR" sz="20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graphicFrame>
        <p:nvGraphicFramePr>
          <p:cNvPr id="6" name="Tableau 5"/>
          <p:cNvGraphicFramePr>
            <a:graphicFrameLocks noGrp="1"/>
          </p:cNvGraphicFramePr>
          <p:nvPr>
            <p:extLst>
              <p:ext uri="{D42A27DB-BD31-4B8C-83A1-F6EECF244321}">
                <p14:modId xmlns:p14="http://schemas.microsoft.com/office/powerpoint/2010/main" val="1852918796"/>
              </p:ext>
            </p:extLst>
          </p:nvPr>
        </p:nvGraphicFramePr>
        <p:xfrm>
          <a:off x="767408" y="1196752"/>
          <a:ext cx="10945216" cy="5191760"/>
        </p:xfrm>
        <a:graphic>
          <a:graphicData uri="http://schemas.openxmlformats.org/drawingml/2006/table">
            <a:tbl>
              <a:tblPr firstRow="1" bandRow="1">
                <a:tableStyleId>{5C22544A-7EE6-4342-B048-85BDC9FD1C3A}</a:tableStyleId>
              </a:tblPr>
              <a:tblGrid>
                <a:gridCol w="416960"/>
                <a:gridCol w="8704054"/>
                <a:gridCol w="1824202"/>
              </a:tblGrid>
              <a:tr h="370840">
                <a:tc>
                  <a:txBody>
                    <a:bodyPr/>
                    <a:lstStyle/>
                    <a:p>
                      <a:pPr algn="ctr">
                        <a:lnSpc>
                          <a:spcPct val="115000"/>
                        </a:lnSpc>
                        <a:spcAft>
                          <a:spcPts val="0"/>
                        </a:spcAft>
                      </a:pPr>
                      <a:r>
                        <a:rPr lang="fr-FR" sz="1800" b="1" dirty="0">
                          <a:solidFill>
                            <a:srgbClr val="000000"/>
                          </a:solidFill>
                          <a:effectLst/>
                          <a:latin typeface="Times New Roman" panose="02020603050405020304" pitchFamily="18" charset="0"/>
                          <a:ea typeface="Times New Roman"/>
                          <a:cs typeface="Times New Roman" panose="02020603050405020304" pitchFamily="18" charset="0"/>
                        </a:rPr>
                        <a:t>N°</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b="1" dirty="0">
                          <a:solidFill>
                            <a:srgbClr val="000000"/>
                          </a:solidFill>
                          <a:effectLst/>
                          <a:latin typeface="Times New Roman" panose="02020603050405020304" pitchFamily="18" charset="0"/>
                          <a:ea typeface="Times New Roman"/>
                          <a:cs typeface="Times New Roman" panose="02020603050405020304" pitchFamily="18" charset="0"/>
                        </a:rPr>
                        <a:t>Source</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smtClean="0">
                          <a:effectLst/>
                          <a:latin typeface="Times New Roman" panose="02020603050405020304" pitchFamily="18" charset="0"/>
                          <a:ea typeface="Calibri"/>
                          <a:cs typeface="Times New Roman" panose="02020603050405020304" pitchFamily="18" charset="0"/>
                        </a:rPr>
                        <a:t>Financement</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r>
                        <a:rPr lang="fr-FR" sz="1800" dirty="0" smtClean="0">
                          <a:latin typeface="Times New Roman" panose="02020603050405020304" pitchFamily="18" charset="0"/>
                          <a:cs typeface="Times New Roman" panose="02020603050405020304" pitchFamily="18" charset="0"/>
                        </a:rPr>
                        <a:t>1</a:t>
                      </a:r>
                      <a:endParaRPr lang="fr-FR"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dk1"/>
                          </a:solidFill>
                          <a:effectLst/>
                          <a:latin typeface="Times New Roman" panose="02020603050405020304" pitchFamily="18" charset="0"/>
                          <a:ea typeface="+mn-ea"/>
                          <a:cs typeface="Times New Roman" panose="02020603050405020304" pitchFamily="18" charset="0"/>
                        </a:rPr>
                        <a:t>Collecte des données administratives habituelles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1"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370840">
                <a:tc>
                  <a:txBody>
                    <a:bodyPr/>
                    <a:lstStyle/>
                    <a:p>
                      <a:r>
                        <a:rPr lang="fr-FR" sz="1800" dirty="0" smtClean="0">
                          <a:latin typeface="Times New Roman" panose="02020603050405020304" pitchFamily="18" charset="0"/>
                          <a:cs typeface="Times New Roman" panose="02020603050405020304" pitchFamily="18" charset="0"/>
                        </a:rPr>
                        <a:t>2</a:t>
                      </a:r>
                      <a:endParaRPr lang="fr-FR"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dk1"/>
                          </a:solidFill>
                          <a:effectLst/>
                          <a:latin typeface="Times New Roman" panose="02020603050405020304" pitchFamily="18" charset="0"/>
                          <a:ea typeface="+mn-ea"/>
                          <a:cs typeface="Times New Roman" panose="02020603050405020304" pitchFamily="18" charset="0"/>
                        </a:rPr>
                        <a:t>Collecte des données d’enquête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1"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370840">
                <a:tc>
                  <a:txBody>
                    <a:bodyPr/>
                    <a:lstStyle/>
                    <a:p>
                      <a:endParaRPr lang="fr-FR" sz="1800" dirty="0">
                        <a:latin typeface="Times New Roman" panose="02020603050405020304" pitchFamily="18" charset="0"/>
                        <a:cs typeface="Times New Roman" panose="02020603050405020304" pitchFamily="18" charset="0"/>
                      </a:endParaRPr>
                    </a:p>
                  </a:txBody>
                  <a:tcPr/>
                </a:tc>
                <a:tc>
                  <a:txBody>
                    <a:bodyPr/>
                    <a:lstStyle/>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Recensement général des entreprises (</a:t>
                      </a:r>
                      <a:r>
                        <a:rPr lang="fr-FR" sz="1800" b="0" i="1" kern="1200" dirty="0" smtClean="0">
                          <a:solidFill>
                            <a:schemeClr val="dk1"/>
                          </a:solidFill>
                          <a:effectLst/>
                          <a:latin typeface="Times New Roman" panose="02020603050405020304" pitchFamily="18" charset="0"/>
                          <a:ea typeface="+mn-ea"/>
                          <a:cs typeface="Times New Roman" panose="02020603050405020304" pitchFamily="18" charset="0"/>
                        </a:rPr>
                        <a:t>RGE, 2017</a:t>
                      </a: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fr-FR" sz="1800" b="0" i="0" dirty="0" smtClean="0">
                        <a:latin typeface="Times New Roman" panose="02020603050405020304" pitchFamily="18" charset="0"/>
                        <a:cs typeface="Times New Roman" panose="020206030504050203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b="0" i="0" dirty="0" smtClean="0">
                          <a:latin typeface="Times New Roman" panose="02020603050405020304" pitchFamily="18" charset="0"/>
                          <a:cs typeface="Times New Roman" panose="02020603050405020304" pitchFamily="18" charset="0"/>
                        </a:rPr>
                        <a:t>UE</a:t>
                      </a:r>
                    </a:p>
                  </a:txBody>
                  <a:tcPr/>
                </a:tc>
              </a:tr>
              <a:tr h="370840">
                <a:tc>
                  <a:txBody>
                    <a:bodyPr/>
                    <a:lstStyle/>
                    <a:p>
                      <a:endParaRPr lang="fr-FR" sz="1800" dirty="0">
                        <a:latin typeface="Times New Roman" panose="02020603050405020304" pitchFamily="18" charset="0"/>
                        <a:cs typeface="Times New Roman" panose="02020603050405020304" pitchFamily="18" charset="0"/>
                      </a:endParaRPr>
                    </a:p>
                  </a:txBody>
                  <a:tcPr/>
                </a:tc>
                <a:tc>
                  <a:txBody>
                    <a:bodyPr/>
                    <a:lstStyle/>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Enquête</a:t>
                      </a:r>
                      <a:r>
                        <a:rPr lang="fr-FR" sz="18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Régionale Intégrée sur  l’emploi et le secteur informel (</a:t>
                      </a:r>
                      <a:r>
                        <a:rPr lang="fr-FR" sz="1800" b="0" i="1" kern="1200" baseline="0" dirty="0" smtClean="0">
                          <a:solidFill>
                            <a:schemeClr val="dk1"/>
                          </a:solidFill>
                          <a:effectLst/>
                          <a:latin typeface="Times New Roman" panose="02020603050405020304" pitchFamily="18" charset="0"/>
                          <a:ea typeface="+mn-ea"/>
                          <a:cs typeface="Times New Roman" panose="02020603050405020304" pitchFamily="18" charset="0"/>
                        </a:rPr>
                        <a:t>E</a:t>
                      </a:r>
                      <a:r>
                        <a:rPr lang="fr-FR" sz="1800" b="0" i="1" kern="1200" dirty="0" smtClean="0">
                          <a:solidFill>
                            <a:schemeClr val="dk1"/>
                          </a:solidFill>
                          <a:effectLst/>
                          <a:latin typeface="Times New Roman" panose="02020603050405020304" pitchFamily="18" charset="0"/>
                          <a:ea typeface="+mn-ea"/>
                          <a:cs typeface="Times New Roman" panose="02020603050405020304" pitchFamily="18" charset="0"/>
                        </a:rPr>
                        <a:t>RI-ESI, 2017</a:t>
                      </a: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UEMOA</a:t>
                      </a:r>
                    </a:p>
                  </a:txBody>
                  <a:tcPr/>
                </a:tc>
              </a:tr>
              <a:tr h="370840">
                <a:tc>
                  <a:txBody>
                    <a:bodyPr/>
                    <a:lstStyle/>
                    <a:p>
                      <a:endParaRPr lang="fr-FR" sz="1800" dirty="0">
                        <a:latin typeface="Times New Roman" panose="02020603050405020304" pitchFamily="18" charset="0"/>
                        <a:cs typeface="Times New Roman" panose="02020603050405020304" pitchFamily="18" charset="0"/>
                      </a:endParaRPr>
                    </a:p>
                  </a:txBody>
                  <a:tcPr/>
                </a:tc>
                <a:tc>
                  <a:txBody>
                    <a:bodyPr/>
                    <a:lstStyle/>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Enquête harmonisée sur les</a:t>
                      </a:r>
                      <a:r>
                        <a:rPr lang="fr-FR" sz="18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conditions de vie des ménages (</a:t>
                      </a:r>
                      <a:r>
                        <a:rPr lang="fr-FR" sz="1800" b="0" i="1" kern="1200" dirty="0" smtClean="0">
                          <a:solidFill>
                            <a:schemeClr val="dk1"/>
                          </a:solidFill>
                          <a:effectLst/>
                          <a:latin typeface="Times New Roman" panose="02020603050405020304" pitchFamily="18" charset="0"/>
                          <a:ea typeface="+mn-ea"/>
                          <a:cs typeface="Times New Roman" panose="02020603050405020304" pitchFamily="18" charset="0"/>
                        </a:rPr>
                        <a:t>EHCVM, 2018</a:t>
                      </a: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UEMOA</a:t>
                      </a:r>
                    </a:p>
                  </a:txBody>
                  <a:tcPr/>
                </a:tc>
              </a:tr>
              <a:tr h="370840">
                <a:tc>
                  <a:txBody>
                    <a:bodyPr/>
                    <a:lstStyle/>
                    <a:p>
                      <a:endParaRPr lang="fr-FR" sz="1800" dirty="0">
                        <a:latin typeface="Times New Roman" panose="02020603050405020304" pitchFamily="18" charset="0"/>
                        <a:cs typeface="Times New Roman" panose="02020603050405020304" pitchFamily="18" charset="0"/>
                      </a:endParaRPr>
                    </a:p>
                  </a:txBody>
                  <a:tcPr/>
                </a:tc>
                <a:tc>
                  <a:txBody>
                    <a:bodyPr/>
                    <a:lstStyle/>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Questionnaire unifié des indicateurs de base du bien-être </a:t>
                      </a:r>
                      <a:r>
                        <a:rPr lang="fr-FR" sz="1800" b="0" i="1" kern="1200" dirty="0" smtClean="0">
                          <a:solidFill>
                            <a:schemeClr val="dk1"/>
                          </a:solidFill>
                          <a:effectLst/>
                          <a:latin typeface="Times New Roman" panose="02020603050405020304" pitchFamily="18" charset="0"/>
                          <a:ea typeface="+mn-ea"/>
                          <a:cs typeface="Times New Roman" panose="02020603050405020304" pitchFamily="18" charset="0"/>
                        </a:rPr>
                        <a:t>(QUIBB 2015</a:t>
                      </a: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BM</a:t>
                      </a:r>
                    </a:p>
                  </a:txBody>
                  <a:tcPr/>
                </a:tc>
              </a:tr>
              <a:tr h="370840">
                <a:tc>
                  <a:txBody>
                    <a:bodyPr/>
                    <a:lstStyle/>
                    <a:p>
                      <a:endParaRPr lang="fr-FR" sz="1800" i="0" dirty="0">
                        <a:latin typeface="Times New Roman" panose="02020603050405020304" pitchFamily="18" charset="0"/>
                        <a:cs typeface="Times New Roman" panose="02020603050405020304" pitchFamily="18" charset="0"/>
                      </a:endParaRPr>
                    </a:p>
                  </a:txBody>
                  <a:tcPr/>
                </a:tc>
                <a:tc>
                  <a:txBody>
                    <a:bodyPr/>
                    <a:lstStyle/>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800" b="0" i="0" kern="1200" dirty="0" smtClean="0">
                          <a:solidFill>
                            <a:schemeClr val="dk1"/>
                          </a:solidFill>
                          <a:effectLst/>
                          <a:latin typeface="Times New Roman" panose="02020603050405020304" pitchFamily="18" charset="0"/>
                          <a:ea typeface="+mn-ea"/>
                          <a:cs typeface="Times New Roman" panose="02020603050405020304" pitchFamily="18" charset="0"/>
                        </a:rPr>
                        <a:t>Le Recensement national de l’agriculture </a:t>
                      </a:r>
                      <a:r>
                        <a:rPr lang="fr-FR" sz="1800" b="0" i="0" kern="1200" dirty="0" smtClean="0">
                          <a:solidFill>
                            <a:schemeClr val="tx1"/>
                          </a:solidFill>
                          <a:effectLst/>
                          <a:latin typeface="Times New Roman" panose="02020603050405020304" pitchFamily="18" charset="0"/>
                          <a:ea typeface="+mn-ea"/>
                          <a:cs typeface="Times New Roman" panose="02020603050405020304" pitchFamily="18" charset="0"/>
                        </a:rPr>
                        <a:t>(RNA, 2012)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80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370840">
                <a:tc>
                  <a:txBody>
                    <a:bodyPr/>
                    <a:lstStyle/>
                    <a:p>
                      <a:r>
                        <a:rPr lang="fr-FR" sz="1800" i="0" dirty="0" smtClean="0">
                          <a:latin typeface="Times New Roman" panose="02020603050405020304" pitchFamily="18" charset="0"/>
                          <a:cs typeface="Times New Roman" panose="02020603050405020304" pitchFamily="18" charset="0"/>
                        </a:rPr>
                        <a:t>3</a:t>
                      </a:r>
                      <a:endParaRPr lang="fr-FR" sz="1800" i="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kern="1200" dirty="0" smtClean="0">
                          <a:solidFill>
                            <a:schemeClr val="dk1"/>
                          </a:solidFill>
                          <a:effectLst/>
                          <a:latin typeface="Times New Roman" panose="02020603050405020304" pitchFamily="18" charset="0"/>
                          <a:ea typeface="+mn-ea"/>
                          <a:cs typeface="Times New Roman" panose="02020603050405020304" pitchFamily="18" charset="0"/>
                        </a:rPr>
                        <a:t>Enquêtes légères de structure sur…</a:t>
                      </a:r>
                      <a:endParaRPr lang="fr-FR" sz="180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80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370840">
                <a:tc>
                  <a:txBody>
                    <a:bodyPr/>
                    <a:lstStyle/>
                    <a:p>
                      <a:endParaRPr lang="fr-FR" sz="1800">
                        <a:latin typeface="Times New Roman" panose="02020603050405020304" pitchFamily="18" charset="0"/>
                        <a:cs typeface="Times New Roman" panose="02020603050405020304" pitchFamily="18" charset="0"/>
                      </a:endParaRPr>
                    </a:p>
                  </a:txBody>
                  <a:tcPr/>
                </a:tc>
                <a:tc>
                  <a:txBody>
                    <a:bodyPr/>
                    <a:lstStyle/>
                    <a:p>
                      <a:pPr marL="742950" lvl="1" indent="-285750">
                        <a:buFont typeface="Wingdings" panose="05000000000000000000" pitchFamily="2" charset="2"/>
                        <a:buChar char="v"/>
                      </a:pPr>
                      <a:r>
                        <a:rPr lang="fr-FR" sz="1800" i="1" kern="1200" dirty="0" smtClean="0">
                          <a:solidFill>
                            <a:schemeClr val="dk1"/>
                          </a:solidFill>
                          <a:effectLst/>
                          <a:latin typeface="Times New Roman" panose="02020603050405020304" pitchFamily="18" charset="0"/>
                          <a:ea typeface="+mn-ea"/>
                          <a:cs typeface="Times New Roman" panose="02020603050405020304" pitchFamily="18" charset="0"/>
                        </a:rPr>
                        <a:t>Unités de production artisanale des mines </a:t>
                      </a:r>
                      <a:endParaRPr lang="fr-FR" sz="1800" i="1" dirty="0">
                        <a:latin typeface="Times New Roman" panose="02020603050405020304" pitchFamily="18" charset="0"/>
                        <a:cs typeface="Times New Roman" panose="02020603050405020304" pitchFamily="18" charset="0"/>
                      </a:endParaRPr>
                    </a:p>
                  </a:txBody>
                  <a:tcPr/>
                </a:tc>
                <a:tc>
                  <a:txBody>
                    <a:bodyPr/>
                    <a:lstStyle/>
                    <a:p>
                      <a:pPr lvl="0" algn="just"/>
                      <a:r>
                        <a:rPr lang="fr-FR" sz="1800" i="0" dirty="0" smtClean="0">
                          <a:latin typeface="Times New Roman" panose="02020603050405020304" pitchFamily="18" charset="0"/>
                          <a:cs typeface="Times New Roman" panose="02020603050405020304" pitchFamily="18" charset="0"/>
                        </a:rPr>
                        <a:t>BM</a:t>
                      </a:r>
                      <a:endParaRPr lang="fr-FR" sz="1800" i="0" dirty="0">
                        <a:latin typeface="Times New Roman" panose="02020603050405020304" pitchFamily="18" charset="0"/>
                        <a:cs typeface="Times New Roman" panose="02020603050405020304" pitchFamily="18" charset="0"/>
                      </a:endParaRPr>
                    </a:p>
                  </a:txBody>
                  <a:tcPr/>
                </a:tc>
              </a:tr>
              <a:tr h="370840">
                <a:tc>
                  <a:txBody>
                    <a:bodyPr/>
                    <a:lstStyle/>
                    <a:p>
                      <a:endParaRPr lang="fr-FR" sz="1800">
                        <a:latin typeface="Times New Roman" panose="02020603050405020304" pitchFamily="18" charset="0"/>
                        <a:cs typeface="Times New Roman" panose="02020603050405020304" pitchFamily="18" charset="0"/>
                      </a:endParaRPr>
                    </a:p>
                  </a:txBody>
                  <a:tcPr/>
                </a:tc>
                <a:tc>
                  <a:txBody>
                    <a:bodyPr/>
                    <a:lstStyle/>
                    <a:p>
                      <a:pPr marL="742950" lvl="1" indent="-285750">
                        <a:buFont typeface="Wingdings" panose="05000000000000000000" pitchFamily="2" charset="2"/>
                        <a:buChar char="v"/>
                      </a:pPr>
                      <a:r>
                        <a:rPr lang="fr-FR" sz="1800" i="1" kern="1200" dirty="0" smtClean="0">
                          <a:solidFill>
                            <a:schemeClr val="tx1"/>
                          </a:solidFill>
                          <a:effectLst/>
                          <a:latin typeface="Times New Roman" panose="02020603050405020304" pitchFamily="18" charset="0"/>
                          <a:ea typeface="+mn-ea"/>
                          <a:cs typeface="Times New Roman" panose="02020603050405020304" pitchFamily="18" charset="0"/>
                        </a:rPr>
                        <a:t>Recensement</a:t>
                      </a:r>
                      <a:r>
                        <a:rPr lang="fr-FR" sz="1800" i="1" kern="1200" baseline="0" dirty="0" smtClean="0">
                          <a:solidFill>
                            <a:schemeClr val="tx1"/>
                          </a:solidFill>
                          <a:effectLst/>
                          <a:latin typeface="Times New Roman" panose="02020603050405020304" pitchFamily="18" charset="0"/>
                          <a:ea typeface="+mn-ea"/>
                          <a:cs typeface="Times New Roman" panose="02020603050405020304" pitchFamily="18" charset="0"/>
                        </a:rPr>
                        <a:t> des </a:t>
                      </a:r>
                      <a:r>
                        <a:rPr lang="fr-FR" sz="1800" i="1" kern="1200" dirty="0" smtClean="0">
                          <a:solidFill>
                            <a:schemeClr val="tx1"/>
                          </a:solidFill>
                          <a:effectLst/>
                          <a:latin typeface="Times New Roman" panose="02020603050405020304" pitchFamily="18" charset="0"/>
                          <a:ea typeface="+mn-ea"/>
                          <a:cs typeface="Times New Roman" panose="02020603050405020304" pitchFamily="18" charset="0"/>
                        </a:rPr>
                        <a:t>Institutions </a:t>
                      </a:r>
                      <a:r>
                        <a:rPr lang="fr-FR" sz="1800" i="1" kern="1200" dirty="0" smtClean="0">
                          <a:solidFill>
                            <a:schemeClr val="dk1"/>
                          </a:solidFill>
                          <a:effectLst/>
                          <a:latin typeface="Times New Roman" panose="02020603050405020304" pitchFamily="18" charset="0"/>
                          <a:ea typeface="+mn-ea"/>
                          <a:cs typeface="Times New Roman" panose="02020603050405020304" pitchFamily="18" charset="0"/>
                        </a:rPr>
                        <a:t>sans but lucratif </a:t>
                      </a:r>
                      <a:r>
                        <a:rPr lang="fr-FR" sz="1800" i="1" kern="1200" baseline="0" dirty="0" smtClean="0">
                          <a:solidFill>
                            <a:schemeClr val="dk1"/>
                          </a:solidFill>
                          <a:effectLst/>
                          <a:latin typeface="Times New Roman" panose="02020603050405020304" pitchFamily="18" charset="0"/>
                          <a:ea typeface="+mn-ea"/>
                          <a:cs typeface="Times New Roman" panose="02020603050405020304" pitchFamily="18" charset="0"/>
                        </a:rPr>
                        <a:t> (ISBL)</a:t>
                      </a:r>
                      <a:endParaRPr lang="fr-FR" sz="1800" i="1" dirty="0">
                        <a:latin typeface="Times New Roman" panose="02020603050405020304" pitchFamily="18" charset="0"/>
                        <a:cs typeface="Times New Roman" panose="02020603050405020304" pitchFamily="18" charset="0"/>
                      </a:endParaRPr>
                    </a:p>
                  </a:txBody>
                  <a:tcPr/>
                </a:tc>
                <a:tc>
                  <a:txBody>
                    <a:bodyPr/>
                    <a:lstStyle/>
                    <a:p>
                      <a:pPr lvl="0" algn="just"/>
                      <a:r>
                        <a:rPr lang="fr-FR" sz="1800" i="0" dirty="0" smtClean="0">
                          <a:latin typeface="Times New Roman" panose="02020603050405020304" pitchFamily="18" charset="0"/>
                          <a:cs typeface="Times New Roman" panose="02020603050405020304" pitchFamily="18" charset="0"/>
                        </a:rPr>
                        <a:t>UEMOA</a:t>
                      </a:r>
                      <a:endParaRPr lang="fr-FR" sz="1800" i="0" dirty="0">
                        <a:latin typeface="Times New Roman" panose="02020603050405020304" pitchFamily="18" charset="0"/>
                        <a:cs typeface="Times New Roman" panose="02020603050405020304" pitchFamily="18" charset="0"/>
                      </a:endParaRPr>
                    </a:p>
                  </a:txBody>
                  <a:tcPr/>
                </a:tc>
              </a:tr>
              <a:tr h="370840">
                <a:tc>
                  <a:txBody>
                    <a:bodyPr/>
                    <a:lstStyle/>
                    <a:p>
                      <a:endParaRPr lang="fr-FR" sz="1800">
                        <a:latin typeface="Times New Roman" panose="02020603050405020304" pitchFamily="18" charset="0"/>
                        <a:cs typeface="Times New Roman" panose="02020603050405020304" pitchFamily="18" charset="0"/>
                      </a:endParaRPr>
                    </a:p>
                  </a:txBody>
                  <a:tcPr/>
                </a:tc>
                <a:tc>
                  <a:txBody>
                    <a:bodyPr/>
                    <a:lstStyle/>
                    <a:p>
                      <a:pPr marL="742950" lvl="1" indent="-285750">
                        <a:buFont typeface="Wingdings" panose="05000000000000000000" pitchFamily="2" charset="2"/>
                        <a:buChar char="v"/>
                      </a:pPr>
                      <a:r>
                        <a:rPr lang="fr-FR" sz="1800" i="1" kern="1200" dirty="0" smtClean="0">
                          <a:solidFill>
                            <a:schemeClr val="dk1"/>
                          </a:solidFill>
                          <a:effectLst/>
                          <a:latin typeface="Times New Roman" panose="02020603050405020304" pitchFamily="18" charset="0"/>
                          <a:ea typeface="+mn-ea"/>
                          <a:cs typeface="Times New Roman" panose="02020603050405020304" pitchFamily="18" charset="0"/>
                        </a:rPr>
                        <a:t>Flux transfrontaliers non enregistrés </a:t>
                      </a:r>
                      <a:endParaRPr lang="fr-FR" sz="1800" i="1" dirty="0">
                        <a:latin typeface="Times New Roman" panose="02020603050405020304" pitchFamily="18" charset="0"/>
                        <a:cs typeface="Times New Roman" panose="02020603050405020304" pitchFamily="18" charset="0"/>
                      </a:endParaRPr>
                    </a:p>
                  </a:txBody>
                  <a:tcPr/>
                </a:tc>
                <a:tc>
                  <a:txBody>
                    <a:bodyPr/>
                    <a:lstStyle/>
                    <a:p>
                      <a:pPr lvl="0" algn="just"/>
                      <a:r>
                        <a:rPr lang="fr-FR" sz="1800" i="0" dirty="0" smtClean="0">
                          <a:latin typeface="Times New Roman" panose="02020603050405020304" pitchFamily="18" charset="0"/>
                          <a:cs typeface="Times New Roman" panose="02020603050405020304" pitchFamily="18" charset="0"/>
                        </a:rPr>
                        <a:t>BM</a:t>
                      </a:r>
                      <a:endParaRPr lang="fr-FR" sz="1800" i="0" dirty="0">
                        <a:latin typeface="Times New Roman" panose="02020603050405020304" pitchFamily="18" charset="0"/>
                        <a:cs typeface="Times New Roman" panose="02020603050405020304" pitchFamily="18" charset="0"/>
                      </a:endParaRPr>
                    </a:p>
                  </a:txBody>
                  <a:tcPr/>
                </a:tc>
              </a:tr>
              <a:tr h="370840">
                <a:tc>
                  <a:txBody>
                    <a:bodyPr/>
                    <a:lstStyle/>
                    <a:p>
                      <a:endParaRPr lang="fr-FR" sz="1800">
                        <a:latin typeface="Times New Roman" panose="02020603050405020304" pitchFamily="18" charset="0"/>
                        <a:cs typeface="Times New Roman" panose="02020603050405020304" pitchFamily="18" charset="0"/>
                      </a:endParaRPr>
                    </a:p>
                  </a:txBody>
                  <a:tcPr/>
                </a:tc>
                <a:tc>
                  <a:txBody>
                    <a:bodyPr/>
                    <a:lstStyle/>
                    <a:p>
                      <a:pPr marL="742950" lvl="1" indent="-285750">
                        <a:buFont typeface="Wingdings" panose="05000000000000000000" pitchFamily="2" charset="2"/>
                        <a:buChar char="v"/>
                      </a:pPr>
                      <a:r>
                        <a:rPr lang="fr-FR" sz="1800" i="1" kern="1200" dirty="0" smtClean="0">
                          <a:solidFill>
                            <a:schemeClr val="dk1"/>
                          </a:solidFill>
                          <a:effectLst/>
                          <a:latin typeface="Times New Roman" panose="02020603050405020304" pitchFamily="18" charset="0"/>
                          <a:ea typeface="+mn-ea"/>
                          <a:cs typeface="Times New Roman" panose="02020603050405020304" pitchFamily="18" charset="0"/>
                        </a:rPr>
                        <a:t>Marges de commerce et de transport </a:t>
                      </a:r>
                      <a:endParaRPr lang="fr-FR" sz="1800" i="1" dirty="0">
                        <a:latin typeface="Times New Roman" panose="02020603050405020304" pitchFamily="18" charset="0"/>
                        <a:cs typeface="Times New Roman" panose="02020603050405020304" pitchFamily="18" charset="0"/>
                      </a:endParaRPr>
                    </a:p>
                  </a:txBody>
                  <a:tcPr/>
                </a:tc>
                <a:tc>
                  <a:txBody>
                    <a:bodyPr/>
                    <a:lstStyle/>
                    <a:p>
                      <a:pPr lvl="0" algn="just"/>
                      <a:r>
                        <a:rPr lang="fr-FR" sz="1800" i="0" dirty="0" smtClean="0">
                          <a:latin typeface="Times New Roman" panose="02020603050405020304" pitchFamily="18" charset="0"/>
                          <a:cs typeface="Times New Roman" panose="02020603050405020304" pitchFamily="18" charset="0"/>
                        </a:rPr>
                        <a:t>Fonds PIB</a:t>
                      </a:r>
                      <a:r>
                        <a:rPr lang="fr-FR" sz="1800" i="0" baseline="0" dirty="0" smtClean="0">
                          <a:latin typeface="Times New Roman" panose="02020603050405020304" pitchFamily="18" charset="0"/>
                          <a:cs typeface="Times New Roman" panose="02020603050405020304" pitchFamily="18" charset="0"/>
                        </a:rPr>
                        <a:t> (Etat)</a:t>
                      </a:r>
                      <a:endParaRPr lang="fr-FR" sz="1800" i="0" dirty="0">
                        <a:latin typeface="Times New Roman" panose="02020603050405020304" pitchFamily="18" charset="0"/>
                        <a:cs typeface="Times New Roman" panose="02020603050405020304" pitchFamily="18" charset="0"/>
                      </a:endParaRPr>
                    </a:p>
                  </a:txBody>
                  <a:tcPr/>
                </a:tc>
              </a:tr>
              <a:tr h="370840">
                <a:tc>
                  <a:txBody>
                    <a:bodyPr/>
                    <a:lstStyle/>
                    <a:p>
                      <a:endParaRPr lang="fr-FR" sz="1800">
                        <a:latin typeface="Times New Roman" panose="02020603050405020304" pitchFamily="18" charset="0"/>
                        <a:cs typeface="Times New Roman" panose="02020603050405020304" pitchFamily="18" charset="0"/>
                      </a:endParaRPr>
                    </a:p>
                  </a:txBody>
                  <a:tcPr/>
                </a:tc>
                <a:tc>
                  <a:txBody>
                    <a:bodyPr/>
                    <a:lstStyle/>
                    <a:p>
                      <a:pPr marL="742950" lvl="1" indent="-285750">
                        <a:buFont typeface="Wingdings" panose="05000000000000000000" pitchFamily="2" charset="2"/>
                        <a:buChar char="v"/>
                      </a:pPr>
                      <a:r>
                        <a:rPr lang="fr-FR" sz="1800" i="1" kern="1200" dirty="0" smtClean="0">
                          <a:solidFill>
                            <a:schemeClr val="dk1"/>
                          </a:solidFill>
                          <a:effectLst/>
                          <a:latin typeface="Times New Roman" panose="02020603050405020304" pitchFamily="18" charset="0"/>
                          <a:ea typeface="+mn-ea"/>
                          <a:cs typeface="Times New Roman" panose="02020603050405020304" pitchFamily="18" charset="0"/>
                        </a:rPr>
                        <a:t>Structure des consommations intermédiaire des entreprises</a:t>
                      </a:r>
                      <a:endParaRPr lang="fr-FR" sz="1800" i="1" dirty="0">
                        <a:latin typeface="Times New Roman" panose="02020603050405020304" pitchFamily="18" charset="0"/>
                        <a:cs typeface="Times New Roman" panose="020206030504050203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i="0" dirty="0" smtClean="0">
                          <a:latin typeface="Times New Roman" panose="02020603050405020304" pitchFamily="18" charset="0"/>
                          <a:cs typeface="Times New Roman" panose="02020603050405020304" pitchFamily="18" charset="0"/>
                        </a:rPr>
                        <a:t>Fonds PIB</a:t>
                      </a:r>
                      <a:r>
                        <a:rPr lang="fr-FR" sz="1800" i="0" baseline="0" dirty="0" smtClean="0">
                          <a:latin typeface="Times New Roman" panose="02020603050405020304" pitchFamily="18" charset="0"/>
                          <a:cs typeface="Times New Roman" panose="02020603050405020304" pitchFamily="18" charset="0"/>
                        </a:rPr>
                        <a:t> (Etat)</a:t>
                      </a:r>
                      <a:endParaRPr lang="fr-FR" sz="1800" i="0" dirty="0" smtClean="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000453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44625"/>
            <a:ext cx="7772400" cy="648071"/>
          </a:xfrm>
        </p:spPr>
        <p:txBody>
          <a:bodyPr>
            <a:noAutofit/>
          </a:bodyPr>
          <a:lstStyle/>
          <a:p>
            <a:r>
              <a:rPr lang="fr-FR" sz="2800" b="1" dirty="0">
                <a:latin typeface="Times New Roman" panose="02020603050405020304" pitchFamily="18" charset="0"/>
                <a:cs typeface="Times New Roman" panose="02020603050405020304" pitchFamily="18" charset="0"/>
              </a:rPr>
              <a:t>4. Etat des travaux à ce jour (3/4)</a:t>
            </a:r>
          </a:p>
        </p:txBody>
      </p:sp>
      <p:sp>
        <p:nvSpPr>
          <p:cNvPr id="3" name="Sous-titre 2"/>
          <p:cNvSpPr>
            <a:spLocks noGrp="1"/>
          </p:cNvSpPr>
          <p:nvPr>
            <p:ph type="subTitle" idx="1"/>
          </p:nvPr>
        </p:nvSpPr>
        <p:spPr>
          <a:xfrm>
            <a:off x="623392" y="692696"/>
            <a:ext cx="10729192" cy="1008112"/>
          </a:xfrm>
        </p:spPr>
        <p:txBody>
          <a:bodyPr>
            <a:noAutofit/>
          </a:bodyPr>
          <a:lstStyle/>
          <a:p>
            <a:pPr marL="342900" lvl="1" indent="-342900" algn="l">
              <a:buFont typeface="Courier New" panose="02070309020205020404" pitchFamily="49" charset="0"/>
              <a:buChar char="o"/>
            </a:pPr>
            <a:r>
              <a:rPr lang="fr-FR" sz="2400" b="1" dirty="0" smtClean="0">
                <a:solidFill>
                  <a:schemeClr val="tx1"/>
                </a:solidFill>
                <a:latin typeface="Times New Roman" panose="02020603050405020304" pitchFamily="18" charset="0"/>
                <a:cs typeface="Times New Roman" panose="02020603050405020304" pitchFamily="18" charset="0"/>
              </a:rPr>
              <a:t>Travaux </a:t>
            </a:r>
            <a:r>
              <a:rPr lang="fr-FR" sz="2400" b="1" dirty="0">
                <a:solidFill>
                  <a:schemeClr val="tx1"/>
                </a:solidFill>
                <a:latin typeface="Times New Roman" panose="02020603050405020304" pitchFamily="18" charset="0"/>
                <a:cs typeface="Times New Roman" panose="02020603050405020304" pitchFamily="18" charset="0"/>
              </a:rPr>
              <a:t>réalisés</a:t>
            </a:r>
          </a:p>
          <a:p>
            <a:pPr marL="914400" lvl="1" indent="-457200" algn="l">
              <a:buFont typeface="Wingdings" panose="05000000000000000000" pitchFamily="2" charset="2"/>
              <a:buChar char="v"/>
            </a:pPr>
            <a:r>
              <a:rPr lang="fr-FR" sz="2000" b="1" i="1" dirty="0" smtClean="0">
                <a:solidFill>
                  <a:schemeClr val="tx1"/>
                </a:solidFill>
                <a:latin typeface="Times New Roman" panose="02020603050405020304" pitchFamily="18" charset="0"/>
                <a:cs typeface="Times New Roman" panose="02020603050405020304" pitchFamily="18" charset="0"/>
              </a:rPr>
              <a:t>Traitement des données sources</a:t>
            </a:r>
            <a:r>
              <a:rPr lang="fr-FR" sz="2400" dirty="0" smtClean="0">
                <a:solidFill>
                  <a:schemeClr val="tx1"/>
                </a:solidFill>
                <a:latin typeface="Times New Roman" panose="02020603050405020304" pitchFamily="18" charset="0"/>
                <a:cs typeface="Times New Roman" panose="02020603050405020304" pitchFamily="18" charset="0"/>
              </a:rPr>
              <a:t> </a:t>
            </a:r>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a:p>
            <a:pPr lvl="0" algn="l"/>
            <a:endParaRPr lang="fr-FR" sz="28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graphicFrame>
        <p:nvGraphicFramePr>
          <p:cNvPr id="7" name="Tableau 6"/>
          <p:cNvGraphicFramePr>
            <a:graphicFrameLocks noGrp="1"/>
          </p:cNvGraphicFramePr>
          <p:nvPr>
            <p:extLst>
              <p:ext uri="{D42A27DB-BD31-4B8C-83A1-F6EECF244321}">
                <p14:modId xmlns:p14="http://schemas.microsoft.com/office/powerpoint/2010/main" val="1629657191"/>
              </p:ext>
            </p:extLst>
          </p:nvPr>
        </p:nvGraphicFramePr>
        <p:xfrm>
          <a:off x="1010133" y="1844824"/>
          <a:ext cx="10342451" cy="3744416"/>
        </p:xfrm>
        <a:graphic>
          <a:graphicData uri="http://schemas.openxmlformats.org/drawingml/2006/table">
            <a:tbl>
              <a:tblPr firstRow="1" firstCol="1" bandRow="1">
                <a:tableStyleId>{BC89EF96-8CEA-46FF-86C4-4CE0E7609802}</a:tableStyleId>
              </a:tblPr>
              <a:tblGrid>
                <a:gridCol w="3069643"/>
                <a:gridCol w="2755493"/>
                <a:gridCol w="4517315"/>
              </a:tblGrid>
              <a:tr h="312035">
                <a:tc>
                  <a:txBody>
                    <a:bodyPr/>
                    <a:lstStyle/>
                    <a:p>
                      <a:pPr algn="ctr">
                        <a:lnSpc>
                          <a:spcPct val="115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Groupe thématique</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nchor="ctr"/>
                </a:tc>
                <a:tc>
                  <a:txBody>
                    <a:bodyPr/>
                    <a:lstStyle/>
                    <a:p>
                      <a:pPr algn="ctr">
                        <a:lnSpc>
                          <a:spcPct val="115000"/>
                        </a:lnSpc>
                        <a:spcBef>
                          <a:spcPts val="600"/>
                        </a:spcBef>
                        <a:spcAft>
                          <a:spcPts val="600"/>
                        </a:spcAft>
                      </a:pPr>
                      <a:r>
                        <a:rPr lang="fr-FR" sz="1600" dirty="0" smtClean="0">
                          <a:effectLst/>
                          <a:latin typeface="Times New Roman" panose="02020603050405020304" pitchFamily="18" charset="0"/>
                          <a:cs typeface="Times New Roman" panose="02020603050405020304" pitchFamily="18" charset="0"/>
                        </a:rPr>
                        <a:t>Structures impliquées</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nchor="ctr"/>
                </a:tc>
                <a:tc>
                  <a:txBody>
                    <a:bodyPr/>
                    <a:lstStyle/>
                    <a:p>
                      <a:pPr algn="ctr">
                        <a:lnSpc>
                          <a:spcPct val="115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Travaux effectués</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nchor="ctr"/>
                </a:tc>
              </a:tr>
              <a:tr h="936104">
                <a:tc>
                  <a:txBody>
                    <a:bodyPr/>
                    <a:lstStyle/>
                    <a:p>
                      <a:pPr algn="l">
                        <a:lnSpc>
                          <a:spcPct val="115000"/>
                        </a:lnSpc>
                        <a:spcAft>
                          <a:spcPts val="600"/>
                        </a:spcAft>
                      </a:pPr>
                      <a:r>
                        <a:rPr lang="fr-FR" sz="1600" b="0" dirty="0" smtClean="0">
                          <a:effectLst/>
                          <a:latin typeface="Times New Roman" panose="02020603050405020304" pitchFamily="18" charset="0"/>
                          <a:cs typeface="Times New Roman" panose="02020603050405020304" pitchFamily="18" charset="0"/>
                        </a:rPr>
                        <a:t>1. Groupe </a:t>
                      </a:r>
                      <a:r>
                        <a:rPr lang="fr-FR" sz="1600" b="0" dirty="0">
                          <a:effectLst/>
                          <a:latin typeface="Times New Roman" panose="02020603050405020304" pitchFamily="18" charset="0"/>
                          <a:cs typeface="Times New Roman" panose="02020603050405020304" pitchFamily="18" charset="0"/>
                        </a:rPr>
                        <a:t>de travail sur les Services d’intermédiation financière indirectement mesurés (SIFIM)</a:t>
                      </a:r>
                      <a:endParaRPr lang="fr-FR"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600" dirty="0">
                          <a:effectLst/>
                          <a:latin typeface="Times New Roman" panose="02020603050405020304" pitchFamily="18" charset="0"/>
                          <a:cs typeface="Times New Roman" panose="02020603050405020304" pitchFamily="18" charset="0"/>
                        </a:rPr>
                        <a:t>BCEAO, INSEED</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600" dirty="0">
                          <a:effectLst/>
                          <a:latin typeface="Times New Roman" panose="02020603050405020304" pitchFamily="18" charset="0"/>
                          <a:cs typeface="Times New Roman" panose="02020603050405020304" pitchFamily="18" charset="0"/>
                        </a:rPr>
                        <a:t>SIFIM </a:t>
                      </a:r>
                      <a:r>
                        <a:rPr lang="fr-FR" sz="1600" dirty="0" smtClean="0">
                          <a:effectLst/>
                          <a:latin typeface="Times New Roman" panose="02020603050405020304" pitchFamily="18" charset="0"/>
                          <a:cs typeface="Times New Roman" panose="02020603050405020304" pitchFamily="18" charset="0"/>
                        </a:rPr>
                        <a:t>calculé </a:t>
                      </a:r>
                      <a:r>
                        <a:rPr lang="fr-FR" sz="1600" dirty="0">
                          <a:effectLst/>
                          <a:latin typeface="Times New Roman" panose="02020603050405020304" pitchFamily="18" charset="0"/>
                          <a:cs typeface="Times New Roman" panose="02020603050405020304" pitchFamily="18" charset="0"/>
                        </a:rPr>
                        <a:t>suivant le SCN 2008 </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r>
              <a:tr h="624069">
                <a:tc>
                  <a:txBody>
                    <a:bodyPr/>
                    <a:lstStyle/>
                    <a:p>
                      <a:pPr algn="l">
                        <a:lnSpc>
                          <a:spcPct val="115000"/>
                        </a:lnSpc>
                        <a:spcAft>
                          <a:spcPts val="600"/>
                        </a:spcAft>
                      </a:pPr>
                      <a:r>
                        <a:rPr lang="fr-FR" sz="1600" b="0" dirty="0" smtClean="0">
                          <a:effectLst/>
                          <a:latin typeface="Times New Roman" panose="02020603050405020304" pitchFamily="18" charset="0"/>
                          <a:cs typeface="Times New Roman" panose="02020603050405020304" pitchFamily="18" charset="0"/>
                        </a:rPr>
                        <a:t>2. Groupe </a:t>
                      </a:r>
                      <a:r>
                        <a:rPr lang="fr-FR" sz="1600" b="0" dirty="0">
                          <a:effectLst/>
                          <a:latin typeface="Times New Roman" panose="02020603050405020304" pitchFamily="18" charset="0"/>
                          <a:cs typeface="Times New Roman" panose="02020603050405020304" pitchFamily="18" charset="0"/>
                        </a:rPr>
                        <a:t>de travail sur la production de la </a:t>
                      </a:r>
                      <a:r>
                        <a:rPr lang="fr-FR" sz="1600" b="0" dirty="0" smtClean="0">
                          <a:effectLst/>
                          <a:latin typeface="Times New Roman" panose="02020603050405020304" pitchFamily="18" charset="0"/>
                          <a:cs typeface="Times New Roman" panose="02020603050405020304" pitchFamily="18" charset="0"/>
                        </a:rPr>
                        <a:t>Banque </a:t>
                      </a:r>
                      <a:r>
                        <a:rPr lang="fr-FR" sz="1600" b="0" dirty="0">
                          <a:effectLst/>
                          <a:latin typeface="Times New Roman" panose="02020603050405020304" pitchFamily="18" charset="0"/>
                          <a:cs typeface="Times New Roman" panose="02020603050405020304" pitchFamily="18" charset="0"/>
                        </a:rPr>
                        <a:t>centrale </a:t>
                      </a:r>
                      <a:endParaRPr lang="fr-FR"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600" dirty="0">
                          <a:effectLst/>
                          <a:latin typeface="Times New Roman" panose="02020603050405020304" pitchFamily="18" charset="0"/>
                          <a:cs typeface="Times New Roman" panose="02020603050405020304" pitchFamily="18" charset="0"/>
                        </a:rPr>
                        <a:t>BCEAO, INSEED</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600" dirty="0">
                          <a:effectLst/>
                          <a:latin typeface="Times New Roman" panose="02020603050405020304" pitchFamily="18" charset="0"/>
                          <a:cs typeface="Times New Roman" panose="02020603050405020304" pitchFamily="18" charset="0"/>
                        </a:rPr>
                        <a:t>Production de la BCEAO déterminée (SCN 2008)</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r>
              <a:tr h="936104">
                <a:tc>
                  <a:txBody>
                    <a:bodyPr/>
                    <a:lstStyle/>
                    <a:p>
                      <a:pPr algn="l">
                        <a:lnSpc>
                          <a:spcPct val="115000"/>
                        </a:lnSpc>
                        <a:spcAft>
                          <a:spcPts val="600"/>
                        </a:spcAft>
                      </a:pPr>
                      <a:r>
                        <a:rPr lang="fr-FR" sz="1600" b="0" dirty="0" smtClean="0">
                          <a:effectLst/>
                          <a:latin typeface="Times New Roman" panose="02020603050405020304" pitchFamily="18" charset="0"/>
                          <a:cs typeface="Times New Roman" panose="02020603050405020304" pitchFamily="18" charset="0"/>
                        </a:rPr>
                        <a:t>3. Groupe </a:t>
                      </a:r>
                      <a:r>
                        <a:rPr lang="fr-FR" sz="1600" b="0" dirty="0">
                          <a:effectLst/>
                          <a:latin typeface="Times New Roman" panose="02020603050405020304" pitchFamily="18" charset="0"/>
                          <a:cs typeface="Times New Roman" panose="02020603050405020304" pitchFamily="18" charset="0"/>
                        </a:rPr>
                        <a:t>de travail sur la détermination de la production </a:t>
                      </a:r>
                      <a:r>
                        <a:rPr lang="fr-FR" sz="1600" b="0" dirty="0" smtClean="0">
                          <a:effectLst/>
                          <a:latin typeface="Times New Roman" panose="02020603050405020304" pitchFamily="18" charset="0"/>
                          <a:cs typeface="Times New Roman" panose="02020603050405020304" pitchFamily="18" charset="0"/>
                        </a:rPr>
                        <a:t>de l’assurance-dommage</a:t>
                      </a:r>
                      <a:endParaRPr lang="fr-FR"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600" dirty="0">
                          <a:effectLst/>
                          <a:latin typeface="Times New Roman" panose="02020603050405020304" pitchFamily="18" charset="0"/>
                          <a:cs typeface="Times New Roman" panose="02020603050405020304" pitchFamily="18" charset="0"/>
                        </a:rPr>
                        <a:t>Direction nationale des assurances (DNA), INSEED</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600" dirty="0">
                          <a:effectLst/>
                          <a:latin typeface="Times New Roman" panose="02020603050405020304" pitchFamily="18" charset="0"/>
                          <a:cs typeface="Times New Roman" panose="02020603050405020304" pitchFamily="18" charset="0"/>
                        </a:rPr>
                        <a:t>Production des assurances non vie calculée en prenant en compte les primes ajustées (SCN 2008) et non les primes acquises (SCN 93)</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r>
              <a:tr h="936104">
                <a:tc>
                  <a:txBody>
                    <a:bodyPr/>
                    <a:lstStyle/>
                    <a:p>
                      <a:pPr algn="l">
                        <a:lnSpc>
                          <a:spcPct val="115000"/>
                        </a:lnSpc>
                        <a:spcAft>
                          <a:spcPts val="600"/>
                        </a:spcAft>
                      </a:pPr>
                      <a:r>
                        <a:rPr lang="fr-FR" sz="1600" b="0" dirty="0" smtClean="0">
                          <a:effectLst/>
                          <a:latin typeface="Times New Roman" panose="02020603050405020304" pitchFamily="18" charset="0"/>
                          <a:cs typeface="Times New Roman" panose="02020603050405020304" pitchFamily="18" charset="0"/>
                        </a:rPr>
                        <a:t>4. Groupe </a:t>
                      </a:r>
                      <a:r>
                        <a:rPr lang="fr-FR" sz="1600" b="0" dirty="0">
                          <a:effectLst/>
                          <a:latin typeface="Times New Roman" panose="02020603050405020304" pitchFamily="18" charset="0"/>
                          <a:cs typeface="Times New Roman" panose="02020603050405020304" pitchFamily="18" charset="0"/>
                        </a:rPr>
                        <a:t>de travail sur la Recherche et développement (R&amp;D)</a:t>
                      </a:r>
                      <a:endParaRPr lang="fr-FR"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600" dirty="0">
                          <a:effectLst/>
                          <a:latin typeface="Times New Roman" panose="02020603050405020304" pitchFamily="18" charset="0"/>
                          <a:cs typeface="Times New Roman" panose="02020603050405020304" pitchFamily="18" charset="0"/>
                        </a:rPr>
                        <a:t>Ministère de l’enseignement supérieur et de la recherche scientifique, INSEED</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600" dirty="0">
                          <a:effectLst/>
                          <a:latin typeface="Times New Roman" panose="02020603050405020304" pitchFamily="18" charset="0"/>
                          <a:cs typeface="Times New Roman" panose="02020603050405020304" pitchFamily="18" charset="0"/>
                        </a:rPr>
                        <a:t>Questionnaire élaboré ; Répertoire mis en place ; Collecte auprès de structures réalisant de la recherche et développement (R&amp;D) en cours</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r>
            </a:tbl>
          </a:graphicData>
        </a:graphic>
      </p:graphicFrame>
    </p:spTree>
    <p:extLst>
      <p:ext uri="{BB962C8B-B14F-4D97-AF65-F5344CB8AC3E}">
        <p14:creationId xmlns:p14="http://schemas.microsoft.com/office/powerpoint/2010/main" val="501873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44625"/>
            <a:ext cx="7772400" cy="648071"/>
          </a:xfrm>
        </p:spPr>
        <p:txBody>
          <a:bodyPr>
            <a:noAutofit/>
          </a:bodyPr>
          <a:lstStyle/>
          <a:p>
            <a:r>
              <a:rPr lang="fr-FR" sz="2800" b="1" dirty="0">
                <a:latin typeface="Times New Roman" panose="02020603050405020304" pitchFamily="18" charset="0"/>
                <a:cs typeface="Times New Roman" panose="02020603050405020304" pitchFamily="18" charset="0"/>
              </a:rPr>
              <a:t>4. Etat des travaux à ce jour (3/4)</a:t>
            </a:r>
          </a:p>
        </p:txBody>
      </p:sp>
      <p:sp>
        <p:nvSpPr>
          <p:cNvPr id="3" name="Sous-titre 2"/>
          <p:cNvSpPr>
            <a:spLocks noGrp="1"/>
          </p:cNvSpPr>
          <p:nvPr>
            <p:ph type="subTitle" idx="1"/>
          </p:nvPr>
        </p:nvSpPr>
        <p:spPr>
          <a:xfrm>
            <a:off x="623392" y="692696"/>
            <a:ext cx="10729192" cy="1008112"/>
          </a:xfrm>
        </p:spPr>
        <p:txBody>
          <a:bodyPr>
            <a:noAutofit/>
          </a:bodyPr>
          <a:lstStyle/>
          <a:p>
            <a:pPr marL="342900" lvl="1" indent="-342900" algn="l">
              <a:buFont typeface="Courier New" panose="02070309020205020404" pitchFamily="49" charset="0"/>
              <a:buChar char="o"/>
            </a:pPr>
            <a:r>
              <a:rPr lang="fr-FR" sz="2400" b="1" dirty="0" smtClean="0">
                <a:solidFill>
                  <a:schemeClr val="tx1"/>
                </a:solidFill>
                <a:latin typeface="Times New Roman" panose="02020603050405020304" pitchFamily="18" charset="0"/>
                <a:cs typeface="Times New Roman" panose="02020603050405020304" pitchFamily="18" charset="0"/>
              </a:rPr>
              <a:t>Travaux </a:t>
            </a:r>
            <a:r>
              <a:rPr lang="fr-FR" sz="2400" b="1" dirty="0">
                <a:solidFill>
                  <a:schemeClr val="tx1"/>
                </a:solidFill>
                <a:latin typeface="Times New Roman" panose="02020603050405020304" pitchFamily="18" charset="0"/>
                <a:cs typeface="Times New Roman" panose="02020603050405020304" pitchFamily="18" charset="0"/>
              </a:rPr>
              <a:t>réalisés</a:t>
            </a:r>
          </a:p>
          <a:p>
            <a:pPr marL="914400" lvl="1" indent="-457200" algn="l">
              <a:buFont typeface="Wingdings" panose="05000000000000000000" pitchFamily="2" charset="2"/>
              <a:buChar char="v"/>
            </a:pPr>
            <a:r>
              <a:rPr lang="fr-FR" sz="2000" b="1" i="1" dirty="0" smtClean="0">
                <a:solidFill>
                  <a:schemeClr val="tx1"/>
                </a:solidFill>
                <a:latin typeface="Times New Roman" panose="02020603050405020304" pitchFamily="18" charset="0"/>
                <a:cs typeface="Times New Roman" panose="02020603050405020304" pitchFamily="18" charset="0"/>
              </a:rPr>
              <a:t>Traitement des données sources</a:t>
            </a:r>
            <a:r>
              <a:rPr lang="fr-FR" sz="2400" dirty="0" smtClean="0">
                <a:solidFill>
                  <a:schemeClr val="tx1"/>
                </a:solidFill>
                <a:latin typeface="Times New Roman" panose="02020603050405020304" pitchFamily="18" charset="0"/>
                <a:cs typeface="Times New Roman" panose="02020603050405020304" pitchFamily="18" charset="0"/>
              </a:rPr>
              <a:t> </a:t>
            </a:r>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a:p>
            <a:pPr lvl="0" algn="l"/>
            <a:endParaRPr lang="fr-FR" sz="2800" dirty="0" smtClean="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graphicFrame>
        <p:nvGraphicFramePr>
          <p:cNvPr id="7" name="Tableau 6"/>
          <p:cNvGraphicFramePr>
            <a:graphicFrameLocks noGrp="1"/>
          </p:cNvGraphicFramePr>
          <p:nvPr>
            <p:extLst>
              <p:ext uri="{D42A27DB-BD31-4B8C-83A1-F6EECF244321}">
                <p14:modId xmlns:p14="http://schemas.microsoft.com/office/powerpoint/2010/main" val="1056483995"/>
              </p:ext>
            </p:extLst>
          </p:nvPr>
        </p:nvGraphicFramePr>
        <p:xfrm>
          <a:off x="597021" y="1772816"/>
          <a:ext cx="10945215" cy="3801693"/>
        </p:xfrm>
        <a:graphic>
          <a:graphicData uri="http://schemas.openxmlformats.org/drawingml/2006/table">
            <a:tbl>
              <a:tblPr firstRow="1" firstCol="1" bandRow="1">
                <a:tableStyleId>{BC89EF96-8CEA-46FF-86C4-4CE0E7609802}</a:tableStyleId>
              </a:tblPr>
              <a:tblGrid>
                <a:gridCol w="3248544"/>
                <a:gridCol w="2916085"/>
                <a:gridCol w="4780586"/>
              </a:tblGrid>
              <a:tr h="331545">
                <a:tc>
                  <a:txBody>
                    <a:bodyPr/>
                    <a:lstStyle/>
                    <a:p>
                      <a:pPr algn="ctr">
                        <a:lnSpc>
                          <a:spcPct val="115000"/>
                        </a:lnSpc>
                        <a:spcBef>
                          <a:spcPts val="600"/>
                        </a:spcBef>
                        <a:spcAft>
                          <a:spcPts val="600"/>
                        </a:spcAft>
                      </a:pPr>
                      <a:r>
                        <a:rPr lang="fr-FR" sz="1800" dirty="0">
                          <a:effectLst/>
                          <a:latin typeface="Times New Roman" panose="02020603050405020304" pitchFamily="18" charset="0"/>
                          <a:cs typeface="Times New Roman" panose="02020603050405020304" pitchFamily="18" charset="0"/>
                        </a:rPr>
                        <a:t>Groupe thématique</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nchor="ctr"/>
                </a:tc>
                <a:tc>
                  <a:txBody>
                    <a:bodyPr/>
                    <a:lstStyle/>
                    <a:p>
                      <a:pPr algn="ctr">
                        <a:lnSpc>
                          <a:spcPct val="115000"/>
                        </a:lnSpc>
                        <a:spcBef>
                          <a:spcPts val="600"/>
                        </a:spcBef>
                        <a:spcAft>
                          <a:spcPts val="600"/>
                        </a:spcAft>
                      </a:pPr>
                      <a:r>
                        <a:rPr lang="fr-FR" sz="1800" dirty="0" smtClean="0">
                          <a:effectLst/>
                          <a:latin typeface="Times New Roman" panose="02020603050405020304" pitchFamily="18" charset="0"/>
                          <a:cs typeface="Times New Roman" panose="02020603050405020304" pitchFamily="18" charset="0"/>
                        </a:rPr>
                        <a:t>Structures impliquées</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nchor="ctr"/>
                </a:tc>
                <a:tc>
                  <a:txBody>
                    <a:bodyPr/>
                    <a:lstStyle/>
                    <a:p>
                      <a:pPr algn="ctr">
                        <a:lnSpc>
                          <a:spcPct val="115000"/>
                        </a:lnSpc>
                        <a:spcBef>
                          <a:spcPts val="600"/>
                        </a:spcBef>
                        <a:spcAft>
                          <a:spcPts val="600"/>
                        </a:spcAft>
                      </a:pPr>
                      <a:r>
                        <a:rPr lang="fr-FR" sz="1800" dirty="0">
                          <a:effectLst/>
                          <a:latin typeface="Times New Roman" panose="02020603050405020304" pitchFamily="18" charset="0"/>
                          <a:cs typeface="Times New Roman" panose="02020603050405020304" pitchFamily="18" charset="0"/>
                        </a:rPr>
                        <a:t>Travaux effectués</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nchor="ctr"/>
                </a:tc>
              </a:tr>
              <a:tr h="1787694">
                <a:tc>
                  <a:txBody>
                    <a:bodyPr/>
                    <a:lstStyle/>
                    <a:p>
                      <a:pPr algn="l">
                        <a:lnSpc>
                          <a:spcPct val="115000"/>
                        </a:lnSpc>
                        <a:spcAft>
                          <a:spcPts val="600"/>
                        </a:spcAft>
                      </a:pPr>
                      <a:r>
                        <a:rPr lang="fr-FR" sz="1800" b="0" dirty="0" smtClean="0">
                          <a:effectLst/>
                          <a:latin typeface="Times New Roman" panose="02020603050405020304" pitchFamily="18" charset="0"/>
                          <a:cs typeface="Times New Roman" panose="02020603050405020304" pitchFamily="18" charset="0"/>
                        </a:rPr>
                        <a:t>5. Groupe </a:t>
                      </a:r>
                      <a:r>
                        <a:rPr lang="fr-FR" sz="1800" b="0" dirty="0">
                          <a:effectLst/>
                          <a:latin typeface="Times New Roman" panose="02020603050405020304" pitchFamily="18" charset="0"/>
                          <a:cs typeface="Times New Roman" panose="02020603050405020304" pitchFamily="18" charset="0"/>
                        </a:rPr>
                        <a:t>de travail sur la Formation brute de capital des administrations publiques, notamment les dépenses en systèmes d’armes </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800" dirty="0">
                          <a:effectLst/>
                          <a:latin typeface="Times New Roman" panose="02020603050405020304" pitchFamily="18" charset="0"/>
                          <a:cs typeface="Times New Roman" panose="02020603050405020304" pitchFamily="18" charset="0"/>
                        </a:rPr>
                        <a:t>Ministère de la défense, Ministère en charge de la sécurité, INSEED</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800" dirty="0">
                          <a:effectLst/>
                          <a:latin typeface="Times New Roman" panose="02020603050405020304" pitchFamily="18" charset="0"/>
                          <a:cs typeface="Times New Roman" panose="02020603050405020304" pitchFamily="18" charset="0"/>
                        </a:rPr>
                        <a:t>Echanges toujours en cours pour la prise en compte dans les travaux de consolidation des comptes de 2016 et 2017. </a:t>
                      </a:r>
                      <a:r>
                        <a:rPr lang="fr-FR" sz="1800" dirty="0" smtClean="0">
                          <a:effectLst/>
                          <a:latin typeface="Times New Roman" panose="02020603050405020304" pitchFamily="18" charset="0"/>
                          <a:cs typeface="Times New Roman" panose="02020603050405020304" pitchFamily="18" charset="0"/>
                        </a:rPr>
                        <a:t>Une </a:t>
                      </a:r>
                      <a:r>
                        <a:rPr lang="fr-FR" sz="1800" dirty="0">
                          <a:effectLst/>
                          <a:latin typeface="Times New Roman" panose="02020603050405020304" pitchFamily="18" charset="0"/>
                          <a:cs typeface="Times New Roman" panose="02020603050405020304" pitchFamily="18" charset="0"/>
                        </a:rPr>
                        <a:t>option alternative est actuellement exploitée par l’INSEED à travers les données du commerce extérieur. Les résultats seront discutés dans le groupe dédié.</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r>
              <a:tr h="1191796">
                <a:tc>
                  <a:txBody>
                    <a:bodyPr/>
                    <a:lstStyle/>
                    <a:p>
                      <a:pPr algn="l">
                        <a:lnSpc>
                          <a:spcPct val="115000"/>
                        </a:lnSpc>
                        <a:spcAft>
                          <a:spcPts val="600"/>
                        </a:spcAft>
                      </a:pPr>
                      <a:r>
                        <a:rPr lang="fr-FR" sz="1800" b="0" dirty="0" smtClean="0">
                          <a:effectLst/>
                          <a:latin typeface="Times New Roman" panose="02020603050405020304" pitchFamily="18" charset="0"/>
                          <a:cs typeface="Times New Roman" panose="02020603050405020304" pitchFamily="18" charset="0"/>
                        </a:rPr>
                        <a:t>6. Groupe </a:t>
                      </a:r>
                      <a:r>
                        <a:rPr lang="fr-FR" sz="1800" b="0" dirty="0">
                          <a:effectLst/>
                          <a:latin typeface="Times New Roman" panose="02020603050405020304" pitchFamily="18" charset="0"/>
                          <a:cs typeface="Times New Roman" panose="02020603050405020304" pitchFamily="18" charset="0"/>
                        </a:rPr>
                        <a:t>de travail sur la classification des activités utilisées dans les déclarations statistiques et fiscales (DSF) des entreprises</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800" dirty="0">
                          <a:effectLst/>
                          <a:latin typeface="Times New Roman" panose="02020603050405020304" pitchFamily="18" charset="0"/>
                          <a:cs typeface="Times New Roman" panose="02020603050405020304" pitchFamily="18" charset="0"/>
                        </a:rPr>
                        <a:t>Office togolais des recettes (OTR), BCEAO, INSEED</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800" dirty="0">
                          <a:effectLst/>
                          <a:latin typeface="Times New Roman" panose="02020603050405020304" pitchFamily="18" charset="0"/>
                          <a:cs typeface="Times New Roman" panose="02020603050405020304" pitchFamily="18" charset="0"/>
                        </a:rPr>
                        <a:t>Echanges informels avec </a:t>
                      </a:r>
                      <a:r>
                        <a:rPr lang="fr-FR" sz="1800" dirty="0" smtClean="0">
                          <a:effectLst/>
                          <a:latin typeface="Times New Roman" panose="02020603050405020304" pitchFamily="18" charset="0"/>
                          <a:cs typeface="Times New Roman" panose="02020603050405020304" pitchFamily="18" charset="0"/>
                        </a:rPr>
                        <a:t>l’OTR ont lieu</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r>
            </a:tbl>
          </a:graphicData>
        </a:graphic>
      </p:graphicFrame>
    </p:spTree>
    <p:extLst>
      <p:ext uri="{BB962C8B-B14F-4D97-AF65-F5344CB8AC3E}">
        <p14:creationId xmlns:p14="http://schemas.microsoft.com/office/powerpoint/2010/main" val="3837092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44625"/>
            <a:ext cx="7772400" cy="648071"/>
          </a:xfrm>
        </p:spPr>
        <p:txBody>
          <a:bodyPr>
            <a:noAutofit/>
          </a:bodyPr>
          <a:lstStyle/>
          <a:p>
            <a:r>
              <a:rPr lang="fr-FR" sz="2800" b="1" dirty="0">
                <a:latin typeface="Times New Roman" panose="02020603050405020304" pitchFamily="18" charset="0"/>
                <a:cs typeface="Times New Roman" panose="02020603050405020304" pitchFamily="18" charset="0"/>
              </a:rPr>
              <a:t>4. Etat des travaux à ce jour (3/4)</a:t>
            </a:r>
          </a:p>
        </p:txBody>
      </p:sp>
      <p:sp>
        <p:nvSpPr>
          <p:cNvPr id="3" name="Sous-titre 2"/>
          <p:cNvSpPr>
            <a:spLocks noGrp="1"/>
          </p:cNvSpPr>
          <p:nvPr>
            <p:ph type="subTitle" idx="1"/>
          </p:nvPr>
        </p:nvSpPr>
        <p:spPr>
          <a:xfrm>
            <a:off x="623392" y="692696"/>
            <a:ext cx="10729192" cy="1008112"/>
          </a:xfrm>
        </p:spPr>
        <p:txBody>
          <a:bodyPr>
            <a:noAutofit/>
          </a:bodyPr>
          <a:lstStyle/>
          <a:p>
            <a:pPr marL="342900" lvl="1" indent="-342900" algn="l">
              <a:buFont typeface="Courier New" panose="02070309020205020404" pitchFamily="49" charset="0"/>
              <a:buChar char="o"/>
            </a:pPr>
            <a:r>
              <a:rPr lang="fr-FR" sz="2400" b="1" dirty="0" smtClean="0">
                <a:solidFill>
                  <a:schemeClr val="tx1"/>
                </a:solidFill>
                <a:latin typeface="Times New Roman" panose="02020603050405020304" pitchFamily="18" charset="0"/>
                <a:cs typeface="Times New Roman" panose="02020603050405020304" pitchFamily="18" charset="0"/>
              </a:rPr>
              <a:t>Travaux </a:t>
            </a:r>
            <a:r>
              <a:rPr lang="fr-FR" sz="2400" b="1" dirty="0">
                <a:solidFill>
                  <a:schemeClr val="tx1"/>
                </a:solidFill>
                <a:latin typeface="Times New Roman" panose="02020603050405020304" pitchFamily="18" charset="0"/>
                <a:cs typeface="Times New Roman" panose="02020603050405020304" pitchFamily="18" charset="0"/>
              </a:rPr>
              <a:t>réalisés</a:t>
            </a:r>
          </a:p>
          <a:p>
            <a:pPr marL="914400" lvl="1" indent="-457200" algn="l">
              <a:buFont typeface="Wingdings" panose="05000000000000000000" pitchFamily="2" charset="2"/>
              <a:buChar char="v"/>
            </a:pPr>
            <a:r>
              <a:rPr lang="fr-FR" sz="2000" b="1" i="1" dirty="0" smtClean="0">
                <a:solidFill>
                  <a:schemeClr val="tx1"/>
                </a:solidFill>
                <a:latin typeface="Times New Roman" panose="02020603050405020304" pitchFamily="18" charset="0"/>
                <a:cs typeface="Times New Roman" panose="02020603050405020304" pitchFamily="18" charset="0"/>
              </a:rPr>
              <a:t>Traitement des données sources</a:t>
            </a:r>
            <a:r>
              <a:rPr lang="fr-FR" sz="2400" dirty="0" smtClean="0">
                <a:solidFill>
                  <a:schemeClr val="tx1"/>
                </a:solidFill>
                <a:latin typeface="Times New Roman" panose="02020603050405020304" pitchFamily="18" charset="0"/>
                <a:cs typeface="Times New Roman" panose="02020603050405020304" pitchFamily="18" charset="0"/>
              </a:rPr>
              <a:t> </a:t>
            </a:r>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a:p>
            <a:pPr lvl="0" algn="l"/>
            <a:endParaRPr lang="fr-FR" sz="2800" dirty="0" smtClean="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graphicFrame>
        <p:nvGraphicFramePr>
          <p:cNvPr id="7" name="Tableau 6"/>
          <p:cNvGraphicFramePr>
            <a:graphicFrameLocks noGrp="1"/>
          </p:cNvGraphicFramePr>
          <p:nvPr>
            <p:extLst>
              <p:ext uri="{D42A27DB-BD31-4B8C-83A1-F6EECF244321}">
                <p14:modId xmlns:p14="http://schemas.microsoft.com/office/powerpoint/2010/main" val="2887120893"/>
              </p:ext>
            </p:extLst>
          </p:nvPr>
        </p:nvGraphicFramePr>
        <p:xfrm>
          <a:off x="623392" y="1700808"/>
          <a:ext cx="10945215" cy="3811903"/>
        </p:xfrm>
        <a:graphic>
          <a:graphicData uri="http://schemas.openxmlformats.org/drawingml/2006/table">
            <a:tbl>
              <a:tblPr firstRow="1" firstCol="1" bandRow="1">
                <a:tableStyleId>{BC89EF96-8CEA-46FF-86C4-4CE0E7609802}</a:tableStyleId>
              </a:tblPr>
              <a:tblGrid>
                <a:gridCol w="3248544"/>
                <a:gridCol w="2916085"/>
                <a:gridCol w="4780586"/>
              </a:tblGrid>
              <a:tr h="291595">
                <a:tc>
                  <a:txBody>
                    <a:bodyPr/>
                    <a:lstStyle/>
                    <a:p>
                      <a:pPr algn="ctr">
                        <a:lnSpc>
                          <a:spcPct val="115000"/>
                        </a:lnSpc>
                        <a:spcBef>
                          <a:spcPts val="600"/>
                        </a:spcBef>
                        <a:spcAft>
                          <a:spcPts val="600"/>
                        </a:spcAft>
                      </a:pPr>
                      <a:r>
                        <a:rPr lang="fr-FR" sz="1800" dirty="0">
                          <a:effectLst/>
                          <a:latin typeface="Times New Roman" panose="02020603050405020304" pitchFamily="18" charset="0"/>
                          <a:cs typeface="Times New Roman" panose="02020603050405020304" pitchFamily="18" charset="0"/>
                        </a:rPr>
                        <a:t>Groupe thématique</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nchor="ctr"/>
                </a:tc>
                <a:tc>
                  <a:txBody>
                    <a:bodyPr/>
                    <a:lstStyle/>
                    <a:p>
                      <a:pPr algn="ctr">
                        <a:lnSpc>
                          <a:spcPct val="115000"/>
                        </a:lnSpc>
                        <a:spcBef>
                          <a:spcPts val="600"/>
                        </a:spcBef>
                        <a:spcAft>
                          <a:spcPts val="600"/>
                        </a:spcAft>
                      </a:pPr>
                      <a:r>
                        <a:rPr lang="fr-FR" sz="1800" dirty="0" smtClean="0">
                          <a:effectLst/>
                          <a:latin typeface="Times New Roman" panose="02020603050405020304" pitchFamily="18" charset="0"/>
                          <a:cs typeface="Times New Roman" panose="02020603050405020304" pitchFamily="18" charset="0"/>
                        </a:rPr>
                        <a:t>Structures impliquées</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nchor="ctr"/>
                </a:tc>
                <a:tc>
                  <a:txBody>
                    <a:bodyPr/>
                    <a:lstStyle/>
                    <a:p>
                      <a:pPr algn="ctr">
                        <a:lnSpc>
                          <a:spcPct val="115000"/>
                        </a:lnSpc>
                        <a:spcBef>
                          <a:spcPts val="600"/>
                        </a:spcBef>
                        <a:spcAft>
                          <a:spcPts val="600"/>
                        </a:spcAft>
                      </a:pPr>
                      <a:r>
                        <a:rPr lang="fr-FR" sz="1800" dirty="0">
                          <a:effectLst/>
                          <a:latin typeface="Times New Roman" panose="02020603050405020304" pitchFamily="18" charset="0"/>
                          <a:cs typeface="Times New Roman" panose="02020603050405020304" pitchFamily="18" charset="0"/>
                        </a:rPr>
                        <a:t>Travaux effectués</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nchor="ctr"/>
                </a:tc>
              </a:tr>
              <a:tr h="1876630">
                <a:tc>
                  <a:txBody>
                    <a:bodyPr/>
                    <a:lstStyle/>
                    <a:p>
                      <a:pPr algn="l">
                        <a:lnSpc>
                          <a:spcPct val="115000"/>
                        </a:lnSpc>
                        <a:spcAft>
                          <a:spcPts val="600"/>
                        </a:spcAft>
                      </a:pPr>
                      <a:r>
                        <a:rPr lang="fr-FR" sz="1800" b="0" dirty="0" smtClean="0">
                          <a:effectLst/>
                          <a:latin typeface="Times New Roman" panose="02020603050405020304" pitchFamily="18" charset="0"/>
                          <a:cs typeface="Times New Roman" panose="02020603050405020304" pitchFamily="18" charset="0"/>
                        </a:rPr>
                        <a:t>7. Groupe </a:t>
                      </a:r>
                      <a:r>
                        <a:rPr lang="fr-FR" sz="1800" b="0" dirty="0">
                          <a:effectLst/>
                          <a:latin typeface="Times New Roman" panose="02020603050405020304" pitchFamily="18" charset="0"/>
                          <a:cs typeface="Times New Roman" panose="02020603050405020304" pitchFamily="18" charset="0"/>
                        </a:rPr>
                        <a:t>de travail sur les statistiques des finances publiques </a:t>
                      </a:r>
                      <a:r>
                        <a:rPr lang="fr-FR" sz="1800" b="0" dirty="0" smtClean="0">
                          <a:effectLst/>
                          <a:latin typeface="Times New Roman" panose="02020603050405020304" pitchFamily="18" charset="0"/>
                          <a:cs typeface="Times New Roman" panose="02020603050405020304" pitchFamily="18" charset="0"/>
                        </a:rPr>
                        <a:t>: Tableau </a:t>
                      </a:r>
                      <a:r>
                        <a:rPr lang="fr-FR" sz="1800" b="0" dirty="0">
                          <a:effectLst/>
                          <a:latin typeface="Times New Roman" panose="02020603050405020304" pitchFamily="18" charset="0"/>
                          <a:cs typeface="Times New Roman" panose="02020603050405020304" pitchFamily="18" charset="0"/>
                        </a:rPr>
                        <a:t>des opérations financières de l’Etat (TOFE) </a:t>
                      </a:r>
                      <a:r>
                        <a:rPr lang="fr-FR" sz="1800" b="0" dirty="0" smtClean="0">
                          <a:effectLst/>
                          <a:latin typeface="Times New Roman" panose="02020603050405020304" pitchFamily="18" charset="0"/>
                          <a:cs typeface="Times New Roman" panose="02020603050405020304" pitchFamily="18" charset="0"/>
                        </a:rPr>
                        <a:t>; Exécution </a:t>
                      </a:r>
                      <a:r>
                        <a:rPr lang="fr-FR" sz="1800" b="0" dirty="0">
                          <a:effectLst/>
                          <a:latin typeface="Times New Roman" panose="02020603050405020304" pitchFamily="18" charset="0"/>
                          <a:cs typeface="Times New Roman" panose="02020603050405020304" pitchFamily="18" charset="0"/>
                        </a:rPr>
                        <a:t>du budget et </a:t>
                      </a:r>
                      <a:r>
                        <a:rPr lang="fr-FR" sz="1800" b="0" dirty="0" smtClean="0">
                          <a:effectLst/>
                          <a:latin typeface="Times New Roman" panose="02020603050405020304" pitchFamily="18" charset="0"/>
                          <a:cs typeface="Times New Roman" panose="02020603050405020304" pitchFamily="18" charset="0"/>
                        </a:rPr>
                        <a:t>Programme </a:t>
                      </a:r>
                      <a:r>
                        <a:rPr lang="fr-FR" sz="1800" b="0" dirty="0">
                          <a:effectLst/>
                          <a:latin typeface="Times New Roman" panose="02020603050405020304" pitchFamily="18" charset="0"/>
                          <a:cs typeface="Times New Roman" panose="02020603050405020304" pitchFamily="18" charset="0"/>
                        </a:rPr>
                        <a:t>d’investissement public (PIP)</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800" dirty="0">
                          <a:effectLst/>
                          <a:latin typeface="Times New Roman" panose="02020603050405020304" pitchFamily="18" charset="0"/>
                          <a:cs typeface="Times New Roman" panose="02020603050405020304" pitchFamily="18" charset="0"/>
                        </a:rPr>
                        <a:t>Direction Générale du Trésor et de la Comptabilité Publique (DGTCP), Direction Générale des Etudes et Analyses Economiques (DGEAE) </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800" dirty="0">
                          <a:effectLst/>
                          <a:latin typeface="Times New Roman" panose="02020603050405020304" pitchFamily="18" charset="0"/>
                          <a:cs typeface="Times New Roman" panose="02020603050405020304" pitchFamily="18" charset="0"/>
                        </a:rPr>
                        <a:t>Une première séance tenue ; Nécessité de disposer : </a:t>
                      </a:r>
                    </a:p>
                    <a:p>
                      <a:pPr marL="342900" lvl="0" indent="-342900" algn="l">
                        <a:lnSpc>
                          <a:spcPct val="115000"/>
                        </a:lnSpc>
                        <a:spcAft>
                          <a:spcPts val="600"/>
                        </a:spcAft>
                        <a:buFont typeface="Times New Roman" panose="02020603050405020304" pitchFamily="18" charset="0"/>
                        <a:buChar char="-"/>
                      </a:pPr>
                      <a:r>
                        <a:rPr lang="fr-FR" sz="1800" dirty="0">
                          <a:effectLst/>
                          <a:latin typeface="Times New Roman" panose="02020603050405020304" pitchFamily="18" charset="0"/>
                          <a:cs typeface="Times New Roman" panose="02020603050405020304" pitchFamily="18" charset="0"/>
                        </a:rPr>
                        <a:t>de la Balance générale des comptes du Trésor (BGCT) pour l’affinement du calcul de la production des Administrations publique ; </a:t>
                      </a:r>
                    </a:p>
                    <a:p>
                      <a:pPr marL="342900" lvl="0" indent="-342900" algn="l">
                        <a:lnSpc>
                          <a:spcPct val="115000"/>
                        </a:lnSpc>
                        <a:spcAft>
                          <a:spcPts val="600"/>
                        </a:spcAft>
                        <a:buFont typeface="Times New Roman" panose="02020603050405020304" pitchFamily="18" charset="0"/>
                        <a:buChar char="-"/>
                      </a:pPr>
                      <a:r>
                        <a:rPr lang="fr-FR" sz="1800" dirty="0">
                          <a:effectLst/>
                          <a:latin typeface="Times New Roman" panose="02020603050405020304" pitchFamily="18" charset="0"/>
                          <a:cs typeface="Times New Roman" panose="02020603050405020304" pitchFamily="18" charset="0"/>
                        </a:rPr>
                        <a:t>de la série des TOFE liquides de 2000-2017</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r>
              <a:tr h="1288159">
                <a:tc>
                  <a:txBody>
                    <a:bodyPr/>
                    <a:lstStyle/>
                    <a:p>
                      <a:pPr algn="l">
                        <a:lnSpc>
                          <a:spcPct val="115000"/>
                        </a:lnSpc>
                        <a:spcAft>
                          <a:spcPts val="600"/>
                        </a:spcAft>
                      </a:pPr>
                      <a:r>
                        <a:rPr lang="fr-FR" sz="1800" b="0" dirty="0" smtClean="0">
                          <a:effectLst/>
                          <a:latin typeface="Times New Roman" panose="02020603050405020304" pitchFamily="18" charset="0"/>
                          <a:cs typeface="Times New Roman" panose="02020603050405020304" pitchFamily="18" charset="0"/>
                        </a:rPr>
                        <a:t>8. Groupe </a:t>
                      </a:r>
                      <a:r>
                        <a:rPr lang="fr-FR" sz="1800" b="0" dirty="0">
                          <a:effectLst/>
                          <a:latin typeface="Times New Roman" panose="02020603050405020304" pitchFamily="18" charset="0"/>
                          <a:cs typeface="Times New Roman" panose="02020603050405020304" pitchFamily="18" charset="0"/>
                        </a:rPr>
                        <a:t>de travail sur les statistiques </a:t>
                      </a:r>
                      <a:r>
                        <a:rPr lang="fr-FR" sz="1800" b="0" dirty="0" smtClean="0">
                          <a:effectLst/>
                          <a:latin typeface="Times New Roman" panose="02020603050405020304" pitchFamily="18" charset="0"/>
                          <a:cs typeface="Times New Roman" panose="02020603050405020304" pitchFamily="18" charset="0"/>
                        </a:rPr>
                        <a:t>agricoles</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800" dirty="0" smtClean="0">
                          <a:effectLst/>
                          <a:latin typeface="Times New Roman" panose="02020603050405020304" pitchFamily="18" charset="0"/>
                          <a:cs typeface="Times New Roman" panose="02020603050405020304" pitchFamily="18" charset="0"/>
                        </a:rPr>
                        <a:t>DSID,</a:t>
                      </a:r>
                      <a:r>
                        <a:rPr lang="fr-FR" sz="1800" baseline="0" dirty="0" smtClean="0">
                          <a:effectLst/>
                          <a:latin typeface="Times New Roman" panose="02020603050405020304" pitchFamily="18" charset="0"/>
                          <a:cs typeface="Times New Roman" panose="02020603050405020304" pitchFamily="18" charset="0"/>
                        </a:rPr>
                        <a:t> INSEED</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c>
                  <a:txBody>
                    <a:bodyPr/>
                    <a:lstStyle/>
                    <a:p>
                      <a:pPr algn="l">
                        <a:lnSpc>
                          <a:spcPct val="115000"/>
                        </a:lnSpc>
                        <a:spcAft>
                          <a:spcPts val="600"/>
                        </a:spcAft>
                      </a:pPr>
                      <a:r>
                        <a:rPr lang="fr-FR" sz="1800" dirty="0">
                          <a:effectLst/>
                          <a:latin typeface="Times New Roman" panose="02020603050405020304" pitchFamily="18" charset="0"/>
                          <a:cs typeface="Times New Roman" panose="02020603050405020304" pitchFamily="18" charset="0"/>
                        </a:rPr>
                        <a:t>Une première séance tenue </a:t>
                      </a:r>
                      <a:endParaRPr lang="fr-FR"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165" marR="38165" marT="0" marB="0"/>
                </a:tc>
              </a:tr>
            </a:tbl>
          </a:graphicData>
        </a:graphic>
      </p:graphicFrame>
    </p:spTree>
    <p:extLst>
      <p:ext uri="{BB962C8B-B14F-4D97-AF65-F5344CB8AC3E}">
        <p14:creationId xmlns:p14="http://schemas.microsoft.com/office/powerpoint/2010/main" val="3946129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44625"/>
            <a:ext cx="7772400" cy="648071"/>
          </a:xfrm>
        </p:spPr>
        <p:txBody>
          <a:bodyPr>
            <a:noAutofit/>
          </a:bodyPr>
          <a:lstStyle/>
          <a:p>
            <a:r>
              <a:rPr lang="fr-FR" sz="2800" b="1" dirty="0">
                <a:latin typeface="Times New Roman" panose="02020603050405020304" pitchFamily="18" charset="0"/>
                <a:cs typeface="Times New Roman" panose="02020603050405020304" pitchFamily="18" charset="0"/>
              </a:rPr>
              <a:t>4. Etat des travaux à ce jour (3/4)</a:t>
            </a:r>
          </a:p>
        </p:txBody>
      </p:sp>
      <p:sp>
        <p:nvSpPr>
          <p:cNvPr id="3" name="Sous-titre 2"/>
          <p:cNvSpPr>
            <a:spLocks noGrp="1"/>
          </p:cNvSpPr>
          <p:nvPr>
            <p:ph type="subTitle" idx="1"/>
          </p:nvPr>
        </p:nvSpPr>
        <p:spPr>
          <a:xfrm>
            <a:off x="623392" y="692696"/>
            <a:ext cx="10729192" cy="5535324"/>
          </a:xfrm>
        </p:spPr>
        <p:txBody>
          <a:bodyPr>
            <a:noAutofit/>
          </a:bodyPr>
          <a:lstStyle/>
          <a:p>
            <a:pPr marL="0" lvl="1" algn="l"/>
            <a:r>
              <a:rPr lang="fr-FR" sz="2400" b="1" dirty="0">
                <a:solidFill>
                  <a:schemeClr val="tx1"/>
                </a:solidFill>
                <a:latin typeface="Times New Roman" panose="02020603050405020304" pitchFamily="18" charset="0"/>
                <a:cs typeface="Times New Roman" panose="02020603050405020304" pitchFamily="18" charset="0"/>
              </a:rPr>
              <a:t>4.3. Travaux réalisés</a:t>
            </a:r>
          </a:p>
          <a:p>
            <a:pPr lvl="0" algn="l"/>
            <a:endParaRPr lang="fr-FR" sz="28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a:p>
            <a:pPr lvl="0" algn="l"/>
            <a:endParaRPr lang="fr-FR" sz="28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graphicFrame>
        <p:nvGraphicFramePr>
          <p:cNvPr id="6" name="Tableau 5"/>
          <p:cNvGraphicFramePr>
            <a:graphicFrameLocks noGrp="1"/>
          </p:cNvGraphicFramePr>
          <p:nvPr>
            <p:extLst>
              <p:ext uri="{D42A27DB-BD31-4B8C-83A1-F6EECF244321}">
                <p14:modId xmlns:p14="http://schemas.microsoft.com/office/powerpoint/2010/main" val="4286163265"/>
              </p:ext>
            </p:extLst>
          </p:nvPr>
        </p:nvGraphicFramePr>
        <p:xfrm>
          <a:off x="623392" y="1324549"/>
          <a:ext cx="10729191" cy="4514068"/>
        </p:xfrm>
        <a:graphic>
          <a:graphicData uri="http://schemas.openxmlformats.org/drawingml/2006/table">
            <a:tbl>
              <a:tblPr firstRow="1" bandRow="1">
                <a:tableStyleId>{5C22544A-7EE6-4342-B048-85BDC9FD1C3A}</a:tableStyleId>
              </a:tblPr>
              <a:tblGrid>
                <a:gridCol w="941156"/>
                <a:gridCol w="2823470"/>
                <a:gridCol w="3580190"/>
                <a:gridCol w="1728192"/>
                <a:gridCol w="1656183"/>
              </a:tblGrid>
              <a:tr h="435668">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N°</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Activité</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smtClean="0">
                          <a:solidFill>
                            <a:srgbClr val="000000"/>
                          </a:solidFill>
                          <a:effectLst/>
                          <a:latin typeface="Times New Roman" panose="02020603050405020304" pitchFamily="18" charset="0"/>
                          <a:ea typeface="Times New Roman"/>
                          <a:cs typeface="Times New Roman" panose="02020603050405020304" pitchFamily="18" charset="0"/>
                        </a:rPr>
                        <a:t>Contenu</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smtClean="0">
                          <a:solidFill>
                            <a:srgbClr val="000000"/>
                          </a:solidFill>
                          <a:effectLst/>
                          <a:latin typeface="Times New Roman" panose="02020603050405020304" pitchFamily="18" charset="0"/>
                          <a:ea typeface="Times New Roman"/>
                          <a:cs typeface="Times New Roman" panose="02020603050405020304" pitchFamily="18" charset="0"/>
                        </a:rPr>
                        <a:t>Dates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Assistance technique</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988309">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Préparation des sources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Transcription des données économiques pour la comptabilité nationale</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18-juin</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CEA</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988309">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2</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Formations des comptables nationaux</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Initier les comptables juniors aux techniques d'élaboration des comptes nationaux</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18-juin</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 </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988309">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3</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Initialisation et chargement de la base ERETES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Paramétrer l'outil d'aide à l'élaboration des comptes; répartition des tâches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18-juin</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 </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988309">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4</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Pré-arbitrages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Mise en cohérence des sources; Eclatement d'opérations de comptabilité nationale en produit détaillé</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26-juin</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AFRISTAT, AFW</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63640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44625"/>
            <a:ext cx="7772400" cy="648071"/>
          </a:xfrm>
        </p:spPr>
        <p:txBody>
          <a:bodyPr>
            <a:noAutofit/>
          </a:bodyPr>
          <a:lstStyle/>
          <a:p>
            <a:r>
              <a:rPr lang="fr-FR" sz="2800" b="1" dirty="0">
                <a:latin typeface="Times New Roman" panose="02020603050405020304" pitchFamily="18" charset="0"/>
                <a:cs typeface="Times New Roman" panose="02020603050405020304" pitchFamily="18" charset="0"/>
              </a:rPr>
              <a:t>4. Etat des travaux à ce jour (3/4)</a:t>
            </a:r>
          </a:p>
        </p:txBody>
      </p:sp>
      <p:sp>
        <p:nvSpPr>
          <p:cNvPr id="3" name="Sous-titre 2"/>
          <p:cNvSpPr>
            <a:spLocks noGrp="1"/>
          </p:cNvSpPr>
          <p:nvPr>
            <p:ph type="subTitle" idx="1"/>
          </p:nvPr>
        </p:nvSpPr>
        <p:spPr>
          <a:xfrm>
            <a:off x="1991544" y="692696"/>
            <a:ext cx="8352928" cy="5535324"/>
          </a:xfrm>
        </p:spPr>
        <p:txBody>
          <a:bodyPr>
            <a:noAutofit/>
          </a:bodyPr>
          <a:lstStyle/>
          <a:p>
            <a:pPr lvl="1" algn="l"/>
            <a:r>
              <a:rPr lang="fr-FR" sz="2400" b="1" dirty="0">
                <a:solidFill>
                  <a:schemeClr val="tx1"/>
                </a:solidFill>
                <a:latin typeface="Times New Roman" panose="02020603050405020304" pitchFamily="18" charset="0"/>
                <a:cs typeface="Times New Roman" panose="02020603050405020304" pitchFamily="18" charset="0"/>
              </a:rPr>
              <a:t>4.3. Travaux réalisés</a:t>
            </a:r>
          </a:p>
          <a:p>
            <a:pPr lvl="0" algn="l"/>
            <a:endParaRPr lang="fr-FR" sz="28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a:p>
            <a:pPr lvl="0" algn="l"/>
            <a:endParaRPr lang="fr-FR" sz="28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graphicFrame>
        <p:nvGraphicFramePr>
          <p:cNvPr id="6" name="Tableau 5"/>
          <p:cNvGraphicFramePr>
            <a:graphicFrameLocks noGrp="1"/>
          </p:cNvGraphicFramePr>
          <p:nvPr>
            <p:extLst>
              <p:ext uri="{D42A27DB-BD31-4B8C-83A1-F6EECF244321}">
                <p14:modId xmlns:p14="http://schemas.microsoft.com/office/powerpoint/2010/main" val="1218816858"/>
              </p:ext>
            </p:extLst>
          </p:nvPr>
        </p:nvGraphicFramePr>
        <p:xfrm>
          <a:off x="695400" y="1324548"/>
          <a:ext cx="10729191" cy="2438908"/>
        </p:xfrm>
        <a:graphic>
          <a:graphicData uri="http://schemas.openxmlformats.org/drawingml/2006/table">
            <a:tbl>
              <a:tblPr firstRow="1" bandRow="1">
                <a:tableStyleId>{5C22544A-7EE6-4342-B048-85BDC9FD1C3A}</a:tableStyleId>
              </a:tblPr>
              <a:tblGrid>
                <a:gridCol w="504056"/>
                <a:gridCol w="3260572"/>
                <a:gridCol w="3940228"/>
                <a:gridCol w="1512168"/>
                <a:gridCol w="1512167"/>
              </a:tblGrid>
              <a:tr h="370840">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N°</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Activité</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smtClean="0">
                          <a:solidFill>
                            <a:srgbClr val="000000"/>
                          </a:solidFill>
                          <a:effectLst/>
                          <a:latin typeface="Times New Roman" panose="02020603050405020304" pitchFamily="18" charset="0"/>
                          <a:ea typeface="Times New Roman"/>
                          <a:cs typeface="Times New Roman" panose="02020603050405020304" pitchFamily="18" charset="0"/>
                        </a:rPr>
                        <a:t>Contenu</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smtClean="0">
                          <a:solidFill>
                            <a:srgbClr val="000000"/>
                          </a:solidFill>
                          <a:effectLst/>
                          <a:latin typeface="Times New Roman" panose="02020603050405020304" pitchFamily="18" charset="0"/>
                          <a:ea typeface="Times New Roman"/>
                          <a:cs typeface="Times New Roman" panose="02020603050405020304" pitchFamily="18" charset="0"/>
                        </a:rPr>
                        <a:t>Dates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Assistance technique</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5</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Travaux décentralisés - Première itération (ERE, CB)</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Niveau globale de la production</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06-juil</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AFRISTAT </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6</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Première synthèse intermédiaire</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Validation des arbitrages</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13-juil</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 </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7</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Travaux décentralisés - Deuxième itération (ERE, CB, Opération de transferts)</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Prise en compte des recommandations; Equilibrage des opérations de transferts</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27-juil</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AFRISTAT </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183784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44625"/>
            <a:ext cx="7772400" cy="648071"/>
          </a:xfrm>
        </p:spPr>
        <p:txBody>
          <a:bodyPr>
            <a:noAutofit/>
          </a:bodyPr>
          <a:lstStyle/>
          <a:p>
            <a:r>
              <a:rPr lang="fr-FR" sz="2800" b="1" dirty="0">
                <a:latin typeface="Times New Roman" panose="02020603050405020304" pitchFamily="18" charset="0"/>
                <a:cs typeface="Times New Roman" panose="02020603050405020304" pitchFamily="18" charset="0"/>
              </a:rPr>
              <a:t>4. Etat des travaux à ce jour</a:t>
            </a:r>
          </a:p>
        </p:txBody>
      </p:sp>
      <p:sp>
        <p:nvSpPr>
          <p:cNvPr id="3" name="Sous-titre 2"/>
          <p:cNvSpPr>
            <a:spLocks noGrp="1"/>
          </p:cNvSpPr>
          <p:nvPr>
            <p:ph type="subTitle" idx="1"/>
          </p:nvPr>
        </p:nvSpPr>
        <p:spPr>
          <a:xfrm>
            <a:off x="1991544" y="692696"/>
            <a:ext cx="8352928" cy="5535324"/>
          </a:xfrm>
        </p:spPr>
        <p:txBody>
          <a:bodyPr>
            <a:noAutofit/>
          </a:bodyPr>
          <a:lstStyle/>
          <a:p>
            <a:pPr lvl="1" algn="l"/>
            <a:r>
              <a:rPr lang="fr-FR" sz="2400" b="1" dirty="0">
                <a:solidFill>
                  <a:schemeClr val="tx1"/>
                </a:solidFill>
                <a:latin typeface="Times New Roman" panose="02020603050405020304" pitchFamily="18" charset="0"/>
                <a:cs typeface="Times New Roman" panose="02020603050405020304" pitchFamily="18" charset="0"/>
              </a:rPr>
              <a:t>4.3. Travaux réalisés</a:t>
            </a:r>
          </a:p>
          <a:p>
            <a:pPr lvl="0" algn="l"/>
            <a:endParaRPr lang="fr-FR" sz="28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a:p>
            <a:pPr lvl="0" algn="l"/>
            <a:endParaRPr lang="fr-FR" sz="28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graphicFrame>
        <p:nvGraphicFramePr>
          <p:cNvPr id="6" name="Tableau 5"/>
          <p:cNvGraphicFramePr>
            <a:graphicFrameLocks noGrp="1"/>
          </p:cNvGraphicFramePr>
          <p:nvPr>
            <p:extLst>
              <p:ext uri="{D42A27DB-BD31-4B8C-83A1-F6EECF244321}">
                <p14:modId xmlns:p14="http://schemas.microsoft.com/office/powerpoint/2010/main" val="1013118581"/>
              </p:ext>
            </p:extLst>
          </p:nvPr>
        </p:nvGraphicFramePr>
        <p:xfrm>
          <a:off x="695400" y="1324548"/>
          <a:ext cx="10729191" cy="2579116"/>
        </p:xfrm>
        <a:graphic>
          <a:graphicData uri="http://schemas.openxmlformats.org/drawingml/2006/table">
            <a:tbl>
              <a:tblPr firstRow="1" bandRow="1">
                <a:tableStyleId>{5C22544A-7EE6-4342-B048-85BDC9FD1C3A}</a:tableStyleId>
              </a:tblPr>
              <a:tblGrid>
                <a:gridCol w="941157"/>
                <a:gridCol w="2823471"/>
                <a:gridCol w="3292156"/>
                <a:gridCol w="1526569"/>
                <a:gridCol w="2145838"/>
              </a:tblGrid>
              <a:tr h="370840">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N°</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Activité</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smtClean="0">
                          <a:solidFill>
                            <a:srgbClr val="000000"/>
                          </a:solidFill>
                          <a:effectLst/>
                          <a:latin typeface="Times New Roman" panose="02020603050405020304" pitchFamily="18" charset="0"/>
                          <a:ea typeface="Times New Roman"/>
                          <a:cs typeface="Times New Roman" panose="02020603050405020304" pitchFamily="18" charset="0"/>
                        </a:rPr>
                        <a:t>Contenu</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smtClean="0">
                          <a:solidFill>
                            <a:srgbClr val="000000"/>
                          </a:solidFill>
                          <a:effectLst/>
                          <a:latin typeface="Times New Roman" panose="02020603050405020304" pitchFamily="18" charset="0"/>
                          <a:ea typeface="Times New Roman"/>
                          <a:cs typeface="Times New Roman" panose="02020603050405020304" pitchFamily="18" charset="0"/>
                        </a:rPr>
                        <a:t>Dates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Assistance technique</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8</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Deuxième synthèse intermédiaire</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Validation des arbitrages</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02-août</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AFRISTAT </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9</a:t>
                      </a:r>
                      <a:endParaRPr lang="fr-FR" sz="18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Travaux décentralisés - Troisième itération</a:t>
                      </a:r>
                      <a:endParaRPr lang="fr-FR" sz="18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Derniers réglages</a:t>
                      </a:r>
                      <a:endParaRPr lang="fr-FR" sz="18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09-août</a:t>
                      </a:r>
                      <a:endParaRPr lang="fr-FR" sz="18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AFRISTAT </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10</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Présynthèse</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Calage des agrégats macro-économiques avec les comptes existants (TOFE, BDP, etc.)</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16-août</a:t>
                      </a:r>
                      <a:endParaRPr lang="fr-FR" sz="18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07000"/>
                        </a:lnSpc>
                      </a:pPr>
                      <a:endParaRPr lang="fr-FR" sz="1800" dirty="0">
                        <a:effectLst/>
                        <a:latin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511321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44625"/>
            <a:ext cx="7772400" cy="648071"/>
          </a:xfrm>
        </p:spPr>
        <p:txBody>
          <a:bodyPr>
            <a:noAutofit/>
          </a:bodyPr>
          <a:lstStyle/>
          <a:p>
            <a:r>
              <a:rPr lang="fr-FR" sz="2800" b="1" dirty="0">
                <a:latin typeface="Times New Roman" panose="02020603050405020304" pitchFamily="18" charset="0"/>
                <a:cs typeface="Times New Roman" panose="02020603050405020304" pitchFamily="18" charset="0"/>
              </a:rPr>
              <a:t>4. Etat des travaux à ce jour</a:t>
            </a:r>
          </a:p>
        </p:txBody>
      </p:sp>
      <p:sp>
        <p:nvSpPr>
          <p:cNvPr id="3" name="Sous-titre 2"/>
          <p:cNvSpPr>
            <a:spLocks noGrp="1"/>
          </p:cNvSpPr>
          <p:nvPr>
            <p:ph type="subTitle" idx="1"/>
          </p:nvPr>
        </p:nvSpPr>
        <p:spPr>
          <a:xfrm>
            <a:off x="1991544" y="548680"/>
            <a:ext cx="8352928" cy="576064"/>
          </a:xfrm>
        </p:spPr>
        <p:txBody>
          <a:bodyPr>
            <a:noAutofit/>
          </a:bodyPr>
          <a:lstStyle/>
          <a:p>
            <a:pPr lvl="1" algn="l"/>
            <a:r>
              <a:rPr lang="fr-FR" sz="2400" b="1" dirty="0">
                <a:solidFill>
                  <a:schemeClr val="tx1"/>
                </a:solidFill>
                <a:latin typeface="Times New Roman" panose="02020603050405020304" pitchFamily="18" charset="0"/>
                <a:cs typeface="Times New Roman" panose="02020603050405020304" pitchFamily="18" charset="0"/>
              </a:rPr>
              <a:t>4.3. Travaux réalisés</a:t>
            </a:r>
          </a:p>
          <a:p>
            <a:pPr algn="l"/>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graphicFrame>
        <p:nvGraphicFramePr>
          <p:cNvPr id="6" name="Tableau 5"/>
          <p:cNvGraphicFramePr>
            <a:graphicFrameLocks noGrp="1"/>
          </p:cNvGraphicFramePr>
          <p:nvPr>
            <p:extLst>
              <p:ext uri="{D42A27DB-BD31-4B8C-83A1-F6EECF244321}">
                <p14:modId xmlns:p14="http://schemas.microsoft.com/office/powerpoint/2010/main" val="3264791381"/>
              </p:ext>
            </p:extLst>
          </p:nvPr>
        </p:nvGraphicFramePr>
        <p:xfrm>
          <a:off x="695400" y="1340768"/>
          <a:ext cx="10657184" cy="3877056"/>
        </p:xfrm>
        <a:graphic>
          <a:graphicData uri="http://schemas.openxmlformats.org/drawingml/2006/table">
            <a:tbl>
              <a:tblPr firstRow="1" bandRow="1">
                <a:tableStyleId>{5C22544A-7EE6-4342-B048-85BDC9FD1C3A}</a:tableStyleId>
              </a:tblPr>
              <a:tblGrid>
                <a:gridCol w="637609"/>
                <a:gridCol w="3370219"/>
                <a:gridCol w="3481004"/>
                <a:gridCol w="1346607"/>
                <a:gridCol w="1821745"/>
              </a:tblGrid>
              <a:tr h="370840">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N°</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a:solidFill>
                            <a:srgbClr val="000000"/>
                          </a:solidFill>
                          <a:effectLst/>
                          <a:latin typeface="Times New Roman" panose="02020603050405020304" pitchFamily="18" charset="0"/>
                          <a:ea typeface="Times New Roman"/>
                          <a:cs typeface="Times New Roman" panose="02020603050405020304" pitchFamily="18" charset="0"/>
                        </a:rPr>
                        <a:t>Activité</a:t>
                      </a:r>
                      <a:endParaRPr lang="fr-FR" sz="16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smtClean="0">
                          <a:solidFill>
                            <a:srgbClr val="000000"/>
                          </a:solidFill>
                          <a:effectLst/>
                          <a:latin typeface="Times New Roman" panose="02020603050405020304" pitchFamily="18" charset="0"/>
                          <a:ea typeface="Times New Roman"/>
                          <a:cs typeface="Times New Roman" panose="02020603050405020304" pitchFamily="18" charset="0"/>
                        </a:rPr>
                        <a:t>Contenu</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smtClean="0">
                          <a:solidFill>
                            <a:srgbClr val="000000"/>
                          </a:solidFill>
                          <a:effectLst/>
                          <a:latin typeface="Times New Roman" panose="02020603050405020304" pitchFamily="18" charset="0"/>
                          <a:ea typeface="Times New Roman"/>
                          <a:cs typeface="Times New Roman" panose="02020603050405020304" pitchFamily="18" charset="0"/>
                        </a:rPr>
                        <a:t>Dates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Assistance technique</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Synthèse du Tableau des comptes économiques intégrés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Comptes des secteurs institutionnels; PIB optique revenu; Solde du compte de capital</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 </a:t>
                      </a:r>
                      <a:endParaRPr lang="fr-FR" sz="16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 </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11</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Equilibrage du tableau des échanges interindustriels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rowSpan="3">
                  <a:txBody>
                    <a:bodyPr/>
                    <a:lstStyle/>
                    <a:p>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Réconciliation des optiques productions et dépenses du PIB ;</a:t>
                      </a:r>
                    </a:p>
                    <a:p>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 </a:t>
                      </a:r>
                    </a:p>
                    <a:p>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Tableau des impacts sur la réévaluation ; note succincte des résultats préliminaires (2 pages)</a:t>
                      </a:r>
                    </a:p>
                    <a:p>
                      <a:pPr>
                        <a:lnSpc>
                          <a:spcPct val="115000"/>
                        </a:lnSpc>
                        <a:spcAft>
                          <a:spcPts val="0"/>
                        </a:spcAft>
                      </a:pP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rowSpan="2">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07-sept</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rowSpan="2">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CEA</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 </a:t>
                      </a:r>
                      <a:endParaRPr lang="fr-FR" sz="16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Synthèse du Tableau Ressources - Emplois</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vMerge="1">
                  <a:txBody>
                    <a:bodyPr/>
                    <a:lstStyle/>
                    <a:p>
                      <a:pPr>
                        <a:lnSpc>
                          <a:spcPct val="115000"/>
                        </a:lnSpc>
                        <a:spcAft>
                          <a:spcPts val="0"/>
                        </a:spcAft>
                      </a:pPr>
                      <a:endParaRPr lang="fr-FR" sz="1200" dirty="0">
                        <a:effectLst/>
                        <a:latin typeface="Times New Roman" panose="02020603050405020304" pitchFamily="18" charset="0"/>
                        <a:ea typeface="Calibri"/>
                        <a:cs typeface="Times New Roman" panose="02020603050405020304" pitchFamily="18" charset="0"/>
                      </a:endParaRPr>
                    </a:p>
                  </a:txBody>
                  <a:tcPr marL="44450" marR="44450" marT="0" marB="0" anchor="ctr"/>
                </a:tc>
                <a:tc vMerge="1">
                  <a:txBody>
                    <a:bodyPr/>
                    <a:lstStyle/>
                    <a:p>
                      <a:endParaRPr lang="fr-FR"/>
                    </a:p>
                  </a:txBody>
                  <a:tcPr/>
                </a:tc>
                <a:tc vMerge="1">
                  <a:txBody>
                    <a:bodyPr/>
                    <a:lstStyle/>
                    <a:p>
                      <a:endParaRPr lang="fr-FR"/>
                    </a:p>
                  </a:txBody>
                  <a:tcPr/>
                </a:tc>
              </a:tr>
              <a:tr h="370840">
                <a:tc>
                  <a:txBody>
                    <a:bodyPr/>
                    <a:lstStyle/>
                    <a:p>
                      <a:pPr algn="ctr">
                        <a:lnSpc>
                          <a:spcPct val="115000"/>
                        </a:lnSpc>
                        <a:spcAft>
                          <a:spcPts val="0"/>
                        </a:spcAft>
                      </a:pPr>
                      <a:r>
                        <a:rPr lang="fr-FR" sz="1600" dirty="0" smtClean="0">
                          <a:solidFill>
                            <a:srgbClr val="000000"/>
                          </a:solidFill>
                          <a:effectLst/>
                          <a:latin typeface="Times New Roman" panose="02020603050405020304" pitchFamily="18" charset="0"/>
                          <a:ea typeface="Times New Roman"/>
                          <a:cs typeface="Times New Roman" panose="02020603050405020304" pitchFamily="18" charset="0"/>
                        </a:rPr>
                        <a:t>*12</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Tableau des résultats préliminaires avec note</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vMerge="1">
                  <a:txBody>
                    <a:bodyPr/>
                    <a:lstStyle/>
                    <a:p>
                      <a:pPr>
                        <a:lnSpc>
                          <a:spcPct val="115000"/>
                        </a:lnSpc>
                        <a:spcAft>
                          <a:spcPts val="0"/>
                        </a:spcAft>
                      </a:pPr>
                      <a:endParaRPr lang="fr-FR" sz="12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14-sept</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CEA / Banque mondiale – AFRITAC de l’ouest Banque mondiale </a:t>
                      </a:r>
                      <a:endParaRPr lang="fr-FR" sz="16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bl>
          </a:graphicData>
        </a:graphic>
      </p:graphicFrame>
      <p:sp>
        <p:nvSpPr>
          <p:cNvPr id="7" name="ZoneTexte 6"/>
          <p:cNvSpPr txBox="1"/>
          <p:nvPr/>
        </p:nvSpPr>
        <p:spPr>
          <a:xfrm>
            <a:off x="1991544" y="5517232"/>
            <a:ext cx="8280920" cy="369332"/>
          </a:xfrm>
          <a:prstGeom prst="rect">
            <a:avLst/>
          </a:prstGeom>
          <a:noFill/>
        </p:spPr>
        <p:txBody>
          <a:bodyPr wrap="square" rtlCol="0">
            <a:spAutoFit/>
          </a:bodyPr>
          <a:lstStyle/>
          <a:p>
            <a:r>
              <a:rPr lang="fr-FR" i="1" dirty="0">
                <a:latin typeface="Times New Roman" panose="02020603050405020304" pitchFamily="18" charset="0"/>
                <a:cs typeface="Times New Roman" panose="02020603050405020304" pitchFamily="18" charset="0"/>
              </a:rPr>
              <a:t>* Réalisé. Résultats non publiables selon les principes de comptabilité nationale</a:t>
            </a:r>
          </a:p>
        </p:txBody>
      </p:sp>
    </p:spTree>
    <p:extLst>
      <p:ext uri="{BB962C8B-B14F-4D97-AF65-F5344CB8AC3E}">
        <p14:creationId xmlns:p14="http://schemas.microsoft.com/office/powerpoint/2010/main" val="537016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188641"/>
            <a:ext cx="7772400" cy="1152128"/>
          </a:xfrm>
        </p:spPr>
        <p:txBody>
          <a:bodyPr/>
          <a:lstStyle/>
          <a:p>
            <a:r>
              <a:rPr lang="fr-FR" b="1" dirty="0" smtClean="0">
                <a:latin typeface="Times New Roman" panose="02020603050405020304" pitchFamily="18" charset="0"/>
                <a:cs typeface="Times New Roman" panose="02020603050405020304" pitchFamily="18" charset="0"/>
              </a:rPr>
              <a:t>PLAN</a:t>
            </a:r>
            <a:endParaRPr lang="fr-FR" b="1"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767408" y="1340769"/>
            <a:ext cx="10585176" cy="4752528"/>
          </a:xfrm>
        </p:spPr>
        <p:txBody>
          <a:bodyPr>
            <a:noAutofit/>
          </a:bodyPr>
          <a:lstStyle/>
          <a:p>
            <a:pPr algn="l"/>
            <a:r>
              <a:rPr lang="fr-FR" sz="2400" b="1" dirty="0">
                <a:solidFill>
                  <a:schemeClr val="tx1"/>
                </a:solidFill>
                <a:latin typeface="Times New Roman" panose="02020603050405020304" pitchFamily="18" charset="0"/>
                <a:cs typeface="Times New Roman" panose="02020603050405020304" pitchFamily="18" charset="0"/>
              </a:rPr>
              <a:t>Introduction </a:t>
            </a:r>
            <a:endParaRPr lang="fr-FR" sz="2400" dirty="0">
              <a:solidFill>
                <a:schemeClr val="tx1"/>
              </a:solidFill>
              <a:latin typeface="Times New Roman" panose="02020603050405020304" pitchFamily="18" charset="0"/>
              <a:cs typeface="Times New Roman" panose="02020603050405020304" pitchFamily="18" charset="0"/>
            </a:endParaRPr>
          </a:p>
          <a:p>
            <a:pPr lvl="0" algn="l"/>
            <a:r>
              <a:rPr lang="fr-FR" sz="2400" dirty="0">
                <a:solidFill>
                  <a:schemeClr val="tx1"/>
                </a:solidFill>
                <a:latin typeface="Times New Roman" panose="02020603050405020304" pitchFamily="18" charset="0"/>
                <a:cs typeface="Times New Roman" panose="02020603050405020304" pitchFamily="18" charset="0"/>
              </a:rPr>
              <a:t>1. Etat de mise en œuvre des recommandations du </a:t>
            </a:r>
            <a:r>
              <a:rPr lang="fr-FR" sz="2400" dirty="0" smtClean="0">
                <a:solidFill>
                  <a:schemeClr val="tx1"/>
                </a:solidFill>
                <a:latin typeface="Times New Roman" panose="02020603050405020304" pitchFamily="18" charset="0"/>
                <a:cs typeface="Times New Roman" panose="02020603050405020304" pitchFamily="18" charset="0"/>
              </a:rPr>
              <a:t>dernier atelier</a:t>
            </a:r>
            <a:endParaRPr lang="fr-FR" sz="2400" dirty="0">
              <a:solidFill>
                <a:schemeClr val="tx1"/>
              </a:solidFill>
              <a:latin typeface="Times New Roman" panose="02020603050405020304" pitchFamily="18" charset="0"/>
              <a:cs typeface="Times New Roman" panose="02020603050405020304" pitchFamily="18" charset="0"/>
            </a:endParaRPr>
          </a:p>
          <a:p>
            <a:pPr lvl="0" algn="l"/>
            <a:r>
              <a:rPr lang="fr-FR" sz="2400" dirty="0">
                <a:solidFill>
                  <a:schemeClr val="tx1"/>
                </a:solidFill>
                <a:latin typeface="Times New Roman" panose="02020603050405020304" pitchFamily="18" charset="0"/>
                <a:cs typeface="Times New Roman" panose="02020603050405020304" pitchFamily="18" charset="0"/>
              </a:rPr>
              <a:t>2. Mise en œuvre des nomenclatures d’activités et de </a:t>
            </a:r>
            <a:r>
              <a:rPr lang="fr-FR" sz="2400" dirty="0" smtClean="0">
                <a:solidFill>
                  <a:schemeClr val="tx1"/>
                </a:solidFill>
                <a:latin typeface="Times New Roman" panose="02020603050405020304" pitchFamily="18" charset="0"/>
                <a:cs typeface="Times New Roman" panose="02020603050405020304" pitchFamily="18" charset="0"/>
              </a:rPr>
              <a:t>produits</a:t>
            </a:r>
            <a:endParaRPr lang="fr-FR" sz="2400" dirty="0">
              <a:solidFill>
                <a:schemeClr val="tx1"/>
              </a:solidFill>
              <a:latin typeface="Times New Roman" panose="02020603050405020304" pitchFamily="18" charset="0"/>
              <a:cs typeface="Times New Roman" panose="02020603050405020304" pitchFamily="18" charset="0"/>
            </a:endParaRPr>
          </a:p>
          <a:p>
            <a:pPr lvl="0" algn="l"/>
            <a:r>
              <a:rPr lang="fr-FR" sz="2400" dirty="0">
                <a:solidFill>
                  <a:schemeClr val="tx1"/>
                </a:solidFill>
                <a:latin typeface="Times New Roman" panose="02020603050405020304" pitchFamily="18" charset="0"/>
                <a:cs typeface="Times New Roman" panose="02020603050405020304" pitchFamily="18" charset="0"/>
              </a:rPr>
              <a:t>3. </a:t>
            </a:r>
            <a:r>
              <a:rPr lang="fr-FR" sz="2400" dirty="0" smtClean="0">
                <a:solidFill>
                  <a:schemeClr val="tx1"/>
                </a:solidFill>
                <a:latin typeface="Times New Roman" panose="02020603050405020304" pitchFamily="18" charset="0"/>
                <a:cs typeface="Times New Roman" panose="02020603050405020304" pitchFamily="18" charset="0"/>
              </a:rPr>
              <a:t>Plan </a:t>
            </a:r>
            <a:r>
              <a:rPr lang="fr-FR" sz="2400" dirty="0">
                <a:solidFill>
                  <a:schemeClr val="tx1"/>
                </a:solidFill>
                <a:latin typeface="Times New Roman" panose="02020603050405020304" pitchFamily="18" charset="0"/>
                <a:cs typeface="Times New Roman" panose="02020603050405020304" pitchFamily="18" charset="0"/>
              </a:rPr>
              <a:t>de travail de rebasage des comptes et du passage au SCN2008 : </a:t>
            </a:r>
          </a:p>
          <a:p>
            <a:pPr algn="l"/>
            <a:r>
              <a:rPr lang="fr-FR" sz="2400" dirty="0">
                <a:solidFill>
                  <a:schemeClr val="tx1"/>
                </a:solidFill>
                <a:latin typeface="Times New Roman" panose="02020603050405020304" pitchFamily="18" charset="0"/>
                <a:cs typeface="Times New Roman" panose="02020603050405020304" pitchFamily="18" charset="0"/>
              </a:rPr>
              <a:t>4. Etat des travaux à ce jour :</a:t>
            </a:r>
          </a:p>
          <a:p>
            <a:pPr lvl="0" algn="l"/>
            <a:r>
              <a:rPr lang="fr-FR" sz="2400" dirty="0">
                <a:solidFill>
                  <a:schemeClr val="tx1"/>
                </a:solidFill>
                <a:latin typeface="Times New Roman" panose="02020603050405020304" pitchFamily="18" charset="0"/>
                <a:cs typeface="Times New Roman" panose="02020603050405020304" pitchFamily="18" charset="0"/>
              </a:rPr>
              <a:t>5. Points sur les travaux de la rénovation restants à faire</a:t>
            </a:r>
          </a:p>
          <a:p>
            <a:pPr lvl="0" algn="l"/>
            <a:r>
              <a:rPr lang="fr-FR" sz="2400" dirty="0">
                <a:solidFill>
                  <a:schemeClr val="tx1"/>
                </a:solidFill>
                <a:latin typeface="Times New Roman" panose="02020603050405020304" pitchFamily="18" charset="0"/>
                <a:cs typeface="Times New Roman" panose="02020603050405020304" pitchFamily="18" charset="0"/>
              </a:rPr>
              <a:t>6. Difficultés rencontrées et solutions escomptées :</a:t>
            </a:r>
          </a:p>
          <a:p>
            <a:pPr algn="l"/>
            <a:r>
              <a:rPr lang="fr-FR" sz="2400" dirty="0">
                <a:solidFill>
                  <a:schemeClr val="tx1"/>
                </a:solidFill>
                <a:latin typeface="Times New Roman" panose="02020603050405020304" pitchFamily="18" charset="0"/>
                <a:cs typeface="Times New Roman" panose="02020603050405020304" pitchFamily="18" charset="0"/>
              </a:rPr>
              <a:t>7. Perspectives </a:t>
            </a:r>
          </a:p>
          <a:p>
            <a:pPr algn="l"/>
            <a:r>
              <a:rPr lang="fr-FR" sz="2400" b="1" dirty="0">
                <a:solidFill>
                  <a:schemeClr val="tx1"/>
                </a:solidFill>
                <a:latin typeface="Times New Roman" panose="02020603050405020304" pitchFamily="18" charset="0"/>
                <a:cs typeface="Times New Roman" panose="02020603050405020304" pitchFamily="18" charset="0"/>
              </a:rPr>
              <a:t>Conclusion</a:t>
            </a:r>
            <a:endParaRPr lang="fr-FR" sz="2400" dirty="0">
              <a:solidFill>
                <a:schemeClr val="tx1"/>
              </a:solidFill>
              <a:latin typeface="Times New Roman" panose="02020603050405020304" pitchFamily="18" charset="0"/>
              <a:cs typeface="Times New Roman" panose="02020603050405020304" pitchFamily="18" charset="0"/>
            </a:endParaRPr>
          </a:p>
          <a:p>
            <a:pPr lvl="0" algn="l"/>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400" dirty="0">
              <a:solidFill>
                <a:schemeClr val="tx1"/>
              </a:solidFill>
              <a:latin typeface="Times New Roman" panose="02020603050405020304" pitchFamily="18" charset="0"/>
              <a:cs typeface="Times New Roman" panose="02020603050405020304" pitchFamily="18" charset="0"/>
            </a:endParaRPr>
          </a:p>
          <a:p>
            <a:pPr lvl="0" algn="l"/>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4622107" y="6341258"/>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2387214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188642"/>
            <a:ext cx="7772400" cy="648071"/>
          </a:xfrm>
        </p:spPr>
        <p:txBody>
          <a:bodyPr>
            <a:noAutofit/>
          </a:bodyPr>
          <a:lstStyle/>
          <a:p>
            <a:r>
              <a:rPr lang="fr-FR" sz="2400" b="1" dirty="0">
                <a:latin typeface="Times New Roman" panose="02020603050405020304" pitchFamily="18" charset="0"/>
                <a:cs typeface="Times New Roman" panose="02020603050405020304" pitchFamily="18" charset="0"/>
              </a:rPr>
              <a:t>4. Etat des travaux à ce jour (4/4)</a:t>
            </a:r>
          </a:p>
        </p:txBody>
      </p:sp>
      <p:sp>
        <p:nvSpPr>
          <p:cNvPr id="3" name="Sous-titre 2"/>
          <p:cNvSpPr>
            <a:spLocks noGrp="1"/>
          </p:cNvSpPr>
          <p:nvPr>
            <p:ph type="subTitle" idx="1"/>
          </p:nvPr>
        </p:nvSpPr>
        <p:spPr>
          <a:xfrm>
            <a:off x="767408" y="1052736"/>
            <a:ext cx="10657184" cy="5247292"/>
          </a:xfrm>
        </p:spPr>
        <p:txBody>
          <a:bodyPr>
            <a:noAutofit/>
          </a:bodyPr>
          <a:lstStyle/>
          <a:p>
            <a:pPr lvl="1" algn="l"/>
            <a:r>
              <a:rPr lang="fr-FR" sz="2400" b="1" dirty="0">
                <a:solidFill>
                  <a:schemeClr val="tx1"/>
                </a:solidFill>
                <a:latin typeface="Times New Roman" panose="02020603050405020304" pitchFamily="18" charset="0"/>
                <a:cs typeface="Times New Roman" panose="02020603050405020304" pitchFamily="18" charset="0"/>
              </a:rPr>
              <a:t>4.4. Résultats atteints</a:t>
            </a:r>
          </a:p>
          <a:p>
            <a:pPr lvl="2" algn="l"/>
            <a:endParaRPr lang="fr-FR" sz="1600" dirty="0">
              <a:solidFill>
                <a:schemeClr val="tx1"/>
              </a:solidFill>
              <a:latin typeface="Times New Roman" panose="02020603050405020304" pitchFamily="18" charset="0"/>
              <a:cs typeface="Times New Roman" panose="02020603050405020304" pitchFamily="18" charset="0"/>
            </a:endParaRPr>
          </a:p>
          <a:p>
            <a:pPr algn="l"/>
            <a:endParaRPr lang="fr-FR" sz="2400" i="1" dirty="0">
              <a:solidFill>
                <a:schemeClr val="tx1"/>
              </a:solidFill>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ü"/>
            </a:pPr>
            <a:r>
              <a:rPr lang="fr-FR" sz="2400" dirty="0">
                <a:solidFill>
                  <a:schemeClr val="tx1"/>
                </a:solidFill>
                <a:latin typeface="Times New Roman" panose="02020603050405020304" pitchFamily="18" charset="0"/>
                <a:cs typeface="Times New Roman" panose="02020603050405020304" pitchFamily="18" charset="0"/>
              </a:rPr>
              <a:t>Synthèse des résultats provisoires pour l’année de base 2016</a:t>
            </a:r>
          </a:p>
          <a:p>
            <a:pPr marL="342900" indent="-342900" algn="l">
              <a:buFont typeface="Wingdings" panose="05000000000000000000" pitchFamily="2" charset="2"/>
              <a:buChar char="ü"/>
            </a:pPr>
            <a:r>
              <a:rPr lang="fr-FR" sz="2400" dirty="0">
                <a:solidFill>
                  <a:schemeClr val="tx1"/>
                </a:solidFill>
                <a:latin typeface="Times New Roman" panose="02020603050405020304" pitchFamily="18" charset="0"/>
                <a:cs typeface="Times New Roman" panose="02020603050405020304" pitchFamily="18" charset="0"/>
              </a:rPr>
              <a:t>Notes de traitement (SIFIM, Assurance non vie, réassurance, DN BCEAO, etc.)</a:t>
            </a:r>
          </a:p>
          <a:p>
            <a:pPr marL="342900" indent="-342900" algn="l">
              <a:buFont typeface="Wingdings" panose="05000000000000000000" pitchFamily="2" charset="2"/>
              <a:buChar char="ü"/>
            </a:pPr>
            <a:r>
              <a:rPr lang="fr-FR" sz="2400" dirty="0">
                <a:solidFill>
                  <a:schemeClr val="tx1"/>
                </a:solidFill>
                <a:latin typeface="Times New Roman" panose="02020603050405020304" pitchFamily="18" charset="0"/>
                <a:cs typeface="Times New Roman" panose="02020603050405020304" pitchFamily="18" charset="0"/>
              </a:rPr>
              <a:t>Un document méthodologique actualisée (draft 0)</a:t>
            </a:r>
          </a:p>
          <a:p>
            <a:pPr lvl="0" algn="l"/>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a:p>
            <a:pPr lvl="0" algn="l"/>
            <a:endParaRPr lang="fr-FR" sz="2800" dirty="0">
              <a:solidFill>
                <a:schemeClr val="tx1"/>
              </a:solidFill>
              <a:latin typeface="Times New Roman" panose="02020603050405020304" pitchFamily="18" charset="0"/>
              <a:cs typeface="Times New Roman" panose="02020603050405020304" pitchFamily="18" charset="0"/>
            </a:endParaRPr>
          </a:p>
          <a:p>
            <a:pPr algn="l"/>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4231339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116632"/>
            <a:ext cx="7772400" cy="792088"/>
          </a:xfrm>
        </p:spPr>
        <p:txBody>
          <a:bodyPr>
            <a:noAutofit/>
          </a:bodyPr>
          <a:lstStyle/>
          <a:p>
            <a:pPr lvl="0"/>
            <a:r>
              <a:rPr lang="fr-FR" sz="2400" b="1" dirty="0">
                <a:latin typeface="Times New Roman" panose="02020603050405020304" pitchFamily="18" charset="0"/>
                <a:cs typeface="Times New Roman" panose="02020603050405020304" pitchFamily="18" charset="0"/>
              </a:rPr>
              <a:t/>
            </a:r>
            <a:br>
              <a:rPr lang="fr-FR" sz="2400" b="1" dirty="0">
                <a:latin typeface="Times New Roman" panose="02020603050405020304" pitchFamily="18" charset="0"/>
                <a:cs typeface="Times New Roman" panose="02020603050405020304" pitchFamily="18" charset="0"/>
              </a:rPr>
            </a:br>
            <a:r>
              <a:rPr lang="fr-FR" sz="2400" b="1" dirty="0">
                <a:latin typeface="Times New Roman" panose="02020603050405020304" pitchFamily="18" charset="0"/>
                <a:cs typeface="Times New Roman" panose="02020603050405020304" pitchFamily="18" charset="0"/>
              </a:rPr>
              <a:t>5. Points sur les travaux de la rénovation restants à faire</a:t>
            </a:r>
          </a:p>
        </p:txBody>
      </p:sp>
      <p:sp>
        <p:nvSpPr>
          <p:cNvPr id="4" name="ZoneTexte 3"/>
          <p:cNvSpPr txBox="1"/>
          <p:nvPr/>
        </p:nvSpPr>
        <p:spPr>
          <a:xfrm>
            <a:off x="3959227" y="6300028"/>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sp>
        <p:nvSpPr>
          <p:cNvPr id="3" name="ZoneTexte 2"/>
          <p:cNvSpPr txBox="1"/>
          <p:nvPr/>
        </p:nvSpPr>
        <p:spPr>
          <a:xfrm>
            <a:off x="2711624" y="940658"/>
            <a:ext cx="6336704" cy="400110"/>
          </a:xfrm>
          <a:prstGeom prst="rect">
            <a:avLst/>
          </a:prstGeom>
          <a:noFill/>
        </p:spPr>
        <p:txBody>
          <a:bodyPr wrap="square" rtlCol="0">
            <a:spAutoFit/>
          </a:bodyPr>
          <a:lstStyle/>
          <a:p>
            <a:pPr marL="342900" indent="-342900">
              <a:buFont typeface="Courier New" panose="02070309020205020404" pitchFamily="49" charset="0"/>
              <a:buChar char="o"/>
            </a:pPr>
            <a:r>
              <a:rPr lang="fr-FR" sz="2000" b="1" dirty="0" smtClean="0">
                <a:latin typeface="Times New Roman" panose="02020603050405020304" pitchFamily="18" charset="0"/>
                <a:cs typeface="Times New Roman" panose="02020603050405020304" pitchFamily="18" charset="0"/>
              </a:rPr>
              <a:t>Programme </a:t>
            </a:r>
            <a:r>
              <a:rPr lang="fr-FR" sz="2000" b="1" dirty="0">
                <a:latin typeface="Times New Roman" panose="02020603050405020304" pitchFamily="18" charset="0"/>
                <a:cs typeface="Times New Roman" panose="02020603050405020304" pitchFamily="18" charset="0"/>
              </a:rPr>
              <a:t>de travail pour l'année courante 2017 </a:t>
            </a:r>
          </a:p>
        </p:txBody>
      </p:sp>
      <p:graphicFrame>
        <p:nvGraphicFramePr>
          <p:cNvPr id="5" name="Tableau 4"/>
          <p:cNvGraphicFramePr>
            <a:graphicFrameLocks noGrp="1"/>
          </p:cNvGraphicFramePr>
          <p:nvPr>
            <p:extLst>
              <p:ext uri="{D42A27DB-BD31-4B8C-83A1-F6EECF244321}">
                <p14:modId xmlns:p14="http://schemas.microsoft.com/office/powerpoint/2010/main" val="1319446622"/>
              </p:ext>
            </p:extLst>
          </p:nvPr>
        </p:nvGraphicFramePr>
        <p:xfrm>
          <a:off x="623392" y="1556792"/>
          <a:ext cx="9505056" cy="4228592"/>
        </p:xfrm>
        <a:graphic>
          <a:graphicData uri="http://schemas.openxmlformats.org/drawingml/2006/table">
            <a:tbl>
              <a:tblPr firstRow="1" bandRow="1">
                <a:tableStyleId>{5C22544A-7EE6-4342-B048-85BDC9FD1C3A}</a:tableStyleId>
              </a:tblPr>
              <a:tblGrid>
                <a:gridCol w="833777"/>
                <a:gridCol w="5002661"/>
                <a:gridCol w="1917687"/>
                <a:gridCol w="1750931"/>
              </a:tblGrid>
              <a:tr h="370840">
                <a:tc>
                  <a:txBody>
                    <a:bodyPr/>
                    <a:lstStyle/>
                    <a:p>
                      <a:pPr>
                        <a:lnSpc>
                          <a:spcPct val="115000"/>
                        </a:lnSpc>
                        <a:spcAft>
                          <a:spcPts val="0"/>
                        </a:spcAft>
                      </a:pPr>
                      <a:r>
                        <a:rPr lang="fr-FR" sz="1800" b="1" dirty="0">
                          <a:solidFill>
                            <a:srgbClr val="000000"/>
                          </a:solidFill>
                          <a:effectLst/>
                          <a:latin typeface="Times New Roman" panose="02020603050405020304" pitchFamily="18" charset="0"/>
                          <a:ea typeface="Times New Roman"/>
                          <a:cs typeface="Times New Roman" panose="02020603050405020304" pitchFamily="18" charset="0"/>
                        </a:rPr>
                        <a:t>Ordre</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b="1" dirty="0">
                          <a:solidFill>
                            <a:srgbClr val="000000"/>
                          </a:solidFill>
                          <a:effectLst/>
                          <a:latin typeface="Times New Roman" panose="02020603050405020304" pitchFamily="18" charset="0"/>
                          <a:ea typeface="Times New Roman"/>
                          <a:cs typeface="Times New Roman" panose="02020603050405020304" pitchFamily="18" charset="0"/>
                        </a:rPr>
                        <a:t>Activité</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b="1" dirty="0">
                          <a:solidFill>
                            <a:srgbClr val="000000"/>
                          </a:solidFill>
                          <a:effectLst/>
                          <a:latin typeface="Times New Roman" panose="02020603050405020304" pitchFamily="18" charset="0"/>
                          <a:ea typeface="Times New Roman"/>
                          <a:cs typeface="Times New Roman" panose="02020603050405020304" pitchFamily="18" charset="0"/>
                        </a:rPr>
                        <a:t>Date butoir</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b="1" dirty="0">
                          <a:solidFill>
                            <a:srgbClr val="000000"/>
                          </a:solidFill>
                          <a:effectLst/>
                          <a:latin typeface="Times New Roman" panose="02020603050405020304" pitchFamily="18" charset="0"/>
                          <a:ea typeface="Times New Roman"/>
                          <a:cs typeface="Times New Roman" panose="02020603050405020304" pitchFamily="18" charset="0"/>
                        </a:rPr>
                        <a:t>Assistance technique</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1</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Préparation des sources</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28-sept 19</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 </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2</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Initialisation et chargement de la base ERETES</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28-sept</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 </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3</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Pré-arbitrages</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05-oct</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AFW</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4</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Travaux décentralisés - Première itération (ERE, CB)</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19-oct</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CEA</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5</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Première synthèse intermédiaire</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26-oct</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 </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6</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Travaux décentralisés - Deuxième itération (ERE, CB, Opération de transferts)</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09-nov</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AFRISTAT</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7</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Deuxième synthèse intermédiaire</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16-nov</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 </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8</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Travaux décentralisés - Troisième itération</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23-nov</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 </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9</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Présynthèse</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fr-FR" sz="1800">
                          <a:solidFill>
                            <a:srgbClr val="000000"/>
                          </a:solidFill>
                          <a:effectLst/>
                          <a:latin typeface="Times New Roman" panose="02020603050405020304" pitchFamily="18" charset="0"/>
                          <a:ea typeface="Times New Roman"/>
                          <a:cs typeface="Times New Roman" panose="02020603050405020304" pitchFamily="18" charset="0"/>
                        </a:rPr>
                        <a:t>30-nov</a:t>
                      </a:r>
                      <a:endParaRPr lang="fr-FR" sz="24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800" dirty="0">
                          <a:solidFill>
                            <a:srgbClr val="000000"/>
                          </a:solidFill>
                          <a:effectLst/>
                          <a:latin typeface="Times New Roman" panose="02020603050405020304" pitchFamily="18" charset="0"/>
                          <a:ea typeface="Times New Roman"/>
                          <a:cs typeface="Times New Roman" panose="02020603050405020304" pitchFamily="18" charset="0"/>
                        </a:rPr>
                        <a:t>CEA</a:t>
                      </a:r>
                      <a:endParaRPr lang="fr-FR" sz="2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777904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188642"/>
            <a:ext cx="7772400" cy="936103"/>
          </a:xfrm>
        </p:spPr>
        <p:txBody>
          <a:bodyPr>
            <a:noAutofit/>
          </a:bodyPr>
          <a:lstStyle/>
          <a:p>
            <a:pPr lvl="0"/>
            <a:r>
              <a:rPr lang="fr-FR" sz="2400" b="1" dirty="0">
                <a:latin typeface="Times New Roman" panose="02020603050405020304" pitchFamily="18" charset="0"/>
                <a:cs typeface="Times New Roman" panose="02020603050405020304" pitchFamily="18" charset="0"/>
              </a:rPr>
              <a:t/>
            </a:r>
            <a:br>
              <a:rPr lang="fr-FR" sz="2400" b="1" dirty="0">
                <a:latin typeface="Times New Roman" panose="02020603050405020304" pitchFamily="18" charset="0"/>
                <a:cs typeface="Times New Roman" panose="02020603050405020304" pitchFamily="18" charset="0"/>
              </a:rPr>
            </a:br>
            <a:r>
              <a:rPr lang="fr-FR" sz="2400" b="1" dirty="0">
                <a:latin typeface="Times New Roman" panose="02020603050405020304" pitchFamily="18" charset="0"/>
                <a:cs typeface="Times New Roman" panose="02020603050405020304" pitchFamily="18" charset="0"/>
              </a:rPr>
              <a:t>5. Points sur les travaux de la rénovation restants à faire</a:t>
            </a:r>
            <a:br>
              <a:rPr lang="fr-FR" sz="2400" b="1" dirty="0">
                <a:latin typeface="Times New Roman" panose="02020603050405020304" pitchFamily="18" charset="0"/>
                <a:cs typeface="Times New Roman" panose="02020603050405020304" pitchFamily="18" charset="0"/>
              </a:rPr>
            </a:br>
            <a:endParaRPr lang="fr-FR" sz="2400" b="1" dirty="0">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sp>
        <p:nvSpPr>
          <p:cNvPr id="3" name="ZoneTexte 2"/>
          <p:cNvSpPr txBox="1"/>
          <p:nvPr/>
        </p:nvSpPr>
        <p:spPr>
          <a:xfrm>
            <a:off x="2711624" y="1052736"/>
            <a:ext cx="6336704" cy="400110"/>
          </a:xfrm>
          <a:prstGeom prst="rect">
            <a:avLst/>
          </a:prstGeom>
          <a:noFill/>
        </p:spPr>
        <p:txBody>
          <a:bodyPr wrap="square" rtlCol="0">
            <a:spAutoFit/>
          </a:bodyPr>
          <a:lstStyle/>
          <a:p>
            <a:pPr marL="342900" indent="-342900">
              <a:buFont typeface="Courier New" panose="02070309020205020404" pitchFamily="49" charset="0"/>
              <a:buChar char="o"/>
            </a:pPr>
            <a:r>
              <a:rPr lang="fr-FR" sz="2000" b="1" dirty="0" smtClean="0">
                <a:latin typeface="Times New Roman" panose="02020603050405020304" pitchFamily="18" charset="0"/>
                <a:cs typeface="Times New Roman" panose="02020603050405020304" pitchFamily="18" charset="0"/>
              </a:rPr>
              <a:t>Programme </a:t>
            </a:r>
            <a:r>
              <a:rPr lang="fr-FR" sz="2000" b="1" dirty="0">
                <a:latin typeface="Times New Roman" panose="02020603050405020304" pitchFamily="18" charset="0"/>
                <a:cs typeface="Times New Roman" panose="02020603050405020304" pitchFamily="18" charset="0"/>
              </a:rPr>
              <a:t>de travail pour l'année courante 2017 </a:t>
            </a:r>
          </a:p>
        </p:txBody>
      </p:sp>
      <p:graphicFrame>
        <p:nvGraphicFramePr>
          <p:cNvPr id="5" name="Tableau 4"/>
          <p:cNvGraphicFramePr>
            <a:graphicFrameLocks noGrp="1"/>
          </p:cNvGraphicFramePr>
          <p:nvPr>
            <p:extLst>
              <p:ext uri="{D42A27DB-BD31-4B8C-83A1-F6EECF244321}">
                <p14:modId xmlns:p14="http://schemas.microsoft.com/office/powerpoint/2010/main" val="373930555"/>
              </p:ext>
            </p:extLst>
          </p:nvPr>
        </p:nvGraphicFramePr>
        <p:xfrm>
          <a:off x="695400" y="1620357"/>
          <a:ext cx="9505056" cy="3997960"/>
        </p:xfrm>
        <a:graphic>
          <a:graphicData uri="http://schemas.openxmlformats.org/drawingml/2006/table">
            <a:tbl>
              <a:tblPr firstRow="1" bandRow="1">
                <a:tableStyleId>{5C22544A-7EE6-4342-B048-85BDC9FD1C3A}</a:tableStyleId>
              </a:tblPr>
              <a:tblGrid>
                <a:gridCol w="750399"/>
                <a:gridCol w="5086039"/>
                <a:gridCol w="1917687"/>
                <a:gridCol w="1750931"/>
              </a:tblGrid>
              <a:tr h="370840">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Ordre</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Activité</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Date butoir</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b="1" dirty="0">
                          <a:solidFill>
                            <a:srgbClr val="000000"/>
                          </a:solidFill>
                          <a:effectLst/>
                          <a:latin typeface="Times New Roman" panose="02020603050405020304" pitchFamily="18" charset="0"/>
                          <a:ea typeface="Times New Roman"/>
                          <a:cs typeface="Times New Roman" panose="02020603050405020304" pitchFamily="18" charset="0"/>
                        </a:rPr>
                        <a:t>Assistance technique</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10</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Equilibrage du tableau des échanges interindustriels</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l">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07-déc</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 </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11</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Synthèse du Tableau Ressources - Emplois</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l">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15-déc</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 </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12</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Synthèse du Tableau des comptes économiques intégrés</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l">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22-déc 19</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Banque mondiale</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13</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Atelier de validation avec les partenaires</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l">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13 - 17 janvier 20</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CEA, Banque mondiale, AFW, AFRISTAT, BAD</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14</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Prise en compte des recommandations</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l">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23-janv-20</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 </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15</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Atelier de validation avec les principaux utilisateurs</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l">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11-févr 20</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 </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16</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Préparation de la publication</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l">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15 - 25 février 20</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 </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1600">
                          <a:solidFill>
                            <a:srgbClr val="000000"/>
                          </a:solidFill>
                          <a:effectLst/>
                          <a:latin typeface="Times New Roman" panose="02020603050405020304" pitchFamily="18" charset="0"/>
                          <a:ea typeface="Times New Roman"/>
                          <a:cs typeface="Times New Roman" panose="02020603050405020304" pitchFamily="18" charset="0"/>
                        </a:rPr>
                        <a:t>17</a:t>
                      </a:r>
                      <a:endParaRPr lang="fr-FR" sz="20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Atelier national de présentation des résultats</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l">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27-févr 20</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1600" dirty="0">
                          <a:solidFill>
                            <a:srgbClr val="000000"/>
                          </a:solidFill>
                          <a:effectLst/>
                          <a:latin typeface="Times New Roman" panose="02020603050405020304" pitchFamily="18" charset="0"/>
                          <a:ea typeface="Times New Roman"/>
                          <a:cs typeface="Times New Roman" panose="02020603050405020304" pitchFamily="18" charset="0"/>
                        </a:rPr>
                        <a:t> </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3877227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188642"/>
            <a:ext cx="7772400" cy="792087"/>
          </a:xfrm>
        </p:spPr>
        <p:txBody>
          <a:bodyPr>
            <a:noAutofit/>
          </a:bodyPr>
          <a:lstStyle/>
          <a:p>
            <a:pPr lvl="0"/>
            <a:r>
              <a:rPr lang="fr-FR" sz="2400" b="1" dirty="0">
                <a:latin typeface="Times New Roman" panose="02020603050405020304" pitchFamily="18" charset="0"/>
                <a:cs typeface="Times New Roman" panose="02020603050405020304" pitchFamily="18" charset="0"/>
              </a:rPr>
              <a:t/>
            </a:r>
            <a:br>
              <a:rPr lang="fr-FR" sz="2400" b="1" dirty="0">
                <a:latin typeface="Times New Roman" panose="02020603050405020304" pitchFamily="18" charset="0"/>
                <a:cs typeface="Times New Roman" panose="02020603050405020304" pitchFamily="18" charset="0"/>
              </a:rPr>
            </a:br>
            <a:r>
              <a:rPr lang="fr-FR" sz="2400" b="1" dirty="0">
                <a:latin typeface="Times New Roman" panose="02020603050405020304" pitchFamily="18" charset="0"/>
                <a:cs typeface="Times New Roman" panose="02020603050405020304" pitchFamily="18" charset="0"/>
              </a:rPr>
              <a:t>5. Points sur les travaux de la rénovation restants à faire </a:t>
            </a:r>
            <a:br>
              <a:rPr lang="fr-FR" sz="2400" b="1" dirty="0">
                <a:latin typeface="Times New Roman" panose="02020603050405020304" pitchFamily="18" charset="0"/>
                <a:cs typeface="Times New Roman" panose="02020603050405020304" pitchFamily="18" charset="0"/>
              </a:rPr>
            </a:br>
            <a:endParaRPr lang="fr-FR" sz="2400" b="1" dirty="0">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59621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sp>
        <p:nvSpPr>
          <p:cNvPr id="3" name="ZoneTexte 2"/>
          <p:cNvSpPr txBox="1"/>
          <p:nvPr/>
        </p:nvSpPr>
        <p:spPr>
          <a:xfrm>
            <a:off x="2711624" y="1124744"/>
            <a:ext cx="6336704" cy="400110"/>
          </a:xfrm>
          <a:prstGeom prst="rect">
            <a:avLst/>
          </a:prstGeom>
          <a:noFill/>
        </p:spPr>
        <p:txBody>
          <a:bodyPr wrap="square" rtlCol="0">
            <a:spAutoFit/>
          </a:bodyPr>
          <a:lstStyle/>
          <a:p>
            <a:pPr marL="342900" indent="-342900">
              <a:buFont typeface="Courier New" panose="02070309020205020404" pitchFamily="49" charset="0"/>
              <a:buChar char="o"/>
            </a:pPr>
            <a:r>
              <a:rPr lang="fr-FR" sz="2000" b="1" dirty="0" smtClean="0">
                <a:latin typeface="Times New Roman" panose="02020603050405020304" pitchFamily="18" charset="0"/>
                <a:cs typeface="Times New Roman" panose="02020603050405020304" pitchFamily="18" charset="0"/>
              </a:rPr>
              <a:t>Les </a:t>
            </a:r>
            <a:r>
              <a:rPr lang="fr-FR" sz="2000" b="1" dirty="0">
                <a:latin typeface="Times New Roman" panose="02020603050405020304" pitchFamily="18" charset="0"/>
                <a:cs typeface="Times New Roman" panose="02020603050405020304" pitchFamily="18" charset="0"/>
              </a:rPr>
              <a:t>autres travaux des comptes nationaux</a:t>
            </a:r>
          </a:p>
        </p:txBody>
      </p:sp>
      <p:graphicFrame>
        <p:nvGraphicFramePr>
          <p:cNvPr id="5" name="Tableau 4"/>
          <p:cNvGraphicFramePr>
            <a:graphicFrameLocks noGrp="1"/>
          </p:cNvGraphicFramePr>
          <p:nvPr>
            <p:extLst>
              <p:ext uri="{D42A27DB-BD31-4B8C-83A1-F6EECF244321}">
                <p14:modId xmlns:p14="http://schemas.microsoft.com/office/powerpoint/2010/main" val="2231219638"/>
              </p:ext>
            </p:extLst>
          </p:nvPr>
        </p:nvGraphicFramePr>
        <p:xfrm>
          <a:off x="1919536" y="2150864"/>
          <a:ext cx="7848872" cy="2225040"/>
        </p:xfrm>
        <a:graphic>
          <a:graphicData uri="http://schemas.openxmlformats.org/drawingml/2006/table">
            <a:tbl>
              <a:tblPr firstRow="1" bandRow="1">
                <a:tableStyleId>{5C22544A-7EE6-4342-B048-85BDC9FD1C3A}</a:tableStyleId>
              </a:tblPr>
              <a:tblGrid>
                <a:gridCol w="792088"/>
                <a:gridCol w="5472608"/>
                <a:gridCol w="1584176"/>
              </a:tblGrid>
              <a:tr h="370840">
                <a:tc>
                  <a:txBody>
                    <a:bodyPr/>
                    <a:lstStyle/>
                    <a:p>
                      <a:pPr>
                        <a:lnSpc>
                          <a:spcPct val="115000"/>
                        </a:lnSpc>
                        <a:spcAft>
                          <a:spcPts val="0"/>
                        </a:spcAft>
                      </a:pPr>
                      <a:r>
                        <a:rPr lang="fr-FR" sz="2000" b="1" dirty="0">
                          <a:solidFill>
                            <a:srgbClr val="000000"/>
                          </a:solidFill>
                          <a:effectLst/>
                          <a:latin typeface="Times New Roman" panose="02020603050405020304" pitchFamily="18" charset="0"/>
                          <a:ea typeface="Times New Roman"/>
                          <a:cs typeface="Times New Roman" panose="02020603050405020304" pitchFamily="18" charset="0"/>
                        </a:rPr>
                        <a:t>Ordre</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2000" b="1" dirty="0">
                          <a:solidFill>
                            <a:srgbClr val="000000"/>
                          </a:solidFill>
                          <a:effectLst/>
                          <a:latin typeface="Times New Roman" panose="02020603050405020304" pitchFamily="18" charset="0"/>
                          <a:ea typeface="Times New Roman"/>
                          <a:cs typeface="Times New Roman" panose="02020603050405020304" pitchFamily="18" charset="0"/>
                        </a:rPr>
                        <a:t>Activité</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2000" b="1" dirty="0">
                          <a:solidFill>
                            <a:srgbClr val="000000"/>
                          </a:solidFill>
                          <a:effectLst/>
                          <a:latin typeface="Times New Roman" panose="02020603050405020304" pitchFamily="18" charset="0"/>
                          <a:ea typeface="Times New Roman"/>
                          <a:cs typeface="Times New Roman" panose="02020603050405020304" pitchFamily="18" charset="0"/>
                        </a:rPr>
                        <a:t>Date butoir</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1</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MCS désagrégé</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rowSpan="4">
                  <a:txBody>
                    <a:bodyPr/>
                    <a:lstStyle/>
                    <a:p>
                      <a:pPr algn="ct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En 2020</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2</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Retropolation</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3</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Comptes trimestriels</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4</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Comptes financiers</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70840">
                <a:tc>
                  <a:txBody>
                    <a:bodyPr/>
                    <a:lstStyle/>
                    <a:p>
                      <a:pPr algn="ct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5</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0"/>
                        </a:spcAft>
                      </a:pPr>
                      <a:r>
                        <a:rPr lang="fr-FR" sz="2000" dirty="0" smtClean="0">
                          <a:effectLst/>
                          <a:latin typeface="Times New Roman" panose="02020603050405020304" pitchFamily="18" charset="0"/>
                          <a:ea typeface="Calibri"/>
                          <a:cs typeface="Times New Roman" panose="02020603050405020304" pitchFamily="18" charset="0"/>
                        </a:rPr>
                        <a:t>Comptes régionaux</a:t>
                      </a: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endParaRPr lang="fr-FR" sz="20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3773976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188642"/>
            <a:ext cx="7772400" cy="792087"/>
          </a:xfrm>
        </p:spPr>
        <p:txBody>
          <a:bodyPr>
            <a:noAutofit/>
          </a:bodyPr>
          <a:lstStyle/>
          <a:p>
            <a:pPr lvl="0"/>
            <a:r>
              <a:rPr lang="fr-FR" sz="2800" b="1" dirty="0">
                <a:latin typeface="Times New Roman" panose="02020603050405020304" pitchFamily="18" charset="0"/>
                <a:cs typeface="Times New Roman" panose="02020603050405020304" pitchFamily="18" charset="0"/>
              </a:rPr>
              <a:t/>
            </a:r>
            <a:br>
              <a:rPr lang="fr-FR" sz="2800" b="1" dirty="0">
                <a:latin typeface="Times New Roman" panose="02020603050405020304" pitchFamily="18" charset="0"/>
                <a:cs typeface="Times New Roman" panose="02020603050405020304" pitchFamily="18" charset="0"/>
              </a:rPr>
            </a:br>
            <a:r>
              <a:rPr lang="fr-FR" sz="2800" b="1" dirty="0">
                <a:latin typeface="Times New Roman" panose="02020603050405020304" pitchFamily="18" charset="0"/>
                <a:cs typeface="Times New Roman" panose="02020603050405020304" pitchFamily="18" charset="0"/>
              </a:rPr>
              <a:t>6. Difficultés rencontrées et solutions escomptées</a:t>
            </a:r>
            <a:br>
              <a:rPr lang="fr-FR" sz="2800" b="1" dirty="0">
                <a:latin typeface="Times New Roman" panose="02020603050405020304" pitchFamily="18" charset="0"/>
                <a:cs typeface="Times New Roman" panose="02020603050405020304" pitchFamily="18" charset="0"/>
              </a:rPr>
            </a:br>
            <a:endParaRPr lang="fr-FR" sz="2800" b="1" dirty="0">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00028"/>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graphicFrame>
        <p:nvGraphicFramePr>
          <p:cNvPr id="7" name="Tableau 6"/>
          <p:cNvGraphicFramePr>
            <a:graphicFrameLocks noGrp="1"/>
          </p:cNvGraphicFramePr>
          <p:nvPr>
            <p:extLst>
              <p:ext uri="{D42A27DB-BD31-4B8C-83A1-F6EECF244321}">
                <p14:modId xmlns:p14="http://schemas.microsoft.com/office/powerpoint/2010/main" val="105630325"/>
              </p:ext>
            </p:extLst>
          </p:nvPr>
        </p:nvGraphicFramePr>
        <p:xfrm>
          <a:off x="767408" y="836712"/>
          <a:ext cx="10729192" cy="4735486"/>
        </p:xfrm>
        <a:graphic>
          <a:graphicData uri="http://schemas.openxmlformats.org/drawingml/2006/table">
            <a:tbl>
              <a:tblPr firstRow="1" bandRow="1">
                <a:tableStyleId>{5C22544A-7EE6-4342-B048-85BDC9FD1C3A}</a:tableStyleId>
              </a:tblPr>
              <a:tblGrid>
                <a:gridCol w="5364596"/>
                <a:gridCol w="5364596"/>
              </a:tblGrid>
              <a:tr h="498766">
                <a:tc>
                  <a:txBody>
                    <a:bodyPr/>
                    <a:lstStyle/>
                    <a:p>
                      <a:r>
                        <a:rPr lang="fr-FR" sz="2400" b="1" dirty="0" smtClean="0">
                          <a:latin typeface="Times New Roman" panose="02020603050405020304" pitchFamily="18" charset="0"/>
                          <a:cs typeface="Times New Roman" panose="02020603050405020304" pitchFamily="18" charset="0"/>
                        </a:rPr>
                        <a:t>Difficultés rencontrées</a:t>
                      </a:r>
                      <a:endParaRPr lang="fr-FR" sz="2400" b="1" dirty="0">
                        <a:latin typeface="Times New Roman" panose="02020603050405020304" pitchFamily="18" charset="0"/>
                        <a:cs typeface="Times New Roman" panose="02020603050405020304" pitchFamily="18" charset="0"/>
                      </a:endParaRPr>
                    </a:p>
                  </a:txBody>
                  <a:tcPr/>
                </a:tc>
                <a:tc>
                  <a:txBody>
                    <a:bodyPr/>
                    <a:lstStyle/>
                    <a:p>
                      <a:r>
                        <a:rPr lang="fr-FR" sz="2400" b="1" dirty="0" smtClean="0">
                          <a:latin typeface="Times New Roman" panose="02020603050405020304" pitchFamily="18" charset="0"/>
                          <a:cs typeface="Times New Roman" panose="02020603050405020304" pitchFamily="18" charset="0"/>
                        </a:rPr>
                        <a:t>Solutions </a:t>
                      </a:r>
                      <a:r>
                        <a:rPr lang="fr-FR" sz="2400" b="1" baseline="0" dirty="0" smtClean="0">
                          <a:latin typeface="Times New Roman" panose="02020603050405020304" pitchFamily="18" charset="0"/>
                          <a:cs typeface="Times New Roman" panose="02020603050405020304" pitchFamily="18" charset="0"/>
                        </a:rPr>
                        <a:t> escomptées</a:t>
                      </a:r>
                      <a:endParaRPr lang="fr-FR" sz="2400" b="1" dirty="0">
                        <a:latin typeface="Times New Roman" panose="02020603050405020304" pitchFamily="18" charset="0"/>
                        <a:cs typeface="Times New Roman" panose="02020603050405020304" pitchFamily="18" charset="0"/>
                      </a:endParaRPr>
                    </a:p>
                  </a:txBody>
                  <a:tcPr/>
                </a:tc>
              </a:tr>
              <a:tr h="12298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b="0" dirty="0" smtClean="0">
                          <a:solidFill>
                            <a:schemeClr val="tx1"/>
                          </a:solidFill>
                          <a:latin typeface="Times New Roman" panose="02020603050405020304" pitchFamily="18" charset="0"/>
                          <a:cs typeface="Times New Roman" panose="02020603050405020304" pitchFamily="18" charset="0"/>
                        </a:rPr>
                        <a:t>Difficultés d’accès à certaines informations notamment les données sur les dépenses d’armement et celles de la BCEAO relatives aux </a:t>
                      </a:r>
                      <a:r>
                        <a:rPr lang="fr-FR" sz="2000" b="0" dirty="0" smtClean="0">
                          <a:solidFill>
                            <a:schemeClr val="tx1"/>
                          </a:solidFill>
                          <a:latin typeface="Times New Roman" panose="02020603050405020304" pitchFamily="18" charset="0"/>
                          <a:cs typeface="Times New Roman" panose="02020603050405020304" pitchFamily="18" charset="0"/>
                        </a:rPr>
                        <a:t>immobilisations </a:t>
                      </a:r>
                      <a:endParaRPr lang="fr-FR" sz="2000" b="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2000" b="0" dirty="0" smtClean="0">
                        <a:solidFill>
                          <a:schemeClr val="tx1"/>
                        </a:solidFill>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2000" b="0" dirty="0" smtClean="0">
                          <a:solidFill>
                            <a:schemeClr val="tx1"/>
                          </a:solidFill>
                          <a:latin typeface="Times New Roman" panose="02020603050405020304" pitchFamily="18" charset="0"/>
                          <a:cs typeface="Times New Roman" panose="02020603050405020304" pitchFamily="18" charset="0"/>
                        </a:rPr>
                        <a:t>Recours au Commerce extérieur. Forte implication de la Présidence de la République </a:t>
                      </a:r>
                    </a:p>
                    <a:p>
                      <a:pPr marL="0" marR="0" indent="0" algn="l" defTabSz="914400" rtl="0" eaLnBrk="1" fontAlgn="auto" latinLnBrk="0" hangingPunct="1">
                        <a:lnSpc>
                          <a:spcPct val="100000"/>
                        </a:lnSpc>
                        <a:spcBef>
                          <a:spcPts val="0"/>
                        </a:spcBef>
                        <a:spcAft>
                          <a:spcPts val="0"/>
                        </a:spcAft>
                        <a:buClrTx/>
                        <a:buSzTx/>
                        <a:buFontTx/>
                        <a:buNone/>
                        <a:tabLst/>
                        <a:defRPr/>
                      </a:pPr>
                      <a:r>
                        <a:rPr lang="fr-FR" sz="2000" b="0" dirty="0" smtClean="0">
                          <a:solidFill>
                            <a:schemeClr val="tx1"/>
                          </a:solidFill>
                          <a:latin typeface="Times New Roman" panose="02020603050405020304" pitchFamily="18" charset="0"/>
                          <a:cs typeface="Times New Roman" panose="02020603050405020304" pitchFamily="18" charset="0"/>
                        </a:rPr>
                        <a:t>Poursuite des échanges avec  le ministère de la défense</a:t>
                      </a:r>
                      <a:endParaRPr lang="fr-FR" sz="2000" b="0" dirty="0">
                        <a:latin typeface="Times New Roman" panose="02020603050405020304" pitchFamily="18" charset="0"/>
                        <a:cs typeface="Times New Roman" panose="02020603050405020304" pitchFamily="18" charset="0"/>
                      </a:endParaRPr>
                    </a:p>
                  </a:txBody>
                  <a:tcPr/>
                </a:tc>
              </a:tr>
              <a:tr h="498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b="0" dirty="0" smtClean="0">
                          <a:solidFill>
                            <a:schemeClr val="tx1"/>
                          </a:solidFill>
                          <a:latin typeface="Times New Roman" panose="02020603050405020304" pitchFamily="18" charset="0"/>
                          <a:cs typeface="Times New Roman" panose="02020603050405020304" pitchFamily="18" charset="0"/>
                        </a:rPr>
                        <a:t>Délais de réalisation sont très serrés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fr-FR" sz="2000" b="0" dirty="0" smtClean="0">
                          <a:solidFill>
                            <a:schemeClr val="tx1"/>
                          </a:solidFill>
                          <a:latin typeface="Times New Roman" panose="02020603050405020304" pitchFamily="18" charset="0"/>
                          <a:cs typeface="Times New Roman" panose="02020603050405020304" pitchFamily="18" charset="0"/>
                        </a:rPr>
                        <a:t>D’un</a:t>
                      </a:r>
                      <a:r>
                        <a:rPr lang="fr-FR" sz="2000" b="0" baseline="0" dirty="0" smtClean="0">
                          <a:solidFill>
                            <a:schemeClr val="tx1"/>
                          </a:solidFill>
                          <a:latin typeface="Times New Roman" panose="02020603050405020304" pitchFamily="18" charset="0"/>
                          <a:cs typeface="Times New Roman" panose="02020603050405020304" pitchFamily="18" charset="0"/>
                        </a:rPr>
                        <a:t> </a:t>
                      </a:r>
                      <a:r>
                        <a:rPr lang="fr-FR" sz="2000" b="0" dirty="0" smtClean="0">
                          <a:solidFill>
                            <a:schemeClr val="tx1"/>
                          </a:solidFill>
                          <a:latin typeface="Times New Roman" panose="02020603050405020304" pitchFamily="18" charset="0"/>
                          <a:cs typeface="Times New Roman" panose="02020603050405020304" pitchFamily="18" charset="0"/>
                        </a:rPr>
                        <a:t>côté</a:t>
                      </a:r>
                      <a:r>
                        <a:rPr lang="fr-FR" sz="2000" b="0" baseline="0" dirty="0" smtClean="0">
                          <a:solidFill>
                            <a:schemeClr val="tx1"/>
                          </a:solidFill>
                          <a:latin typeface="Times New Roman" panose="02020603050405020304" pitchFamily="18" charset="0"/>
                          <a:cs typeface="Times New Roman" panose="02020603050405020304" pitchFamily="18" charset="0"/>
                        </a:rPr>
                        <a:t> la pression des autorités d’obtenir les résultats préliminaires et de l’autre </a:t>
                      </a:r>
                      <a:r>
                        <a:rPr lang="fr-FR" sz="2000" b="0" dirty="0" smtClean="0">
                          <a:solidFill>
                            <a:schemeClr val="tx1"/>
                          </a:solidFill>
                          <a:latin typeface="Times New Roman" panose="02020603050405020304" pitchFamily="18" charset="0"/>
                          <a:cs typeface="Times New Roman" panose="02020603050405020304" pitchFamily="18" charset="0"/>
                        </a:rPr>
                        <a:t> la contraintes de certaines données qui</a:t>
                      </a:r>
                      <a:r>
                        <a:rPr lang="fr-FR" sz="2000" b="0" baseline="0" dirty="0" smtClean="0">
                          <a:solidFill>
                            <a:schemeClr val="tx1"/>
                          </a:solidFill>
                          <a:latin typeface="Times New Roman" panose="02020603050405020304" pitchFamily="18" charset="0"/>
                          <a:cs typeface="Times New Roman" panose="02020603050405020304" pitchFamily="18" charset="0"/>
                        </a:rPr>
                        <a:t> </a:t>
                      </a:r>
                      <a:r>
                        <a:rPr lang="fr-FR" sz="2000" b="0" dirty="0" smtClean="0">
                          <a:solidFill>
                            <a:schemeClr val="tx1"/>
                          </a:solidFill>
                          <a:latin typeface="Times New Roman" panose="02020603050405020304" pitchFamily="18" charset="0"/>
                          <a:cs typeface="Times New Roman" panose="02020603050405020304" pitchFamily="18" charset="0"/>
                        </a:rPr>
                        <a:t>restent provisoires</a:t>
                      </a:r>
                      <a:r>
                        <a:rPr lang="fr-FR" sz="2000" b="0" baseline="0" dirty="0" smtClean="0">
                          <a:solidFill>
                            <a:schemeClr val="tx1"/>
                          </a:solidFill>
                          <a:latin typeface="Times New Roman" panose="02020603050405020304" pitchFamily="18" charset="0"/>
                          <a:cs typeface="Times New Roman" panose="02020603050405020304" pitchFamily="18" charset="0"/>
                        </a:rPr>
                        <a:t> (Exple des flux, deuxième tour de EHCVM)</a:t>
                      </a:r>
                      <a:endParaRPr lang="fr-FR" sz="2000" b="0"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2000" b="0" dirty="0" smtClean="0">
                          <a:solidFill>
                            <a:schemeClr val="tx1"/>
                          </a:solidFill>
                          <a:latin typeface="Times New Roman" panose="02020603050405020304" pitchFamily="18" charset="0"/>
                          <a:cs typeface="Times New Roman" panose="02020603050405020304" pitchFamily="18" charset="0"/>
                        </a:rPr>
                        <a:t>Organisations de plusieurs retraites </a:t>
                      </a:r>
                    </a:p>
                  </a:txBody>
                  <a:tcPr/>
                </a:tc>
              </a:tr>
              <a:tr h="498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b="0" dirty="0" smtClean="0">
                          <a:solidFill>
                            <a:schemeClr val="tx1"/>
                          </a:solidFill>
                          <a:latin typeface="Times New Roman" panose="02020603050405020304" pitchFamily="18" charset="0"/>
                          <a:cs typeface="Times New Roman" panose="02020603050405020304" pitchFamily="18" charset="0"/>
                        </a:rPr>
                        <a:t>Ressources humaines:</a:t>
                      </a:r>
                      <a:r>
                        <a:rPr lang="fr-FR" sz="2000" b="0" baseline="0" dirty="0" smtClean="0">
                          <a:solidFill>
                            <a:schemeClr val="tx1"/>
                          </a:solidFill>
                          <a:latin typeface="Times New Roman" panose="02020603050405020304" pitchFamily="18" charset="0"/>
                          <a:cs typeface="Times New Roman" panose="02020603050405020304" pitchFamily="18" charset="0"/>
                        </a:rPr>
                        <a:t> Presque la total du personnel de la DCNP a un statut contractuel</a:t>
                      </a:r>
                      <a:endParaRPr lang="fr-FR" sz="2000" b="0"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2000" b="0" dirty="0" smtClean="0">
                          <a:latin typeface="Times New Roman" panose="02020603050405020304" pitchFamily="18" charset="0"/>
                          <a:cs typeface="Times New Roman" panose="02020603050405020304" pitchFamily="18" charset="0"/>
                        </a:rPr>
                        <a:t>Des lobbying auprès du gouvernement (qui recrute</a:t>
                      </a:r>
                      <a:r>
                        <a:rPr lang="fr-FR" sz="2000" b="0" baseline="0" dirty="0" smtClean="0">
                          <a:latin typeface="Times New Roman" panose="02020603050405020304" pitchFamily="18" charset="0"/>
                          <a:cs typeface="Times New Roman" panose="02020603050405020304" pitchFamily="18" charset="0"/>
                        </a:rPr>
                        <a:t> sur concours) </a:t>
                      </a:r>
                      <a:endParaRPr lang="fr-FR" sz="2000" b="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195629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188642"/>
            <a:ext cx="7772400" cy="720079"/>
          </a:xfrm>
        </p:spPr>
        <p:txBody>
          <a:bodyPr>
            <a:noAutofit/>
          </a:bodyPr>
          <a:lstStyle/>
          <a:p>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7. Perspectives </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endParaRPr lang="fr-FR" sz="3200" b="1"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551384" y="1196752"/>
            <a:ext cx="10945216" cy="4464496"/>
          </a:xfrm>
        </p:spPr>
        <p:txBody>
          <a:bodyPr>
            <a:noAutofit/>
          </a:bodyPr>
          <a:lstStyle/>
          <a:p>
            <a:pPr marL="800100" lvl="1" indent="-342900" algn="l">
              <a:buFont typeface="Courier New" panose="02070309020205020404" pitchFamily="49" charset="0"/>
              <a:buChar char="o"/>
            </a:pPr>
            <a:r>
              <a:rPr lang="fr-FR" sz="2400" dirty="0" smtClean="0">
                <a:solidFill>
                  <a:schemeClr val="tx1"/>
                </a:solidFill>
                <a:latin typeface="Times New Roman" panose="02020603050405020304" pitchFamily="18" charset="0"/>
                <a:cs typeface="Times New Roman" panose="02020603050405020304" pitchFamily="18" charset="0"/>
              </a:rPr>
              <a:t>Finaliser les comptes de l’année de base 2016 et ceux de la première année </a:t>
            </a:r>
            <a:r>
              <a:rPr lang="fr-FR" sz="2400" dirty="0" smtClean="0">
                <a:solidFill>
                  <a:schemeClr val="tx1"/>
                </a:solidFill>
                <a:latin typeface="Times New Roman" panose="02020603050405020304" pitchFamily="18" charset="0"/>
                <a:cs typeface="Times New Roman" panose="02020603050405020304" pitchFamily="18" charset="0"/>
              </a:rPr>
              <a:t>courante 2017</a:t>
            </a:r>
            <a:endParaRPr lang="fr-FR" sz="2400" dirty="0" smtClean="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anose="02070309020205020404" pitchFamily="49" charset="0"/>
              <a:buChar char="o"/>
            </a:pPr>
            <a:r>
              <a:rPr lang="fr-FR" sz="2400" dirty="0" smtClean="0">
                <a:solidFill>
                  <a:schemeClr val="tx1"/>
                </a:solidFill>
                <a:latin typeface="Times New Roman" panose="02020603050405020304" pitchFamily="18" charset="0"/>
                <a:cs typeface="Times New Roman" panose="02020603050405020304" pitchFamily="18" charset="0"/>
              </a:rPr>
              <a:t>Publier les comptes d’année de base 2016 et de 2017 puis les notes méthodologiques</a:t>
            </a:r>
          </a:p>
          <a:p>
            <a:pPr marL="800100" lvl="1" indent="-342900" algn="l">
              <a:buFont typeface="Courier New" panose="02070309020205020404" pitchFamily="49" charset="0"/>
              <a:buChar char="o"/>
            </a:pPr>
            <a:r>
              <a:rPr lang="fr-FR" sz="2400" dirty="0" smtClean="0">
                <a:solidFill>
                  <a:schemeClr val="tx1"/>
                </a:solidFill>
                <a:latin typeface="Times New Roman" panose="02020603050405020304" pitchFamily="18" charset="0"/>
                <a:cs typeface="Times New Roman" panose="02020603050405020304" pitchFamily="18" charset="0"/>
              </a:rPr>
              <a:t>Voyages </a:t>
            </a:r>
            <a:r>
              <a:rPr lang="fr-FR" sz="2400" dirty="0">
                <a:solidFill>
                  <a:schemeClr val="tx1"/>
                </a:solidFill>
                <a:latin typeface="Times New Roman" panose="02020603050405020304" pitchFamily="18" charset="0"/>
                <a:cs typeface="Times New Roman" panose="02020603050405020304" pitchFamily="18" charset="0"/>
              </a:rPr>
              <a:t>d’études pour le renforcement de capacités sur les CNT, la retropolation, </a:t>
            </a:r>
            <a:r>
              <a:rPr lang="fr-FR" sz="2400" dirty="0" smtClean="0">
                <a:solidFill>
                  <a:schemeClr val="tx1"/>
                </a:solidFill>
                <a:latin typeface="Times New Roman" panose="02020603050405020304" pitchFamily="18" charset="0"/>
                <a:cs typeface="Times New Roman" panose="02020603050405020304" pitchFamily="18" charset="0"/>
              </a:rPr>
              <a:t>les comptes financiers et les </a:t>
            </a:r>
            <a:r>
              <a:rPr lang="fr-FR" sz="2400" dirty="0">
                <a:solidFill>
                  <a:schemeClr val="tx1"/>
                </a:solidFill>
                <a:latin typeface="Times New Roman" panose="02020603050405020304" pitchFamily="18" charset="0"/>
                <a:cs typeface="Times New Roman" panose="02020603050405020304" pitchFamily="18" charset="0"/>
              </a:rPr>
              <a:t>comptes </a:t>
            </a:r>
            <a:r>
              <a:rPr lang="fr-FR" sz="2400" dirty="0" smtClean="0">
                <a:solidFill>
                  <a:schemeClr val="tx1"/>
                </a:solidFill>
                <a:latin typeface="Times New Roman" panose="02020603050405020304" pitchFamily="18" charset="0"/>
                <a:cs typeface="Times New Roman" panose="02020603050405020304" pitchFamily="18" charset="0"/>
              </a:rPr>
              <a:t>régionaux</a:t>
            </a:r>
          </a:p>
          <a:p>
            <a:pPr marL="800100" lvl="1" indent="-342900" algn="l">
              <a:buFont typeface="Courier New" panose="02070309020205020404" pitchFamily="49" charset="0"/>
              <a:buChar char="o"/>
            </a:pPr>
            <a:r>
              <a:rPr lang="fr-FR" sz="2400" dirty="0" smtClean="0">
                <a:solidFill>
                  <a:schemeClr val="tx1"/>
                </a:solidFill>
                <a:latin typeface="Times New Roman" panose="02020603050405020304" pitchFamily="18" charset="0"/>
                <a:cs typeface="Times New Roman" panose="02020603050405020304" pitchFamily="18" charset="0"/>
              </a:rPr>
              <a:t>Produire une micro MCS standard pour l’année 2007</a:t>
            </a:r>
          </a:p>
          <a:p>
            <a:pPr marL="800100" lvl="1" indent="-342900" algn="l">
              <a:buFont typeface="Courier New" panose="02070309020205020404" pitchFamily="49" charset="0"/>
              <a:buChar char="o"/>
            </a:pPr>
            <a:r>
              <a:rPr lang="fr-FR" sz="2400" dirty="0" smtClean="0">
                <a:solidFill>
                  <a:schemeClr val="tx1"/>
                </a:solidFill>
                <a:latin typeface="Times New Roman" panose="02020603050405020304" pitchFamily="18" charset="0"/>
                <a:cs typeface="Times New Roman" panose="02020603050405020304" pitchFamily="18" charset="0"/>
              </a:rPr>
              <a:t>Entamer le processus de retropolation</a:t>
            </a:r>
          </a:p>
          <a:p>
            <a:pPr marL="800100" lvl="1" indent="-342900" algn="l">
              <a:buFont typeface="Courier New" panose="02070309020205020404" pitchFamily="49" charset="0"/>
              <a:buChar char="o"/>
            </a:pPr>
            <a:r>
              <a:rPr lang="fr-FR" sz="2400" dirty="0" smtClean="0">
                <a:solidFill>
                  <a:schemeClr val="tx1"/>
                </a:solidFill>
                <a:latin typeface="Times New Roman" panose="02020603050405020304" pitchFamily="18" charset="0"/>
                <a:cs typeface="Times New Roman" panose="02020603050405020304" pitchFamily="18" charset="0"/>
              </a:rPr>
              <a:t>Entamer la production des comptes trimestriels</a:t>
            </a:r>
          </a:p>
          <a:p>
            <a:pPr marL="800100" lvl="1" indent="-342900" algn="l">
              <a:buFont typeface="Courier New" panose="02070309020205020404" pitchFamily="49" charset="0"/>
              <a:buChar char="o"/>
            </a:pPr>
            <a:r>
              <a:rPr lang="fr-FR" sz="2400" dirty="0" smtClean="0">
                <a:solidFill>
                  <a:schemeClr val="tx1"/>
                </a:solidFill>
                <a:latin typeface="Times New Roman" panose="02020603050405020304" pitchFamily="18" charset="0"/>
                <a:cs typeface="Times New Roman" panose="02020603050405020304" pitchFamily="18" charset="0"/>
              </a:rPr>
              <a:t>Entamer la production des comptes financiers</a:t>
            </a:r>
          </a:p>
          <a:p>
            <a:pPr algn="l"/>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3959227" y="63720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32890316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188642"/>
            <a:ext cx="7772400" cy="720079"/>
          </a:xfrm>
        </p:spPr>
        <p:txBody>
          <a:bodyPr>
            <a:noAutofit/>
          </a:bodyPr>
          <a:lstStyle/>
          <a:p>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Conclusion</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endParaRPr lang="fr-FR" sz="3200" b="1"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1991544" y="1628800"/>
            <a:ext cx="8352928" cy="4752528"/>
          </a:xfrm>
        </p:spPr>
        <p:txBody>
          <a:bodyPr>
            <a:noAutofit/>
          </a:bodyPr>
          <a:lstStyle/>
          <a:p>
            <a:pPr lvl="0" algn="l"/>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400" dirty="0">
              <a:solidFill>
                <a:schemeClr val="tx1"/>
              </a:solidFill>
              <a:latin typeface="Times New Roman" panose="02020603050405020304" pitchFamily="18" charset="0"/>
              <a:cs typeface="Times New Roman" panose="02020603050405020304" pitchFamily="18" charset="0"/>
            </a:endParaRPr>
          </a:p>
          <a:p>
            <a:pPr lvl="0" algn="l"/>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4" name="Sous-titre 2"/>
          <p:cNvSpPr txBox="1">
            <a:spLocks/>
          </p:cNvSpPr>
          <p:nvPr/>
        </p:nvSpPr>
        <p:spPr>
          <a:xfrm>
            <a:off x="695400" y="1268760"/>
            <a:ext cx="11017224" cy="47525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indent="-342900" algn="just">
              <a:lnSpc>
                <a:spcPct val="80000"/>
              </a:lnSpc>
            </a:pPr>
            <a:r>
              <a:rPr lang="fr-FR" sz="2200" dirty="0">
                <a:solidFill>
                  <a:schemeClr val="tx1"/>
                </a:solidFill>
                <a:latin typeface="Times New Roman" panose="02020603050405020304" pitchFamily="18" charset="0"/>
                <a:cs typeface="Times New Roman" panose="02020603050405020304" pitchFamily="18" charset="0"/>
              </a:rPr>
              <a:t>Les travaux sur les Comptes Nationaux se poursuivent </a:t>
            </a:r>
            <a:r>
              <a:rPr lang="fr-FR" sz="2200" dirty="0" smtClean="0">
                <a:solidFill>
                  <a:schemeClr val="tx1"/>
                </a:solidFill>
                <a:latin typeface="Times New Roman" panose="02020603050405020304" pitchFamily="18" charset="0"/>
                <a:cs typeface="Times New Roman" panose="02020603050405020304" pitchFamily="18" charset="0"/>
              </a:rPr>
              <a:t>au Togo en </a:t>
            </a:r>
            <a:r>
              <a:rPr lang="fr-FR" sz="2200" dirty="0">
                <a:solidFill>
                  <a:schemeClr val="tx1"/>
                </a:solidFill>
                <a:latin typeface="Times New Roman" panose="02020603050405020304" pitchFamily="18" charset="0"/>
                <a:cs typeface="Times New Roman" panose="02020603050405020304" pitchFamily="18" charset="0"/>
              </a:rPr>
              <a:t>vue </a:t>
            </a:r>
            <a:r>
              <a:rPr lang="fr-FR" sz="2200" dirty="0" smtClean="0">
                <a:solidFill>
                  <a:schemeClr val="tx1"/>
                </a:solidFill>
                <a:latin typeface="Times New Roman" panose="02020603050405020304" pitchFamily="18" charset="0"/>
                <a:cs typeface="Times New Roman" panose="02020603050405020304" pitchFamily="18" charset="0"/>
              </a:rPr>
              <a:t>d’atteindre les objectifs  inscrits dans le </a:t>
            </a:r>
            <a:r>
              <a:rPr lang="fr-FR" sz="2200" dirty="0" smtClean="0">
                <a:solidFill>
                  <a:schemeClr val="tx1"/>
                </a:solidFill>
                <a:latin typeface="Times New Roman" panose="02020603050405020304" pitchFamily="18" charset="0"/>
                <a:cs typeface="Times New Roman" panose="02020603050405020304" pitchFamily="18" charset="0"/>
              </a:rPr>
              <a:t>PAN-SCN </a:t>
            </a:r>
            <a:r>
              <a:rPr lang="fr-FR" sz="2200" dirty="0" smtClean="0">
                <a:solidFill>
                  <a:schemeClr val="tx1"/>
                </a:solidFill>
                <a:latin typeface="Times New Roman" panose="02020603050405020304" pitchFamily="18" charset="0"/>
                <a:cs typeface="Times New Roman" panose="02020603050405020304" pitchFamily="18" charset="0"/>
              </a:rPr>
              <a:t>2008 dans les délais raisonnables.</a:t>
            </a:r>
            <a:endParaRPr lang="fr-FR" sz="2200" dirty="0">
              <a:solidFill>
                <a:schemeClr val="tx1"/>
              </a:solidFill>
              <a:latin typeface="Times New Roman" panose="02020603050405020304" pitchFamily="18" charset="0"/>
              <a:cs typeface="Times New Roman" panose="02020603050405020304" pitchFamily="18" charset="0"/>
            </a:endParaRPr>
          </a:p>
          <a:p>
            <a:pPr lvl="0" indent="-342900" algn="just">
              <a:lnSpc>
                <a:spcPct val="80000"/>
              </a:lnSpc>
            </a:pPr>
            <a:endParaRPr lang="fr-FR" sz="2200" dirty="0">
              <a:solidFill>
                <a:schemeClr val="tx1"/>
              </a:solidFill>
              <a:latin typeface="Times New Roman" panose="02020603050405020304" pitchFamily="18" charset="0"/>
              <a:cs typeface="Times New Roman" panose="02020603050405020304" pitchFamily="18" charset="0"/>
            </a:endParaRPr>
          </a:p>
          <a:p>
            <a:pPr lvl="0" algn="just">
              <a:lnSpc>
                <a:spcPct val="80000"/>
              </a:lnSpc>
            </a:pPr>
            <a:r>
              <a:rPr lang="fr-FR" sz="2200" dirty="0" smtClean="0">
                <a:solidFill>
                  <a:schemeClr val="tx1"/>
                </a:solidFill>
                <a:latin typeface="Times New Roman" panose="02020603050405020304" pitchFamily="18" charset="0"/>
                <a:cs typeface="Times New Roman" panose="02020603050405020304" pitchFamily="18" charset="0"/>
              </a:rPr>
              <a:t>L’INSEED remercie </a:t>
            </a:r>
            <a:r>
              <a:rPr lang="fr-FR" sz="2200" dirty="0">
                <a:solidFill>
                  <a:schemeClr val="tx1"/>
                </a:solidFill>
                <a:latin typeface="Times New Roman" panose="02020603050405020304" pitchFamily="18" charset="0"/>
                <a:cs typeface="Times New Roman" panose="02020603050405020304" pitchFamily="18" charset="0"/>
              </a:rPr>
              <a:t>la Commission de l’UEMOA </a:t>
            </a:r>
            <a:r>
              <a:rPr lang="fr-FR" sz="2200" dirty="0" smtClean="0">
                <a:solidFill>
                  <a:schemeClr val="tx1"/>
                </a:solidFill>
                <a:latin typeface="Times New Roman" panose="02020603050405020304" pitchFamily="18" charset="0"/>
                <a:cs typeface="Times New Roman" panose="02020603050405020304" pitchFamily="18" charset="0"/>
              </a:rPr>
              <a:t> pour ses appuis multiformes notamment pour le rattrapage des comptes nationaux au Togo, l’adaptation des nomenclature d’activités et de produits, la réalisation d’enquêtes de grandes envergure  (EHCVM, ERI-ESI) ayant servies comme sources importantes de données dans l’élaboration des comptes d’année de base, les MCS et l’organisation des ateliers régionaux qui ont renforcé les capacités des pays.</a:t>
            </a:r>
          </a:p>
          <a:p>
            <a:pPr lvl="0" algn="just">
              <a:lnSpc>
                <a:spcPct val="80000"/>
              </a:lnSpc>
            </a:pPr>
            <a:endParaRPr lang="fr-FR" sz="2200" dirty="0" smtClean="0">
              <a:solidFill>
                <a:schemeClr val="tx1"/>
              </a:solidFill>
              <a:latin typeface="Times New Roman" panose="02020603050405020304" pitchFamily="18" charset="0"/>
              <a:cs typeface="Times New Roman" panose="02020603050405020304" pitchFamily="18" charset="0"/>
            </a:endParaRPr>
          </a:p>
          <a:p>
            <a:pPr lvl="0" algn="just">
              <a:lnSpc>
                <a:spcPct val="80000"/>
              </a:lnSpc>
            </a:pPr>
            <a:r>
              <a:rPr lang="fr-FR" sz="2200" dirty="0" smtClean="0">
                <a:solidFill>
                  <a:schemeClr val="tx1"/>
                </a:solidFill>
                <a:latin typeface="Times New Roman" panose="02020603050405020304" pitchFamily="18" charset="0"/>
                <a:cs typeface="Times New Roman" panose="02020603050405020304" pitchFamily="18" charset="0"/>
              </a:rPr>
              <a:t>L’INSEED remercie également les autres partenaires comme AFW, AFRISTAT, CEA </a:t>
            </a:r>
            <a:r>
              <a:rPr lang="fr-FR" sz="2200" dirty="0">
                <a:solidFill>
                  <a:schemeClr val="tx1"/>
                </a:solidFill>
                <a:latin typeface="Times New Roman" panose="02020603050405020304" pitchFamily="18" charset="0"/>
                <a:cs typeface="Times New Roman" panose="02020603050405020304" pitchFamily="18" charset="0"/>
              </a:rPr>
              <a:t>et d’autres partenaires pour leur assistance technique.</a:t>
            </a:r>
          </a:p>
          <a:p>
            <a:pPr algn="just"/>
            <a:endParaRPr lang="fr-FR" sz="2200" dirty="0">
              <a:solidFill>
                <a:schemeClr val="tx1"/>
              </a:solidFill>
              <a:latin typeface="Times New Roman" panose="02020603050405020304" pitchFamily="18" charset="0"/>
              <a:cs typeface="Times New Roman" panose="02020603050405020304" pitchFamily="18" charset="0"/>
            </a:endParaRPr>
          </a:p>
          <a:p>
            <a:pPr marL="514350" indent="-514350" algn="just"/>
            <a:r>
              <a:rPr lang="fr-FR" sz="2200" dirty="0" smtClean="0">
                <a:solidFill>
                  <a:schemeClr val="tx1"/>
                </a:solidFill>
                <a:latin typeface="Times New Roman" panose="02020603050405020304" pitchFamily="18" charset="0"/>
                <a:cs typeface="Times New Roman" panose="02020603050405020304" pitchFamily="18" charset="0"/>
              </a:rPr>
              <a:t> </a:t>
            </a:r>
            <a:endParaRPr lang="fr-FR" sz="2200" dirty="0">
              <a:solidFill>
                <a:schemeClr val="tx1"/>
              </a:solidFill>
              <a:latin typeface="Times New Roman" panose="02020603050405020304" pitchFamily="18" charset="0"/>
              <a:cs typeface="Times New Roman" panose="02020603050405020304" pitchFamily="18" charset="0"/>
            </a:endParaRPr>
          </a:p>
          <a:p>
            <a:pPr algn="just"/>
            <a:endParaRPr lang="fr-FR" sz="2200" dirty="0">
              <a:solidFill>
                <a:schemeClr val="tx1"/>
              </a:solidFill>
              <a:latin typeface="Times New Roman" panose="02020603050405020304" pitchFamily="18" charset="0"/>
              <a:cs typeface="Times New Roman" panose="02020603050405020304" pitchFamily="18" charset="0"/>
            </a:endParaRPr>
          </a:p>
          <a:p>
            <a:pPr algn="just"/>
            <a:endParaRPr lang="fr-FR" sz="2200" dirty="0">
              <a:solidFill>
                <a:schemeClr val="tx1"/>
              </a:solidFill>
              <a:latin typeface="Times New Roman" panose="02020603050405020304" pitchFamily="18" charset="0"/>
              <a:cs typeface="Times New Roman" panose="02020603050405020304" pitchFamily="18" charset="0"/>
            </a:endParaRPr>
          </a:p>
          <a:p>
            <a:pPr algn="just"/>
            <a:endParaRPr lang="fr-FR" sz="2200" dirty="0">
              <a:solidFill>
                <a:schemeClr val="tx1"/>
              </a:solidFill>
              <a:latin typeface="Times New Roman" panose="02020603050405020304" pitchFamily="18" charset="0"/>
              <a:cs typeface="Times New Roman" panose="02020603050405020304" pitchFamily="18" charset="0"/>
            </a:endParaRPr>
          </a:p>
          <a:p>
            <a:pPr algn="just"/>
            <a:endParaRPr lang="fr-FR" sz="2200" dirty="0">
              <a:solidFill>
                <a:schemeClr val="tx1"/>
              </a:solidFill>
              <a:latin typeface="Times New Roman" panose="02020603050405020304" pitchFamily="18" charset="0"/>
              <a:cs typeface="Times New Roman" panose="02020603050405020304" pitchFamily="18" charset="0"/>
            </a:endParaRPr>
          </a:p>
          <a:p>
            <a:pPr algn="just"/>
            <a:endParaRPr lang="fr-FR" sz="2200" dirty="0">
              <a:solidFill>
                <a:schemeClr val="tx1"/>
              </a:solidFill>
              <a:latin typeface="Times New Roman" panose="02020603050405020304" pitchFamily="18" charset="0"/>
              <a:cs typeface="Times New Roman" panose="02020603050405020304" pitchFamily="18" charset="0"/>
            </a:endParaRPr>
          </a:p>
        </p:txBody>
      </p:sp>
      <p:sp>
        <p:nvSpPr>
          <p:cNvPr id="5" name="ZoneTexte 4"/>
          <p:cNvSpPr txBox="1"/>
          <p:nvPr/>
        </p:nvSpPr>
        <p:spPr>
          <a:xfrm>
            <a:off x="3959227" y="6300028"/>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86007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91544" y="1628800"/>
            <a:ext cx="8352928" cy="4752528"/>
          </a:xfrm>
        </p:spPr>
        <p:txBody>
          <a:bodyPr>
            <a:noAutofit/>
          </a:bodyPr>
          <a:lstStyle/>
          <a:p>
            <a:pPr lvl="0" algn="l"/>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400" dirty="0">
              <a:solidFill>
                <a:schemeClr val="tx1"/>
              </a:solidFill>
              <a:latin typeface="Times New Roman" panose="02020603050405020304" pitchFamily="18" charset="0"/>
              <a:cs typeface="Times New Roman" panose="02020603050405020304" pitchFamily="18" charset="0"/>
            </a:endParaRPr>
          </a:p>
          <a:p>
            <a:pPr lvl="0" algn="l"/>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4" name="Sous-titre 2"/>
          <p:cNvSpPr txBox="1">
            <a:spLocks/>
          </p:cNvSpPr>
          <p:nvPr/>
        </p:nvSpPr>
        <p:spPr>
          <a:xfrm>
            <a:off x="2063552" y="2924944"/>
            <a:ext cx="8352928" cy="64807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3600" b="1" dirty="0">
                <a:solidFill>
                  <a:schemeClr val="tx1"/>
                </a:solidFill>
                <a:latin typeface="Times New Roman" panose="02020603050405020304" pitchFamily="18" charset="0"/>
                <a:cs typeface="Times New Roman" panose="02020603050405020304" pitchFamily="18" charset="0"/>
              </a:rPr>
              <a:t>MERCI</a:t>
            </a:r>
            <a:endParaRPr lang="fr-FR" sz="3600" dirty="0">
              <a:solidFill>
                <a:schemeClr val="tx1"/>
              </a:solidFill>
              <a:latin typeface="Times New Roman" panose="02020603050405020304" pitchFamily="18" charset="0"/>
              <a:cs typeface="Times New Roman" panose="02020603050405020304" pitchFamily="18" charset="0"/>
            </a:endParaRPr>
          </a:p>
        </p:txBody>
      </p:sp>
      <p:sp>
        <p:nvSpPr>
          <p:cNvPr id="5" name="ZoneTexte 4"/>
          <p:cNvSpPr txBox="1"/>
          <p:nvPr/>
        </p:nvSpPr>
        <p:spPr>
          <a:xfrm>
            <a:off x="3959227" y="5962136"/>
            <a:ext cx="3610667" cy="369332"/>
          </a:xfrm>
          <a:prstGeom prst="rect">
            <a:avLst/>
          </a:prstGeom>
          <a:noFill/>
        </p:spPr>
        <p:txBody>
          <a:bodyPr wrap="none" rtlCol="0">
            <a:spAutoFit/>
          </a:bodyPr>
          <a:lstStyle/>
          <a:p>
            <a:pPr algn="ctr"/>
            <a:r>
              <a:rPr lang="fr-FR"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3432039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79576" y="188642"/>
            <a:ext cx="7772400" cy="720079"/>
          </a:xfrm>
        </p:spPr>
        <p:txBody>
          <a:bodyPr>
            <a:normAutofit/>
          </a:bodyPr>
          <a:lstStyle/>
          <a:p>
            <a:r>
              <a:rPr lang="fr-FR" sz="2800" b="1" dirty="0">
                <a:latin typeface="Times New Roman" panose="02020603050405020304" pitchFamily="18" charset="0"/>
                <a:cs typeface="Times New Roman" panose="02020603050405020304" pitchFamily="18" charset="0"/>
              </a:rPr>
              <a:t>Introduction</a:t>
            </a:r>
          </a:p>
        </p:txBody>
      </p:sp>
      <p:sp>
        <p:nvSpPr>
          <p:cNvPr id="3" name="Sous-titre 2"/>
          <p:cNvSpPr>
            <a:spLocks noGrp="1"/>
          </p:cNvSpPr>
          <p:nvPr>
            <p:ph type="subTitle" idx="1"/>
          </p:nvPr>
        </p:nvSpPr>
        <p:spPr>
          <a:xfrm>
            <a:off x="1055440" y="1268760"/>
            <a:ext cx="10513168" cy="5103276"/>
          </a:xfrm>
        </p:spPr>
        <p:txBody>
          <a:bodyPr>
            <a:noAutofit/>
          </a:bodyPr>
          <a:lstStyle/>
          <a:p>
            <a:pPr marL="358775" indent="-358775" algn="l" defTabSz="358775">
              <a:spcBef>
                <a:spcPts val="600"/>
              </a:spcBef>
              <a:spcAft>
                <a:spcPts val="600"/>
              </a:spcAft>
              <a:buFont typeface="Wingdings" panose="05000000000000000000" pitchFamily="2" charset="2"/>
              <a:buChar char="v"/>
            </a:pPr>
            <a:r>
              <a:rPr lang="fr-FR" sz="2200" dirty="0">
                <a:solidFill>
                  <a:schemeClr val="tx1"/>
                </a:solidFill>
                <a:latin typeface="Times New Roman" panose="02020603050405020304" pitchFamily="18" charset="0"/>
                <a:cs typeface="Times New Roman" panose="02020603050405020304" pitchFamily="18" charset="0"/>
              </a:rPr>
              <a:t>Après l’expérience du Togo dans la mise en œuvre du SCN </a:t>
            </a:r>
            <a:r>
              <a:rPr lang="fr-FR" sz="2200" dirty="0" smtClean="0">
                <a:solidFill>
                  <a:schemeClr val="tx1"/>
                </a:solidFill>
                <a:latin typeface="Times New Roman" panose="02020603050405020304" pitchFamily="18" charset="0"/>
                <a:cs typeface="Times New Roman" panose="02020603050405020304" pitchFamily="18" charset="0"/>
              </a:rPr>
              <a:t>1993 en </a:t>
            </a:r>
            <a:r>
              <a:rPr lang="fr-FR" sz="2200" dirty="0">
                <a:solidFill>
                  <a:schemeClr val="tx1"/>
                </a:solidFill>
                <a:latin typeface="Times New Roman" panose="02020603050405020304" pitchFamily="18" charset="0"/>
                <a:cs typeface="Times New Roman" panose="02020603050405020304" pitchFamily="18" charset="0"/>
              </a:rPr>
              <a:t>2002 où le pays a mis en place les comptes définitifs d’une année de base (celle de 2000) qui n’a pas pu continuer avec une année courante, les travaux ont repris en 2009 avec une nouvelle année de base 2007 (en conformité avec les normes internationales) et la stratégie de </a:t>
            </a:r>
            <a:r>
              <a:rPr lang="fr-FR" sz="2200" dirty="0" err="1" smtClean="0">
                <a:solidFill>
                  <a:schemeClr val="tx1"/>
                </a:solidFill>
                <a:latin typeface="Times New Roman" panose="02020603050405020304" pitchFamily="18" charset="0"/>
                <a:cs typeface="Times New Roman" panose="02020603050405020304" pitchFamily="18" charset="0"/>
              </a:rPr>
              <a:t>repolation</a:t>
            </a:r>
            <a:r>
              <a:rPr lang="fr-FR" sz="2200" dirty="0" smtClean="0">
                <a:solidFill>
                  <a:schemeClr val="tx1"/>
                </a:solidFill>
                <a:latin typeface="Times New Roman" panose="02020603050405020304" pitchFamily="18" charset="0"/>
                <a:cs typeface="Times New Roman" panose="02020603050405020304" pitchFamily="18" charset="0"/>
              </a:rPr>
              <a:t> </a:t>
            </a:r>
            <a:r>
              <a:rPr lang="fr-FR" sz="2200" dirty="0">
                <a:solidFill>
                  <a:schemeClr val="tx1"/>
                </a:solidFill>
                <a:latin typeface="Times New Roman" panose="02020603050405020304" pitchFamily="18" charset="0"/>
                <a:cs typeface="Times New Roman" panose="02020603050405020304" pitchFamily="18" charset="0"/>
              </a:rPr>
              <a:t>les comptes manquants (2001-2006</a:t>
            </a:r>
            <a:r>
              <a:rPr lang="fr-FR" sz="2200" dirty="0" smtClean="0">
                <a:solidFill>
                  <a:schemeClr val="tx1"/>
                </a:solidFill>
                <a:latin typeface="Times New Roman" panose="02020603050405020304" pitchFamily="18" charset="0"/>
                <a:cs typeface="Times New Roman" panose="02020603050405020304" pitchFamily="18" charset="0"/>
              </a:rPr>
              <a:t>).</a:t>
            </a:r>
          </a:p>
          <a:p>
            <a:pPr marL="358775" indent="-358775" algn="l" defTabSz="358775">
              <a:spcBef>
                <a:spcPts val="600"/>
              </a:spcBef>
              <a:spcAft>
                <a:spcPts val="600"/>
              </a:spcAft>
              <a:buFont typeface="Wingdings" panose="05000000000000000000" pitchFamily="2" charset="2"/>
              <a:buChar char="v"/>
            </a:pPr>
            <a:endParaRPr lang="fr-FR" sz="2200" dirty="0">
              <a:solidFill>
                <a:schemeClr val="tx1"/>
              </a:solidFill>
              <a:latin typeface="Times New Roman" panose="02020603050405020304" pitchFamily="18" charset="0"/>
              <a:cs typeface="Times New Roman" panose="02020603050405020304" pitchFamily="18" charset="0"/>
            </a:endParaRPr>
          </a:p>
          <a:p>
            <a:pPr marL="358775" lvl="1" indent="-358775" algn="l" defTabSz="358775">
              <a:spcBef>
                <a:spcPts val="600"/>
              </a:spcBef>
              <a:spcAft>
                <a:spcPts val="600"/>
              </a:spcAft>
              <a:buFont typeface="Wingdings" panose="05000000000000000000" pitchFamily="2" charset="2"/>
              <a:buChar char="v"/>
            </a:pPr>
            <a:r>
              <a:rPr lang="fr-FR" sz="2200" dirty="0">
                <a:solidFill>
                  <a:schemeClr val="tx1"/>
                </a:solidFill>
                <a:latin typeface="Times New Roman" panose="02020603050405020304" pitchFamily="18" charset="0"/>
                <a:cs typeface="Times New Roman" panose="02020603050405020304" pitchFamily="18" charset="0"/>
              </a:rPr>
              <a:t>Série 2000 – 2016 des comptes définitifs disponibles ;</a:t>
            </a:r>
          </a:p>
          <a:p>
            <a:pPr marL="358775" lvl="1" indent="-358775" algn="l" defTabSz="358775">
              <a:spcBef>
                <a:spcPts val="600"/>
              </a:spcBef>
              <a:spcAft>
                <a:spcPts val="600"/>
              </a:spcAft>
              <a:buFont typeface="Wingdings" panose="05000000000000000000" pitchFamily="2" charset="2"/>
              <a:buChar char="v"/>
            </a:pPr>
            <a:r>
              <a:rPr lang="fr-FR" sz="2200" dirty="0">
                <a:solidFill>
                  <a:schemeClr val="tx1"/>
                </a:solidFill>
                <a:latin typeface="Times New Roman" panose="02020603050405020304" pitchFamily="18" charset="0"/>
                <a:cs typeface="Times New Roman" panose="02020603050405020304" pitchFamily="18" charset="0"/>
              </a:rPr>
              <a:t>Comptes provisoires de 2017 sont disponibles;</a:t>
            </a:r>
          </a:p>
          <a:p>
            <a:pPr marL="358775" lvl="1" indent="-358775" algn="l" defTabSz="358775">
              <a:spcBef>
                <a:spcPts val="600"/>
              </a:spcBef>
              <a:spcAft>
                <a:spcPts val="600"/>
              </a:spcAft>
              <a:buFont typeface="Wingdings" panose="05000000000000000000" pitchFamily="2" charset="2"/>
              <a:buChar char="v"/>
            </a:pPr>
            <a:r>
              <a:rPr lang="fr-FR" sz="2200" dirty="0">
                <a:solidFill>
                  <a:schemeClr val="tx1"/>
                </a:solidFill>
                <a:latin typeface="Times New Roman" panose="02020603050405020304" pitchFamily="18" charset="0"/>
                <a:cs typeface="Times New Roman" panose="02020603050405020304" pitchFamily="18" charset="0"/>
              </a:rPr>
              <a:t>CNA provisoires 2018 en cours de finalisation.</a:t>
            </a:r>
          </a:p>
          <a:p>
            <a:pPr marL="358775" lvl="1" indent="-358775" algn="l" defTabSz="358775">
              <a:spcBef>
                <a:spcPts val="600"/>
              </a:spcBef>
              <a:spcAft>
                <a:spcPts val="600"/>
              </a:spcAft>
              <a:buFont typeface="Wingdings" panose="05000000000000000000" pitchFamily="2" charset="2"/>
              <a:buChar char="v"/>
            </a:pPr>
            <a:r>
              <a:rPr lang="fr-FR" sz="2200" dirty="0">
                <a:solidFill>
                  <a:schemeClr val="tx1"/>
                </a:solidFill>
                <a:latin typeface="Times New Roman" panose="02020603050405020304" pitchFamily="18" charset="0"/>
                <a:cs typeface="Times New Roman" panose="02020603050405020304" pitchFamily="18" charset="0"/>
              </a:rPr>
              <a:t>Togo élabore ses comptes (définitifs et provisoires) avec l’outil ERETES</a:t>
            </a:r>
          </a:p>
          <a:p>
            <a:pPr algn="l"/>
            <a:endParaRPr lang="fr-FR" sz="2400" dirty="0">
              <a:solidFill>
                <a:schemeClr val="tx1"/>
              </a:solidFill>
              <a:latin typeface="Times New Roman" panose="02020603050405020304" pitchFamily="18" charset="0"/>
              <a:cs typeface="Times New Roman" panose="02020603050405020304" pitchFamily="18" charset="0"/>
            </a:endParaRPr>
          </a:p>
          <a:p>
            <a:pPr lvl="0" algn="l"/>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4531016" y="6372037"/>
            <a:ext cx="2467086" cy="276999"/>
          </a:xfrm>
          <a:prstGeom prst="rect">
            <a:avLst/>
          </a:prstGeom>
          <a:noFill/>
        </p:spPr>
        <p:txBody>
          <a:bodyPr wrap="none" rtlCol="0">
            <a:spAutoFit/>
          </a:bodyPr>
          <a:lstStyle/>
          <a:p>
            <a:pPr algn="ctr"/>
            <a:r>
              <a:rPr lang="fr-FR" sz="1200"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2934967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706090"/>
          </a:xfrm>
        </p:spPr>
        <p:txBody>
          <a:bodyPr>
            <a:normAutofit/>
          </a:bodyPr>
          <a:lstStyle/>
          <a:p>
            <a:pPr algn="l"/>
            <a:r>
              <a:rPr lang="fr-FR" sz="2800" b="1" dirty="0" smtClean="0">
                <a:latin typeface="Times New Roman" panose="02020603050405020304" pitchFamily="18" charset="0"/>
                <a:cs typeface="Times New Roman" panose="02020603050405020304" pitchFamily="18" charset="0"/>
              </a:rPr>
              <a:t>1. Etat </a:t>
            </a:r>
            <a:r>
              <a:rPr lang="fr-FR" sz="2800" b="1" dirty="0">
                <a:latin typeface="Times New Roman" panose="02020603050405020304" pitchFamily="18" charset="0"/>
                <a:cs typeface="Times New Roman" panose="02020603050405020304" pitchFamily="18" charset="0"/>
              </a:rPr>
              <a:t>de mise en œuvre des recommandations</a:t>
            </a:r>
            <a:endParaRPr lang="fr-FR" sz="28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587086500"/>
              </p:ext>
            </p:extLst>
          </p:nvPr>
        </p:nvGraphicFramePr>
        <p:xfrm>
          <a:off x="609600" y="1091319"/>
          <a:ext cx="10972800" cy="5254795"/>
        </p:xfrm>
        <a:graphic>
          <a:graphicData uri="http://schemas.openxmlformats.org/drawingml/2006/table">
            <a:tbl>
              <a:tblPr firstRow="1" bandRow="1">
                <a:tableStyleId>{5C22544A-7EE6-4342-B048-85BDC9FD1C3A}</a:tableStyleId>
              </a:tblPr>
              <a:tblGrid>
                <a:gridCol w="4910336"/>
                <a:gridCol w="6062464"/>
              </a:tblGrid>
              <a:tr h="393465">
                <a:tc>
                  <a:txBody>
                    <a:bodyPr/>
                    <a:lstStyle/>
                    <a:p>
                      <a:pPr algn="ctr"/>
                      <a:r>
                        <a:rPr lang="fr-FR" sz="1600" dirty="0" smtClean="0">
                          <a:latin typeface="Times New Roman" panose="02020603050405020304" pitchFamily="18" charset="0"/>
                          <a:cs typeface="Times New Roman" panose="02020603050405020304" pitchFamily="18" charset="0"/>
                        </a:rPr>
                        <a:t>Recommandations</a:t>
                      </a:r>
                      <a:endParaRPr lang="fr-FR" sz="1600" dirty="0">
                        <a:latin typeface="Times New Roman" panose="02020603050405020304" pitchFamily="18" charset="0"/>
                        <a:cs typeface="Times New Roman" panose="02020603050405020304" pitchFamily="18" charset="0"/>
                      </a:endParaRPr>
                    </a:p>
                  </a:txBody>
                  <a:tcPr anchor="ctr"/>
                </a:tc>
                <a:tc>
                  <a:txBody>
                    <a:bodyPr/>
                    <a:lstStyle/>
                    <a:p>
                      <a:pPr algn="ctr"/>
                      <a:r>
                        <a:rPr lang="fr-FR" sz="1600" dirty="0" smtClean="0">
                          <a:latin typeface="Times New Roman" panose="02020603050405020304" pitchFamily="18" charset="0"/>
                          <a:cs typeface="Times New Roman" panose="02020603050405020304" pitchFamily="18" charset="0"/>
                        </a:rPr>
                        <a:t>Etat de mise en œuvre</a:t>
                      </a:r>
                      <a:endParaRPr lang="fr-FR" sz="1600" dirty="0">
                        <a:latin typeface="Times New Roman" panose="02020603050405020304" pitchFamily="18" charset="0"/>
                        <a:cs typeface="Times New Roman" panose="02020603050405020304" pitchFamily="18" charset="0"/>
                      </a:endParaRPr>
                    </a:p>
                  </a:txBody>
                  <a:tcPr anchor="ctr"/>
                </a:tc>
              </a:tr>
              <a:tr h="693305">
                <a:tc>
                  <a:txBody>
                    <a:bodyPr/>
                    <a:lstStyle/>
                    <a:p>
                      <a:pPr lvl="0"/>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1. Renforcer les services en charge de la production des comptes nationaux en ressources humaines de qualité</a:t>
                      </a:r>
                    </a:p>
                  </a:txBody>
                  <a:tcPr/>
                </a:tc>
                <a:tc>
                  <a:txBody>
                    <a:bodyPr/>
                    <a:lstStyle/>
                    <a:p>
                      <a:r>
                        <a:rPr lang="fr-FR" sz="1600" dirty="0" smtClean="0">
                          <a:latin typeface="Times New Roman" panose="02020603050405020304" pitchFamily="18" charset="0"/>
                          <a:cs typeface="Times New Roman" panose="02020603050405020304" pitchFamily="18" charset="0"/>
                        </a:rPr>
                        <a:t>Equipe de comptables nationaux du Togo est composée de six (6) ISE, un (1) ITS, trois</a:t>
                      </a:r>
                      <a:r>
                        <a:rPr lang="fr-FR" sz="1600" baseline="0" dirty="0" smtClean="0">
                          <a:latin typeface="Times New Roman" panose="02020603050405020304" pitchFamily="18" charset="0"/>
                          <a:cs typeface="Times New Roman" panose="02020603050405020304" pitchFamily="18" charset="0"/>
                        </a:rPr>
                        <a:t> (3) économistes et deux (2) démographes. </a:t>
                      </a:r>
                      <a:endParaRPr lang="fr-FR" sz="1600" dirty="0">
                        <a:latin typeface="Times New Roman" panose="02020603050405020304" pitchFamily="18" charset="0"/>
                        <a:cs typeface="Times New Roman" panose="02020603050405020304" pitchFamily="18" charset="0"/>
                      </a:endParaRPr>
                    </a:p>
                  </a:txBody>
                  <a:tcPr/>
                </a:tc>
              </a:tr>
              <a:tr h="6933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2. Poursuivre les efforts pour la résorption des retards dans la production et la publication des comptes nationaux selon le SCN 93 jusqu’à la publication de la série </a:t>
                      </a:r>
                      <a:r>
                        <a:rPr lang="fr-FR" sz="1600" kern="1200" dirty="0" err="1" smtClean="0">
                          <a:solidFill>
                            <a:schemeClr val="dk1"/>
                          </a:solidFill>
                          <a:effectLst/>
                          <a:latin typeface="Times New Roman" panose="02020603050405020304" pitchFamily="18" charset="0"/>
                          <a:ea typeface="+mn-ea"/>
                          <a:cs typeface="Times New Roman" panose="02020603050405020304" pitchFamily="18" charset="0"/>
                        </a:rPr>
                        <a:t>retropolée</a:t>
                      </a: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 selon le SCN 2008; </a:t>
                      </a:r>
                    </a:p>
                  </a:txBody>
                  <a:tcPr/>
                </a:tc>
                <a:tc>
                  <a:txBody>
                    <a:bodyPr/>
                    <a:lstStyle/>
                    <a:p>
                      <a:r>
                        <a:rPr lang="fr-FR" sz="1600" b="1" i="1" u="sng" dirty="0" smtClean="0">
                          <a:solidFill>
                            <a:schemeClr val="tx1"/>
                          </a:solidFill>
                          <a:latin typeface="Times New Roman" panose="02020603050405020304" pitchFamily="18" charset="0"/>
                          <a:cs typeface="Times New Roman" panose="02020603050405020304" pitchFamily="18" charset="0"/>
                        </a:rPr>
                        <a:t>SCN 93 : </a:t>
                      </a:r>
                    </a:p>
                    <a:p>
                      <a:endParaRPr lang="fr-FR" sz="800" b="1" i="1" u="sng"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fr-FR" sz="1600" dirty="0" smtClean="0">
                          <a:solidFill>
                            <a:schemeClr val="tx1"/>
                          </a:solidFill>
                          <a:latin typeface="Times New Roman" panose="02020603050405020304" pitchFamily="18" charset="0"/>
                          <a:cs typeface="Times New Roman" panose="02020603050405020304" pitchFamily="18" charset="0"/>
                        </a:rPr>
                        <a:t>Les comptes définitifs de 2016 et provisoires 2017 sont disponibles ; ceux de 2017 (définitifs) et 2018 (provisoires) sont en cours</a:t>
                      </a:r>
                    </a:p>
                    <a:p>
                      <a:pPr marL="0" indent="0">
                        <a:buFont typeface="Wingdings" panose="05000000000000000000" pitchFamily="2" charset="2"/>
                        <a:buNone/>
                      </a:pPr>
                      <a:endParaRPr lang="fr-FR" sz="800" dirty="0" smtClean="0">
                        <a:solidFill>
                          <a:schemeClr val="tx1"/>
                        </a:solidFill>
                        <a:latin typeface="Times New Roman" panose="02020603050405020304" pitchFamily="18" charset="0"/>
                        <a:cs typeface="Times New Roman" panose="02020603050405020304" pitchFamily="18" charset="0"/>
                      </a:endParaRPr>
                    </a:p>
                    <a:p>
                      <a:r>
                        <a:rPr lang="fr-FR" sz="1600" b="1" i="1" u="sng" dirty="0" smtClean="0">
                          <a:solidFill>
                            <a:schemeClr val="tx1"/>
                          </a:solidFill>
                          <a:latin typeface="Times New Roman" panose="02020603050405020304" pitchFamily="18" charset="0"/>
                          <a:cs typeface="Times New Roman" panose="02020603050405020304" pitchFamily="18" charset="0"/>
                        </a:rPr>
                        <a:t>SCN 2008</a:t>
                      </a:r>
                      <a:r>
                        <a:rPr lang="fr-FR" sz="1600" b="1" i="1" u="sng" baseline="0" dirty="0" smtClean="0">
                          <a:solidFill>
                            <a:schemeClr val="tx1"/>
                          </a:solidFill>
                          <a:latin typeface="Times New Roman" panose="02020603050405020304" pitchFamily="18" charset="0"/>
                          <a:cs typeface="Times New Roman" panose="02020603050405020304" pitchFamily="18" charset="0"/>
                        </a:rPr>
                        <a:t> : </a:t>
                      </a:r>
                    </a:p>
                    <a:p>
                      <a:endParaRPr lang="fr-FR" sz="800" b="1" i="1" u="sng" baseline="0" dirty="0" smtClean="0">
                        <a:solidFill>
                          <a:schemeClr val="tx1"/>
                        </a:solidFill>
                        <a:latin typeface="Times New Roman" panose="02020603050405020304" pitchFamily="18" charset="0"/>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600" dirty="0" smtClean="0">
                          <a:solidFill>
                            <a:schemeClr val="tx1"/>
                          </a:solidFill>
                          <a:latin typeface="Times New Roman" panose="02020603050405020304" pitchFamily="18" charset="0"/>
                          <a:cs typeface="Times New Roman" panose="02020603050405020304" pitchFamily="18" charset="0"/>
                        </a:rPr>
                        <a:t>Les comptes de 2016 et 2017 seront disponibles au </a:t>
                      </a:r>
                      <a:r>
                        <a:rPr lang="fr-FR" sz="1600" baseline="0" dirty="0" smtClean="0">
                          <a:solidFill>
                            <a:schemeClr val="tx1"/>
                          </a:solidFill>
                          <a:latin typeface="Times New Roman" panose="02020603050405020304" pitchFamily="18" charset="0"/>
                          <a:cs typeface="Times New Roman" panose="02020603050405020304" pitchFamily="18" charset="0"/>
                        </a:rPr>
                        <a:t> premier trimestre de 2020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600" baseline="0" dirty="0" smtClean="0">
                          <a:solidFill>
                            <a:schemeClr val="tx1"/>
                          </a:solidFill>
                          <a:latin typeface="Times New Roman" panose="02020603050405020304" pitchFamily="18" charset="0"/>
                          <a:cs typeface="Times New Roman" panose="02020603050405020304" pitchFamily="18" charset="0"/>
                        </a:rPr>
                        <a:t>Les comptes de 2018 en 2020.</a:t>
                      </a:r>
                      <a:endParaRPr lang="fr-FR" sz="1600" dirty="0">
                        <a:latin typeface="Times New Roman" panose="02020603050405020304" pitchFamily="18" charset="0"/>
                        <a:cs typeface="Times New Roman" panose="02020603050405020304" pitchFamily="18" charset="0"/>
                      </a:endParaRPr>
                    </a:p>
                  </a:txBody>
                  <a:tcPr/>
                </a:tc>
              </a:tr>
              <a:tr h="693305">
                <a:tc>
                  <a:txBody>
                    <a:bodyPr/>
                    <a:lstStyle/>
                    <a:p>
                      <a:pPr lvl="0"/>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3. Accélérer la validation des nomenclatures d’activités et de produits dans les Etats membres;</a:t>
                      </a:r>
                    </a:p>
                  </a:txBody>
                  <a:tcPr/>
                </a:tc>
                <a:tc>
                  <a:txBody>
                    <a:bodyPr/>
                    <a:lstStyle/>
                    <a:p>
                      <a:r>
                        <a:rPr lang="fr-FR" sz="1600" dirty="0" smtClean="0">
                          <a:latin typeface="Times New Roman" panose="02020603050405020304" pitchFamily="18" charset="0"/>
                          <a:cs typeface="Times New Roman" panose="02020603050405020304" pitchFamily="18" charset="0"/>
                        </a:rPr>
                        <a:t>Nomenclatures togolaises d’activités (NTA)</a:t>
                      </a:r>
                      <a:r>
                        <a:rPr lang="fr-FR" sz="1600" baseline="0" dirty="0" smtClean="0">
                          <a:latin typeface="Times New Roman" panose="02020603050405020304" pitchFamily="18" charset="0"/>
                          <a:cs typeface="Times New Roman" panose="02020603050405020304" pitchFamily="18" charset="0"/>
                        </a:rPr>
                        <a:t> et de produits (NTP) validées par le SSN sont disponibles depuis décembre 2018</a:t>
                      </a:r>
                      <a:endParaRPr lang="fr-FR" sz="1600" dirty="0">
                        <a:latin typeface="Times New Roman" panose="02020603050405020304" pitchFamily="18" charset="0"/>
                        <a:cs typeface="Times New Roman" panose="02020603050405020304" pitchFamily="18" charset="0"/>
                      </a:endParaRPr>
                    </a:p>
                  </a:txBody>
                  <a:tcPr/>
                </a:tc>
              </a:tr>
              <a:tr h="693305">
                <a:tc>
                  <a:txBody>
                    <a:bodyPr/>
                    <a:lstStyle/>
                    <a:p>
                      <a:pPr lvl="0"/>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4. Mettre</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en place des stratégies pour pérenniser les acquis de la rénovation des comptes nationaux (mobilisation des ressources humaines, matérielles et financières, respect des normes internationales et des délais de diffusion </a:t>
                      </a:r>
                      <a:endParaRPr lang="fr-FR" sz="16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600" dirty="0" smtClean="0">
                          <a:latin typeface="Times New Roman" panose="02020603050405020304" pitchFamily="18" charset="0"/>
                          <a:cs typeface="Times New Roman" panose="02020603050405020304" pitchFamily="18" charset="0"/>
                        </a:rPr>
                        <a:t>En cours</a:t>
                      </a:r>
                      <a:endParaRPr lang="fr-FR" sz="1600" dirty="0">
                        <a:latin typeface="Times New Roman" panose="02020603050405020304" pitchFamily="18" charset="0"/>
                        <a:cs typeface="Times New Roman" panose="02020603050405020304" pitchFamily="18" charset="0"/>
                      </a:endParaRPr>
                    </a:p>
                  </a:txBody>
                  <a:tcPr/>
                </a:tc>
              </a:tr>
            </a:tbl>
          </a:graphicData>
        </a:graphic>
      </p:graphicFrame>
      <p:sp>
        <p:nvSpPr>
          <p:cNvPr id="5" name="Espace réservé du numéro de diapositive 4"/>
          <p:cNvSpPr>
            <a:spLocks noGrp="1"/>
          </p:cNvSpPr>
          <p:nvPr>
            <p:ph type="sldNum" sz="quarter" idx="12"/>
          </p:nvPr>
        </p:nvSpPr>
        <p:spPr/>
        <p:txBody>
          <a:bodyPr/>
          <a:lstStyle/>
          <a:p>
            <a:fld id="{1103313F-5A34-4A60-AF96-6CDAD4F64EEB}" type="slidenum">
              <a:rPr lang="fr-FR" smtClean="0"/>
              <a:t>4</a:t>
            </a:fld>
            <a:endParaRPr lang="fr-FR" dirty="0"/>
          </a:p>
        </p:txBody>
      </p:sp>
      <p:sp>
        <p:nvSpPr>
          <p:cNvPr id="7" name="ZoneTexte 6"/>
          <p:cNvSpPr txBox="1"/>
          <p:nvPr/>
        </p:nvSpPr>
        <p:spPr>
          <a:xfrm>
            <a:off x="263352" y="6400413"/>
            <a:ext cx="2467086" cy="276999"/>
          </a:xfrm>
          <a:prstGeom prst="rect">
            <a:avLst/>
          </a:prstGeom>
          <a:noFill/>
        </p:spPr>
        <p:txBody>
          <a:bodyPr wrap="none" rtlCol="0">
            <a:spAutoFit/>
          </a:bodyPr>
          <a:lstStyle/>
          <a:p>
            <a:pPr algn="ctr"/>
            <a:r>
              <a:rPr lang="fr-FR" sz="1200"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3504734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706090"/>
          </a:xfrm>
        </p:spPr>
        <p:txBody>
          <a:bodyPr>
            <a:normAutofit/>
          </a:bodyPr>
          <a:lstStyle/>
          <a:p>
            <a:pPr algn="l"/>
            <a:r>
              <a:rPr lang="fr-FR" sz="2800" b="1" dirty="0">
                <a:latin typeface="Times New Roman" panose="02020603050405020304" pitchFamily="18" charset="0"/>
                <a:cs typeface="Times New Roman" panose="02020603050405020304" pitchFamily="18" charset="0"/>
              </a:rPr>
              <a:t>1. Etat de mise en œuvre des recommandations</a:t>
            </a:r>
            <a:endParaRPr lang="fr-FR" sz="28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58312603"/>
              </p:ext>
            </p:extLst>
          </p:nvPr>
        </p:nvGraphicFramePr>
        <p:xfrm>
          <a:off x="609600" y="1091319"/>
          <a:ext cx="10972800" cy="3464210"/>
        </p:xfrm>
        <a:graphic>
          <a:graphicData uri="http://schemas.openxmlformats.org/drawingml/2006/table">
            <a:tbl>
              <a:tblPr firstRow="1" bandRow="1">
                <a:tableStyleId>{5C22544A-7EE6-4342-B048-85BDC9FD1C3A}</a:tableStyleId>
              </a:tblPr>
              <a:tblGrid>
                <a:gridCol w="6430821"/>
                <a:gridCol w="4541979"/>
              </a:tblGrid>
              <a:tr h="393465">
                <a:tc>
                  <a:txBody>
                    <a:bodyPr/>
                    <a:lstStyle/>
                    <a:p>
                      <a:pPr algn="ctr"/>
                      <a:r>
                        <a:rPr lang="fr-FR" sz="1600" dirty="0" smtClean="0">
                          <a:latin typeface="Times New Roman" panose="02020603050405020304" pitchFamily="18" charset="0"/>
                          <a:cs typeface="Times New Roman" panose="02020603050405020304" pitchFamily="18" charset="0"/>
                        </a:rPr>
                        <a:t>Recommandations</a:t>
                      </a:r>
                      <a:endParaRPr lang="fr-FR" sz="1600" dirty="0">
                        <a:latin typeface="Times New Roman" panose="02020603050405020304" pitchFamily="18" charset="0"/>
                        <a:cs typeface="Times New Roman" panose="02020603050405020304" pitchFamily="18" charset="0"/>
                      </a:endParaRPr>
                    </a:p>
                  </a:txBody>
                  <a:tcPr anchor="ctr"/>
                </a:tc>
                <a:tc>
                  <a:txBody>
                    <a:bodyPr/>
                    <a:lstStyle/>
                    <a:p>
                      <a:pPr algn="ctr"/>
                      <a:r>
                        <a:rPr lang="fr-FR" sz="1600" dirty="0" smtClean="0">
                          <a:latin typeface="Times New Roman" panose="02020603050405020304" pitchFamily="18" charset="0"/>
                          <a:cs typeface="Times New Roman" panose="02020603050405020304" pitchFamily="18" charset="0"/>
                        </a:rPr>
                        <a:t>Etat de mise en œuvre</a:t>
                      </a:r>
                      <a:endParaRPr lang="fr-FR" sz="1600" dirty="0">
                        <a:latin typeface="Times New Roman" panose="02020603050405020304" pitchFamily="18" charset="0"/>
                        <a:cs typeface="Times New Roman" panose="02020603050405020304" pitchFamily="18" charset="0"/>
                      </a:endParaRPr>
                    </a:p>
                  </a:txBody>
                  <a:tcPr anchor="ctr"/>
                </a:tc>
              </a:tr>
              <a:tr h="693305">
                <a:tc>
                  <a:txBody>
                    <a:bodyPr/>
                    <a:lstStyle/>
                    <a:p>
                      <a:pPr lvl="0"/>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5. Assoir un cadre de concertation entre les</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INS et la BCEAO pour s’accorder sur la méthodologie d’évaluation du SIFIM et sa répartition (notamment à l’importation et à l’exportation)</a:t>
                      </a:r>
                      <a:endParaRPr lang="fr-FR" sz="1600" dirty="0">
                        <a:latin typeface="Times New Roman" panose="02020603050405020304" pitchFamily="18"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600" b="0" dirty="0" smtClean="0">
                          <a:solidFill>
                            <a:schemeClr val="tx1"/>
                          </a:solidFill>
                          <a:latin typeface="Times New Roman" panose="02020603050405020304" pitchFamily="18" charset="0"/>
                          <a:cs typeface="Times New Roman" panose="02020603050405020304" pitchFamily="18" charset="0"/>
                        </a:rPr>
                        <a:t>La</a:t>
                      </a:r>
                      <a:r>
                        <a:rPr lang="fr-FR" sz="1600" b="0" baseline="0" dirty="0" smtClean="0">
                          <a:solidFill>
                            <a:schemeClr val="tx1"/>
                          </a:solidFill>
                          <a:latin typeface="Times New Roman" panose="02020603050405020304" pitchFamily="18" charset="0"/>
                          <a:cs typeface="Times New Roman" panose="02020603050405020304" pitchFamily="18" charset="0"/>
                        </a:rPr>
                        <a:t> BCEAO est associée aux discussions méthodologiques dans trois groupes thématiques dans le cadre de la migration au SCN 2008 (SIFIM, Production de la BCEAO, Nomenclatures)</a:t>
                      </a:r>
                      <a:endParaRPr lang="fr-FR" sz="1600" b="0" dirty="0">
                        <a:solidFill>
                          <a:schemeClr val="tx1"/>
                        </a:solidFill>
                        <a:latin typeface="Times New Roman" panose="02020603050405020304" pitchFamily="18" charset="0"/>
                        <a:cs typeface="Times New Roman" panose="02020603050405020304" pitchFamily="18" charset="0"/>
                      </a:endParaRPr>
                    </a:p>
                  </a:txBody>
                  <a:tcPr/>
                </a:tc>
              </a:tr>
              <a:tr h="6933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6. Accélérer la mise en œuvre du SCN 2008 tel que prévu dans les plans d’action</a:t>
                      </a:r>
                      <a:endParaRPr lang="fr-FR" sz="1600" dirty="0" smtClean="0">
                        <a:latin typeface="Times New Roman" panose="02020603050405020304" pitchFamily="18" charset="0"/>
                        <a:cs typeface="Times New Roman" panose="02020603050405020304" pitchFamily="18" charset="0"/>
                      </a:endParaRPr>
                    </a:p>
                  </a:txBody>
                  <a:tcPr/>
                </a:tc>
                <a:tc>
                  <a:txBody>
                    <a:bodyPr/>
                    <a:lstStyle/>
                    <a:p>
                      <a:r>
                        <a:rPr lang="fr-FR" sz="1600" dirty="0" smtClean="0">
                          <a:latin typeface="Times New Roman" panose="02020603050405020304" pitchFamily="18" charset="0"/>
                          <a:cs typeface="Times New Roman" panose="02020603050405020304" pitchFamily="18" charset="0"/>
                        </a:rPr>
                        <a:t>En cours </a:t>
                      </a:r>
                      <a:endParaRPr lang="fr-FR" sz="1600" dirty="0">
                        <a:latin typeface="Times New Roman" panose="02020603050405020304" pitchFamily="18" charset="0"/>
                        <a:cs typeface="Times New Roman" panose="02020603050405020304" pitchFamily="18" charset="0"/>
                      </a:endParaRPr>
                    </a:p>
                  </a:txBody>
                  <a:tcPr/>
                </a:tc>
              </a:tr>
              <a:tr h="693305">
                <a:tc>
                  <a:txBody>
                    <a:bodyPr/>
                    <a:lstStyle/>
                    <a:p>
                      <a:pPr lvl="0"/>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7. Organiser des ateliers techniques d’examen des résultats des comptes nationaux de la nouvelle</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année de base étendus aux partenaires</a:t>
                      </a:r>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solidFill>
                          <a:latin typeface="Times New Roman" panose="02020603050405020304" pitchFamily="18" charset="0"/>
                          <a:cs typeface="Times New Roman" panose="02020603050405020304" pitchFamily="18" charset="0"/>
                        </a:rPr>
                        <a:t>En</a:t>
                      </a:r>
                      <a:r>
                        <a:rPr lang="fr-FR" sz="1600" baseline="0" dirty="0" smtClean="0">
                          <a:solidFill>
                            <a:schemeClr val="tx1"/>
                          </a:solidFill>
                          <a:latin typeface="Times New Roman" panose="02020603050405020304" pitchFamily="18" charset="0"/>
                          <a:cs typeface="Times New Roman" panose="02020603050405020304" pitchFamily="18" charset="0"/>
                        </a:rPr>
                        <a:t> cours: </a:t>
                      </a:r>
                      <a:r>
                        <a:rPr lang="fr-FR" sz="1600" dirty="0" smtClean="0">
                          <a:latin typeface="Times New Roman" panose="02020603050405020304" pitchFamily="18" charset="0"/>
                          <a:cs typeface="Times New Roman" panose="02020603050405020304" pitchFamily="18" charset="0"/>
                        </a:rPr>
                        <a:t>Un</a:t>
                      </a:r>
                      <a:r>
                        <a:rPr lang="fr-FR" sz="1600" baseline="0" dirty="0" smtClean="0">
                          <a:latin typeface="Times New Roman" panose="02020603050405020304" pitchFamily="18" charset="0"/>
                          <a:cs typeface="Times New Roman" panose="02020603050405020304" pitchFamily="18" charset="0"/>
                        </a:rPr>
                        <a:t> premier atelier a été organisé (en septembre) avec la Banque mondiale et AFW, conjointement</a:t>
                      </a:r>
                      <a:endParaRPr lang="fr-FR" sz="1600" dirty="0" smtClean="0">
                        <a:latin typeface="Times New Roman" panose="02020603050405020304" pitchFamily="18" charset="0"/>
                        <a:cs typeface="Times New Roman" panose="02020603050405020304" pitchFamily="18" charset="0"/>
                      </a:endParaRPr>
                    </a:p>
                    <a:p>
                      <a:endParaRPr lang="fr-FR" sz="1600" dirty="0">
                        <a:latin typeface="Times New Roman" panose="02020603050405020304" pitchFamily="18" charset="0"/>
                        <a:cs typeface="Times New Roman" panose="02020603050405020304" pitchFamily="18" charset="0"/>
                      </a:endParaRPr>
                    </a:p>
                  </a:txBody>
                  <a:tcPr/>
                </a:tc>
              </a:tr>
            </a:tbl>
          </a:graphicData>
        </a:graphic>
      </p:graphicFrame>
      <p:sp>
        <p:nvSpPr>
          <p:cNvPr id="4" name="Espace réservé du pied de page 3"/>
          <p:cNvSpPr>
            <a:spLocks noGrp="1"/>
          </p:cNvSpPr>
          <p:nvPr>
            <p:ph type="ftr" sz="quarter" idx="11"/>
          </p:nvPr>
        </p:nvSpPr>
        <p:spPr/>
        <p:txBody>
          <a:bodyPr/>
          <a:lstStyle/>
          <a:p>
            <a:r>
              <a:rPr lang="fr-FR" smtClean="0"/>
              <a:t>INSEED</a:t>
            </a:r>
            <a:endParaRPr lang="fr-FR"/>
          </a:p>
        </p:txBody>
      </p:sp>
      <p:sp>
        <p:nvSpPr>
          <p:cNvPr id="5" name="Espace réservé du numéro de diapositive 4"/>
          <p:cNvSpPr>
            <a:spLocks noGrp="1"/>
          </p:cNvSpPr>
          <p:nvPr>
            <p:ph type="sldNum" sz="quarter" idx="12"/>
          </p:nvPr>
        </p:nvSpPr>
        <p:spPr/>
        <p:txBody>
          <a:bodyPr/>
          <a:lstStyle/>
          <a:p>
            <a:fld id="{1103313F-5A34-4A60-AF96-6CDAD4F64EEB}" type="slidenum">
              <a:rPr lang="fr-FR" smtClean="0"/>
              <a:t>5</a:t>
            </a:fld>
            <a:endParaRPr lang="fr-FR"/>
          </a:p>
        </p:txBody>
      </p:sp>
    </p:spTree>
    <p:extLst>
      <p:ext uri="{BB962C8B-B14F-4D97-AF65-F5344CB8AC3E}">
        <p14:creationId xmlns:p14="http://schemas.microsoft.com/office/powerpoint/2010/main" val="3199661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706090"/>
          </a:xfrm>
        </p:spPr>
        <p:txBody>
          <a:bodyPr>
            <a:normAutofit/>
          </a:bodyPr>
          <a:lstStyle/>
          <a:p>
            <a:pPr algn="l"/>
            <a:r>
              <a:rPr lang="fr-FR" sz="2800" b="1" dirty="0">
                <a:latin typeface="Times New Roman" panose="02020603050405020304" pitchFamily="18" charset="0"/>
                <a:cs typeface="Times New Roman" panose="02020603050405020304" pitchFamily="18" charset="0"/>
              </a:rPr>
              <a:t>1. Etat de mise en œuvre des recommandations</a:t>
            </a:r>
            <a:endParaRPr lang="fr-FR" sz="28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111327800"/>
              </p:ext>
            </p:extLst>
          </p:nvPr>
        </p:nvGraphicFramePr>
        <p:xfrm>
          <a:off x="609600" y="1091318"/>
          <a:ext cx="10972800" cy="5039033"/>
        </p:xfrm>
        <a:graphic>
          <a:graphicData uri="http://schemas.openxmlformats.org/drawingml/2006/table">
            <a:tbl>
              <a:tblPr firstRow="1" bandRow="1">
                <a:tableStyleId>{5C22544A-7EE6-4342-B048-85BDC9FD1C3A}</a:tableStyleId>
              </a:tblPr>
              <a:tblGrid>
                <a:gridCol w="6430821"/>
                <a:gridCol w="4541979"/>
              </a:tblGrid>
              <a:tr h="615160">
                <a:tc>
                  <a:txBody>
                    <a:bodyPr/>
                    <a:lstStyle/>
                    <a:p>
                      <a:pPr algn="ctr"/>
                      <a:r>
                        <a:rPr lang="fr-FR" sz="2000" dirty="0" smtClean="0">
                          <a:latin typeface="Times New Roman" panose="02020603050405020304" pitchFamily="18" charset="0"/>
                          <a:cs typeface="Times New Roman" panose="02020603050405020304" pitchFamily="18" charset="0"/>
                        </a:rPr>
                        <a:t>Recommandations</a:t>
                      </a:r>
                      <a:endParaRPr lang="fr-FR" sz="2000" dirty="0">
                        <a:latin typeface="Times New Roman" panose="02020603050405020304" pitchFamily="18" charset="0"/>
                        <a:cs typeface="Times New Roman" panose="02020603050405020304" pitchFamily="18" charset="0"/>
                      </a:endParaRPr>
                    </a:p>
                  </a:txBody>
                  <a:tcPr anchor="ctr"/>
                </a:tc>
                <a:tc>
                  <a:txBody>
                    <a:bodyPr/>
                    <a:lstStyle/>
                    <a:p>
                      <a:pPr algn="ctr"/>
                      <a:r>
                        <a:rPr lang="fr-FR" sz="2000" dirty="0" smtClean="0">
                          <a:latin typeface="Times New Roman" panose="02020603050405020304" pitchFamily="18" charset="0"/>
                          <a:cs typeface="Times New Roman" panose="02020603050405020304" pitchFamily="18" charset="0"/>
                        </a:rPr>
                        <a:t>Etat de mise en œuvre</a:t>
                      </a:r>
                      <a:endParaRPr lang="fr-FR" sz="2000" dirty="0">
                        <a:latin typeface="Times New Roman" panose="02020603050405020304" pitchFamily="18" charset="0"/>
                        <a:cs typeface="Times New Roman" panose="02020603050405020304" pitchFamily="18" charset="0"/>
                      </a:endParaRPr>
                    </a:p>
                  </a:txBody>
                  <a:tcPr anchor="ctr"/>
                </a:tc>
              </a:tr>
              <a:tr h="615160">
                <a:tc>
                  <a:txBody>
                    <a:bodyPr/>
                    <a:lstStyle/>
                    <a:p>
                      <a:pPr lvl="0"/>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8. Elaborer les documents méthodologiques de production des comptes nationaux</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fr-FR" sz="1600" dirty="0" smtClean="0">
                          <a:latin typeface="Times New Roman" panose="02020603050405020304" pitchFamily="18" charset="0"/>
                          <a:cs typeface="Times New Roman" panose="02020603050405020304" pitchFamily="18" charset="0"/>
                        </a:rPr>
                        <a:t>Un</a:t>
                      </a:r>
                      <a:r>
                        <a:rPr lang="fr-FR" sz="1600" baseline="0" dirty="0" smtClean="0">
                          <a:latin typeface="Times New Roman" panose="02020603050405020304" pitchFamily="18" charset="0"/>
                          <a:cs typeface="Times New Roman" panose="02020603050405020304" pitchFamily="18" charset="0"/>
                        </a:rPr>
                        <a:t> </a:t>
                      </a:r>
                      <a:r>
                        <a:rPr lang="fr-FR" sz="1600" baseline="0" dirty="0" err="1" smtClean="0">
                          <a:latin typeface="Times New Roman" panose="02020603050405020304" pitchFamily="18" charset="0"/>
                          <a:cs typeface="Times New Roman" panose="02020603050405020304" pitchFamily="18" charset="0"/>
                        </a:rPr>
                        <a:t>draft</a:t>
                      </a:r>
                      <a:r>
                        <a:rPr lang="fr-FR" sz="1600" baseline="0" dirty="0" smtClean="0">
                          <a:latin typeface="Times New Roman" panose="02020603050405020304" pitchFamily="18" charset="0"/>
                          <a:cs typeface="Times New Roman" panose="02020603050405020304" pitchFamily="18" charset="0"/>
                        </a:rPr>
                        <a:t> de document méthodologique existe et continuera d'être amélioré jusqu’à la fin des travaux</a:t>
                      </a:r>
                      <a:endParaRPr lang="fr-FR" sz="1600" dirty="0">
                        <a:latin typeface="Times New Roman" panose="02020603050405020304" pitchFamily="18" charset="0"/>
                        <a:cs typeface="Times New Roman" panose="02020603050405020304" pitchFamily="18" charset="0"/>
                      </a:endParaRPr>
                    </a:p>
                  </a:txBody>
                  <a:tcPr/>
                </a:tc>
              </a:tr>
              <a:tr h="615160">
                <a:tc>
                  <a:txBody>
                    <a:bodyPr/>
                    <a:lstStyle/>
                    <a:p>
                      <a:pPr lvl="0"/>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9. Accélérer</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l’acquisition du logiciel Progress au profit des services des comptes nationaux </a:t>
                      </a:r>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fr-FR" sz="1600" dirty="0" smtClean="0">
                          <a:solidFill>
                            <a:schemeClr val="tx1"/>
                          </a:solidFill>
                          <a:latin typeface="Times New Roman" panose="02020603050405020304" pitchFamily="18" charset="0"/>
                          <a:cs typeface="Times New Roman" panose="02020603050405020304" pitchFamily="18" charset="0"/>
                        </a:rPr>
                        <a:t>Démarche non encore entamée</a:t>
                      </a:r>
                      <a:endParaRPr lang="fr-FR" sz="1600" dirty="0">
                        <a:latin typeface="Times New Roman" panose="02020603050405020304" pitchFamily="18" charset="0"/>
                        <a:cs typeface="Times New Roman" panose="02020603050405020304" pitchFamily="18" charset="0"/>
                      </a:endParaRPr>
                    </a:p>
                  </a:txBody>
                  <a:tcPr/>
                </a:tc>
              </a:tr>
              <a:tr h="615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10. Transmettre les résultats des séries des comptes nationaux produits aux institutions partenaires de</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fr-FR" sz="1600" kern="1200" dirty="0" smtClean="0">
                          <a:solidFill>
                            <a:schemeClr val="dk1"/>
                          </a:solidFill>
                          <a:effectLst/>
                          <a:latin typeface="Times New Roman" panose="02020603050405020304" pitchFamily="18" charset="0"/>
                          <a:ea typeface="+mn-ea"/>
                          <a:cs typeface="Times New Roman" panose="02020603050405020304" pitchFamily="18" charset="0"/>
                        </a:rPr>
                        <a:t>la Commission de l’UEMOA, BCEAO,  AFRISTAT et AFRITAC</a:t>
                      </a:r>
                      <a:r>
                        <a:rPr lang="fr-FR" sz="1600" kern="1200" baseline="0" dirty="0" smtClean="0">
                          <a:solidFill>
                            <a:schemeClr val="dk1"/>
                          </a:solidFill>
                          <a:effectLst/>
                          <a:latin typeface="Times New Roman" panose="02020603050405020304" pitchFamily="18" charset="0"/>
                          <a:ea typeface="+mn-ea"/>
                          <a:cs typeface="Times New Roman" panose="02020603050405020304" pitchFamily="18" charset="0"/>
                        </a:rPr>
                        <a:t> de l’Ouest </a:t>
                      </a:r>
                      <a:endParaRPr lang="fr-FR" sz="16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fr-FR" sz="1600" dirty="0" smtClean="0">
                          <a:latin typeface="Times New Roman" panose="02020603050405020304" pitchFamily="18" charset="0"/>
                          <a:cs typeface="Times New Roman" panose="02020603050405020304" pitchFamily="18" charset="0"/>
                        </a:rPr>
                        <a:t>Résultats</a:t>
                      </a:r>
                      <a:r>
                        <a:rPr lang="fr-FR" sz="1600" baseline="0" dirty="0" smtClean="0">
                          <a:latin typeface="Times New Roman" panose="02020603050405020304" pitchFamily="18" charset="0"/>
                          <a:cs typeface="Times New Roman" panose="02020603050405020304" pitchFamily="18" charset="0"/>
                        </a:rPr>
                        <a:t> transmis à la BCEAO</a:t>
                      </a:r>
                      <a:endParaRPr lang="fr-FR" sz="1600" dirty="0">
                        <a:latin typeface="Times New Roman" panose="02020603050405020304" pitchFamily="18" charset="0"/>
                        <a:cs typeface="Times New Roman" panose="02020603050405020304" pitchFamily="18" charset="0"/>
                      </a:endParaRPr>
                    </a:p>
                  </a:txBody>
                  <a:tcPr/>
                </a:tc>
              </a:tr>
              <a:tr h="1083942">
                <a:tc>
                  <a:txBody>
                    <a:bodyPr/>
                    <a:lstStyle/>
                    <a:p>
                      <a:pPr lvl="0"/>
                      <a:r>
                        <a:rPr lang="fr-FR" sz="2000" kern="1200" dirty="0" smtClean="0">
                          <a:solidFill>
                            <a:schemeClr val="dk1"/>
                          </a:solidFill>
                          <a:effectLst/>
                          <a:latin typeface="Times New Roman" panose="02020603050405020304" pitchFamily="18" charset="0"/>
                          <a:ea typeface="+mn-ea"/>
                          <a:cs typeface="Times New Roman" panose="02020603050405020304" pitchFamily="18" charset="0"/>
                        </a:rPr>
                        <a:t>11. Diffuser les publications</a:t>
                      </a:r>
                      <a:r>
                        <a:rPr lang="fr-FR" sz="2000" kern="1200" baseline="0" dirty="0" smtClean="0">
                          <a:solidFill>
                            <a:schemeClr val="dk1"/>
                          </a:solidFill>
                          <a:effectLst/>
                          <a:latin typeface="Times New Roman" panose="02020603050405020304" pitchFamily="18" charset="0"/>
                          <a:ea typeface="+mn-ea"/>
                          <a:cs typeface="Times New Roman" panose="02020603050405020304" pitchFamily="18" charset="0"/>
                        </a:rPr>
                        <a:t> des résultats des comptes nationaux en anglais pour une meilleure valorisation des acquis sur le plan international</a:t>
                      </a:r>
                      <a:endParaRPr lang="fr-FR"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2000" dirty="0" smtClean="0">
                          <a:latin typeface="Times New Roman" panose="02020603050405020304" pitchFamily="18" charset="0"/>
                          <a:cs typeface="Times New Roman" panose="02020603050405020304" pitchFamily="18" charset="0"/>
                        </a:rPr>
                        <a:t>Non</a:t>
                      </a:r>
                      <a:r>
                        <a:rPr lang="fr-FR" sz="2000" baseline="0" dirty="0" smtClean="0">
                          <a:latin typeface="Times New Roman" panose="02020603050405020304" pitchFamily="18" charset="0"/>
                          <a:cs typeface="Times New Roman" panose="02020603050405020304" pitchFamily="18" charset="0"/>
                        </a:rPr>
                        <a:t> réalisée</a:t>
                      </a:r>
                      <a:endParaRPr lang="fr-FR" sz="2000" dirty="0">
                        <a:latin typeface="Times New Roman" panose="02020603050405020304" pitchFamily="18" charset="0"/>
                        <a:cs typeface="Times New Roman" panose="02020603050405020304" pitchFamily="18" charset="0"/>
                      </a:endParaRPr>
                    </a:p>
                  </a:txBody>
                  <a:tcPr/>
                </a:tc>
              </a:tr>
              <a:tr h="1286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smtClean="0">
                          <a:solidFill>
                            <a:schemeClr val="dk1"/>
                          </a:solidFill>
                          <a:effectLst/>
                          <a:latin typeface="Times New Roman" panose="02020603050405020304" pitchFamily="18" charset="0"/>
                          <a:ea typeface="+mn-ea"/>
                          <a:cs typeface="Times New Roman" panose="02020603050405020304" pitchFamily="18" charset="0"/>
                        </a:rPr>
                        <a:t>12. Impliquer les comptables nationaux</a:t>
                      </a:r>
                      <a:r>
                        <a:rPr lang="fr-FR" sz="2000" kern="1200" baseline="0" dirty="0" smtClean="0">
                          <a:solidFill>
                            <a:schemeClr val="dk1"/>
                          </a:solidFill>
                          <a:effectLst/>
                          <a:latin typeface="Times New Roman" panose="02020603050405020304" pitchFamily="18" charset="0"/>
                          <a:ea typeface="+mn-ea"/>
                          <a:cs typeface="Times New Roman" panose="02020603050405020304" pitchFamily="18" charset="0"/>
                        </a:rPr>
                        <a:t> dans la conception des opérations d’enquêtes en vue de prendre en compte les besoins spécifiques de la comptabilité nationale</a:t>
                      </a:r>
                      <a:endParaRPr lang="fr-FR" sz="2000" dirty="0" smtClean="0">
                        <a:latin typeface="Times New Roman" panose="02020603050405020304" pitchFamily="18" charset="0"/>
                        <a:cs typeface="Times New Roman" panose="02020603050405020304" pitchFamily="18" charset="0"/>
                      </a:endParaRPr>
                    </a:p>
                  </a:txBody>
                  <a:tcPr/>
                </a:tc>
                <a:tc>
                  <a:txBody>
                    <a:bodyPr/>
                    <a:lstStyle/>
                    <a:p>
                      <a:r>
                        <a:rPr lang="fr-FR" sz="2000" dirty="0" smtClean="0">
                          <a:solidFill>
                            <a:schemeClr val="tx1"/>
                          </a:solidFill>
                          <a:latin typeface="Times New Roman" panose="02020603050405020304" pitchFamily="18" charset="0"/>
                          <a:cs typeface="Times New Roman" panose="02020603050405020304" pitchFamily="18" charset="0"/>
                        </a:rPr>
                        <a:t>Non réalisée</a:t>
                      </a:r>
                      <a:endParaRPr lang="fr-FR" sz="2000"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
        <p:nvSpPr>
          <p:cNvPr id="4" name="Espace réservé du pied de page 3"/>
          <p:cNvSpPr>
            <a:spLocks noGrp="1"/>
          </p:cNvSpPr>
          <p:nvPr>
            <p:ph type="ftr" sz="quarter" idx="11"/>
          </p:nvPr>
        </p:nvSpPr>
        <p:spPr/>
        <p:txBody>
          <a:bodyPr/>
          <a:lstStyle/>
          <a:p>
            <a:r>
              <a:rPr lang="fr-FR" smtClean="0"/>
              <a:t>INSEED</a:t>
            </a:r>
            <a:endParaRPr lang="fr-FR"/>
          </a:p>
        </p:txBody>
      </p:sp>
      <p:sp>
        <p:nvSpPr>
          <p:cNvPr id="5" name="Espace réservé du numéro de diapositive 4"/>
          <p:cNvSpPr>
            <a:spLocks noGrp="1"/>
          </p:cNvSpPr>
          <p:nvPr>
            <p:ph type="sldNum" sz="quarter" idx="12"/>
          </p:nvPr>
        </p:nvSpPr>
        <p:spPr/>
        <p:txBody>
          <a:bodyPr/>
          <a:lstStyle/>
          <a:p>
            <a:fld id="{1103313F-5A34-4A60-AF96-6CDAD4F64EEB}" type="slidenum">
              <a:rPr lang="fr-FR" smtClean="0"/>
              <a:t>6</a:t>
            </a:fld>
            <a:endParaRPr lang="fr-FR"/>
          </a:p>
        </p:txBody>
      </p:sp>
    </p:spTree>
    <p:extLst>
      <p:ext uri="{BB962C8B-B14F-4D97-AF65-F5344CB8AC3E}">
        <p14:creationId xmlns:p14="http://schemas.microsoft.com/office/powerpoint/2010/main" val="1740079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9416" y="188643"/>
            <a:ext cx="10369152" cy="576062"/>
          </a:xfrm>
        </p:spPr>
        <p:txBody>
          <a:bodyPr>
            <a:noAutofit/>
          </a:bodyPr>
          <a:lstStyle/>
          <a:p>
            <a:pPr algn="l"/>
            <a:r>
              <a:rPr lang="fr-FR" sz="2400" b="1" dirty="0">
                <a:latin typeface="Times New Roman" panose="02020603050405020304" pitchFamily="18" charset="0"/>
                <a:cs typeface="Times New Roman" panose="02020603050405020304" pitchFamily="18" charset="0"/>
              </a:rPr>
              <a:t>2. Mise en œuvre des nomenclatures d’activités et de produits (1/2)</a:t>
            </a:r>
          </a:p>
        </p:txBody>
      </p:sp>
      <p:sp>
        <p:nvSpPr>
          <p:cNvPr id="3" name="Sous-titre 2"/>
          <p:cNvSpPr>
            <a:spLocks noGrp="1"/>
          </p:cNvSpPr>
          <p:nvPr>
            <p:ph type="subTitle" idx="1"/>
          </p:nvPr>
        </p:nvSpPr>
        <p:spPr>
          <a:xfrm>
            <a:off x="767408" y="1052736"/>
            <a:ext cx="10585176" cy="5040560"/>
          </a:xfrm>
        </p:spPr>
        <p:txBody>
          <a:bodyPr>
            <a:noAutofit/>
          </a:bodyPr>
          <a:lstStyle/>
          <a:p>
            <a:pPr marL="358775" indent="-358775" algn="l">
              <a:buFont typeface="Courier New" panose="02070309020205020404" pitchFamily="49" charset="0"/>
              <a:buChar char="o"/>
            </a:pPr>
            <a:r>
              <a:rPr lang="fr-FR" sz="1800" b="1" dirty="0">
                <a:solidFill>
                  <a:schemeClr val="tx1"/>
                </a:solidFill>
                <a:latin typeface="Times New Roman" panose="02020603050405020304" pitchFamily="18" charset="0"/>
                <a:cs typeface="Times New Roman" panose="02020603050405020304" pitchFamily="18" charset="0"/>
              </a:rPr>
              <a:t>Situation actuelle </a:t>
            </a:r>
          </a:p>
          <a:p>
            <a:pPr marL="893763" indent="-342900" algn="l">
              <a:lnSpc>
                <a:spcPct val="114000"/>
              </a:lnSpc>
              <a:spcBef>
                <a:spcPts val="600"/>
              </a:spcBef>
              <a:spcAft>
                <a:spcPts val="600"/>
              </a:spcAft>
              <a:buFont typeface="Wingdings" panose="05000000000000000000" pitchFamily="2" charset="2"/>
              <a:buChar char="v"/>
            </a:pPr>
            <a:r>
              <a:rPr lang="fr-FR" sz="1800" dirty="0">
                <a:solidFill>
                  <a:schemeClr val="tx1"/>
                </a:solidFill>
                <a:latin typeface="Times New Roman" panose="02020603050405020304" pitchFamily="18" charset="0"/>
                <a:cs typeface="Times New Roman" panose="02020603050405020304" pitchFamily="18" charset="0"/>
              </a:rPr>
              <a:t>Les travaux d’adaptation des nouvelles nomenclatures aux réalités nationales ont été réalisés de manière participative impliquant l’ensemble du Système statistique national (SSN) et ont abouti à la validation des nomenclatures togolaises d’activités (NTA) et de produits (NTP) les 06 et 07 décembre 2018</a:t>
            </a:r>
          </a:p>
          <a:p>
            <a:pPr marL="893763" indent="-342900" algn="l">
              <a:lnSpc>
                <a:spcPct val="114000"/>
              </a:lnSpc>
              <a:spcBef>
                <a:spcPts val="600"/>
              </a:spcBef>
              <a:spcAft>
                <a:spcPts val="600"/>
              </a:spcAft>
              <a:buFont typeface="Wingdings" panose="05000000000000000000" pitchFamily="2" charset="2"/>
              <a:buChar char="v"/>
            </a:pPr>
            <a:r>
              <a:rPr lang="fr-FR" sz="1800" dirty="0">
                <a:solidFill>
                  <a:schemeClr val="tx1"/>
                </a:solidFill>
                <a:latin typeface="Times New Roman" panose="02020603050405020304" pitchFamily="18" charset="0"/>
                <a:cs typeface="Times New Roman" panose="02020603050405020304" pitchFamily="18" charset="0"/>
              </a:rPr>
              <a:t>Déduction des nomenclatures de travail des comptes nationaux </a:t>
            </a:r>
            <a:endParaRPr lang="fr-FR" sz="1800" dirty="0" smtClean="0">
              <a:solidFill>
                <a:schemeClr val="tx1"/>
              </a:solidFill>
              <a:latin typeface="Times New Roman" panose="02020603050405020304" pitchFamily="18" charset="0"/>
              <a:cs typeface="Times New Roman" panose="02020603050405020304" pitchFamily="18" charset="0"/>
            </a:endParaRPr>
          </a:p>
          <a:p>
            <a:pPr marL="1350963" lvl="1" indent="-342900" algn="l">
              <a:lnSpc>
                <a:spcPct val="114000"/>
              </a:lnSpc>
              <a:spcBef>
                <a:spcPts val="600"/>
              </a:spcBef>
              <a:spcAft>
                <a:spcPts val="600"/>
              </a:spcAft>
              <a:buFont typeface="Wingdings" panose="05000000000000000000" pitchFamily="2" charset="2"/>
              <a:buChar char="v"/>
            </a:pPr>
            <a:r>
              <a:rPr lang="fr-FR" sz="1800" dirty="0" smtClean="0">
                <a:solidFill>
                  <a:schemeClr val="tx1"/>
                </a:solidFill>
                <a:latin typeface="Times New Roman" panose="02020603050405020304" pitchFamily="18" charset="0"/>
                <a:cs typeface="Times New Roman" panose="02020603050405020304" pitchFamily="18" charset="0"/>
              </a:rPr>
              <a:t>38 </a:t>
            </a:r>
            <a:r>
              <a:rPr lang="fr-FR" sz="1800" dirty="0">
                <a:solidFill>
                  <a:schemeClr val="tx1"/>
                </a:solidFill>
                <a:latin typeface="Times New Roman" panose="02020603050405020304" pitchFamily="18" charset="0"/>
                <a:cs typeface="Times New Roman" panose="02020603050405020304" pitchFamily="18" charset="0"/>
              </a:rPr>
              <a:t>branches niveau 1, </a:t>
            </a:r>
            <a:endParaRPr lang="fr-FR" sz="1800" dirty="0" smtClean="0">
              <a:solidFill>
                <a:schemeClr val="tx1"/>
              </a:solidFill>
              <a:latin typeface="Times New Roman" panose="02020603050405020304" pitchFamily="18" charset="0"/>
              <a:cs typeface="Times New Roman" panose="02020603050405020304" pitchFamily="18" charset="0"/>
            </a:endParaRPr>
          </a:p>
          <a:p>
            <a:pPr marL="1350963" lvl="1" indent="-342900" algn="l">
              <a:lnSpc>
                <a:spcPct val="114000"/>
              </a:lnSpc>
              <a:spcBef>
                <a:spcPts val="600"/>
              </a:spcBef>
              <a:spcAft>
                <a:spcPts val="600"/>
              </a:spcAft>
              <a:buFont typeface="Wingdings" panose="05000000000000000000" pitchFamily="2" charset="2"/>
              <a:buChar char="v"/>
            </a:pPr>
            <a:r>
              <a:rPr lang="fr-FR" sz="1800" dirty="0" smtClean="0">
                <a:solidFill>
                  <a:schemeClr val="tx1"/>
                </a:solidFill>
                <a:latin typeface="Times New Roman" panose="02020603050405020304" pitchFamily="18" charset="0"/>
                <a:cs typeface="Times New Roman" panose="02020603050405020304" pitchFamily="18" charset="0"/>
              </a:rPr>
              <a:t>119 </a:t>
            </a:r>
            <a:r>
              <a:rPr lang="fr-FR" sz="1800" dirty="0">
                <a:solidFill>
                  <a:schemeClr val="tx1"/>
                </a:solidFill>
                <a:latin typeface="Times New Roman" panose="02020603050405020304" pitchFamily="18" charset="0"/>
                <a:cs typeface="Times New Roman" panose="02020603050405020304" pitchFamily="18" charset="0"/>
              </a:rPr>
              <a:t>niveau 2 et </a:t>
            </a:r>
            <a:endParaRPr lang="fr-FR" sz="1800" dirty="0" smtClean="0">
              <a:solidFill>
                <a:schemeClr val="tx1"/>
              </a:solidFill>
              <a:latin typeface="Times New Roman" panose="02020603050405020304" pitchFamily="18" charset="0"/>
              <a:cs typeface="Times New Roman" panose="02020603050405020304" pitchFamily="18" charset="0"/>
            </a:endParaRPr>
          </a:p>
          <a:p>
            <a:pPr marL="1350963" lvl="1" indent="-342900" algn="l">
              <a:lnSpc>
                <a:spcPct val="114000"/>
              </a:lnSpc>
              <a:spcBef>
                <a:spcPts val="600"/>
              </a:spcBef>
              <a:spcAft>
                <a:spcPts val="600"/>
              </a:spcAft>
              <a:buFont typeface="Wingdings" panose="05000000000000000000" pitchFamily="2" charset="2"/>
              <a:buChar char="v"/>
            </a:pPr>
            <a:r>
              <a:rPr lang="fr-FR" sz="1800" dirty="0" smtClean="0">
                <a:solidFill>
                  <a:schemeClr val="tx1"/>
                </a:solidFill>
                <a:latin typeface="Times New Roman" panose="02020603050405020304" pitchFamily="18" charset="0"/>
                <a:cs typeface="Times New Roman" panose="02020603050405020304" pitchFamily="18" charset="0"/>
              </a:rPr>
              <a:t>206 </a:t>
            </a:r>
            <a:r>
              <a:rPr lang="fr-FR" sz="1800" dirty="0">
                <a:solidFill>
                  <a:schemeClr val="tx1"/>
                </a:solidFill>
                <a:latin typeface="Times New Roman" panose="02020603050405020304" pitchFamily="18" charset="0"/>
                <a:cs typeface="Times New Roman" panose="02020603050405020304" pitchFamily="18" charset="0"/>
              </a:rPr>
              <a:t>produits niveau 3)</a:t>
            </a:r>
          </a:p>
          <a:p>
            <a:pPr marL="358775" indent="-358775" algn="l">
              <a:buFont typeface="Courier New" panose="02070309020205020404" pitchFamily="49" charset="0"/>
              <a:buChar char="o"/>
            </a:pPr>
            <a:r>
              <a:rPr lang="fr-FR" sz="1800" b="1" dirty="0">
                <a:solidFill>
                  <a:schemeClr val="tx1"/>
                </a:solidFill>
                <a:latin typeface="Times New Roman" panose="02020603050405020304" pitchFamily="18" charset="0"/>
                <a:cs typeface="Times New Roman" panose="02020603050405020304" pitchFamily="18" charset="0"/>
              </a:rPr>
              <a:t>Perspectives</a:t>
            </a:r>
            <a:endParaRPr lang="fr-FR" sz="1800" dirty="0">
              <a:solidFill>
                <a:schemeClr val="tx1"/>
              </a:solidFill>
              <a:latin typeface="Times New Roman" panose="02020603050405020304" pitchFamily="18" charset="0"/>
              <a:cs typeface="Times New Roman" panose="02020603050405020304" pitchFamily="18" charset="0"/>
            </a:endParaRPr>
          </a:p>
          <a:p>
            <a:pPr marL="893763" indent="-342900" algn="l">
              <a:lnSpc>
                <a:spcPct val="114000"/>
              </a:lnSpc>
              <a:spcBef>
                <a:spcPts val="600"/>
              </a:spcBef>
              <a:spcAft>
                <a:spcPts val="600"/>
              </a:spcAft>
              <a:buFont typeface="Wingdings" panose="05000000000000000000" pitchFamily="2" charset="2"/>
              <a:buChar char="v"/>
            </a:pPr>
            <a:r>
              <a:rPr lang="fr-FR" sz="1800" dirty="0">
                <a:solidFill>
                  <a:schemeClr val="tx1"/>
                </a:solidFill>
                <a:latin typeface="Times New Roman" panose="02020603050405020304" pitchFamily="18" charset="0"/>
                <a:cs typeface="Times New Roman" panose="02020603050405020304" pitchFamily="18" charset="0"/>
              </a:rPr>
              <a:t>Publication du </a:t>
            </a:r>
            <a:r>
              <a:rPr lang="fr-FR" sz="1800" dirty="0" smtClean="0">
                <a:solidFill>
                  <a:schemeClr val="tx1"/>
                </a:solidFill>
                <a:latin typeface="Times New Roman" panose="02020603050405020304" pitchFamily="18" charset="0"/>
                <a:cs typeface="Times New Roman" panose="02020603050405020304" pitchFamily="18" charset="0"/>
              </a:rPr>
              <a:t>document ; Adoption </a:t>
            </a:r>
            <a:r>
              <a:rPr lang="fr-FR" sz="1800" dirty="0">
                <a:solidFill>
                  <a:schemeClr val="tx1"/>
                </a:solidFill>
                <a:latin typeface="Times New Roman" panose="02020603050405020304" pitchFamily="18" charset="0"/>
                <a:cs typeface="Times New Roman" panose="02020603050405020304" pitchFamily="18" charset="0"/>
              </a:rPr>
              <a:t>par un </a:t>
            </a:r>
            <a:r>
              <a:rPr lang="fr-FR" sz="1800" dirty="0" smtClean="0">
                <a:solidFill>
                  <a:schemeClr val="tx1"/>
                </a:solidFill>
                <a:latin typeface="Times New Roman" panose="02020603050405020304" pitchFamily="18" charset="0"/>
                <a:cs typeface="Times New Roman" panose="02020603050405020304" pitchFamily="18" charset="0"/>
              </a:rPr>
              <a:t>décret; Formation </a:t>
            </a:r>
            <a:r>
              <a:rPr lang="fr-FR" sz="1800" dirty="0">
                <a:solidFill>
                  <a:schemeClr val="tx1"/>
                </a:solidFill>
                <a:latin typeface="Times New Roman" panose="02020603050405020304" pitchFamily="18" charset="0"/>
                <a:cs typeface="Times New Roman" panose="02020603050405020304" pitchFamily="18" charset="0"/>
              </a:rPr>
              <a:t>des acteurs du SSN (expression de besoins)</a:t>
            </a:r>
          </a:p>
          <a:p>
            <a:pPr marL="893763" indent="-342900" algn="l">
              <a:lnSpc>
                <a:spcPct val="114000"/>
              </a:lnSpc>
              <a:spcBef>
                <a:spcPts val="600"/>
              </a:spcBef>
              <a:spcAft>
                <a:spcPts val="600"/>
              </a:spcAft>
              <a:buFont typeface="Wingdings" panose="05000000000000000000" pitchFamily="2" charset="2"/>
              <a:buChar char="v"/>
            </a:pPr>
            <a:endParaRPr lang="fr-FR" sz="1800" dirty="0">
              <a:solidFill>
                <a:schemeClr val="tx1"/>
              </a:solidFill>
              <a:latin typeface="Times New Roman" panose="02020603050405020304" pitchFamily="18" charset="0"/>
              <a:cs typeface="Times New Roman" panose="02020603050405020304" pitchFamily="18" charset="0"/>
            </a:endParaRPr>
          </a:p>
          <a:p>
            <a:pPr algn="l"/>
            <a:r>
              <a:rPr lang="fr-FR" sz="1800" dirty="0">
                <a:solidFill>
                  <a:schemeClr val="tx1"/>
                </a:solidFill>
                <a:latin typeface="Times New Roman" panose="02020603050405020304" pitchFamily="18" charset="0"/>
                <a:cs typeface="Times New Roman" panose="02020603050405020304" pitchFamily="18" charset="0"/>
              </a:rPr>
              <a:t> </a:t>
            </a:r>
          </a:p>
          <a:p>
            <a:pPr lvl="0" algn="l"/>
            <a:endParaRPr lang="fr-FR" sz="1800" dirty="0">
              <a:solidFill>
                <a:schemeClr val="tx1"/>
              </a:solidFill>
              <a:latin typeface="Times New Roman" panose="02020603050405020304" pitchFamily="18" charset="0"/>
              <a:cs typeface="Times New Roman" panose="02020603050405020304" pitchFamily="18" charset="0"/>
            </a:endParaRPr>
          </a:p>
          <a:p>
            <a:pPr algn="l"/>
            <a:endParaRPr lang="fr-FR" sz="1800" dirty="0">
              <a:solidFill>
                <a:schemeClr val="tx1"/>
              </a:solidFill>
              <a:latin typeface="Times New Roman" panose="02020603050405020304" pitchFamily="18" charset="0"/>
              <a:cs typeface="Times New Roman" panose="02020603050405020304" pitchFamily="18" charset="0"/>
            </a:endParaRPr>
          </a:p>
          <a:p>
            <a:pPr lvl="0" algn="l"/>
            <a:endParaRPr lang="fr-FR" sz="1800" dirty="0">
              <a:solidFill>
                <a:schemeClr val="tx1"/>
              </a:solidFill>
              <a:latin typeface="Times New Roman" panose="02020603050405020304" pitchFamily="18" charset="0"/>
              <a:cs typeface="Times New Roman" panose="02020603050405020304" pitchFamily="18" charset="0"/>
            </a:endParaRPr>
          </a:p>
          <a:p>
            <a:pPr algn="l"/>
            <a:endParaRPr lang="fr-FR" sz="1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4531016" y="6444045"/>
            <a:ext cx="2467086" cy="276999"/>
          </a:xfrm>
          <a:prstGeom prst="rect">
            <a:avLst/>
          </a:prstGeom>
          <a:noFill/>
        </p:spPr>
        <p:txBody>
          <a:bodyPr wrap="none" rtlCol="0">
            <a:spAutoFit/>
          </a:bodyPr>
          <a:lstStyle/>
          <a:p>
            <a:pPr algn="ctr"/>
            <a:r>
              <a:rPr lang="fr-FR" sz="1200"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2118211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7408" y="188641"/>
            <a:ext cx="10657184" cy="1152128"/>
          </a:xfrm>
        </p:spPr>
        <p:txBody>
          <a:bodyPr>
            <a:noAutofit/>
          </a:bodyPr>
          <a:lstStyle/>
          <a:p>
            <a:r>
              <a:rPr lang="fr-FR" sz="2800" b="1" dirty="0">
                <a:latin typeface="Times New Roman" panose="02020603050405020304" pitchFamily="18" charset="0"/>
                <a:cs typeface="Times New Roman" panose="02020603050405020304" pitchFamily="18" charset="0"/>
              </a:rPr>
              <a:t>3. </a:t>
            </a:r>
            <a:r>
              <a:rPr lang="fr-FR" sz="2800" b="1" dirty="0" smtClean="0">
                <a:latin typeface="Times New Roman" panose="02020603050405020304" pitchFamily="18" charset="0"/>
                <a:cs typeface="Times New Roman" panose="02020603050405020304" pitchFamily="18" charset="0"/>
              </a:rPr>
              <a:t>Plan </a:t>
            </a:r>
            <a:r>
              <a:rPr lang="fr-FR" sz="2800" b="1" dirty="0">
                <a:latin typeface="Times New Roman" panose="02020603050405020304" pitchFamily="18" charset="0"/>
                <a:cs typeface="Times New Roman" panose="02020603050405020304" pitchFamily="18" charset="0"/>
              </a:rPr>
              <a:t>de travail de rebasage des comptes et du passage au SCN2008 (1/5)</a:t>
            </a:r>
          </a:p>
        </p:txBody>
      </p:sp>
      <p:sp>
        <p:nvSpPr>
          <p:cNvPr id="3" name="Sous-titre 2"/>
          <p:cNvSpPr>
            <a:spLocks noGrp="1"/>
          </p:cNvSpPr>
          <p:nvPr>
            <p:ph type="subTitle" idx="1"/>
          </p:nvPr>
        </p:nvSpPr>
        <p:spPr>
          <a:xfrm>
            <a:off x="623392" y="1556792"/>
            <a:ext cx="10729192" cy="4608512"/>
          </a:xfrm>
        </p:spPr>
        <p:txBody>
          <a:bodyPr>
            <a:noAutofit/>
          </a:bodyPr>
          <a:lstStyle/>
          <a:p>
            <a:pPr marL="358775" lvl="1" indent="-358775" algn="l">
              <a:buFont typeface="Courier New" panose="02070309020205020404" pitchFamily="49" charset="0"/>
              <a:buChar char="o"/>
            </a:pPr>
            <a:r>
              <a:rPr lang="fr-FR" sz="2400" b="1" dirty="0">
                <a:solidFill>
                  <a:schemeClr val="tx1"/>
                </a:solidFill>
                <a:latin typeface="Times New Roman" panose="02020603050405020304" pitchFamily="18" charset="0"/>
                <a:cs typeface="Times New Roman" panose="02020603050405020304" pitchFamily="18" charset="0"/>
              </a:rPr>
              <a:t>Validation d’un Plan national de migration au SCN 2008 (PAN </a:t>
            </a:r>
            <a:r>
              <a:rPr lang="fr-FR" sz="2400" b="1" dirty="0" smtClean="0">
                <a:solidFill>
                  <a:schemeClr val="tx1"/>
                </a:solidFill>
                <a:latin typeface="Times New Roman" panose="02020603050405020304" pitchFamily="18" charset="0"/>
                <a:cs typeface="Times New Roman" panose="02020603050405020304" pitchFamily="18" charset="0"/>
              </a:rPr>
              <a:t>– SCN </a:t>
            </a:r>
            <a:r>
              <a:rPr lang="fr-FR" sz="2400" b="1" dirty="0">
                <a:solidFill>
                  <a:schemeClr val="tx1"/>
                </a:solidFill>
                <a:latin typeface="Times New Roman" panose="02020603050405020304" pitchFamily="18" charset="0"/>
                <a:cs typeface="Times New Roman" panose="02020603050405020304" pitchFamily="18" charset="0"/>
              </a:rPr>
              <a:t>2008) </a:t>
            </a:r>
          </a:p>
          <a:p>
            <a:pPr marL="550863" lvl="1" algn="l">
              <a:lnSpc>
                <a:spcPct val="114000"/>
              </a:lnSpc>
              <a:spcBef>
                <a:spcPts val="600"/>
              </a:spcBef>
              <a:spcAft>
                <a:spcPts val="600"/>
              </a:spcAft>
            </a:pPr>
            <a:r>
              <a:rPr lang="fr-FR" sz="2200" dirty="0" smtClean="0">
                <a:solidFill>
                  <a:schemeClr val="tx1"/>
                </a:solidFill>
                <a:latin typeface="Times New Roman" panose="02020603050405020304" pitchFamily="18" charset="0"/>
                <a:cs typeface="Times New Roman" panose="02020603050405020304" pitchFamily="18" charset="0"/>
              </a:rPr>
              <a:t>Avec pour objectifs de : </a:t>
            </a:r>
          </a:p>
          <a:p>
            <a:pPr marL="893763" lvl="1" indent="-342900" algn="l">
              <a:lnSpc>
                <a:spcPct val="114000"/>
              </a:lnSpc>
              <a:spcBef>
                <a:spcPts val="600"/>
              </a:spcBef>
              <a:spcAft>
                <a:spcPts val="600"/>
              </a:spcAft>
              <a:buFont typeface="Wingdings" panose="05000000000000000000" pitchFamily="2" charset="2"/>
              <a:buChar char="v"/>
            </a:pPr>
            <a:r>
              <a:rPr lang="fr-FR" sz="2200" dirty="0" smtClean="0">
                <a:solidFill>
                  <a:schemeClr val="tx1"/>
                </a:solidFill>
                <a:latin typeface="Times New Roman" panose="02020603050405020304" pitchFamily="18" charset="0"/>
                <a:cs typeface="Times New Roman" panose="02020603050405020304" pitchFamily="18" charset="0"/>
              </a:rPr>
              <a:t>Publier les comptes de l’année de base 2016 et ceux de 2017;</a:t>
            </a:r>
          </a:p>
          <a:p>
            <a:pPr marL="893763" lvl="1" indent="-342900" algn="l">
              <a:lnSpc>
                <a:spcPct val="114000"/>
              </a:lnSpc>
              <a:spcBef>
                <a:spcPts val="600"/>
              </a:spcBef>
              <a:spcAft>
                <a:spcPts val="600"/>
              </a:spcAft>
              <a:buFont typeface="Wingdings" panose="05000000000000000000" pitchFamily="2" charset="2"/>
              <a:buChar char="v"/>
            </a:pPr>
            <a:r>
              <a:rPr lang="fr-FR" sz="2200" dirty="0" err="1" smtClean="0">
                <a:solidFill>
                  <a:schemeClr val="tx1"/>
                </a:solidFill>
                <a:latin typeface="Times New Roman" panose="02020603050405020304" pitchFamily="18" charset="0"/>
                <a:cs typeface="Times New Roman" panose="02020603050405020304" pitchFamily="18" charset="0"/>
              </a:rPr>
              <a:t>Rétropoler</a:t>
            </a:r>
            <a:r>
              <a:rPr lang="fr-FR" sz="2200" dirty="0" smtClean="0">
                <a:solidFill>
                  <a:schemeClr val="tx1"/>
                </a:solidFill>
                <a:latin typeface="Times New Roman" panose="02020603050405020304" pitchFamily="18" charset="0"/>
                <a:cs typeface="Times New Roman" panose="02020603050405020304" pitchFamily="18" charset="0"/>
              </a:rPr>
              <a:t> l’ancienne série jusqu’en 1986; </a:t>
            </a:r>
          </a:p>
          <a:p>
            <a:pPr marL="893763" lvl="1" indent="-342900" algn="l">
              <a:lnSpc>
                <a:spcPct val="114000"/>
              </a:lnSpc>
              <a:spcBef>
                <a:spcPts val="600"/>
              </a:spcBef>
              <a:spcAft>
                <a:spcPts val="600"/>
              </a:spcAft>
              <a:buFont typeface="Wingdings" panose="05000000000000000000" pitchFamily="2" charset="2"/>
              <a:buChar char="v"/>
            </a:pPr>
            <a:r>
              <a:rPr lang="fr-FR" sz="2200" dirty="0" smtClean="0">
                <a:solidFill>
                  <a:schemeClr val="tx1"/>
                </a:solidFill>
                <a:latin typeface="Times New Roman" panose="02020603050405020304" pitchFamily="18" charset="0"/>
                <a:cs typeface="Times New Roman" panose="02020603050405020304" pitchFamily="18" charset="0"/>
              </a:rPr>
              <a:t>Renforcer les capacités de la division en charge des comptes nationaux (ressources humaines, financement des travaux d’élaboration des comptes nationaux) pour la pérennisation des acquis;</a:t>
            </a:r>
          </a:p>
          <a:p>
            <a:pPr marL="893763" lvl="1" indent="-342900" algn="l">
              <a:lnSpc>
                <a:spcPct val="114000"/>
              </a:lnSpc>
              <a:spcBef>
                <a:spcPts val="600"/>
              </a:spcBef>
              <a:spcAft>
                <a:spcPts val="600"/>
              </a:spcAft>
              <a:buFont typeface="Wingdings" panose="05000000000000000000" pitchFamily="2" charset="2"/>
              <a:buChar char="v"/>
            </a:pPr>
            <a:r>
              <a:rPr lang="fr-FR" sz="2200" dirty="0" smtClean="0">
                <a:solidFill>
                  <a:schemeClr val="tx1"/>
                </a:solidFill>
                <a:latin typeface="Times New Roman" panose="02020603050405020304" pitchFamily="18" charset="0"/>
                <a:cs typeface="Times New Roman" panose="02020603050405020304" pitchFamily="18" charset="0"/>
              </a:rPr>
              <a:t>Faire les comptes satellites (agriculture, tourisme, etc.)</a:t>
            </a:r>
          </a:p>
          <a:p>
            <a:pPr marL="893763" lvl="1" indent="-342900" algn="l">
              <a:lnSpc>
                <a:spcPct val="114000"/>
              </a:lnSpc>
              <a:spcBef>
                <a:spcPts val="600"/>
              </a:spcBef>
              <a:spcAft>
                <a:spcPts val="600"/>
              </a:spcAft>
              <a:buFont typeface="Wingdings" panose="05000000000000000000" pitchFamily="2" charset="2"/>
              <a:buChar char="v"/>
            </a:pPr>
            <a:r>
              <a:rPr lang="fr-FR" sz="2200" dirty="0" smtClean="0">
                <a:solidFill>
                  <a:schemeClr val="tx1"/>
                </a:solidFill>
                <a:latin typeface="Times New Roman" panose="02020603050405020304" pitchFamily="18" charset="0"/>
                <a:cs typeface="Times New Roman" panose="02020603050405020304" pitchFamily="18" charset="0"/>
              </a:rPr>
              <a:t>Elaborer les matrices de comptabilité sociale (MCS) au profit de structure sectorielle</a:t>
            </a:r>
            <a:endParaRPr lang="fr-FR" sz="2200" dirty="0">
              <a:solidFill>
                <a:schemeClr val="tx1"/>
              </a:solidFill>
              <a:latin typeface="Times New Roman" panose="02020603050405020304" pitchFamily="18" charset="0"/>
              <a:cs typeface="Times New Roman" panose="02020603050405020304" pitchFamily="18" charset="0"/>
            </a:endParaRPr>
          </a:p>
          <a:p>
            <a:pPr marL="358775" lvl="1" indent="-358775" algn="l">
              <a:buFont typeface="Courier New" panose="02070309020205020404" pitchFamily="49" charset="0"/>
              <a:buChar char="o"/>
            </a:pPr>
            <a:endParaRPr lang="fr-FR" sz="2400" b="1" dirty="0">
              <a:solidFill>
                <a:schemeClr val="tx1"/>
              </a:solidFill>
              <a:latin typeface="Times New Roman" panose="02020603050405020304" pitchFamily="18" charset="0"/>
              <a:cs typeface="Times New Roman" panose="02020603050405020304" pitchFamily="18" charset="0"/>
            </a:endParaRPr>
          </a:p>
          <a:p>
            <a:pPr marL="358775" lvl="1" indent="-358775" algn="l">
              <a:buFont typeface="Courier New" panose="02070309020205020404" pitchFamily="49" charset="0"/>
              <a:buChar char="o"/>
            </a:pPr>
            <a:endParaRPr lang="fr-FR" sz="2400" b="1" dirty="0">
              <a:solidFill>
                <a:schemeClr val="tx1"/>
              </a:solidFill>
              <a:latin typeface="Times New Roman" panose="02020603050405020304" pitchFamily="18" charset="0"/>
              <a:cs typeface="Times New Roman" panose="02020603050405020304" pitchFamily="18" charset="0"/>
            </a:endParaRPr>
          </a:p>
          <a:p>
            <a:pPr marL="358775" lvl="1" indent="-358775" algn="l">
              <a:buFont typeface="Courier New" panose="02070309020205020404" pitchFamily="49" charset="0"/>
              <a:buChar char="o"/>
            </a:pPr>
            <a:endParaRPr lang="fr-FR" sz="2400" b="1" dirty="0">
              <a:solidFill>
                <a:schemeClr val="tx1"/>
              </a:solidFill>
              <a:latin typeface="Times New Roman" panose="02020603050405020304" pitchFamily="18" charset="0"/>
              <a:cs typeface="Times New Roman" panose="02020603050405020304" pitchFamily="18" charset="0"/>
            </a:endParaRPr>
          </a:p>
          <a:p>
            <a:pPr algn="l"/>
            <a:endParaRPr lang="fr-FR" sz="2400" dirty="0">
              <a:solidFill>
                <a:schemeClr val="tx1"/>
              </a:solidFill>
              <a:latin typeface="Times New Roman" panose="02020603050405020304" pitchFamily="18" charset="0"/>
              <a:cs typeface="Times New Roman" panose="02020603050405020304" pitchFamily="18" charset="0"/>
            </a:endParaRPr>
          </a:p>
          <a:p>
            <a:pPr algn="l"/>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4655840" y="6381329"/>
            <a:ext cx="2467086" cy="276999"/>
          </a:xfrm>
          <a:prstGeom prst="rect">
            <a:avLst/>
          </a:prstGeom>
          <a:noFill/>
        </p:spPr>
        <p:txBody>
          <a:bodyPr wrap="none" rtlCol="0">
            <a:spAutoFit/>
          </a:bodyPr>
          <a:lstStyle/>
          <a:p>
            <a:pPr algn="ctr"/>
            <a:r>
              <a:rPr lang="fr-FR" sz="1200" i="1" dirty="0">
                <a:effectLst>
                  <a:outerShdw blurRad="38100" dist="38100" dir="2700000" algn="tl">
                    <a:srgbClr val="000000">
                      <a:alpha val="43137"/>
                    </a:srgbClr>
                  </a:outerShdw>
                </a:effectLst>
                <a:latin typeface="+mj-lt"/>
              </a:rPr>
              <a:t>Ouagadougou, 07 – 11 octobre 2019</a:t>
            </a:r>
          </a:p>
        </p:txBody>
      </p:sp>
    </p:spTree>
    <p:extLst>
      <p:ext uri="{BB962C8B-B14F-4D97-AF65-F5344CB8AC3E}">
        <p14:creationId xmlns:p14="http://schemas.microsoft.com/office/powerpoint/2010/main" val="4143642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5360" y="202630"/>
            <a:ext cx="10972800" cy="634082"/>
          </a:xfrm>
        </p:spPr>
        <p:txBody>
          <a:bodyPr>
            <a:noAutofit/>
          </a:bodyPr>
          <a:lstStyle/>
          <a:p>
            <a:r>
              <a:rPr lang="fr-FR" sz="2400" b="1" dirty="0">
                <a:latin typeface="Times New Roman" panose="02020603050405020304" pitchFamily="18" charset="0"/>
                <a:cs typeface="Times New Roman" panose="02020603050405020304" pitchFamily="18" charset="0"/>
              </a:rPr>
              <a:t>3. Plan de travail de rebasage des comptes et du passage au SCN2008 (2/5)</a:t>
            </a:r>
            <a:endParaRPr lang="fr-FR" sz="24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888462602"/>
              </p:ext>
            </p:extLst>
          </p:nvPr>
        </p:nvGraphicFramePr>
        <p:xfrm>
          <a:off x="609600" y="1412776"/>
          <a:ext cx="10972800" cy="5013960"/>
        </p:xfrm>
        <a:graphic>
          <a:graphicData uri="http://schemas.openxmlformats.org/drawingml/2006/table">
            <a:tbl>
              <a:tblPr firstRow="1" bandRow="1">
                <a:tableStyleId>{5C22544A-7EE6-4342-B048-85BDC9FD1C3A}</a:tableStyleId>
              </a:tblPr>
              <a:tblGrid>
                <a:gridCol w="3830216"/>
                <a:gridCol w="2592288"/>
                <a:gridCol w="4550296"/>
              </a:tblGrid>
              <a:tr h="370840">
                <a:tc>
                  <a:txBody>
                    <a:bodyPr/>
                    <a:lstStyle/>
                    <a:p>
                      <a:r>
                        <a:rPr lang="fr-FR" dirty="0" smtClean="0">
                          <a:latin typeface="Times New Roman" panose="02020603050405020304" pitchFamily="18" charset="0"/>
                          <a:cs typeface="Times New Roman" panose="02020603050405020304" pitchFamily="18" charset="0"/>
                        </a:rPr>
                        <a:t>Organe</a:t>
                      </a:r>
                      <a:endParaRPr lang="fr-FR" dirty="0">
                        <a:latin typeface="Times New Roman" panose="02020603050405020304" pitchFamily="18" charset="0"/>
                        <a:cs typeface="Times New Roman" panose="02020603050405020304" pitchFamily="18" charset="0"/>
                      </a:endParaRPr>
                    </a:p>
                  </a:txBody>
                  <a:tcPr/>
                </a:tc>
                <a:tc>
                  <a:txBody>
                    <a:bodyPr/>
                    <a:lstStyle/>
                    <a:p>
                      <a:r>
                        <a:rPr lang="fr-FR" dirty="0" smtClean="0">
                          <a:latin typeface="Times New Roman" panose="02020603050405020304" pitchFamily="18" charset="0"/>
                          <a:cs typeface="Times New Roman" panose="02020603050405020304" pitchFamily="18" charset="0"/>
                        </a:rPr>
                        <a:t>Fonction</a:t>
                      </a:r>
                      <a:endParaRPr lang="fr-FR" dirty="0">
                        <a:latin typeface="Times New Roman" panose="02020603050405020304" pitchFamily="18" charset="0"/>
                        <a:cs typeface="Times New Roman" panose="02020603050405020304" pitchFamily="18" charset="0"/>
                      </a:endParaRPr>
                    </a:p>
                  </a:txBody>
                  <a:tcPr/>
                </a:tc>
                <a:tc>
                  <a:txBody>
                    <a:bodyPr/>
                    <a:lstStyle/>
                    <a:p>
                      <a:r>
                        <a:rPr lang="fr-FR" dirty="0" smtClean="0">
                          <a:latin typeface="Times New Roman" panose="02020603050405020304" pitchFamily="18" charset="0"/>
                          <a:cs typeface="Times New Roman" panose="02020603050405020304" pitchFamily="18" charset="0"/>
                        </a:rPr>
                        <a:t>Structures composantes</a:t>
                      </a:r>
                      <a:endParaRPr lang="fr-FR" dirty="0">
                        <a:latin typeface="Times New Roman" panose="02020603050405020304" pitchFamily="18" charset="0"/>
                        <a:cs typeface="Times New Roman" panose="02020603050405020304" pitchFamily="18" charset="0"/>
                      </a:endParaRPr>
                    </a:p>
                  </a:txBody>
                  <a:tcPr/>
                </a:tc>
              </a:tr>
              <a:tr h="370840">
                <a:tc rowSpan="5">
                  <a:txBody>
                    <a:bodyPr/>
                    <a:lstStyle/>
                    <a:p>
                      <a:r>
                        <a:rPr lang="fr-FR" dirty="0" smtClean="0">
                          <a:latin typeface="Times New Roman" panose="02020603050405020304" pitchFamily="18" charset="0"/>
                          <a:cs typeface="Times New Roman" panose="02020603050405020304" pitchFamily="18" charset="0"/>
                        </a:rPr>
                        <a:t>Comité</a:t>
                      </a:r>
                      <a:r>
                        <a:rPr lang="fr-FR" baseline="0" dirty="0" smtClean="0">
                          <a:latin typeface="Times New Roman" panose="02020603050405020304" pitchFamily="18" charset="0"/>
                          <a:cs typeface="Times New Roman" panose="02020603050405020304" pitchFamily="18" charset="0"/>
                        </a:rPr>
                        <a:t> Technique de Gestion (CTG) du projet de migration </a:t>
                      </a:r>
                      <a:endParaRPr lang="fr-FR" dirty="0">
                        <a:latin typeface="Times New Roman" panose="02020603050405020304" pitchFamily="18" charset="0"/>
                        <a:cs typeface="Times New Roman" panose="02020603050405020304" pitchFamily="18" charset="0"/>
                      </a:endParaRPr>
                    </a:p>
                  </a:txBody>
                  <a:tcPr/>
                </a:tc>
                <a:tc rowSpan="5">
                  <a:txBody>
                    <a:bodyPr/>
                    <a:lstStyle/>
                    <a:p>
                      <a:endParaRPr lang="fr-FR" dirty="0" smtClean="0">
                        <a:latin typeface="Times New Roman" panose="02020603050405020304" pitchFamily="18"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Pilotage, gestion et le suivi</a:t>
                      </a:r>
                      <a:endParaRPr lang="fr-FR" dirty="0">
                        <a:latin typeface="Times New Roman" panose="02020603050405020304" pitchFamily="18" charset="0"/>
                        <a:cs typeface="Times New Roman" panose="02020603050405020304" pitchFamily="18" charset="0"/>
                      </a:endParaRPr>
                    </a:p>
                  </a:txBody>
                  <a:tcPr/>
                </a:tc>
                <a:tc>
                  <a:txBody>
                    <a:bodyPr/>
                    <a:lstStyle/>
                    <a:p>
                      <a:r>
                        <a:rPr lang="fr-FR" dirty="0" smtClean="0">
                          <a:latin typeface="Times New Roman" panose="02020603050405020304" pitchFamily="18" charset="0"/>
                          <a:cs typeface="Times New Roman" panose="02020603050405020304" pitchFamily="18" charset="0"/>
                        </a:rPr>
                        <a:t>Présidence</a:t>
                      </a:r>
                      <a:r>
                        <a:rPr lang="fr-FR" baseline="0" dirty="0" smtClean="0">
                          <a:latin typeface="Times New Roman" panose="02020603050405020304" pitchFamily="18" charset="0"/>
                          <a:cs typeface="Times New Roman" panose="02020603050405020304" pitchFamily="18" charset="0"/>
                        </a:rPr>
                        <a:t> de la République</a:t>
                      </a:r>
                      <a:endParaRPr lang="fr-FR" dirty="0">
                        <a:latin typeface="Times New Roman" panose="02020603050405020304" pitchFamily="18" charset="0"/>
                        <a:cs typeface="Times New Roman" panose="02020603050405020304" pitchFamily="18" charset="0"/>
                      </a:endParaRPr>
                    </a:p>
                  </a:txBody>
                  <a:tcPr/>
                </a:tc>
              </a:tr>
              <a:tr h="370840">
                <a:tc vMerge="1">
                  <a:txBody>
                    <a:bodyPr/>
                    <a:lstStyle/>
                    <a:p>
                      <a:endParaRPr lang="fr-FR" dirty="0"/>
                    </a:p>
                  </a:txBody>
                  <a:tcPr/>
                </a:tc>
                <a:tc vMerge="1">
                  <a:txBody>
                    <a:bodyPr/>
                    <a:lstStyle/>
                    <a:p>
                      <a:endParaRPr lang="fr-FR" dirty="0"/>
                    </a:p>
                  </a:txBody>
                  <a:tcPr/>
                </a:tc>
                <a:tc>
                  <a:txBody>
                    <a:bodyPr/>
                    <a:lstStyle/>
                    <a:p>
                      <a:r>
                        <a:rPr lang="fr-FR" dirty="0" smtClean="0">
                          <a:latin typeface="Times New Roman" panose="02020603050405020304" pitchFamily="18" charset="0"/>
                          <a:cs typeface="Times New Roman" panose="02020603050405020304" pitchFamily="18" charset="0"/>
                        </a:rPr>
                        <a:t>Primature</a:t>
                      </a:r>
                      <a:endParaRPr lang="fr-FR" dirty="0">
                        <a:latin typeface="Times New Roman" panose="02020603050405020304" pitchFamily="18" charset="0"/>
                        <a:cs typeface="Times New Roman" panose="02020603050405020304" pitchFamily="18" charset="0"/>
                      </a:endParaRPr>
                    </a:p>
                  </a:txBody>
                  <a:tcPr/>
                </a:tc>
              </a:tr>
              <a:tr h="370840">
                <a:tc vMerge="1">
                  <a:txBody>
                    <a:bodyPr/>
                    <a:lstStyle/>
                    <a:p>
                      <a:endParaRPr lang="fr-FR" dirty="0"/>
                    </a:p>
                  </a:txBody>
                  <a:tcPr/>
                </a:tc>
                <a:tc vMerge="1">
                  <a:txBody>
                    <a:bodyPr/>
                    <a:lstStyle/>
                    <a:p>
                      <a:endParaRPr lang="fr-FR" dirty="0"/>
                    </a:p>
                  </a:txBody>
                  <a:tcPr/>
                </a:tc>
                <a:tc>
                  <a:txBody>
                    <a:bodyPr/>
                    <a:lstStyle/>
                    <a:p>
                      <a:r>
                        <a:rPr lang="fr-FR" dirty="0" smtClean="0">
                          <a:latin typeface="Times New Roman" panose="02020603050405020304" pitchFamily="18" charset="0"/>
                          <a:cs typeface="Times New Roman" panose="02020603050405020304" pitchFamily="18" charset="0"/>
                        </a:rPr>
                        <a:t>Ministère</a:t>
                      </a:r>
                      <a:r>
                        <a:rPr lang="fr-FR" baseline="0" dirty="0" smtClean="0">
                          <a:latin typeface="Times New Roman" panose="02020603050405020304" pitchFamily="18" charset="0"/>
                          <a:cs typeface="Times New Roman" panose="02020603050405020304" pitchFamily="18" charset="0"/>
                        </a:rPr>
                        <a:t> de tutelle de la statistique</a:t>
                      </a:r>
                      <a:endParaRPr lang="fr-FR" dirty="0">
                        <a:latin typeface="Times New Roman" panose="02020603050405020304" pitchFamily="18" charset="0"/>
                        <a:cs typeface="Times New Roman" panose="02020603050405020304" pitchFamily="18" charset="0"/>
                      </a:endParaRPr>
                    </a:p>
                  </a:txBody>
                  <a:tcPr/>
                </a:tc>
              </a:tr>
              <a:tr h="370840">
                <a:tc vMerge="1">
                  <a:txBody>
                    <a:bodyPr/>
                    <a:lstStyle/>
                    <a:p>
                      <a:endParaRPr lang="fr-FR" dirty="0"/>
                    </a:p>
                  </a:txBody>
                  <a:tcPr/>
                </a:tc>
                <a:tc vMerge="1">
                  <a:txBody>
                    <a:bodyPr/>
                    <a:lstStyle/>
                    <a:p>
                      <a:endParaRPr lang="fr-FR" dirty="0"/>
                    </a:p>
                  </a:txBody>
                  <a:tcPr/>
                </a:tc>
                <a:tc>
                  <a:txBody>
                    <a:bodyPr/>
                    <a:lstStyle/>
                    <a:p>
                      <a:r>
                        <a:rPr lang="fr-FR" dirty="0" smtClean="0">
                          <a:latin typeface="Times New Roman" panose="02020603050405020304" pitchFamily="18" charset="0"/>
                          <a:cs typeface="Times New Roman" panose="02020603050405020304" pitchFamily="18" charset="0"/>
                        </a:rPr>
                        <a:t>Ministère de l’économie et des finances</a:t>
                      </a:r>
                    </a:p>
                  </a:txBody>
                  <a:tcPr/>
                </a:tc>
              </a:tr>
              <a:tr h="370840">
                <a:tc vMerge="1">
                  <a:txBody>
                    <a:bodyPr/>
                    <a:lstStyle/>
                    <a:p>
                      <a:endParaRPr lang="fr-FR" dirty="0"/>
                    </a:p>
                  </a:txBody>
                  <a:tcPr/>
                </a:tc>
                <a:tc vMerge="1">
                  <a:txBody>
                    <a:bodyPr/>
                    <a:lstStyle/>
                    <a:p>
                      <a:endParaRPr lang="fr-FR" dirty="0"/>
                    </a:p>
                  </a:txBody>
                  <a:tcPr/>
                </a:tc>
                <a:tc>
                  <a:txBody>
                    <a:bodyPr/>
                    <a:lstStyle/>
                    <a:p>
                      <a:r>
                        <a:rPr lang="fr-FR" dirty="0" smtClean="0">
                          <a:latin typeface="Times New Roman" panose="02020603050405020304" pitchFamily="18" charset="0"/>
                          <a:cs typeface="Times New Roman" panose="02020603050405020304" pitchFamily="18" charset="0"/>
                        </a:rPr>
                        <a:t>INSEED</a:t>
                      </a:r>
                      <a:endParaRPr lang="fr-FR" dirty="0">
                        <a:latin typeface="Times New Roman" panose="02020603050405020304" pitchFamily="18" charset="0"/>
                        <a:cs typeface="Times New Roman" panose="02020603050405020304" pitchFamily="18" charset="0"/>
                      </a:endParaRPr>
                    </a:p>
                  </a:txBody>
                  <a:tcPr/>
                </a:tc>
              </a:tr>
              <a:tr h="370840">
                <a:tc>
                  <a:txBody>
                    <a:bodyPr/>
                    <a:lstStyle/>
                    <a:p>
                      <a:r>
                        <a:rPr lang="fr-FR" dirty="0" smtClean="0">
                          <a:latin typeface="Times New Roman" panose="02020603050405020304" pitchFamily="18" charset="0"/>
                          <a:cs typeface="Times New Roman" panose="02020603050405020304" pitchFamily="18" charset="0"/>
                        </a:rPr>
                        <a:t>Cellule</a:t>
                      </a:r>
                      <a:r>
                        <a:rPr lang="fr-FR" baseline="0" dirty="0" smtClean="0">
                          <a:latin typeface="Times New Roman" panose="02020603050405020304" pitchFamily="18" charset="0"/>
                          <a:cs typeface="Times New Roman" panose="02020603050405020304" pitchFamily="18" charset="0"/>
                        </a:rPr>
                        <a:t> technique opérationnelle (CTO) pour le rebasage</a:t>
                      </a:r>
                      <a:endParaRPr lang="fr-FR" dirty="0">
                        <a:latin typeface="Times New Roman" panose="02020603050405020304" pitchFamily="18" charset="0"/>
                        <a:cs typeface="Times New Roman" panose="02020603050405020304" pitchFamily="18" charset="0"/>
                      </a:endParaRPr>
                    </a:p>
                  </a:txBody>
                  <a:tcPr/>
                </a:tc>
                <a:tc rowSpan="6">
                  <a:txBody>
                    <a:bodyPr/>
                    <a:lstStyle/>
                    <a:p>
                      <a:r>
                        <a:rPr lang="fr-FR" dirty="0" smtClean="0">
                          <a:latin typeface="Times New Roman" panose="02020603050405020304" pitchFamily="18" charset="0"/>
                          <a:cs typeface="Times New Roman" panose="02020603050405020304" pitchFamily="18" charset="0"/>
                        </a:rPr>
                        <a:t>Cheville ouvrière du processus (rend compte au CTG)</a:t>
                      </a:r>
                      <a:endParaRPr lang="fr-FR" dirty="0">
                        <a:latin typeface="Times New Roman" panose="02020603050405020304" pitchFamily="18" charset="0"/>
                        <a:cs typeface="Times New Roman" panose="02020603050405020304" pitchFamily="18" charset="0"/>
                      </a:endParaRPr>
                    </a:p>
                  </a:txBody>
                  <a:tcPr/>
                </a:tc>
                <a:tc>
                  <a:txBody>
                    <a:bodyPr/>
                    <a:lstStyle/>
                    <a:p>
                      <a:r>
                        <a:rPr lang="fr-FR" dirty="0" smtClean="0">
                          <a:latin typeface="Times New Roman" panose="02020603050405020304" pitchFamily="18" charset="0"/>
                          <a:cs typeface="Times New Roman" panose="02020603050405020304" pitchFamily="18" charset="0"/>
                        </a:rPr>
                        <a:t>L’équipe des comptables nationaux</a:t>
                      </a:r>
                      <a:endParaRPr lang="fr-FR" dirty="0">
                        <a:latin typeface="Times New Roman" panose="02020603050405020304" pitchFamily="18" charset="0"/>
                        <a:cs typeface="Times New Roman" panose="02020603050405020304" pitchFamily="18" charset="0"/>
                      </a:endParaRPr>
                    </a:p>
                  </a:txBody>
                  <a:tcPr/>
                </a:tc>
              </a:tr>
              <a:tr h="370840">
                <a:tc>
                  <a:txBody>
                    <a:bodyPr/>
                    <a:lstStyle/>
                    <a:p>
                      <a:r>
                        <a:rPr lang="fr-FR" sz="2000" b="1" dirty="0" smtClean="0">
                          <a:latin typeface="Times New Roman" panose="02020603050405020304" pitchFamily="18" charset="0"/>
                          <a:cs typeface="Times New Roman" panose="02020603050405020304" pitchFamily="18" charset="0"/>
                        </a:rPr>
                        <a:t>Groupes thématiques</a:t>
                      </a:r>
                      <a:endParaRPr lang="fr-FR" sz="2000" b="1" dirty="0">
                        <a:latin typeface="Times New Roman" panose="02020603050405020304" pitchFamily="18" charset="0"/>
                        <a:cs typeface="Times New Roman" panose="02020603050405020304" pitchFamily="18" charset="0"/>
                      </a:endParaRPr>
                    </a:p>
                  </a:txBody>
                  <a:tcPr/>
                </a:tc>
                <a:tc vMerge="1">
                  <a:txBody>
                    <a:bodyPr/>
                    <a:lstStyle/>
                    <a:p>
                      <a:endParaRPr lang="fr-FR" dirty="0"/>
                    </a:p>
                  </a:txBody>
                  <a:tcPr/>
                </a:tc>
                <a:tc>
                  <a:txBody>
                    <a:bodyPr/>
                    <a:lstStyle/>
                    <a:p>
                      <a:endParaRPr lang="fr-FR" dirty="0">
                        <a:latin typeface="Times New Roman" panose="02020603050405020304" pitchFamily="18" charset="0"/>
                        <a:cs typeface="Times New Roman" panose="02020603050405020304" pitchFamily="18" charset="0"/>
                      </a:endParaRPr>
                    </a:p>
                  </a:txBody>
                  <a:tcPr/>
                </a:tc>
              </a:tr>
              <a:tr h="370840">
                <a:tc>
                  <a:txBody>
                    <a:bodyPr/>
                    <a:lstStyle/>
                    <a:p>
                      <a:pPr lvl="0"/>
                      <a:r>
                        <a:rPr lang="fr-FR" i="1" dirty="0" smtClean="0">
                          <a:latin typeface="Times New Roman" panose="02020603050405020304" pitchFamily="18" charset="0"/>
                          <a:cs typeface="Times New Roman" panose="02020603050405020304" pitchFamily="18" charset="0"/>
                        </a:rPr>
                        <a:t>SIFIM</a:t>
                      </a:r>
                      <a:endParaRPr lang="fr-FR" i="1" dirty="0">
                        <a:latin typeface="Times New Roman" panose="02020603050405020304" pitchFamily="18" charset="0"/>
                        <a:cs typeface="Times New Roman" panose="02020603050405020304" pitchFamily="18" charset="0"/>
                      </a:endParaRPr>
                    </a:p>
                  </a:txBody>
                  <a:tcPr/>
                </a:tc>
                <a:tc vMerge="1">
                  <a:txBody>
                    <a:bodyPr/>
                    <a:lstStyle/>
                    <a:p>
                      <a:endParaRPr lang="fr-FR" dirty="0"/>
                    </a:p>
                  </a:txBody>
                  <a:tcPr/>
                </a:tc>
                <a:tc>
                  <a:txBody>
                    <a:bodyPr/>
                    <a:lstStyle/>
                    <a:p>
                      <a:r>
                        <a:rPr lang="fr-FR" dirty="0" smtClean="0">
                          <a:latin typeface="Times New Roman" panose="02020603050405020304" pitchFamily="18" charset="0"/>
                          <a:cs typeface="Times New Roman" panose="02020603050405020304" pitchFamily="18" charset="0"/>
                        </a:rPr>
                        <a:t>INSEED et BCEAO</a:t>
                      </a:r>
                      <a:endParaRPr lang="fr-FR" dirty="0">
                        <a:latin typeface="Times New Roman" panose="02020603050405020304" pitchFamily="18" charset="0"/>
                        <a:cs typeface="Times New Roman" panose="02020603050405020304" pitchFamily="18" charset="0"/>
                      </a:endParaRPr>
                    </a:p>
                  </a:txBody>
                  <a:tcPr/>
                </a:tc>
              </a:tr>
              <a:tr h="370840">
                <a:tc>
                  <a:txBody>
                    <a:bodyPr/>
                    <a:lstStyle/>
                    <a:p>
                      <a:pPr lvl="0"/>
                      <a:r>
                        <a:rPr lang="fr-FR" i="1" dirty="0" smtClean="0">
                          <a:latin typeface="Times New Roman" panose="02020603050405020304" pitchFamily="18" charset="0"/>
                          <a:cs typeface="Times New Roman" panose="02020603050405020304" pitchFamily="18" charset="0"/>
                        </a:rPr>
                        <a:t>Production de la BCEAO</a:t>
                      </a:r>
                      <a:endParaRPr lang="fr-FR" i="1" dirty="0">
                        <a:latin typeface="Times New Roman" panose="02020603050405020304" pitchFamily="18" charset="0"/>
                        <a:cs typeface="Times New Roman" panose="02020603050405020304" pitchFamily="18" charset="0"/>
                      </a:endParaRPr>
                    </a:p>
                  </a:txBody>
                  <a:tcPr/>
                </a:tc>
                <a:tc vMerge="1">
                  <a:txBody>
                    <a:bodyPr/>
                    <a:lstStyle/>
                    <a:p>
                      <a:endParaRPr lang="fr-FR" dirty="0"/>
                    </a:p>
                  </a:txBody>
                  <a:tcPr/>
                </a:tc>
                <a:tc>
                  <a:txBody>
                    <a:bodyPr/>
                    <a:lstStyle/>
                    <a:p>
                      <a:r>
                        <a:rPr lang="fr-FR" dirty="0" smtClean="0">
                          <a:latin typeface="Times New Roman" panose="02020603050405020304" pitchFamily="18" charset="0"/>
                          <a:cs typeface="Times New Roman" panose="02020603050405020304" pitchFamily="18" charset="0"/>
                        </a:rPr>
                        <a:t>INSEED et BCEAO</a:t>
                      </a:r>
                      <a:endParaRPr lang="fr-FR" dirty="0">
                        <a:latin typeface="Times New Roman" panose="02020603050405020304" pitchFamily="18" charset="0"/>
                        <a:cs typeface="Times New Roman" panose="02020603050405020304" pitchFamily="18"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1" dirty="0" smtClean="0">
                          <a:effectLst/>
                          <a:latin typeface="Times New Roman" panose="02020603050405020304" pitchFamily="18" charset="0"/>
                          <a:cs typeface="Times New Roman" panose="02020603050405020304" pitchFamily="18" charset="0"/>
                        </a:rPr>
                        <a:t>Recherche et développement (R&amp;D)</a:t>
                      </a:r>
                      <a:endParaRPr lang="fr-FR" i="1" dirty="0">
                        <a:latin typeface="Times New Roman" panose="02020603050405020304" pitchFamily="18" charset="0"/>
                        <a:cs typeface="Times New Roman" panose="02020603050405020304" pitchFamily="18" charset="0"/>
                      </a:endParaRPr>
                    </a:p>
                  </a:txBody>
                  <a:tcPr/>
                </a:tc>
                <a:tc vMerge="1">
                  <a:txBody>
                    <a:bodyPr/>
                    <a:lstStyle/>
                    <a:p>
                      <a:endParaRPr lang="fr-FR" dirty="0"/>
                    </a:p>
                  </a:txBody>
                  <a:tcPr/>
                </a:tc>
                <a:tc>
                  <a:txBody>
                    <a:bodyPr/>
                    <a:lstStyle/>
                    <a:p>
                      <a:r>
                        <a:rPr lang="fr-FR" dirty="0" smtClean="0">
                          <a:latin typeface="Times New Roman" panose="02020603050405020304" pitchFamily="18" charset="0"/>
                          <a:cs typeface="Times New Roman" panose="02020603050405020304" pitchFamily="18" charset="0"/>
                        </a:rPr>
                        <a:t>Ministère</a:t>
                      </a:r>
                      <a:r>
                        <a:rPr lang="fr-FR" baseline="0" dirty="0" smtClean="0">
                          <a:latin typeface="Times New Roman" panose="02020603050405020304" pitchFamily="18" charset="0"/>
                          <a:cs typeface="Times New Roman" panose="02020603050405020304" pitchFamily="18" charset="0"/>
                        </a:rPr>
                        <a:t> de l’enseignement supérieur et INSEED</a:t>
                      </a:r>
                      <a:endParaRPr lang="fr-FR" dirty="0">
                        <a:latin typeface="Times New Roman" panose="02020603050405020304" pitchFamily="18" charset="0"/>
                        <a:cs typeface="Times New Roman" panose="02020603050405020304" pitchFamily="18"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i="1" dirty="0" smtClean="0">
                          <a:latin typeface="Times New Roman" panose="02020603050405020304" pitchFamily="18" charset="0"/>
                          <a:cs typeface="Times New Roman" panose="02020603050405020304" pitchFamily="18" charset="0"/>
                        </a:rPr>
                        <a:t>Etc.</a:t>
                      </a:r>
                      <a:endParaRPr lang="fr-FR" i="1" dirty="0">
                        <a:latin typeface="Times New Roman" panose="02020603050405020304" pitchFamily="18" charset="0"/>
                        <a:cs typeface="Times New Roman" panose="02020603050405020304" pitchFamily="18" charset="0"/>
                      </a:endParaRPr>
                    </a:p>
                  </a:txBody>
                  <a:tcPr/>
                </a:tc>
                <a:tc vMerge="1">
                  <a:txBody>
                    <a:bodyPr/>
                    <a:lstStyle/>
                    <a:p>
                      <a:endParaRPr lang="fr-FR" dirty="0"/>
                    </a:p>
                  </a:txBody>
                  <a:tcPr/>
                </a:tc>
                <a:tc>
                  <a:txBody>
                    <a:bodyPr/>
                    <a:lstStyle/>
                    <a:p>
                      <a:endParaRPr lang="fr-FR" dirty="0">
                        <a:latin typeface="Times New Roman" panose="02020603050405020304" pitchFamily="18" charset="0"/>
                        <a:cs typeface="Times New Roman" panose="02020603050405020304" pitchFamily="18" charset="0"/>
                      </a:endParaRPr>
                    </a:p>
                  </a:txBody>
                  <a:tcPr/>
                </a:tc>
              </a:tr>
            </a:tbl>
          </a:graphicData>
        </a:graphic>
      </p:graphicFrame>
      <p:sp>
        <p:nvSpPr>
          <p:cNvPr id="4" name="Espace réservé du pied de page 3"/>
          <p:cNvSpPr>
            <a:spLocks noGrp="1"/>
          </p:cNvSpPr>
          <p:nvPr>
            <p:ph type="ftr" sz="quarter" idx="11"/>
          </p:nvPr>
        </p:nvSpPr>
        <p:spPr/>
        <p:txBody>
          <a:bodyPr/>
          <a:lstStyle/>
          <a:p>
            <a:r>
              <a:rPr lang="fr-FR" smtClean="0"/>
              <a:t>INSEED</a:t>
            </a:r>
            <a:endParaRPr lang="fr-FR"/>
          </a:p>
        </p:txBody>
      </p:sp>
      <p:sp>
        <p:nvSpPr>
          <p:cNvPr id="5" name="Espace réservé du numéro de diapositive 4"/>
          <p:cNvSpPr>
            <a:spLocks noGrp="1"/>
          </p:cNvSpPr>
          <p:nvPr>
            <p:ph type="sldNum" sz="quarter" idx="12"/>
          </p:nvPr>
        </p:nvSpPr>
        <p:spPr/>
        <p:txBody>
          <a:bodyPr/>
          <a:lstStyle/>
          <a:p>
            <a:fld id="{1103313F-5A34-4A60-AF96-6CDAD4F64EEB}" type="slidenum">
              <a:rPr lang="fr-FR" smtClean="0"/>
              <a:t>9</a:t>
            </a:fld>
            <a:endParaRPr lang="fr-FR"/>
          </a:p>
        </p:txBody>
      </p:sp>
      <p:sp>
        <p:nvSpPr>
          <p:cNvPr id="3" name="Rectangle 2"/>
          <p:cNvSpPr/>
          <p:nvPr/>
        </p:nvSpPr>
        <p:spPr>
          <a:xfrm>
            <a:off x="1127448" y="908720"/>
            <a:ext cx="7416824" cy="400110"/>
          </a:xfrm>
          <a:prstGeom prst="rect">
            <a:avLst/>
          </a:prstGeom>
        </p:spPr>
        <p:txBody>
          <a:bodyPr wrap="square">
            <a:spAutoFit/>
          </a:bodyPr>
          <a:lstStyle/>
          <a:p>
            <a:pPr marL="358775" lvl="1" indent="-358775">
              <a:buFont typeface="Courier New" panose="02070309020205020404" pitchFamily="49" charset="0"/>
              <a:buChar char="o"/>
            </a:pPr>
            <a:r>
              <a:rPr lang="fr-FR" sz="2000" b="1" dirty="0">
                <a:latin typeface="Times New Roman" panose="02020603050405020304" pitchFamily="18" charset="0"/>
                <a:cs typeface="Times New Roman" panose="02020603050405020304" pitchFamily="18" charset="0"/>
              </a:rPr>
              <a:t>Mise en place d’un cadre de gestion et de pilotage</a:t>
            </a:r>
          </a:p>
        </p:txBody>
      </p:sp>
    </p:spTree>
    <p:extLst>
      <p:ext uri="{BB962C8B-B14F-4D97-AF65-F5344CB8AC3E}">
        <p14:creationId xmlns:p14="http://schemas.microsoft.com/office/powerpoint/2010/main" val="3948149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4191</TotalTime>
  <Words>2804</Words>
  <Application>Microsoft Office PowerPoint</Application>
  <PresentationFormat>Personnalisé</PresentationFormat>
  <Paragraphs>491</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Présentation PowerPoint</vt:lpstr>
      <vt:lpstr>PLAN</vt:lpstr>
      <vt:lpstr>Introduction</vt:lpstr>
      <vt:lpstr>1. Etat de mise en œuvre des recommandations</vt:lpstr>
      <vt:lpstr>1. Etat de mise en œuvre des recommandations</vt:lpstr>
      <vt:lpstr>1. Etat de mise en œuvre des recommandations</vt:lpstr>
      <vt:lpstr>2. Mise en œuvre des nomenclatures d’activités et de produits (1/2)</vt:lpstr>
      <vt:lpstr>3. Plan de travail de rebasage des comptes et du passage au SCN2008 (1/5)</vt:lpstr>
      <vt:lpstr>3. Plan de travail de rebasage des comptes et du passage au SCN2008 (2/5)</vt:lpstr>
      <vt:lpstr>3. Plan de travail de rebasage des comptes et du passage au SCN2008 (4/5)</vt:lpstr>
      <vt:lpstr>4. Etat des travaux à ce jour (1/4)</vt:lpstr>
      <vt:lpstr>4. Etat des travaux à ce jour (2/4)</vt:lpstr>
      <vt:lpstr>4. Etat des travaux à ce jour (3/4)</vt:lpstr>
      <vt:lpstr>4. Etat des travaux à ce jour (3/4)</vt:lpstr>
      <vt:lpstr>4. Etat des travaux à ce jour (3/4)</vt:lpstr>
      <vt:lpstr>4. Etat des travaux à ce jour (3/4)</vt:lpstr>
      <vt:lpstr>4. Etat des travaux à ce jour (3/4)</vt:lpstr>
      <vt:lpstr>4. Etat des travaux à ce jour</vt:lpstr>
      <vt:lpstr>4. Etat des travaux à ce jour</vt:lpstr>
      <vt:lpstr>4. Etat des travaux à ce jour (4/4)</vt:lpstr>
      <vt:lpstr> 5. Points sur les travaux de la rénovation restants à faire</vt:lpstr>
      <vt:lpstr> 5. Points sur les travaux de la rénovation restants à faire </vt:lpstr>
      <vt:lpstr> 5. Points sur les travaux de la rénovation restants à faire  </vt:lpstr>
      <vt:lpstr> 6. Difficultés rencontrées et solutions escomptées </vt:lpstr>
      <vt:lpstr>  7. Perspectives   </vt:lpstr>
      <vt:lpstr>  Conclusion  </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dc:creator>
  <cp:lastModifiedBy>Microsoft</cp:lastModifiedBy>
  <cp:revision>523</cp:revision>
  <dcterms:created xsi:type="dcterms:W3CDTF">2019-10-02T18:49:12Z</dcterms:created>
  <dcterms:modified xsi:type="dcterms:W3CDTF">2019-10-10T09:04:26Z</dcterms:modified>
</cp:coreProperties>
</file>