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8" r:id="rId2"/>
    <p:sldId id="341" r:id="rId3"/>
    <p:sldId id="342" r:id="rId4"/>
    <p:sldId id="344" r:id="rId5"/>
    <p:sldId id="343" r:id="rId6"/>
    <p:sldId id="320" r:id="rId7"/>
    <p:sldId id="351" r:id="rId8"/>
    <p:sldId id="345" r:id="rId9"/>
    <p:sldId id="346" r:id="rId10"/>
    <p:sldId id="321" r:id="rId11"/>
    <p:sldId id="347" r:id="rId12"/>
    <p:sldId id="322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0FCFB-DFAC-4D47-9857-D9862DB3302C}" type="datetimeFigureOut">
              <a:rPr lang="fr-ML" smtClean="0"/>
              <a:t>13/11/2019</a:t>
            </a:fld>
            <a:endParaRPr lang="fr-M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L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2EBE-868B-4D54-AB51-5F34C893B979}" type="slidenum">
              <a:rPr lang="fr-ML" smtClean="0"/>
              <a:t>‹N°›</a:t>
            </a:fld>
            <a:endParaRPr lang="fr-ML"/>
          </a:p>
        </p:txBody>
      </p:sp>
    </p:spTree>
    <p:extLst>
      <p:ext uri="{BB962C8B-B14F-4D97-AF65-F5344CB8AC3E}">
        <p14:creationId xmlns:p14="http://schemas.microsoft.com/office/powerpoint/2010/main" val="1923276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E4328D-1648-498D-AA6B-9A97DFCC5AA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7D4-B725-43D8-949B-C0790D06780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1371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166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3570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6137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598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1335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0404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4702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98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311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6649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304801"/>
            <a:ext cx="258656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06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allica.bnf.f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75520" y="5733257"/>
            <a:ext cx="8641084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1600" dirty="0">
                <a:latin typeface="Arial" charset="0"/>
              </a:rPr>
              <a:t>Ibrahima SORY</a:t>
            </a:r>
            <a:br>
              <a:rPr lang="fr-FR" sz="1400" b="0" dirty="0">
                <a:latin typeface="Arial" charset="0"/>
              </a:rPr>
            </a:br>
            <a:r>
              <a:rPr lang="fr-FR" sz="1400" dirty="0">
                <a:latin typeface="Arial" charset="0"/>
              </a:rPr>
              <a:t> Expert en comptabilité nationale  AFRISTAT</a:t>
            </a:r>
            <a:endParaRPr lang="fr-FR" sz="1400" b="0" dirty="0">
              <a:latin typeface="Arial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0129" y="1988840"/>
            <a:ext cx="11484825" cy="2376264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ctr" eaLnBrk="1" hangingPunct="1">
              <a:buNone/>
              <a:defRPr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Réflexion sur la mise en place d’un projet de reconstitution de séries longues de comptes nationaux</a:t>
            </a:r>
            <a:endParaRPr lang="fr-FR" sz="3600" b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1524000" y="4643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774826" y="4714876"/>
            <a:ext cx="8435975" cy="9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fr-F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B9864-621F-4C29-8B61-7FCFE3EB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508" y="274638"/>
            <a:ext cx="8643891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3459F-BC14-4E8A-9E7E-1A48086A8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Introduction: contexte, justification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Objectifs du projet;</a:t>
            </a:r>
          </a:p>
          <a:p>
            <a:pPr marL="514350" lvl="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Recommandations internationales;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Axes et objectifs stratégiques;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Chronogramme d’activités et budgétisation (plan d’actions);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Dispositif de mise en œuvre;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Facteurs de risque et de succès;</a:t>
            </a:r>
          </a:p>
          <a:p>
            <a:pPr marL="514350" indent="-514350" eaLnBrk="1" hangingPunct="1"/>
            <a:r>
              <a:rPr lang="fr-FR" dirty="0">
                <a:latin typeface="Arial" pitchFamily="34" charset="0"/>
                <a:cs typeface="Arial" pitchFamily="34" charset="0"/>
              </a:rPr>
              <a:t>Autres aspects.</a:t>
            </a: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65522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B9864-621F-4C29-8B61-7FCFE3EB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508" y="274638"/>
            <a:ext cx="8643891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3459F-BC14-4E8A-9E7E-1A48086A8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375254" cy="452596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Durée du projet: 2 ans (2020-2021)</a:t>
            </a:r>
          </a:p>
          <a:p>
            <a:r>
              <a:rPr lang="fr-FR" dirty="0">
                <a:latin typeface="Arial" panose="020B0604020202020204" pitchFamily="34" charset="0"/>
                <a:cs typeface="Arial" pitchFamily="34" charset="0"/>
              </a:rPr>
              <a:t>Axes et objectifs stratégiques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Axe stratégique 1 : Appuyer les Etats membres à asseoir un dispositif opérationnel et efficace de </a:t>
            </a:r>
            <a:r>
              <a:rPr lang="fr-ML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 des CN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Axe stratégique 2 :  Appuyer les Etats dans l’analyse et la diffusion des résultats de reconstitution des séries longues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Axe stratégique 3 : Coordonner, en collaboration avec les autres partenaires, les appuis aux Etats sur la </a:t>
            </a:r>
            <a:r>
              <a:rPr lang="fr-ML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 des comptes nationaux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Activités au niveau régional et national;</a:t>
            </a: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12438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B6D45-0697-4116-A386-987FF2A7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508" y="274638"/>
            <a:ext cx="8643891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39F2F-0720-4055-A521-8AB051F8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ML" b="1" dirty="0">
                <a:latin typeface="Arial" panose="020B0604020202020204" pitchFamily="34" charset="0"/>
                <a:cs typeface="Arial" panose="020B0604020202020204" pitchFamily="34" charset="0"/>
              </a:rPr>
              <a:t>Axe stratégique 1 : Appuyer les Etats membres à asseoir un dispositif opérationnel et efficace de </a:t>
            </a:r>
            <a:r>
              <a:rPr lang="fr-ML" b="1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ML" b="1" dirty="0">
                <a:latin typeface="Arial" panose="020B0604020202020204" pitchFamily="34" charset="0"/>
                <a:cs typeface="Arial" panose="020B0604020202020204" pitchFamily="34" charset="0"/>
              </a:rPr>
              <a:t> des comptes nationaux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Appuyer les Etats dans la mobilisation des informations historiques jusqu’en 1960 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Appuyer les Etats dans les travaux de reconstitution des séries longues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Mise à la disposition des Etats membres des guides pratiques sur la thématique de la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424079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8546E-FCD2-4D66-BA0C-C6AC4D64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896" y="274638"/>
            <a:ext cx="8599503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96DBDA-A08B-4962-8F3B-AF4609A6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ML" b="1" dirty="0"/>
              <a:t>Axe stratégique 2 :  Appuyer les Etats dans l’analyse et la diffusion des résultats de reconstitution des séries longues</a:t>
            </a:r>
            <a:endParaRPr lang="fr-ML" dirty="0"/>
          </a:p>
          <a:p>
            <a:pPr lvl="1"/>
            <a:r>
              <a:rPr lang="fr-FR" dirty="0"/>
              <a:t>Proposer aux Etats un canevas d’analyse des résultats ;</a:t>
            </a:r>
            <a:endParaRPr lang="fr-ML" dirty="0"/>
          </a:p>
          <a:p>
            <a:pPr lvl="1"/>
            <a:r>
              <a:rPr lang="fr-FR" dirty="0"/>
              <a:t>Accompagner les Etats dans l’analyse des résultats de </a:t>
            </a:r>
            <a:r>
              <a:rPr lang="fr-FR" dirty="0" err="1"/>
              <a:t>retropolation</a:t>
            </a:r>
            <a:r>
              <a:rPr lang="fr-FR" dirty="0"/>
              <a:t> ;</a:t>
            </a:r>
            <a:endParaRPr lang="fr-ML" dirty="0"/>
          </a:p>
          <a:p>
            <a:pPr lvl="1"/>
            <a:r>
              <a:rPr lang="fr-FR" dirty="0"/>
              <a:t>Appuyer les Etats dans la diffusion des résultats de </a:t>
            </a:r>
            <a:r>
              <a:rPr lang="fr-FR" dirty="0" err="1"/>
              <a:t>rétropolation</a:t>
            </a:r>
            <a:endParaRPr lang="fr-ML" dirty="0"/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89706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DF5C8-996D-441A-95A8-A0336257F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998" y="274638"/>
            <a:ext cx="8679402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A8CFF-3F5E-4FC2-985E-09757377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ML" b="1" dirty="0">
                <a:latin typeface="Arial" panose="020B0604020202020204" pitchFamily="34" charset="0"/>
                <a:cs typeface="Arial" panose="020B0604020202020204" pitchFamily="34" charset="0"/>
              </a:rPr>
              <a:t>Axe stratégique 3 : Coordonner, en collaboration avec les autres partenaires, les appuis aux Etats sur la </a:t>
            </a:r>
            <a:r>
              <a:rPr lang="fr-ML" b="1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ML" b="1" dirty="0">
                <a:latin typeface="Arial" panose="020B0604020202020204" pitchFamily="34" charset="0"/>
                <a:cs typeface="Arial" panose="020B0604020202020204" pitchFamily="34" charset="0"/>
              </a:rPr>
              <a:t> des comptes nationaux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Organiser des missions d’appui conjointe aux Etats 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Organiser des ateliers techniques / séminaires sur le thème de la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Echanger les programmes d’actions avec les autres organismes d’appui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23660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679-AC0B-413C-AFDF-5CECEC4D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752" y="274638"/>
            <a:ext cx="9108491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Quelques idées sur le montage du projet</a:t>
            </a:r>
            <a:endParaRPr lang="fr-ML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AE9163-48AA-4CA3-B4F5-BE71E559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Activités au niveau régional et national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Collecte d’informations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Travaux de reconstitution des séries longues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Analyse des résultats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Diffusion des résultats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Appuis divers aux Etats;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Organisation d’ateliers / séminaires </a:t>
            </a:r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353367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1744" y="274638"/>
            <a:ext cx="4464496" cy="1210146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dirty="0"/>
              <a:t>		</a:t>
            </a:r>
            <a:br>
              <a:rPr lang="fr-FR" dirty="0"/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PLAN DE L’EXPOSE</a:t>
            </a: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524000" y="1772817"/>
            <a:ext cx="9144000" cy="435334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Introduction: constats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Sources d’informations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Démarche méthodologique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Quelques idées sur le montage du projet</a:t>
            </a:r>
          </a:p>
          <a:p>
            <a:pPr>
              <a:lnSpc>
                <a:spcPct val="75000"/>
              </a:lnSpc>
              <a:buFontTx/>
              <a:buNone/>
            </a:pPr>
            <a:endParaRPr lang="fr-FR" sz="4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Introduction: constats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1600201"/>
            <a:ext cx="11696284" cy="4525963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Les INS des pays fonctionnent depuis plus de 50 ans maintenant;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Production d’informations statistiques denses, mais disparates;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Compilation de différents systèmes d’agrégats de comptes nationaux (SCN 1968-1993-2008);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Processus de migration au SCN 2008 très avancé dans les Etats;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Divers besoins des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utilisateurs</a:t>
            </a:r>
            <a:r>
              <a:rPr lang="fr-FR" dirty="0">
                <a:latin typeface="Arial" pitchFamily="34" charset="0"/>
                <a:cs typeface="Arial" pitchFamily="34" charset="0"/>
              </a:rPr>
              <a:t> en agrégats macroéconomiques;</a:t>
            </a: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103558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Introduction: constats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600201"/>
            <a:ext cx="11714039" cy="4525963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Défis majeurs dans la couverture des CN (annuels, trimestriels, régionaux, satellites, etc.);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Perspectives à rebaser chaque 5 ans;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Opportunité à saisir: volonté politique affichée de plus en plus dans le financement de la statistique à tous les niveaux, et le besoin de disposer d’indicateurs fiables et à jour.</a:t>
            </a: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80446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Introduction: constats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Besoin de valorisation des données des comptes nationaux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En 2020, les pays vont célébrer leurs 60 ans d’indépendance:</a:t>
            </a:r>
          </a:p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(60 années d’indépendance, 60 années d’histoire économique, 60 années de comptes nationaux)</a:t>
            </a:r>
          </a:p>
          <a:p>
            <a:endParaRPr lang="fr-FR" dirty="0"/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39234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Sources d’informations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600201"/>
            <a:ext cx="11718523" cy="452596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Sources d’informations documentaires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Documentations INS, départements sectoriels des Ministères;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Données d’enquêtes et de recensements;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Archives nationales, Universités et Centres de recherche;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Bases de données des institutions: DSNU, Banque Mondiale, FMI, etc.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INSEE;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Banque de France (</a:t>
            </a:r>
            <a:r>
              <a:rPr lang="fr-F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https://gallica.bnf.fr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): archives numériques</a:t>
            </a:r>
          </a:p>
          <a:p>
            <a:pPr lvl="1"/>
            <a:endParaRPr lang="fr-FR" dirty="0"/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374996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Sources d’informations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600201"/>
            <a:ext cx="11718523" cy="452596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Collectes d’informations spécifiques (exogènes par exemple);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Etudes spécifiques (par exemple sur l’impact des grands évènements intervenus, avec l’appui des spécialistes);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Autres sources, en fonction des contextes.</a:t>
            </a:r>
          </a:p>
          <a:p>
            <a:pPr lvl="1"/>
            <a:endParaRPr lang="fr-FR" dirty="0"/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423040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Démarche méthodologique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600201"/>
            <a:ext cx="11665257" cy="4525963"/>
          </a:xfrm>
        </p:spPr>
        <p:txBody>
          <a:bodyPr/>
          <a:lstStyle/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Décision sur l’ampleur des travaux (diagnostic de l’existant);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Choix des nomenclatures à mettre en place;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Reconstitution des agrégats fondées sur l’existence des données sur le passé;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Ciblage en priorité des optiques du PIB (demande et offre); 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général, conservation des principes généraux (conservation des taux de croissance, avec des cas particuliers à prendre en compte);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Prise en compte de l’histoire économique du pays, avec la détection et la datation des évènements majeurs ayant des impacts sur l’évolution des agrégats macroéconomiques;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6974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DDFD-4406-4842-94E7-EDD11ACF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590" y="274638"/>
            <a:ext cx="863181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Démarche méthodologique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04240-1EE9-47C5-903B-D59E82E0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1"/>
            <a:ext cx="11455153" cy="4525963"/>
          </a:xfrm>
        </p:spPr>
        <p:txBody>
          <a:bodyPr/>
          <a:lstStyle/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Analyse des résultats;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Recueils des avis des spécialistes de l’histoire économique du pays (économistes, historiens, sociologues, etc.);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Validation;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Diffusion.</a:t>
            </a:r>
          </a:p>
          <a:p>
            <a:pPr lvl="1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3412600971"/>
      </p:ext>
    </p:extLst>
  </p:cSld>
  <p:clrMapOvr>
    <a:masterClrMapping/>
  </p:clrMapOvr>
</p:sld>
</file>

<file path=ppt/theme/theme1.xml><?xml version="1.0" encoding="utf-8"?>
<a:theme xmlns:a="http://schemas.openxmlformats.org/drawingml/2006/main" name="fond_AFRISTAT_vi (1)">
  <a:themeElements>
    <a:clrScheme name="fond_AFRISTAT_vi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T_vi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T_vi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T_vi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776</Words>
  <Application>Microsoft Office PowerPoint</Application>
  <PresentationFormat>Grand écran</PresentationFormat>
  <Paragraphs>93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fond_AFRISTAT_vi (1)</vt:lpstr>
      <vt:lpstr>Ibrahima SORY  Expert en comptabilité nationale  AFRISTAT</vt:lpstr>
      <vt:lpstr>   PLAN DE L’EXPOSE  </vt:lpstr>
      <vt:lpstr>Introduction: constats</vt:lpstr>
      <vt:lpstr>Introduction: constats</vt:lpstr>
      <vt:lpstr>Introduction: constats</vt:lpstr>
      <vt:lpstr>Sources d’informations</vt:lpstr>
      <vt:lpstr>Sources d’informations</vt:lpstr>
      <vt:lpstr>Démarche méthodologique</vt:lpstr>
      <vt:lpstr>Démarche méthodologique</vt:lpstr>
      <vt:lpstr>Quelques idées sur le montage du projet</vt:lpstr>
      <vt:lpstr>Quelques idées sur le montage du projet</vt:lpstr>
      <vt:lpstr>Quelques idées sur le montage du projet</vt:lpstr>
      <vt:lpstr>Quelques idées sur le montage du projet</vt:lpstr>
      <vt:lpstr>Quelques idées sur le montage du projet</vt:lpstr>
      <vt:lpstr>Quelques idées sur le montage du projet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Ibrahima SORY  Expert en comptabilité nationale  AFRISTAT</dc:title>
  <dc:creator>Ibrahima SORY</dc:creator>
  <cp:lastModifiedBy>Ibrahima SORY</cp:lastModifiedBy>
  <cp:revision>37</cp:revision>
  <dcterms:created xsi:type="dcterms:W3CDTF">2019-11-12T11:32:07Z</dcterms:created>
  <dcterms:modified xsi:type="dcterms:W3CDTF">2019-11-14T09:37:01Z</dcterms:modified>
</cp:coreProperties>
</file>