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280" r:id="rId4"/>
    <p:sldId id="257" r:id="rId5"/>
    <p:sldId id="314" r:id="rId6"/>
    <p:sldId id="315" r:id="rId7"/>
    <p:sldId id="282" r:id="rId8"/>
    <p:sldId id="259" r:id="rId9"/>
    <p:sldId id="298" r:id="rId10"/>
    <p:sldId id="299" r:id="rId11"/>
    <p:sldId id="283" r:id="rId12"/>
    <p:sldId id="301" r:id="rId13"/>
    <p:sldId id="303" r:id="rId14"/>
    <p:sldId id="300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2" r:id="rId23"/>
    <p:sldId id="313" r:id="rId24"/>
    <p:sldId id="273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0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ABB77FF-3E0B-4F45-BDFD-29F7DD86A50E}" type="datetimeFigureOut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CEA40C-07F4-4061-8C5D-58135CB354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973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106CC7F-F85D-46C2-A4A7-23E23B4DF947}" type="datetimeFigureOut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D266DE-402F-4420-A334-69A23E979B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359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B01F9CA3-105E-4857-9057-6DB6197DA786}" type="datetimeFigureOut">
              <a:rPr lang="en-US"/>
              <a:pPr>
                <a:defRPr/>
              </a:pPr>
              <a:t>10/8/2019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0ED7-3DE0-4218-A770-FC939D8FC1D7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BBCD-EDCF-4586-B058-F46E9988AF5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533AD-7005-48CB-892F-58FF0C233C75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74FDD-8C74-4CED-A88A-9E882D04FF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53BE1-EFEC-48D2-99D4-BF75D6588374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95C-FDE7-406E-8F40-6D139AB093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D76E9-7B61-4846-A760-D4D3DF5C53EB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9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8DB2-41E9-4FCC-8848-12309E48C330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C2E80-D2F1-4002-B324-5CBAFDB800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B07A7-2291-493A-9B0E-3DCC32389760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7EBB2-3A59-41DE-BC3A-9727498BD3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AD43FEC-AE62-4302-9FB3-F4784909A082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BB1E-CD52-47DC-B414-CF78A50F65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8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453C2E-13B0-4809-B6F9-76BB27E82E83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A842D-BB07-4E3A-9DA5-E6E7866285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9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2EBA-2506-4B97-8726-2F3DFE698669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A922-DC51-4E36-9B04-95085685CF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87BB-E1E9-4A29-A1D0-088B1E390ACC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B6CAD-A6EA-47E8-8B2D-BA142D651D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B1713-DDDB-4B34-AC20-319921960CDF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D2E8-105D-418F-A710-C94B4795B2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8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626C3-043F-476B-A497-527489B6297C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E2E58-DE8E-42C0-80EC-6DF3158685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8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8632-5085-43BC-AC6B-6743C8D6B278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1033-A9EF-4EA6-80B0-F6282E2FBA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10" name="TextBox 14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fr-FR" noProof="0" smtClean="0"/>
              <a:t>Faire glisser l'image vers l'espace réservé ou cliquer sur l'icône pour l'ajouter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33C5D65D-4894-4B04-B064-D5FFBDDD7E6E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7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01F9CA3-105E-4857-9057-6DB6197DA786}" type="datetimeFigureOut">
              <a:rPr lang="en-US"/>
              <a:pPr>
                <a:defRPr/>
              </a:pPr>
              <a:t>10/8/2019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8C35B-8983-4C8E-9F8C-20CABDF406B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0BB7E-29CE-4777-B99C-4FF24C55C566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4995D-5876-43C8-B5AC-6733700AA6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11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2CF77-6E61-4CEF-B6A1-6FD326EE660A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BF2EB-5BF5-45EC-8737-05C4FDA511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33229-C72D-4076-8C6F-2DB5EFE38730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D0F1-A24E-41EA-9E54-7FD62B17D9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9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C7802-70CA-415D-AD31-C84A9AE64118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1DFEF-04F2-425B-8E59-73FF43050B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FD9683-FF27-4F2F-A182-1CC894ED86C7}" type="datetime1">
              <a:rPr lang="fr-FR"/>
              <a:pPr>
                <a:defRPr/>
              </a:pPr>
              <a:t>08/10/2019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projet de Changement d'année de base des comptes nationaux du Sénégal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03320-FF4E-465A-82ED-C7FEEB47DA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  <p:sldLayoutId id="2147483895" r:id="rId17"/>
    <p:sldLayoutId id="2147483896" r:id="rId18"/>
    <p:sldLayoutId id="2147483897" r:id="rId19"/>
    <p:sldLayoutId id="2147483898" r:id="rId20"/>
  </p:sldLayoutIdLst>
  <p:transition spd="med"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pitchFamily="18" charset="0"/>
        </a:defRPr>
      </a:lvl9pPr>
    </p:titleStyle>
    <p:bodyStyle>
      <a:lvl1pPr marL="228600" indent="-228600" algn="l" rtl="0" fontAlgn="base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457200" indent="-228600" algn="l" rtl="0" fontAlgn="base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6858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914400" indent="-228600" algn="l" rtl="0" fontAlgn="base">
        <a:spcBef>
          <a:spcPts val="600"/>
        </a:spcBef>
        <a:spcAft>
          <a:spcPct val="0"/>
        </a:spcAft>
        <a:buClr>
          <a:srgbClr val="A1C4E3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143000" indent="-228600" algn="l" rtl="0" fontAlgn="base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399" y="228600"/>
            <a:ext cx="8359776" cy="66294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r>
              <a:rPr lang="fr-FR" b="1" dirty="0"/>
              <a:t> </a:t>
            </a: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 smtClean="0"/>
          </a:p>
          <a:p>
            <a:pPr fontAlgn="auto">
              <a:spcAft>
                <a:spcPts val="0"/>
              </a:spcAft>
              <a:defRPr/>
            </a:pPr>
            <a:endParaRPr lang="fr-FR" b="1" dirty="0"/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b="1" dirty="0" smtClean="0">
              <a:solidFill>
                <a:srgbClr val="0070C0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800000"/>
                </a:solidFill>
              </a:rPr>
              <a:t>Evaluation </a:t>
            </a:r>
            <a:r>
              <a:rPr lang="fr-FR" sz="2000" b="1" dirty="0">
                <a:solidFill>
                  <a:srgbClr val="800000"/>
                </a:solidFill>
              </a:rPr>
              <a:t>du volet Comptabilité nationale du PSR-UEMOA : bilan de la migration vers le SCN 2008 et de la construction des Matrices de Comptabilité Sociale (MCS), partage d’expériences, module ERETES et perspectives</a:t>
            </a:r>
            <a:endParaRPr lang="fr-FR" sz="2000" b="1" dirty="0">
              <a:solidFill>
                <a:srgbClr val="800000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>
                <a:solidFill>
                  <a:srgbClr val="800000"/>
                </a:solidFill>
              </a:rPr>
              <a:t>	</a:t>
            </a:r>
            <a:r>
              <a:rPr lang="fr-FR" sz="2000" b="1" i="1" dirty="0" smtClean="0">
                <a:solidFill>
                  <a:schemeClr val="bg2">
                    <a:lumMod val="25000"/>
                  </a:schemeClr>
                </a:solidFill>
              </a:rPr>
              <a:t>Présentation ANSD par Adama SECK, Chef du Bureau de la comptabilité nationale </a:t>
            </a:r>
          </a:p>
          <a:p>
            <a:pPr algn="ctr"/>
            <a:r>
              <a:rPr lang="fr-FR" sz="1800" b="1" i="1" dirty="0" smtClean="0">
                <a:solidFill>
                  <a:schemeClr val="bg2">
                    <a:lumMod val="25000"/>
                  </a:schemeClr>
                </a:solidFill>
              </a:rPr>
              <a:t>	Ouagadougou</a:t>
            </a:r>
            <a:r>
              <a:rPr lang="fr-FR" sz="1800" b="1" i="1" dirty="0">
                <a:solidFill>
                  <a:schemeClr val="bg2">
                    <a:lumMod val="25000"/>
                  </a:schemeClr>
                </a:solidFill>
              </a:rPr>
              <a:t>, du </a:t>
            </a:r>
            <a:r>
              <a:rPr lang="fr-FR" sz="1800" b="1" i="1" dirty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fr-FR" sz="18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fr-FR" sz="1800" b="1" i="1" dirty="0">
                <a:solidFill>
                  <a:schemeClr val="bg2">
                    <a:lumMod val="25000"/>
                  </a:schemeClr>
                </a:solidFill>
              </a:rPr>
              <a:t>au </a:t>
            </a:r>
            <a:r>
              <a:rPr lang="fr-FR" sz="1800" b="1" i="1" dirty="0" smtClean="0">
                <a:solidFill>
                  <a:schemeClr val="bg2">
                    <a:lumMod val="25000"/>
                  </a:schemeClr>
                </a:solidFill>
              </a:rPr>
              <a:t>11 octobre 2019</a:t>
            </a:r>
            <a:endParaRPr lang="fr-FR" sz="1800" b="1" i="1" dirty="0">
              <a:solidFill>
                <a:schemeClr val="bg2">
                  <a:lumMod val="25000"/>
                </a:schemeClr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28" name="ZoneTexte 3"/>
          <p:cNvSpPr txBox="1">
            <a:spLocks noChangeArrowheads="1"/>
          </p:cNvSpPr>
          <p:nvPr/>
        </p:nvSpPr>
        <p:spPr bwMode="auto">
          <a:xfrm>
            <a:off x="2971800" y="14478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>
              <a:latin typeface="Rockwell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86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362200"/>
            <a:ext cx="2187575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54075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Perspectives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524000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Publication sur le site de l’ANSD 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Formation des différents utilisateurs 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 Mettre en place un Comité chargé de la gestion des nomenclatures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620300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>PLAN </a:t>
            </a:r>
            <a:r>
              <a:rPr lang="fr-FR" sz="2800" b="1" dirty="0">
                <a:solidFill>
                  <a:srgbClr val="800000"/>
                </a:solidFill>
              </a:rPr>
              <a:t>DE TRAVAIL DU CHANGEMENT DE BASE ET DU PASSAGE AU SCN 2008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Plan de travail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9" y="1706562"/>
            <a:ext cx="7924800" cy="4832350"/>
          </a:xfrm>
        </p:spPr>
        <p:txBody>
          <a:bodyPr rtlCol="0">
            <a:normAutofit fontScale="92500" lnSpcReduction="20000"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2014 a été retenue comme année de base 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Travaux préparatoires :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Elaboration d’un document Projet 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Institution du PRCN par arrêté du Ministère des </a:t>
            </a:r>
            <a:r>
              <a:rPr lang="fr-FR" sz="2000" i="1" dirty="0" smtClean="0"/>
              <a:t>Finances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Lancement officiel du PRCN par le Ministre des finances lors d’un atelier (mars 2015) </a:t>
            </a:r>
            <a:endParaRPr lang="fr-FR" sz="2000" i="1" dirty="0" smtClean="0"/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Constitution d’une Equipe Projet 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Renforcement des capacités des nouvelles recrues 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/>
              <a:t> </a:t>
            </a:r>
            <a:r>
              <a:rPr lang="fr-FR" sz="2000" i="1" dirty="0" smtClean="0"/>
              <a:t>Mise en place de groupes de travail </a:t>
            </a:r>
          </a:p>
          <a:p>
            <a:pPr lvl="2" indent="-457200" algn="just" fontAlgn="auto">
              <a:spcBef>
                <a:spcPts val="12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Aménagement d’un cadre de travail pour la conduite du Projet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/>
              <a:t> R</a:t>
            </a:r>
            <a:r>
              <a:rPr lang="fr-FR" sz="2400" dirty="0" smtClean="0"/>
              <a:t>essources nécessaires : un budget de 5 milliards prenant en compte la réalisation du RGE </a:t>
            </a:r>
            <a:endParaRPr lang="fr-FR" sz="24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4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253181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Plan de travail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9" y="1706562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4"/>
              <a:defRPr/>
            </a:pPr>
            <a:r>
              <a:rPr lang="fr-FR" sz="2400" dirty="0" smtClean="0"/>
              <a:t>Ressources humaines : 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16 nouvelles recrues (ISE, ISD, IST); 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8 comptables nationaux totalisant entre 5 et 10 ans d’expérience dans la réalisation des comptes nationaux; 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un expert international en comptabilité nationale (à temps partiel).  </a:t>
            </a:r>
            <a:endParaRPr lang="fr-FR" sz="2000" i="1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endParaRPr lang="fr-FR" sz="2200" dirty="0"/>
          </a:p>
          <a:p>
            <a:pPr marL="0" lvl="1" indent="0" algn="just" fontAlgn="auto">
              <a:spcAft>
                <a:spcPts val="0"/>
              </a:spcAft>
              <a:buClr>
                <a:srgbClr val="800000"/>
              </a:buClr>
              <a:buNone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5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01312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ETAT DES TRAVAUX A CE JOUR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6337268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Situation actuelle des travaux 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9" y="1706562"/>
            <a:ext cx="7924800" cy="4832350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Ressources mobilisées :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Un financement de plus de trois milliards </a:t>
            </a:r>
            <a:r>
              <a:rPr lang="fr-FR" sz="2000" i="1" dirty="0"/>
              <a:t>a</a:t>
            </a:r>
            <a:r>
              <a:rPr lang="fr-FR" sz="2000" i="1" dirty="0" smtClean="0"/>
              <a:t>ccordé par l’Etat;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Un appui budgétaire de 400 millions de l’Union Européenne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Financement obtenu dans le cadre du </a:t>
            </a:r>
            <a:r>
              <a:rPr lang="fr-FR" sz="2000" i="1" dirty="0" smtClean="0"/>
              <a:t>PSR 209 millions </a:t>
            </a:r>
            <a:endParaRPr lang="fr-FR" sz="2000" i="1" dirty="0" smtClean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000" i="1" dirty="0" smtClean="0"/>
              <a:t>Une prise en charge du consultant international en comptabilité nationale par le FMI à partir de la consolidation des résultats de l’année de base et l’élaboration de la 1</a:t>
            </a:r>
            <a:r>
              <a:rPr lang="fr-FR" sz="2000" i="1" baseline="30000" dirty="0" smtClean="0"/>
              <a:t>ère</a:t>
            </a:r>
            <a:r>
              <a:rPr lang="fr-FR" sz="2000" i="1" dirty="0" smtClean="0"/>
              <a:t> année courante </a:t>
            </a:r>
            <a:endParaRPr lang="fr-FR" sz="2000" i="1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31314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Situation actuelle des travaux 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 fontScale="92500" lnSpcReduction="20000"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2"/>
              <a:defRPr/>
            </a:pPr>
            <a:r>
              <a:rPr lang="fr-FR" sz="2400" dirty="0" smtClean="0"/>
              <a:t>Grandes sources de données :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Recensement général des entreprises (RGE</a:t>
            </a:r>
            <a:r>
              <a:rPr lang="fr-FR" sz="2200" i="1" dirty="0" smtClean="0"/>
              <a:t>);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Enquête Nationale sur les unités de Production Informelle au Sénégal (ENUPIS 2016);</a:t>
            </a:r>
            <a:endParaRPr lang="fr-FR" sz="2200" i="1" dirty="0"/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Enquête nationale sur l’emploi au Sénégal (ENES 2015) ;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Enquête cadre sur la pêche continentale </a:t>
            </a:r>
            <a:r>
              <a:rPr lang="fr-FR" sz="2200" i="1" dirty="0" smtClean="0"/>
              <a:t>;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Enquêtes auprès des acteurs de la pêche pour la réalisation du compte satellite de la pêche </a:t>
            </a:r>
            <a:endParaRPr lang="fr-FR" sz="2200" i="1" dirty="0"/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Etude sur les paramètres techniques de l’agriculture et de l’élevage ;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Enquête « </a:t>
            </a:r>
            <a:r>
              <a:rPr lang="fr-FR" sz="2200" i="1" dirty="0" err="1"/>
              <a:t>Listening</a:t>
            </a:r>
            <a:r>
              <a:rPr lang="fr-FR" sz="2200" i="1" dirty="0"/>
              <a:t> to </a:t>
            </a:r>
            <a:r>
              <a:rPr lang="fr-FR" sz="2200" i="1" dirty="0" err="1"/>
              <a:t>Senegal</a:t>
            </a:r>
            <a:r>
              <a:rPr lang="fr-FR" sz="2200" i="1" dirty="0"/>
              <a:t> » (L2S) qui fournit notamment des données sur la consommation des ménages par produit, pour l’année 2014 ;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Enquête agricole annuelle (réalisée par le Ministère de l’agriculture)</a:t>
            </a:r>
          </a:p>
          <a:p>
            <a:pPr lvl="2" indent="-457200" algn="just" fontAlgn="auto"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/>
              <a:t>Différentes sources de données administratives </a:t>
            </a:r>
            <a:r>
              <a:rPr lang="fr-FR" sz="1600" i="1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fr-FR" sz="1600" b="1" i="1" dirty="0">
                <a:solidFill>
                  <a:schemeClr val="bg1">
                    <a:lumMod val="50000"/>
                  </a:schemeClr>
                </a:solidFill>
              </a:rPr>
              <a:t>Balance des paiements, statistiques des finances publiques, statistiques douanières, débarquements des pêches artisanales et industrielles ; production contrôlée de produits forestiers ; effectifs du cheptel, statistiques sur la production minière, les documents comptables des entreprises, etc.)</a:t>
            </a:r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130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Situation actuelle des travaux 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 startAt="3"/>
              <a:defRPr/>
            </a:pPr>
            <a:r>
              <a:rPr lang="fr-FR" sz="2400" dirty="0" smtClean="0"/>
              <a:t>Résultats atteints :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L’année de base 2014 a été réalisée et </a:t>
            </a:r>
            <a:r>
              <a:rPr lang="fr-FR" sz="2200" i="1" dirty="0" smtClean="0"/>
              <a:t>publiée (mai 2018) </a:t>
            </a:r>
            <a:r>
              <a:rPr lang="fr-FR" sz="2200" i="1" dirty="0" smtClean="0"/>
              <a:t>ainsi que les années courantes </a:t>
            </a:r>
            <a:r>
              <a:rPr lang="fr-FR" sz="2200" i="1" dirty="0" smtClean="0"/>
              <a:t>2015, 2016 </a:t>
            </a:r>
            <a:r>
              <a:rPr lang="fr-FR" sz="2200" i="1" dirty="0" smtClean="0"/>
              <a:t>et </a:t>
            </a:r>
            <a:r>
              <a:rPr lang="fr-FR" sz="2200" i="1" dirty="0" smtClean="0"/>
              <a:t>2017 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</a:t>
            </a:r>
            <a:r>
              <a:rPr lang="fr-FR" sz="2200" i="1" dirty="0" smtClean="0"/>
              <a:t>note sur le processus de mise en œuvre du changement d’année de base a été publiée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première série rétropolée </a:t>
            </a:r>
            <a:r>
              <a:rPr lang="fr-FR" sz="2200" i="1" dirty="0" smtClean="0"/>
              <a:t>(</a:t>
            </a:r>
            <a:r>
              <a:rPr lang="fr-FR" sz="2200" i="1" dirty="0" smtClean="0"/>
              <a:t>1999</a:t>
            </a:r>
            <a:r>
              <a:rPr lang="fr-FR" sz="2200" i="1" dirty="0" smtClean="0"/>
              <a:t>-2013) </a:t>
            </a:r>
            <a:endParaRPr lang="fr-FR" sz="2200" i="1" dirty="0" smtClean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note sur les changements apportés par la nouvelle </a:t>
            </a:r>
            <a:r>
              <a:rPr lang="fr-FR" sz="2200" i="1" dirty="0" smtClean="0"/>
              <a:t>base</a:t>
            </a:r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200" i="1" dirty="0" smtClean="0"/>
              <a:t>Une note sur la compréhension du PIB </a:t>
            </a: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809603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LES TRAVAUX RESTANT A FAIRE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685935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</a:t>
            </a:r>
            <a:r>
              <a:rPr lang="fr-FR" b="1" dirty="0">
                <a:solidFill>
                  <a:srgbClr val="800000"/>
                </a:solidFill>
              </a:rPr>
              <a:t>T</a:t>
            </a:r>
            <a:r>
              <a:rPr lang="fr-FR" b="1" dirty="0" smtClean="0">
                <a:solidFill>
                  <a:srgbClr val="800000"/>
                </a:solidFill>
              </a:rPr>
              <a:t>ravaux restant à faire  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Valider et publier la note méthodologique 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Finaliser </a:t>
            </a:r>
            <a:r>
              <a:rPr lang="fr-FR" sz="2400" dirty="0" smtClean="0"/>
              <a:t>les travaux de rétropolation de la série jusqu’en 1980</a:t>
            </a:r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80118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4"/>
          <p:cNvSpPr>
            <a:spLocks noGrp="1"/>
          </p:cNvSpPr>
          <p:nvPr>
            <p:ph type="title"/>
          </p:nvPr>
        </p:nvSpPr>
        <p:spPr>
          <a:xfrm>
            <a:off x="381000" y="2571750"/>
            <a:ext cx="3254375" cy="116205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Bilan des travaux de changement d’année de base des comptes nationaux et du passage au SCN 2008 et perspectives </a:t>
            </a:r>
            <a:endParaRPr lang="fr-FR" b="1" i="1" dirty="0" smtClean="0">
              <a:solidFill>
                <a:srgbClr val="C0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168775" y="273050"/>
            <a:ext cx="4597400" cy="5853113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fr-FR" b="1" dirty="0" smtClean="0">
              <a:solidFill>
                <a:srgbClr val="8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ETAT DE MISE EN ŒUVRE DES RECOMMANDATIONS DU DERNIER ATELIER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MISE EN ŒUVRE DES NOMENCLATURES  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PLAN DE TRAVAIL DU CHANGEMENT DE BASE ET DU PASSAGE AU SCN 2008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/>
              <a:t>TRAVAUX RESTANT A FAIRE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DIFFICULTES RENCONTRES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PERPECTIVES</a:t>
            </a:r>
          </a:p>
          <a:p>
            <a:pPr fontAlgn="auto">
              <a:spcAft>
                <a:spcPts val="0"/>
              </a:spcAft>
              <a:defRPr/>
            </a:pPr>
            <a:endParaRPr lang="fr-FR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DIFFICULTES RENCONTREES ET SOLUTIONS APPORTEES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183183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800000"/>
                </a:solidFill>
              </a:rPr>
              <a:t>   Difficultés rencontrées ou défis à relevés et solutions apportées/ leçons apprises   </a:t>
            </a:r>
            <a:endParaRPr lang="fr-FR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 lnSpcReduction="10000"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 Ressources humaines : renforcement de l’équipe (nouvelles recrues), encadrement des nouveaux par les anciens 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Mobilisations ressources : un Comité de pilotage présidé par un conseiller technique du Ministre des Finances et du Plan a permis de faciliter la mobilisation des ressources   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Validation technique des documents : mise en place d’une Unité opération du projet coordonnée par le Chef de la Division de la Comptabilité Nationale, des Synthèses et Etudes Analytiques 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Délais très serrés : organisations de plusieurs retraites </a:t>
            </a:r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04777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>PRESPECTIVES</a:t>
            </a: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4958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646860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4370" y="304800"/>
            <a:ext cx="7772400" cy="854075"/>
          </a:xfrm>
        </p:spPr>
        <p:txBody>
          <a:bodyPr rtlCol="0" anchor="ctr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800000"/>
                </a:solidFill>
              </a:rPr>
              <a:t>   Perspectives</a:t>
            </a:r>
            <a:endParaRPr lang="fr-FR" sz="3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6948" y="1706562"/>
            <a:ext cx="8225051" cy="4832350"/>
          </a:xfrm>
        </p:spPr>
        <p:txBody>
          <a:bodyPr rtlCol="0">
            <a:normAutofit/>
          </a:bodyPr>
          <a:lstStyle/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</a:t>
            </a:r>
            <a:r>
              <a:rPr lang="fr-FR" sz="2400" dirty="0" smtClean="0"/>
              <a:t>la note méthodologique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la nomenclature adaptée par le Sénégal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Finaliser </a:t>
            </a:r>
            <a:r>
              <a:rPr lang="fr-FR" sz="2400" dirty="0" smtClean="0"/>
              <a:t>les travaux de rétropolation (</a:t>
            </a:r>
            <a:r>
              <a:rPr lang="fr-FR" sz="2400" dirty="0" smtClean="0"/>
              <a:t>1980-1998)</a:t>
            </a:r>
            <a:endParaRPr lang="fr-FR" sz="2400" dirty="0" smtClean="0"/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Publier la nouvelle série (</a:t>
            </a:r>
            <a:r>
              <a:rPr lang="fr-FR" sz="2400" dirty="0" smtClean="0"/>
              <a:t>1980-2018)</a:t>
            </a:r>
          </a:p>
          <a:p>
            <a:pPr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r>
              <a:rPr lang="fr-FR" sz="2400" dirty="0" smtClean="0"/>
              <a:t>Élaborer un document projet pour le prochain changement d’année de base</a:t>
            </a:r>
            <a:endParaRPr lang="fr-FR" sz="2200" dirty="0"/>
          </a:p>
          <a:p>
            <a:pPr lvl="1" indent="-457200" algn="just" fontAlgn="auto"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200" dirty="0"/>
          </a:p>
          <a:p>
            <a:pPr lvl="2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lphaLcParenR"/>
              <a:defRPr/>
            </a:pPr>
            <a:endParaRPr lang="fr-FR" sz="21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117966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u contenu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12954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r-FR" sz="4000" b="1" smtClean="0"/>
              <a:t>MERCI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4"/>
          <p:cNvSpPr>
            <a:spLocks noGrp="1"/>
          </p:cNvSpPr>
          <p:nvPr>
            <p:ph type="title"/>
          </p:nvPr>
        </p:nvSpPr>
        <p:spPr>
          <a:xfrm>
            <a:off x="457200" y="1981200"/>
            <a:ext cx="619125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>ETAT </a:t>
            </a:r>
            <a:r>
              <a:rPr lang="fr-FR" sz="2800" b="1" dirty="0">
                <a:solidFill>
                  <a:srgbClr val="800000"/>
                </a:solidFill>
              </a:rPr>
              <a:t>DE MISE EN ŒUVRE DES RECOMMANDATIONS DU DERNIER ATELIER </a:t>
            </a:r>
            <a: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fr-FR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endParaRPr lang="fr-FR" sz="2800" b="1" dirty="0" smtClean="0">
              <a:solidFill>
                <a:srgbClr val="80000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648200"/>
            <a:ext cx="8542337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2362200"/>
            <a:ext cx="23844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Bilan des travaux de changement d’année de base des comptes nationaux et passage au SCN 2008 et perspectives  </a:t>
            </a:r>
            <a:endParaRPr lang="fr-F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 rtlCol="0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/>
            </a:r>
            <a:br>
              <a:rPr lang="fr-FR" b="1" dirty="0" smtClean="0">
                <a:solidFill>
                  <a:srgbClr val="800000"/>
                </a:solidFill>
              </a:rPr>
            </a:br>
            <a:r>
              <a:rPr lang="fr-FR" b="1" dirty="0" smtClean="0">
                <a:solidFill>
                  <a:srgbClr val="800000"/>
                </a:solidFill>
              </a:rPr>
              <a:t>Etat de mise en œuvre des recommandations </a:t>
            </a:r>
            <a:r>
              <a:rPr lang="fr-FR" dirty="0">
                <a:solidFill>
                  <a:srgbClr val="800000"/>
                </a:solidFill>
              </a:rPr>
              <a:t/>
            </a:r>
            <a:br>
              <a:rPr lang="fr-FR" dirty="0">
                <a:solidFill>
                  <a:srgbClr val="800000"/>
                </a:solidFill>
              </a:rPr>
            </a:b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495800"/>
          </a:xfrm>
        </p:spPr>
        <p:txBody>
          <a:bodyPr/>
          <a:lstStyle/>
          <a:p>
            <a:pPr marL="342900" indent="-342900" hangingPunct="0">
              <a:spcBef>
                <a:spcPts val="1200"/>
              </a:spcBef>
              <a:buFont typeface="+mj-lt"/>
              <a:buAutoNum type="arabicPeriod"/>
            </a:pPr>
            <a:r>
              <a:rPr lang="fr-FR" sz="1800" b="1" i="1" dirty="0" smtClean="0"/>
              <a:t>Renforcement des services en charge des comptes nationaux</a:t>
            </a:r>
            <a:r>
              <a:rPr lang="fr-FR" sz="1800" dirty="0" smtClean="0"/>
              <a:t>  : une baisse de l’effectif des </a:t>
            </a:r>
            <a:r>
              <a:rPr lang="fr-FR" sz="1800" dirty="0" smtClean="0"/>
              <a:t>comptables en 2019 (</a:t>
            </a:r>
            <a:r>
              <a:rPr lang="fr-FR" sz="1800" i="1" dirty="0" smtClean="0"/>
              <a:t>26 PRCN, 16 à fin 2018 et 14 en octobre 2019 dont un en position de stage</a:t>
            </a:r>
            <a:r>
              <a:rPr lang="fr-FR" sz="1800" dirty="0" smtClean="0"/>
              <a:t>) </a:t>
            </a:r>
            <a:r>
              <a:rPr lang="fr-FR" sz="1800" dirty="0" smtClean="0"/>
              <a:t>;</a:t>
            </a:r>
          </a:p>
          <a:p>
            <a:pPr marL="342900" indent="-342900" hangingPunct="0">
              <a:spcBef>
                <a:spcPts val="1200"/>
              </a:spcBef>
              <a:buFont typeface="+mj-lt"/>
              <a:buAutoNum type="arabicPeriod"/>
            </a:pPr>
            <a:r>
              <a:rPr lang="fr-FR" sz="1800" b="1" i="1" dirty="0" smtClean="0"/>
              <a:t>Résorption du retard dans la production et la publication des comptes nationaux</a:t>
            </a:r>
            <a:r>
              <a:rPr lang="fr-FR" sz="1800" dirty="0" smtClean="0"/>
              <a:t> :  les comptes de 2014 à </a:t>
            </a:r>
            <a:r>
              <a:rPr lang="fr-FR" sz="1800" dirty="0" smtClean="0"/>
              <a:t>2017 </a:t>
            </a:r>
            <a:r>
              <a:rPr lang="fr-FR" sz="1800" dirty="0" smtClean="0"/>
              <a:t>ont été publiés et ceux provisoires de </a:t>
            </a:r>
            <a:r>
              <a:rPr lang="fr-FR" sz="1800" dirty="0" smtClean="0"/>
              <a:t>2018 sont en train d’être </a:t>
            </a:r>
            <a:r>
              <a:rPr lang="fr-FR" sz="1800" dirty="0" smtClean="0"/>
              <a:t>élaborés et </a:t>
            </a:r>
            <a:r>
              <a:rPr lang="fr-FR" sz="1800" dirty="0" smtClean="0"/>
              <a:t>seront diffusés </a:t>
            </a:r>
            <a:r>
              <a:rPr lang="fr-FR" sz="1800" dirty="0" smtClean="0"/>
              <a:t>avant fin </a:t>
            </a:r>
            <a:r>
              <a:rPr lang="fr-FR" sz="1800" dirty="0" smtClean="0"/>
              <a:t>novembre 2019</a:t>
            </a:r>
            <a:endParaRPr lang="fr-FR" sz="1800" dirty="0" smtClean="0"/>
          </a:p>
          <a:p>
            <a:pPr marL="342900" indent="-342900" hangingPunct="0">
              <a:spcBef>
                <a:spcPts val="1200"/>
              </a:spcBef>
              <a:buFont typeface="+mj-lt"/>
              <a:buAutoNum type="arabicPeriod"/>
            </a:pPr>
            <a:r>
              <a:rPr lang="fr-FR" sz="1800" b="1" i="1" dirty="0"/>
              <a:t>Adaptation et publication des nomenclatures d’activités et de produits </a:t>
            </a:r>
            <a:r>
              <a:rPr lang="fr-FR" sz="1800" dirty="0" smtClean="0"/>
              <a:t>: les nomenclatures ont été validées avec </a:t>
            </a:r>
            <a:r>
              <a:rPr lang="fr-FR" sz="1800" dirty="0" smtClean="0"/>
              <a:t>AFRISTAT; elles ont été transmises à la hiérarchie pour publication sur le site de l’ANSD </a:t>
            </a:r>
            <a:endParaRPr lang="fr-FR" sz="1800" dirty="0" smtClean="0"/>
          </a:p>
          <a:p>
            <a:pPr marL="342900" indent="-342900" hangingPunct="0">
              <a:spcBef>
                <a:spcPts val="1200"/>
              </a:spcBef>
              <a:buFont typeface="+mj-lt"/>
              <a:buAutoNum type="arabicPeriod"/>
            </a:pPr>
            <a:r>
              <a:rPr lang="fr-FR" sz="1800" b="1" i="1" dirty="0" smtClean="0"/>
              <a:t>Mise en </a:t>
            </a:r>
            <a:r>
              <a:rPr lang="fr-FR" sz="1800" b="1" i="1" dirty="0"/>
              <a:t>place </a:t>
            </a:r>
            <a:r>
              <a:rPr lang="fr-FR" sz="1800" b="1" i="1" dirty="0" smtClean="0"/>
              <a:t>de </a:t>
            </a:r>
            <a:r>
              <a:rPr lang="fr-FR" sz="1800" b="1" i="1" dirty="0"/>
              <a:t>stratégies pour pérenniser les acquis de la rénovation des comptes nationaux </a:t>
            </a:r>
            <a:r>
              <a:rPr lang="fr-FR" sz="1800" dirty="0" smtClean="0"/>
              <a:t>: engagement pour la réalisation des comptes définitif de l’année n-2 au mois de juin de l’année n et la publication des comptes provisoires de l’année n-1 en octobre de l’année n</a:t>
            </a:r>
            <a:endParaRPr lang="fr-FR" sz="1800" dirty="0"/>
          </a:p>
          <a:p>
            <a:pPr marL="0" indent="0" algn="just">
              <a:buNone/>
            </a:pPr>
            <a:endParaRPr lang="fr-FR" sz="1800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 rtlCol="0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/>
            </a:r>
            <a:br>
              <a:rPr lang="fr-FR" b="1" dirty="0" smtClean="0">
                <a:solidFill>
                  <a:srgbClr val="800000"/>
                </a:solidFill>
              </a:rPr>
            </a:br>
            <a:r>
              <a:rPr lang="fr-FR" b="1" dirty="0" smtClean="0">
                <a:solidFill>
                  <a:srgbClr val="800000"/>
                </a:solidFill>
              </a:rPr>
              <a:t>Etat de mise en œuvre des recommandations </a:t>
            </a:r>
            <a:r>
              <a:rPr lang="fr-FR" dirty="0">
                <a:solidFill>
                  <a:srgbClr val="800000"/>
                </a:solidFill>
              </a:rPr>
              <a:t/>
            </a:r>
            <a:br>
              <a:rPr lang="fr-FR" dirty="0">
                <a:solidFill>
                  <a:srgbClr val="800000"/>
                </a:solidFill>
              </a:rPr>
            </a:b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495800"/>
          </a:xfrm>
        </p:spPr>
        <p:txBody>
          <a:bodyPr/>
          <a:lstStyle/>
          <a:p>
            <a:pPr marL="342900" indent="-342900" hangingPunct="0">
              <a:buFont typeface="+mj-lt"/>
              <a:buAutoNum type="arabicPeriod" startAt="5"/>
            </a:pPr>
            <a:r>
              <a:rPr lang="fr-FR" sz="1800" b="1" i="1" dirty="0"/>
              <a:t>C</a:t>
            </a:r>
            <a:r>
              <a:rPr lang="fr-FR" sz="1800" b="1" i="1" dirty="0"/>
              <a:t>oncertation </a:t>
            </a:r>
            <a:r>
              <a:rPr lang="fr-FR" sz="1800" b="1" i="1" dirty="0"/>
              <a:t>entre les INS et la BCEAO pour s’accorder sur la méthodologie d’évaluation du SIFIM et sa </a:t>
            </a:r>
            <a:r>
              <a:rPr lang="fr-FR" sz="1800" b="1" i="1" dirty="0"/>
              <a:t>répartition </a:t>
            </a:r>
            <a:r>
              <a:rPr lang="fr-FR" sz="1800" dirty="0" smtClean="0"/>
              <a:t>: les données requises pour l’application de la méthodologie adoptée lors de l’atelier de Conakry de 2017 sont régulièrement reçues de la BCEAO ou reconstituées à partir de leurs publications ;</a:t>
            </a:r>
            <a:endParaRPr lang="fr-FR" sz="1800" dirty="0" smtClean="0"/>
          </a:p>
          <a:p>
            <a:pPr marL="342900" indent="-342900" hangingPunct="0">
              <a:buFont typeface="+mj-lt"/>
              <a:buAutoNum type="arabicPeriod" startAt="6"/>
            </a:pPr>
            <a:r>
              <a:rPr lang="fr-FR" sz="1800" b="1" i="1" dirty="0"/>
              <a:t>Mise </a:t>
            </a:r>
            <a:r>
              <a:rPr lang="fr-FR" sz="1800" b="1" i="1" dirty="0"/>
              <a:t>en œuvre du SCN 2008 tel que prévu dans les plans d’actions</a:t>
            </a:r>
            <a:r>
              <a:rPr lang="fr-FR" sz="1800" dirty="0"/>
              <a:t> </a:t>
            </a:r>
            <a:r>
              <a:rPr lang="fr-FR" sz="1800" dirty="0" smtClean="0"/>
              <a:t>:  le Sénégal est passé officiellement en juillet 2018 au SCN 2008 ;</a:t>
            </a:r>
            <a:endParaRPr lang="fr-FR" sz="1800" dirty="0" smtClean="0"/>
          </a:p>
          <a:p>
            <a:pPr marL="342900" indent="-342900" hangingPunct="0">
              <a:buFont typeface="+mj-lt"/>
              <a:buAutoNum type="arabicPeriod" startAt="7"/>
            </a:pPr>
            <a:r>
              <a:rPr lang="fr-FR" sz="1800" b="1" i="1" dirty="0" smtClean="0"/>
              <a:t>Organisation d’ateliers </a:t>
            </a:r>
            <a:r>
              <a:rPr lang="fr-FR" sz="1800" b="1" i="1" dirty="0"/>
              <a:t>techniques d’examen des résultats des comptes nationaux de la nouvelle année de base étendu aux </a:t>
            </a:r>
            <a:r>
              <a:rPr lang="fr-FR" sz="1800" b="1" i="1" dirty="0" smtClean="0"/>
              <a:t>partenaires</a:t>
            </a:r>
            <a:r>
              <a:rPr lang="fr-FR" sz="1800" b="1" i="1" dirty="0" smtClean="0"/>
              <a:t> </a:t>
            </a:r>
            <a:r>
              <a:rPr lang="fr-FR" sz="1800" dirty="0" smtClean="0"/>
              <a:t>: </a:t>
            </a:r>
            <a:r>
              <a:rPr lang="fr-FR" sz="1800" dirty="0" smtClean="0"/>
              <a:t>non concerné ;</a:t>
            </a:r>
            <a:endParaRPr lang="fr-FR" sz="1800" dirty="0" smtClean="0"/>
          </a:p>
          <a:p>
            <a:pPr marL="342900" indent="-342900" hangingPunct="0">
              <a:buFont typeface="+mj-lt"/>
              <a:buAutoNum type="arabicPeriod" startAt="8"/>
            </a:pPr>
            <a:r>
              <a:rPr lang="fr-FR" sz="1800" b="1" i="1" dirty="0" smtClean="0"/>
              <a:t>Elaboration </a:t>
            </a:r>
            <a:r>
              <a:rPr lang="fr-FR" sz="1800" b="1" i="1" dirty="0"/>
              <a:t>de documents </a:t>
            </a:r>
            <a:r>
              <a:rPr lang="fr-FR" sz="1800" b="1" i="1" dirty="0"/>
              <a:t>méthodologiques de production des comptes nationaux</a:t>
            </a:r>
            <a:r>
              <a:rPr lang="fr-FR" sz="1800" dirty="0"/>
              <a:t> </a:t>
            </a:r>
            <a:r>
              <a:rPr lang="fr-FR" sz="1800" dirty="0" smtClean="0"/>
              <a:t>: la note méthodologique est en cours de validation ; </a:t>
            </a:r>
            <a:endParaRPr lang="fr-FR" sz="1800" dirty="0"/>
          </a:p>
          <a:p>
            <a:pPr marL="0" indent="0" algn="just">
              <a:buNone/>
            </a:pPr>
            <a:endParaRPr lang="fr-FR" sz="1800" dirty="0" smtClean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64488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1143000"/>
          </a:xfrm>
        </p:spPr>
        <p:txBody>
          <a:bodyPr rtlCol="0" anchor="ctr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/>
            </a:r>
            <a:br>
              <a:rPr lang="fr-FR" b="1" dirty="0" smtClean="0">
                <a:solidFill>
                  <a:srgbClr val="800000"/>
                </a:solidFill>
              </a:rPr>
            </a:br>
            <a:r>
              <a:rPr lang="fr-FR" b="1" dirty="0" smtClean="0">
                <a:solidFill>
                  <a:srgbClr val="800000"/>
                </a:solidFill>
              </a:rPr>
              <a:t>Etat de mise en œuvre des recommandations </a:t>
            </a:r>
            <a:r>
              <a:rPr lang="fr-FR" dirty="0">
                <a:solidFill>
                  <a:srgbClr val="800000"/>
                </a:solidFill>
              </a:rPr>
              <a:t/>
            </a:r>
            <a:br>
              <a:rPr lang="fr-FR" dirty="0">
                <a:solidFill>
                  <a:srgbClr val="800000"/>
                </a:solidFill>
              </a:rPr>
            </a:br>
            <a:endParaRPr lang="fr-FR" dirty="0">
              <a:solidFill>
                <a:srgbClr val="800000"/>
              </a:solidFill>
            </a:endParaRP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495800"/>
          </a:xfrm>
        </p:spPr>
        <p:txBody>
          <a:bodyPr/>
          <a:lstStyle/>
          <a:p>
            <a:pPr marL="342900" lvl="0" indent="-342900">
              <a:buFont typeface="+mj-lt"/>
              <a:buAutoNum type="arabicPeriod" startAt="9"/>
            </a:pPr>
            <a:r>
              <a:rPr lang="fr-FR" sz="1800" b="1" i="1" dirty="0" smtClean="0"/>
              <a:t>Transmission </a:t>
            </a:r>
            <a:r>
              <a:rPr lang="fr-FR" sz="1800" b="1" i="1" dirty="0"/>
              <a:t>des </a:t>
            </a:r>
            <a:r>
              <a:rPr lang="fr-FR" sz="1800" b="1" i="1" dirty="0"/>
              <a:t>résultats des séries des comptes nationaux produits aux institutions partenaires Commission de l’UEMOA, BCEAO, AFRISTAT et AFRITAC Ouest</a:t>
            </a:r>
            <a:r>
              <a:rPr lang="fr-FR" sz="1800" dirty="0"/>
              <a:t> </a:t>
            </a:r>
            <a:r>
              <a:rPr lang="fr-FR" sz="1800" dirty="0" smtClean="0"/>
              <a:t>; les séries des comptes nationaux disponibles sont régulièrement transmises aux institutions partenaires </a:t>
            </a:r>
            <a:endParaRPr lang="fr-FR" sz="1800" dirty="0"/>
          </a:p>
          <a:p>
            <a:pPr marL="342900" lvl="0" indent="-342900">
              <a:buFont typeface="+mj-lt"/>
              <a:buAutoNum type="arabicPeriod" startAt="10"/>
            </a:pPr>
            <a:r>
              <a:rPr lang="fr-FR" sz="1800" b="1" i="1" dirty="0" smtClean="0"/>
              <a:t>Diffusion des publications des résultats des comptes nationaux en anglais pour une meilleure valorisation des acquis sur le plan international</a:t>
            </a:r>
            <a:r>
              <a:rPr lang="fr-FR" sz="1800" dirty="0"/>
              <a:t> </a:t>
            </a:r>
            <a:r>
              <a:rPr lang="fr-FR" sz="1800" dirty="0" smtClean="0"/>
              <a:t>: un résumé en anglais est prévu pour la prochaine note d’analyse des comptes nationaux </a:t>
            </a:r>
            <a:endParaRPr lang="fr-FR" sz="1800" dirty="0"/>
          </a:p>
          <a:p>
            <a:pPr marL="342900" lvl="0" indent="-342900">
              <a:buFont typeface="+mj-lt"/>
              <a:buAutoNum type="arabicPeriod" startAt="11"/>
            </a:pPr>
            <a:r>
              <a:rPr lang="fr-FR" sz="1800" b="1" i="1" dirty="0"/>
              <a:t>Implication des </a:t>
            </a:r>
            <a:r>
              <a:rPr lang="fr-FR" sz="1800" b="1" i="1" dirty="0"/>
              <a:t>comptables nationaux dans la conception des opérations d’enquêtes en vue de prendre en compte les besoins spécifiques de la comptabilité </a:t>
            </a:r>
            <a:r>
              <a:rPr lang="fr-FR" sz="1800" b="1" i="1" dirty="0" smtClean="0"/>
              <a:t>nationale</a:t>
            </a:r>
            <a:r>
              <a:rPr lang="fr-FR" sz="1800" dirty="0"/>
              <a:t> </a:t>
            </a:r>
            <a:r>
              <a:rPr lang="fr-FR" sz="1800" dirty="0" smtClean="0"/>
              <a:t>: existence d’un bon cadre de collaboration entre statisticiens d’enquête et comptables nationaux </a:t>
            </a:r>
            <a:endParaRPr lang="fr-FR" sz="1800" dirty="0"/>
          </a:p>
          <a:p>
            <a:pPr marL="0" indent="0" algn="just">
              <a:buNone/>
            </a:pPr>
            <a:endParaRPr lang="fr-FR" sz="1800" dirty="0" smtClean="0"/>
          </a:p>
        </p:txBody>
      </p:sp>
      <p:sp>
        <p:nvSpPr>
          <p:cNvPr id="5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76943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01613" y="1676400"/>
            <a:ext cx="6446837" cy="17526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800000"/>
                </a:solidFill>
              </a:rPr>
              <a:t/>
            </a:r>
            <a:br>
              <a:rPr lang="fr-FR" sz="2800" b="1" dirty="0" smtClean="0">
                <a:solidFill>
                  <a:srgbClr val="800000"/>
                </a:solidFill>
              </a:rPr>
            </a:br>
            <a:r>
              <a:rPr lang="fr-FR" sz="2400" b="1" dirty="0" smtClean="0">
                <a:solidFill>
                  <a:srgbClr val="800000"/>
                </a:solidFill>
              </a:rPr>
              <a:t>MISE </a:t>
            </a:r>
            <a:r>
              <a:rPr lang="fr-FR" sz="2400" b="1" dirty="0">
                <a:solidFill>
                  <a:srgbClr val="800000"/>
                </a:solidFill>
              </a:rPr>
              <a:t>EN ŒUVRE DES NOMENCLATURES </a:t>
            </a:r>
            <a:br>
              <a:rPr lang="fr-FR" sz="2400" b="1" dirty="0">
                <a:solidFill>
                  <a:srgbClr val="800000"/>
                </a:solidFill>
              </a:rPr>
            </a:br>
            <a:r>
              <a:rPr lang="fr-FR" sz="2400" b="1" dirty="0">
                <a:solidFill>
                  <a:srgbClr val="800000"/>
                </a:solidFill>
              </a:rPr>
              <a:t> </a:t>
            </a:r>
            <a:r>
              <a:rPr lang="fr-FR" sz="2400" dirty="0"/>
              <a:t/>
            </a:r>
            <a:br>
              <a:rPr lang="fr-FR" sz="2400" dirty="0"/>
            </a:br>
            <a:endParaRPr lang="fr-FR" sz="2800" b="1" dirty="0">
              <a:solidFill>
                <a:srgbClr val="800000"/>
              </a:solidFill>
            </a:endParaRPr>
          </a:p>
        </p:txBody>
      </p:sp>
      <p:pic>
        <p:nvPicPr>
          <p:cNvPr id="31748" name="Imag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0"/>
            <a:ext cx="85232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Imag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7187" y="2400300"/>
            <a:ext cx="2436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54075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Processus de mise en œuvre 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" y="1524000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Elaboration d’une note sur les généralités et concepts liés aux nomenclatures en mettant en exergue les nouveautés apportés au plan international et sous régional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Réalisation d’études visant en mettre en relief les nouvelles activités (produits) et celles en perte de vitesse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Organisation de trois ateliers avec les membres du SSN pour examiner et valider la nomenclature nationale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Accueil d’une mission d’</a:t>
            </a:r>
            <a:r>
              <a:rPr lang="fr-FR" sz="2100" b="1" dirty="0" err="1" smtClean="0">
                <a:solidFill>
                  <a:schemeClr val="bg1">
                    <a:lumMod val="50000"/>
                  </a:schemeClr>
                </a:solidFill>
              </a:rPr>
              <a:t>Afristat</a:t>
            </a:r>
            <a:r>
              <a:rPr lang="fr-FR" sz="2100" b="1" dirty="0" smtClean="0">
                <a:solidFill>
                  <a:schemeClr val="bg1">
                    <a:lumMod val="50000"/>
                  </a:schemeClr>
                </a:solidFill>
              </a:rPr>
              <a:t> pour recueillir ses observations et recommandations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839200" cy="854075"/>
          </a:xfrm>
        </p:spPr>
        <p:txBody>
          <a:bodyPr rtlCol="0" anchor="ctr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800000"/>
                </a:solidFill>
              </a:rPr>
              <a:t>   Résultats obtenus</a:t>
            </a:r>
            <a:endParaRPr lang="fr-FR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399" y="1524000"/>
            <a:ext cx="7924800" cy="4832350"/>
          </a:xfrm>
        </p:spPr>
        <p:txBody>
          <a:bodyPr rtlCol="0">
            <a:normAutofit/>
          </a:bodyPr>
          <a:lstStyle/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 nouveaux groupes ont été introduits</a:t>
            </a:r>
          </a:p>
          <a:p>
            <a:pPr lvl="1" indent="-457200" algn="just" fontAlgn="auto">
              <a:spcBef>
                <a:spcPts val="2000"/>
              </a:spcBef>
              <a:spcAft>
                <a:spcPts val="0"/>
              </a:spcAft>
              <a:buClr>
                <a:srgbClr val="800000"/>
              </a:buClr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Plus de détails au niveau des classes et catégories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459054"/>
              </p:ext>
            </p:extLst>
          </p:nvPr>
        </p:nvGraphicFramePr>
        <p:xfrm>
          <a:off x="457200" y="2590804"/>
          <a:ext cx="7924800" cy="3838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1595"/>
                <a:gridCol w="1251828"/>
                <a:gridCol w="1282866"/>
                <a:gridCol w="1353993"/>
                <a:gridCol w="1444518"/>
              </a:tblGrid>
              <a:tr h="71845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NAEMA, Rev1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NAEMAS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NOPEMA, Rev1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NOPEMAS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SECTIONS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DIVISIONS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88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GROUPES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157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</a:rPr>
                        <a:t>163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CLASSES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287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293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CATEGORIES (PRODUITS)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 </a:t>
                      </a:r>
                      <a:endParaRPr lang="fr-F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675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solidFill>
                            <a:srgbClr val="FF0000"/>
                          </a:solidFill>
                          <a:effectLst/>
                        </a:rPr>
                        <a:t>879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4801">
                <a:tc gridSpan="5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Nomenclature</a:t>
                      </a:r>
                      <a:r>
                        <a:rPr lang="fr-FR" sz="20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des comptes nationaux 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Niv.1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Niv.2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Niv.3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86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178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229600" cy="365125"/>
          </a:xfrm>
        </p:spPr>
        <p:txBody>
          <a:bodyPr/>
          <a:lstStyle/>
          <a:p>
            <a:pPr algn="ctr">
              <a:defRPr/>
            </a:pPr>
            <a:r>
              <a:rPr lang="fr-FR" dirty="0" smtClean="0"/>
              <a:t>PSR 2015-2020, Atelier d’évaluation de la mise en œuvre </a:t>
            </a:r>
            <a:r>
              <a:rPr lang="fr-FR" dirty="0" smtClean="0"/>
              <a:t>du PSR-UEMOA</a:t>
            </a:r>
            <a:r>
              <a:rPr lang="fr-FR" dirty="0" smtClean="0"/>
              <a:t> </a:t>
            </a:r>
            <a:r>
              <a:rPr lang="fr-FR" dirty="0" smtClean="0"/>
              <a:t>: volet comptabilité nationale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6490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7132</TotalTime>
  <Words>1124</Words>
  <Application>Microsoft Office PowerPoint</Application>
  <PresentationFormat>Affichage à l'écran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Rockwell</vt:lpstr>
      <vt:lpstr>Times New Roman</vt:lpstr>
      <vt:lpstr>Wingdings</vt:lpstr>
      <vt:lpstr>Avantage</vt:lpstr>
      <vt:lpstr>Présentation PowerPoint</vt:lpstr>
      <vt:lpstr>Bilan des travaux de changement d’année de base des comptes nationaux et du passage au SCN 2008 et perspectives </vt:lpstr>
      <vt:lpstr> ETAT DE MISE EN ŒUVRE DES RECOMMANDATIONS DU DERNIER ATELIER   </vt:lpstr>
      <vt:lpstr> Etat de mise en œuvre des recommandations  </vt:lpstr>
      <vt:lpstr> Etat de mise en œuvre des recommandations  </vt:lpstr>
      <vt:lpstr> Etat de mise en œuvre des recommandations  </vt:lpstr>
      <vt:lpstr> MISE EN ŒUVRE DES NOMENCLATURES    </vt:lpstr>
      <vt:lpstr>   Processus de mise en œuvre </vt:lpstr>
      <vt:lpstr>   Résultats obtenus</vt:lpstr>
      <vt:lpstr>   Perspectives</vt:lpstr>
      <vt:lpstr> PLAN DE TRAVAIL DU CHANGEMENT DE BASE ET DU PASSAGE AU SCN 2008</vt:lpstr>
      <vt:lpstr>   Plan de travail </vt:lpstr>
      <vt:lpstr>   Plan de travail </vt:lpstr>
      <vt:lpstr>ETAT DES TRAVAUX A CE JOUR</vt:lpstr>
      <vt:lpstr>   Situation actuelle des travaux  </vt:lpstr>
      <vt:lpstr>   Situation actuelle des travaux  </vt:lpstr>
      <vt:lpstr>   Situation actuelle des travaux  </vt:lpstr>
      <vt:lpstr>LES TRAVAUX RESTANT A FAIRE</vt:lpstr>
      <vt:lpstr>   Travaux restant à faire   </vt:lpstr>
      <vt:lpstr>DIFFICULTES RENCONTREES ET SOLUTIONS APPORTEES</vt:lpstr>
      <vt:lpstr>   Difficultés rencontrées ou défis à relevés et solutions apportées/ leçons apprises   </vt:lpstr>
      <vt:lpstr>PRESPECTIVES</vt:lpstr>
      <vt:lpstr>   Perspectives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osarr</dc:creator>
  <cp:lastModifiedBy>Adama SECK</cp:lastModifiedBy>
  <cp:revision>225</cp:revision>
  <cp:lastPrinted>2015-03-26T15:12:12Z</cp:lastPrinted>
  <dcterms:created xsi:type="dcterms:W3CDTF">2015-03-23T09:23:31Z</dcterms:created>
  <dcterms:modified xsi:type="dcterms:W3CDTF">2019-10-10T10:59:40Z</dcterms:modified>
</cp:coreProperties>
</file>