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1"/>
  </p:notesMasterIdLst>
  <p:sldIdLst>
    <p:sldId id="256" r:id="rId2"/>
    <p:sldId id="262" r:id="rId3"/>
    <p:sldId id="257" r:id="rId4"/>
    <p:sldId id="295" r:id="rId5"/>
    <p:sldId id="296" r:id="rId6"/>
    <p:sldId id="297" r:id="rId7"/>
    <p:sldId id="298" r:id="rId8"/>
    <p:sldId id="301" r:id="rId9"/>
    <p:sldId id="299"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62" autoAdjust="0"/>
  </p:normalViewPr>
  <p:slideViewPr>
    <p:cSldViewPr>
      <p:cViewPr>
        <p:scale>
          <a:sx n="60" d="100"/>
          <a:sy n="60" d="100"/>
        </p:scale>
        <p:origin x="-2102" y="-581"/>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B0E040-F1B2-467E-A128-79D817F82B07}" type="datetimeFigureOut">
              <a:rPr lang="fr-FR" smtClean="0"/>
              <a:t>17/12/2018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6AD019-31D5-4819-9DF9-AC359A220B26}" type="slidenum">
              <a:rPr lang="fr-FR" smtClean="0"/>
              <a:t>‹N°›</a:t>
            </a:fld>
            <a:endParaRPr lang="fr-FR"/>
          </a:p>
        </p:txBody>
      </p:sp>
    </p:spTree>
    <p:extLst>
      <p:ext uri="{BB962C8B-B14F-4D97-AF65-F5344CB8AC3E}">
        <p14:creationId xmlns:p14="http://schemas.microsoft.com/office/powerpoint/2010/main" val="2796515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21F921CF-19E3-464F-A855-E479EC8040B0}" type="datetime1">
              <a:rPr lang="fr-FR" smtClean="0"/>
              <a:t>17/12/2018</a:t>
            </a:fld>
            <a:endParaRPr lang="fr-FR"/>
          </a:p>
        </p:txBody>
      </p:sp>
      <p:sp>
        <p:nvSpPr>
          <p:cNvPr id="17" name="Espace réservé du pied de page 16"/>
          <p:cNvSpPr>
            <a:spLocks noGrp="1"/>
          </p:cNvSpPr>
          <p:nvPr>
            <p:ph type="ftr" sz="quarter" idx="11"/>
          </p:nvPr>
        </p:nvSpPr>
        <p:spPr/>
        <p:txBody>
          <a:bodyPr/>
          <a:lstStyle/>
          <a:p>
            <a:r>
              <a:rPr lang="fr-FR" smtClean="0"/>
              <a:t>Approfondissement des Améliorations du Système ERETES (17 au 19/12/2018) - Bamako (MALI)</a:t>
            </a:r>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88067854-3B27-4B88-AC1E-48AF3E81C837}"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A29BDB9-ABB4-41CC-A967-3400A36FDC94}" type="datetime1">
              <a:rPr lang="fr-FR" smtClean="0"/>
              <a:t>17/12/2018</a:t>
            </a:fld>
            <a:endParaRPr lang="fr-FR"/>
          </a:p>
        </p:txBody>
      </p:sp>
      <p:sp>
        <p:nvSpPr>
          <p:cNvPr id="5" name="Espace réservé du pied de page 4"/>
          <p:cNvSpPr>
            <a:spLocks noGrp="1"/>
          </p:cNvSpPr>
          <p:nvPr>
            <p:ph type="ftr" sz="quarter" idx="11"/>
          </p:nvPr>
        </p:nvSpPr>
        <p:spPr/>
        <p:txBody>
          <a:bodyPr/>
          <a:lstStyle/>
          <a:p>
            <a:r>
              <a:rPr lang="fr-FR" smtClean="0"/>
              <a:t>Approfondissement des Améliorations du Système ERETES (17 au 19/12/2018) - Bamako (MALI)</a:t>
            </a:r>
            <a:endParaRPr lang="fr-FR"/>
          </a:p>
        </p:txBody>
      </p:sp>
      <p:sp>
        <p:nvSpPr>
          <p:cNvPr id="6" name="Espace réservé du numéro de diapositive 5"/>
          <p:cNvSpPr>
            <a:spLocks noGrp="1"/>
          </p:cNvSpPr>
          <p:nvPr>
            <p:ph type="sldNum" sz="quarter" idx="12"/>
          </p:nvPr>
        </p:nvSpPr>
        <p:spPr/>
        <p:txBody>
          <a:bodyPr/>
          <a:lstStyle/>
          <a:p>
            <a:fld id="{88067854-3B27-4B88-AC1E-48AF3E81C83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AF6E865-D845-4D2B-87DD-A08848CF535F}" type="datetime1">
              <a:rPr lang="fr-FR" smtClean="0"/>
              <a:t>17/12/2018</a:t>
            </a:fld>
            <a:endParaRPr lang="fr-FR"/>
          </a:p>
        </p:txBody>
      </p:sp>
      <p:sp>
        <p:nvSpPr>
          <p:cNvPr id="5" name="Espace réservé du pied de page 4"/>
          <p:cNvSpPr>
            <a:spLocks noGrp="1"/>
          </p:cNvSpPr>
          <p:nvPr>
            <p:ph type="ftr" sz="quarter" idx="11"/>
          </p:nvPr>
        </p:nvSpPr>
        <p:spPr/>
        <p:txBody>
          <a:bodyPr/>
          <a:lstStyle/>
          <a:p>
            <a:r>
              <a:rPr lang="fr-FR" smtClean="0"/>
              <a:t>Approfondissement des Améliorations du Système ERETES (17 au 19/12/2018) - Bamako (MALI)</a:t>
            </a:r>
            <a:endParaRPr lang="fr-FR"/>
          </a:p>
        </p:txBody>
      </p:sp>
      <p:sp>
        <p:nvSpPr>
          <p:cNvPr id="6" name="Espace réservé du numéro de diapositive 5"/>
          <p:cNvSpPr>
            <a:spLocks noGrp="1"/>
          </p:cNvSpPr>
          <p:nvPr>
            <p:ph type="sldNum" sz="quarter" idx="12"/>
          </p:nvPr>
        </p:nvSpPr>
        <p:spPr/>
        <p:txBody>
          <a:bodyPr/>
          <a:lstStyle/>
          <a:p>
            <a:fld id="{88067854-3B27-4B88-AC1E-48AF3E81C83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3B28D0C7-33C6-4C4D-AFEC-AD19C824D36D}" type="datetime1">
              <a:rPr lang="fr-FR" smtClean="0"/>
              <a:t>17/12/2018</a:t>
            </a:fld>
            <a:endParaRPr lang="fr-FR"/>
          </a:p>
        </p:txBody>
      </p:sp>
      <p:sp>
        <p:nvSpPr>
          <p:cNvPr id="5" name="Espace réservé du pied de page 4"/>
          <p:cNvSpPr>
            <a:spLocks noGrp="1"/>
          </p:cNvSpPr>
          <p:nvPr>
            <p:ph type="ftr" sz="quarter" idx="11"/>
          </p:nvPr>
        </p:nvSpPr>
        <p:spPr/>
        <p:txBody>
          <a:bodyPr/>
          <a:lstStyle/>
          <a:p>
            <a:r>
              <a:rPr lang="fr-FR" smtClean="0"/>
              <a:t>Approfondissement des Améliorations du Système ERETES (17 au 19/12/2018) - Bamako (MALI)</a:t>
            </a:r>
            <a:endParaRPr lang="fr-FR"/>
          </a:p>
        </p:txBody>
      </p:sp>
      <p:sp>
        <p:nvSpPr>
          <p:cNvPr id="6" name="Espace réservé du numéro de diapositive 5"/>
          <p:cNvSpPr>
            <a:spLocks noGrp="1"/>
          </p:cNvSpPr>
          <p:nvPr>
            <p:ph type="sldNum" sz="quarter" idx="12"/>
          </p:nvPr>
        </p:nvSpPr>
        <p:spPr/>
        <p:txBody>
          <a:bodyPr/>
          <a:lstStyle/>
          <a:p>
            <a:fld id="{88067854-3B27-4B88-AC1E-48AF3E81C837}"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D7D46609-0085-4F3F-AC5C-B552C085F4D3}" type="datetime1">
              <a:rPr lang="fr-FR" smtClean="0"/>
              <a:t>17/12/2018</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r>
              <a:rPr lang="fr-FR" smtClean="0"/>
              <a:t>Approfondissement des Améliorations du Système ERETES (17 au 19/12/2018) - Bamako (MALI)</a:t>
            </a:r>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88067854-3B27-4B88-AC1E-48AF3E81C83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488B0E1C-A2E3-428F-A07E-C60330956B3F}" type="datetime1">
              <a:rPr lang="fr-FR" smtClean="0"/>
              <a:t>17/12/2018</a:t>
            </a:fld>
            <a:endParaRPr lang="fr-FR"/>
          </a:p>
        </p:txBody>
      </p:sp>
      <p:sp>
        <p:nvSpPr>
          <p:cNvPr id="6" name="Espace réservé du pied de page 5"/>
          <p:cNvSpPr>
            <a:spLocks noGrp="1"/>
          </p:cNvSpPr>
          <p:nvPr>
            <p:ph type="ftr" sz="quarter" idx="11"/>
          </p:nvPr>
        </p:nvSpPr>
        <p:spPr/>
        <p:txBody>
          <a:bodyPr/>
          <a:lstStyle/>
          <a:p>
            <a:r>
              <a:rPr lang="fr-FR" smtClean="0"/>
              <a:t>Approfondissement des Améliorations du Système ERETES (17 au 19/12/2018) - Bamako (MALI)</a:t>
            </a:r>
            <a:endParaRPr lang="fr-FR"/>
          </a:p>
        </p:txBody>
      </p:sp>
      <p:sp>
        <p:nvSpPr>
          <p:cNvPr id="7" name="Espace réservé du numéro de diapositive 6"/>
          <p:cNvSpPr>
            <a:spLocks noGrp="1"/>
          </p:cNvSpPr>
          <p:nvPr>
            <p:ph type="sldNum" sz="quarter" idx="12"/>
          </p:nvPr>
        </p:nvSpPr>
        <p:spPr/>
        <p:txBody>
          <a:bodyPr/>
          <a:lstStyle/>
          <a:p>
            <a:fld id="{88067854-3B27-4B88-AC1E-48AF3E81C837}"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874838F0-B0C8-4E7E-9FA4-1BD0973D7BC7}" type="datetime1">
              <a:rPr lang="fr-FR" smtClean="0"/>
              <a:t>17/12/2018</a:t>
            </a:fld>
            <a:endParaRPr lang="fr-FR"/>
          </a:p>
        </p:txBody>
      </p:sp>
      <p:sp>
        <p:nvSpPr>
          <p:cNvPr id="8" name="Espace réservé du pied de page 7"/>
          <p:cNvSpPr>
            <a:spLocks noGrp="1"/>
          </p:cNvSpPr>
          <p:nvPr>
            <p:ph type="ftr" sz="quarter" idx="11"/>
          </p:nvPr>
        </p:nvSpPr>
        <p:spPr/>
        <p:txBody>
          <a:bodyPr/>
          <a:lstStyle/>
          <a:p>
            <a:r>
              <a:rPr lang="fr-FR" smtClean="0"/>
              <a:t>Approfondissement des Améliorations du Système ERETES (17 au 19/12/2018) - Bamako (MALI)</a:t>
            </a:r>
            <a:endParaRPr lang="fr-FR"/>
          </a:p>
        </p:txBody>
      </p:sp>
      <p:sp>
        <p:nvSpPr>
          <p:cNvPr id="9" name="Espace réservé du numéro de diapositive 8"/>
          <p:cNvSpPr>
            <a:spLocks noGrp="1"/>
          </p:cNvSpPr>
          <p:nvPr>
            <p:ph type="sldNum" sz="quarter" idx="12"/>
          </p:nvPr>
        </p:nvSpPr>
        <p:spPr/>
        <p:txBody>
          <a:bodyPr/>
          <a:lstStyle/>
          <a:p>
            <a:fld id="{88067854-3B27-4B88-AC1E-48AF3E81C837}"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82C945BE-B2A4-4B32-BB56-F03B1FD8F699}" type="datetime1">
              <a:rPr lang="fr-FR" smtClean="0"/>
              <a:t>17/12/2018</a:t>
            </a:fld>
            <a:endParaRPr lang="fr-FR"/>
          </a:p>
        </p:txBody>
      </p:sp>
      <p:sp>
        <p:nvSpPr>
          <p:cNvPr id="4" name="Espace réservé du pied de page 3"/>
          <p:cNvSpPr>
            <a:spLocks noGrp="1"/>
          </p:cNvSpPr>
          <p:nvPr>
            <p:ph type="ftr" sz="quarter" idx="11"/>
          </p:nvPr>
        </p:nvSpPr>
        <p:spPr/>
        <p:txBody>
          <a:bodyPr/>
          <a:lstStyle/>
          <a:p>
            <a:r>
              <a:rPr lang="fr-FR" smtClean="0"/>
              <a:t>Approfondissement des Améliorations du Système ERETES (17 au 19/12/2018) - Bamako (MALI)</a:t>
            </a:r>
            <a:endParaRPr lang="fr-FR"/>
          </a:p>
        </p:txBody>
      </p:sp>
      <p:sp>
        <p:nvSpPr>
          <p:cNvPr id="5" name="Espace réservé du numéro de diapositive 4"/>
          <p:cNvSpPr>
            <a:spLocks noGrp="1"/>
          </p:cNvSpPr>
          <p:nvPr>
            <p:ph type="sldNum" sz="quarter" idx="12"/>
          </p:nvPr>
        </p:nvSpPr>
        <p:spPr/>
        <p:txBody>
          <a:bodyPr/>
          <a:lstStyle/>
          <a:p>
            <a:fld id="{88067854-3B27-4B88-AC1E-48AF3E81C83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1F3AE63-6F64-4363-A04D-76FE0B19F8C7}" type="datetime1">
              <a:rPr lang="fr-FR" smtClean="0"/>
              <a:t>17/12/2018</a:t>
            </a:fld>
            <a:endParaRPr lang="fr-FR"/>
          </a:p>
        </p:txBody>
      </p:sp>
      <p:sp>
        <p:nvSpPr>
          <p:cNvPr id="3" name="Espace réservé du pied de page 2"/>
          <p:cNvSpPr>
            <a:spLocks noGrp="1"/>
          </p:cNvSpPr>
          <p:nvPr>
            <p:ph type="ftr" sz="quarter" idx="11"/>
          </p:nvPr>
        </p:nvSpPr>
        <p:spPr/>
        <p:txBody>
          <a:bodyPr/>
          <a:lstStyle/>
          <a:p>
            <a:r>
              <a:rPr lang="fr-FR" smtClean="0"/>
              <a:t>Approfondissement des Améliorations du Système ERETES (17 au 19/12/2018) - Bamako (MALI)</a:t>
            </a:r>
            <a:endParaRPr lang="fr-FR"/>
          </a:p>
        </p:txBody>
      </p:sp>
      <p:sp>
        <p:nvSpPr>
          <p:cNvPr id="4" name="Espace réservé du numéro de diapositive 3"/>
          <p:cNvSpPr>
            <a:spLocks noGrp="1"/>
          </p:cNvSpPr>
          <p:nvPr>
            <p:ph type="sldNum" sz="quarter" idx="12"/>
          </p:nvPr>
        </p:nvSpPr>
        <p:spPr/>
        <p:txBody>
          <a:bodyPr/>
          <a:lstStyle/>
          <a:p>
            <a:fld id="{88067854-3B27-4B88-AC1E-48AF3E81C83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1678916F-1C0D-4B0C-9C98-274327ED7F44}" type="datetime1">
              <a:rPr lang="fr-FR" smtClean="0"/>
              <a:t>17/12/2018</a:t>
            </a:fld>
            <a:endParaRPr lang="fr-FR"/>
          </a:p>
        </p:txBody>
      </p:sp>
      <p:sp>
        <p:nvSpPr>
          <p:cNvPr id="6" name="Espace réservé du pied de page 5"/>
          <p:cNvSpPr>
            <a:spLocks noGrp="1"/>
          </p:cNvSpPr>
          <p:nvPr>
            <p:ph type="ftr" sz="quarter" idx="11"/>
          </p:nvPr>
        </p:nvSpPr>
        <p:spPr/>
        <p:txBody>
          <a:bodyPr/>
          <a:lstStyle/>
          <a:p>
            <a:r>
              <a:rPr lang="fr-FR" smtClean="0"/>
              <a:t>Approfondissement des Améliorations du Système ERETES (17 au 19/12/2018) - Bamako (MALI)</a:t>
            </a:r>
            <a:endParaRPr lang="fr-FR"/>
          </a:p>
        </p:txBody>
      </p:sp>
      <p:sp>
        <p:nvSpPr>
          <p:cNvPr id="7" name="Espace réservé du numéro de diapositive 6"/>
          <p:cNvSpPr>
            <a:spLocks noGrp="1"/>
          </p:cNvSpPr>
          <p:nvPr>
            <p:ph type="sldNum" sz="quarter" idx="12"/>
          </p:nvPr>
        </p:nvSpPr>
        <p:spPr/>
        <p:txBody>
          <a:bodyPr/>
          <a:lstStyle/>
          <a:p>
            <a:fld id="{88067854-3B27-4B88-AC1E-48AF3E81C837}"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46F8C391-0474-4201-BF6E-21DE05CC4F2E}" type="datetime1">
              <a:rPr lang="fr-FR" smtClean="0"/>
              <a:t>17/12/2018</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r>
              <a:rPr lang="fr-FR" smtClean="0"/>
              <a:t>Approfondissement des Améliorations du Système ERETES (17 au 19/12/2018) - Bamako (MALI)</a:t>
            </a:r>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88067854-3B27-4B88-AC1E-48AF3E81C837}"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3712F1A-498F-4E84-B5FD-ABBA8AB9EF36}" type="datetime1">
              <a:rPr lang="fr-FR" smtClean="0"/>
              <a:t>17/12/2018</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FR" smtClean="0"/>
              <a:t>Approfondissement des Améliorations du Système ERETES (17 au 19/12/2018) - Bamako (MALI)</a:t>
            </a:r>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8067854-3B27-4B88-AC1E-48AF3E81C83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tat-togo.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CN_Resultats/pb-cn-pib-tg-2013.pdf"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Documents_Atelier_0/4_Etude%20de%20faisabilit&#233;%20et%20annexes/Annexe%2014_MCS.doc"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www.stat-togo.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3573016"/>
            <a:ext cx="8496944" cy="3029977"/>
          </a:xfrm>
        </p:spPr>
        <p:txBody>
          <a:bodyPr>
            <a:normAutofit fontScale="47500" lnSpcReduction="20000"/>
          </a:bodyPr>
          <a:lstStyle/>
          <a:p>
            <a:pPr lvl="0">
              <a:buClr>
                <a:srgbClr val="D34817"/>
              </a:buClr>
            </a:pPr>
            <a:r>
              <a:rPr lang="fr-FR" sz="5900" b="1" dirty="0">
                <a:solidFill>
                  <a:prstClr val="black">
                    <a:lumMod val="85000"/>
                    <a:lumOff val="15000"/>
                  </a:prstClr>
                </a:solidFill>
              </a:rPr>
              <a:t>NOUVEAUX TABLEAUX DE SYNTHESE: </a:t>
            </a:r>
            <a:endParaRPr lang="fr-FR" sz="5900" b="1" dirty="0" smtClean="0">
              <a:solidFill>
                <a:prstClr val="black">
                  <a:lumMod val="85000"/>
                  <a:lumOff val="15000"/>
                </a:prstClr>
              </a:solidFill>
            </a:endParaRPr>
          </a:p>
          <a:p>
            <a:pPr lvl="0">
              <a:buClr>
                <a:srgbClr val="D34817"/>
              </a:buClr>
            </a:pPr>
            <a:r>
              <a:rPr lang="fr-FR" sz="5900" b="1" dirty="0" smtClean="0">
                <a:solidFill>
                  <a:prstClr val="black">
                    <a:lumMod val="85000"/>
                    <a:lumOff val="15000"/>
                  </a:prstClr>
                </a:solidFill>
              </a:rPr>
              <a:t>LES </a:t>
            </a:r>
            <a:r>
              <a:rPr lang="fr-FR" sz="5900" b="1" dirty="0">
                <a:solidFill>
                  <a:prstClr val="black">
                    <a:lumMod val="85000"/>
                    <a:lumOff val="15000"/>
                  </a:prstClr>
                </a:solidFill>
              </a:rPr>
              <a:t>MATRICES DE COMPTABILITE </a:t>
            </a:r>
            <a:r>
              <a:rPr lang="fr-FR" sz="5900" b="1" dirty="0" smtClean="0">
                <a:solidFill>
                  <a:prstClr val="black">
                    <a:lumMod val="85000"/>
                    <a:lumOff val="15000"/>
                  </a:prstClr>
                </a:solidFill>
              </a:rPr>
              <a:t>SOCIALE </a:t>
            </a:r>
            <a:r>
              <a:rPr lang="fr-FR" sz="5900" b="1" dirty="0">
                <a:solidFill>
                  <a:prstClr val="black">
                    <a:lumMod val="85000"/>
                    <a:lumOff val="15000"/>
                  </a:prstClr>
                </a:solidFill>
              </a:rPr>
              <a:t>(MCS)</a:t>
            </a:r>
          </a:p>
          <a:p>
            <a:r>
              <a:rPr lang="fr-FR" dirty="0">
                <a:solidFill>
                  <a:schemeClr val="tx1">
                    <a:lumMod val="85000"/>
                    <a:lumOff val="15000"/>
                  </a:schemeClr>
                </a:solidFill>
              </a:rPr>
              <a:t>Bamako (MALI), du 17 au 19 décembre </a:t>
            </a:r>
            <a:r>
              <a:rPr lang="fr-FR" dirty="0" smtClean="0">
                <a:solidFill>
                  <a:schemeClr val="tx1">
                    <a:lumMod val="85000"/>
                    <a:lumOff val="15000"/>
                  </a:schemeClr>
                </a:solidFill>
              </a:rPr>
              <a:t>2018</a:t>
            </a:r>
            <a:endParaRPr lang="fr-FR" dirty="0" smtClean="0"/>
          </a:p>
          <a:p>
            <a:r>
              <a:rPr lang="fr-FR" dirty="0" smtClean="0"/>
              <a:t>Préparée </a:t>
            </a:r>
            <a:r>
              <a:rPr lang="fr-FR" dirty="0" smtClean="0"/>
              <a:t>par </a:t>
            </a:r>
          </a:p>
          <a:p>
            <a:r>
              <a:rPr lang="fr-FR" sz="2800" b="1" dirty="0" smtClean="0"/>
              <a:t>Koffi </a:t>
            </a:r>
            <a:r>
              <a:rPr lang="fr-FR" sz="2800" b="1" dirty="0" err="1" smtClean="0"/>
              <a:t>Mepanou</a:t>
            </a:r>
            <a:r>
              <a:rPr lang="fr-FR" sz="2800" b="1" dirty="0" smtClean="0"/>
              <a:t> ADOLI	</a:t>
            </a:r>
            <a:endParaRPr lang="fr-FR" sz="2800" b="1" dirty="0"/>
          </a:p>
          <a:p>
            <a:r>
              <a:rPr lang="fr-FR" dirty="0" smtClean="0"/>
              <a:t>Ingénieur </a:t>
            </a:r>
            <a:r>
              <a:rPr lang="fr-FR" dirty="0" smtClean="0"/>
              <a:t>Statisticien </a:t>
            </a:r>
            <a:r>
              <a:rPr lang="fr-FR" dirty="0" smtClean="0"/>
              <a:t>Economiste</a:t>
            </a:r>
          </a:p>
          <a:p>
            <a:r>
              <a:rPr lang="fr-FR" dirty="0" smtClean="0"/>
              <a:t>Comptable national</a:t>
            </a:r>
            <a:endParaRPr lang="fr-FR" dirty="0" smtClean="0"/>
          </a:p>
          <a:p>
            <a:r>
              <a:rPr lang="fr-FR" sz="2800" b="1" dirty="0" smtClean="0">
                <a:solidFill>
                  <a:schemeClr val="tx1">
                    <a:lumMod val="85000"/>
                    <a:lumOff val="15000"/>
                  </a:schemeClr>
                </a:solidFill>
              </a:rPr>
              <a:t>Institut </a:t>
            </a:r>
            <a:r>
              <a:rPr lang="fr-FR" sz="2800" b="1" dirty="0">
                <a:solidFill>
                  <a:schemeClr val="tx1">
                    <a:lumMod val="85000"/>
                    <a:lumOff val="15000"/>
                  </a:schemeClr>
                </a:solidFill>
              </a:rPr>
              <a:t>National de la Statistique et des Etudes Economiques et Démographiques</a:t>
            </a:r>
          </a:p>
          <a:p>
            <a:r>
              <a:rPr lang="fr-FR" sz="2800" b="1" dirty="0">
                <a:solidFill>
                  <a:schemeClr val="tx1">
                    <a:lumMod val="85000"/>
                    <a:lumOff val="15000"/>
                  </a:schemeClr>
                </a:solidFill>
              </a:rPr>
              <a:t>(INSEED)</a:t>
            </a:r>
          </a:p>
          <a:p>
            <a:r>
              <a:rPr lang="fr-FR" sz="1400" b="1" dirty="0">
                <a:solidFill>
                  <a:schemeClr val="tx1">
                    <a:lumMod val="85000"/>
                    <a:lumOff val="15000"/>
                  </a:schemeClr>
                </a:solidFill>
              </a:rPr>
              <a:t>BP 118 Lomé TOGO</a:t>
            </a:r>
          </a:p>
          <a:p>
            <a:r>
              <a:rPr lang="fr-FR" sz="2500" b="1" dirty="0" smtClean="0">
                <a:solidFill>
                  <a:schemeClr val="tx1">
                    <a:lumMod val="85000"/>
                    <a:lumOff val="15000"/>
                  </a:schemeClr>
                </a:solidFill>
                <a:hlinkClick r:id="rId2"/>
              </a:rPr>
              <a:t>www.stat-togo.org</a:t>
            </a:r>
            <a:endParaRPr lang="fr-FR" sz="2900" b="1" dirty="0" smtClean="0">
              <a:solidFill>
                <a:schemeClr val="tx1">
                  <a:lumMod val="85000"/>
                  <a:lumOff val="15000"/>
                </a:schemeClr>
              </a:solidFill>
            </a:endParaRPr>
          </a:p>
        </p:txBody>
      </p:sp>
      <p:sp>
        <p:nvSpPr>
          <p:cNvPr id="2" name="Titre 1"/>
          <p:cNvSpPr>
            <a:spLocks noGrp="1"/>
          </p:cNvSpPr>
          <p:nvPr>
            <p:ph type="ctrTitle"/>
          </p:nvPr>
        </p:nvSpPr>
        <p:spPr>
          <a:xfrm>
            <a:off x="323528" y="260648"/>
            <a:ext cx="8640960" cy="3024336"/>
          </a:xfrm>
        </p:spPr>
        <p:txBody>
          <a:bodyPr>
            <a:normAutofit/>
          </a:bodyPr>
          <a:lstStyle/>
          <a:p>
            <a:r>
              <a:rPr lang="fr-FR" sz="4400" b="1" dirty="0" smtClean="0">
                <a:solidFill>
                  <a:schemeClr val="accent1">
                    <a:lumMod val="60000"/>
                    <a:lumOff val="40000"/>
                  </a:schemeClr>
                </a:solidFill>
              </a:rPr>
              <a:t>Atelier AFRISTAT INSEE</a:t>
            </a:r>
            <a:br>
              <a:rPr lang="fr-FR" sz="4400" b="1" dirty="0" smtClean="0">
                <a:solidFill>
                  <a:schemeClr val="accent1">
                    <a:lumMod val="60000"/>
                    <a:lumOff val="40000"/>
                  </a:schemeClr>
                </a:solidFill>
              </a:rPr>
            </a:br>
            <a:r>
              <a:rPr lang="fr-FR" dirty="0" smtClean="0"/>
              <a:t>Approfondissement des améliorations du système ERETES</a:t>
            </a:r>
            <a:endParaRPr lang="fr-FR" b="1" dirty="0">
              <a:solidFill>
                <a:srgbClr val="C00000"/>
              </a:solidFill>
            </a:endParaRPr>
          </a:p>
        </p:txBody>
      </p:sp>
    </p:spTree>
    <p:extLst>
      <p:ext uri="{BB962C8B-B14F-4D97-AF65-F5344CB8AC3E}">
        <p14:creationId xmlns:p14="http://schemas.microsoft.com/office/powerpoint/2010/main" val="3566463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864096"/>
          </a:xfrm>
        </p:spPr>
        <p:txBody>
          <a:bodyPr anchor="ctr">
            <a:normAutofit/>
          </a:bodyPr>
          <a:lstStyle/>
          <a:p>
            <a:pPr algn="ctr"/>
            <a:r>
              <a:rPr lang="fr-FR" sz="3600" b="1" dirty="0" smtClean="0"/>
              <a:t>0. Contenu de la présentation</a:t>
            </a:r>
            <a:endParaRPr lang="fr-FR" sz="3600" b="1" dirty="0"/>
          </a:p>
        </p:txBody>
      </p:sp>
      <p:sp>
        <p:nvSpPr>
          <p:cNvPr id="8" name="Espace réservé du pied de page 4"/>
          <p:cNvSpPr>
            <a:spLocks noGrp="1"/>
          </p:cNvSpPr>
          <p:nvPr>
            <p:ph type="ftr" sz="quarter" idx="11"/>
          </p:nvPr>
        </p:nvSpPr>
        <p:spPr>
          <a:xfrm>
            <a:off x="971600" y="6309320"/>
            <a:ext cx="6696744" cy="432047"/>
          </a:xfrm>
        </p:spPr>
        <p:txBody>
          <a:bodyPr/>
          <a:lstStyle/>
          <a:p>
            <a:pPr algn="ctr"/>
            <a:r>
              <a:rPr lang="fr-FR" sz="1200" b="1" smtClean="0"/>
              <a:t>Approfondissement des Améliorations du Système ERETES (17 au 19/12/2018) - Bamako (MALI)</a:t>
            </a:r>
            <a:endParaRPr lang="fr-FR" sz="1200" b="1" dirty="0"/>
          </a:p>
        </p:txBody>
      </p:sp>
      <p:sp>
        <p:nvSpPr>
          <p:cNvPr id="6" name="Espace réservé du numéro de diapositive 5"/>
          <p:cNvSpPr>
            <a:spLocks noGrp="1"/>
          </p:cNvSpPr>
          <p:nvPr>
            <p:ph type="sldNum" sz="quarter" idx="12"/>
          </p:nvPr>
        </p:nvSpPr>
        <p:spPr>
          <a:xfrm>
            <a:off x="7740352" y="6309320"/>
            <a:ext cx="1161826" cy="365125"/>
          </a:xfrm>
        </p:spPr>
        <p:txBody>
          <a:bodyPr/>
          <a:lstStyle/>
          <a:p>
            <a:fld id="{88067854-3B27-4B88-AC1E-48AF3E81C837}" type="slidenum">
              <a:rPr lang="fr-FR" smtClean="0"/>
              <a:t>2</a:t>
            </a:fld>
            <a:endParaRPr lang="fr-FR" dirty="0"/>
          </a:p>
        </p:txBody>
      </p:sp>
      <p:sp>
        <p:nvSpPr>
          <p:cNvPr id="7" name="Espace réservé du contenu 4"/>
          <p:cNvSpPr>
            <a:spLocks noGrp="1"/>
          </p:cNvSpPr>
          <p:nvPr>
            <p:ph sz="quarter" idx="1"/>
          </p:nvPr>
        </p:nvSpPr>
        <p:spPr>
          <a:xfrm>
            <a:off x="323528" y="1412776"/>
            <a:ext cx="8568952" cy="4896544"/>
          </a:xfrm>
        </p:spPr>
        <p:txBody>
          <a:bodyPr anchor="ctr">
            <a:normAutofit/>
          </a:bodyPr>
          <a:lstStyle/>
          <a:p>
            <a:pPr marL="457200" indent="-457200">
              <a:buFont typeface="+mj-lt"/>
              <a:buAutoNum type="arabicPeriod"/>
            </a:pPr>
            <a:r>
              <a:rPr lang="fr-FR" b="1" dirty="0" smtClean="0"/>
              <a:t>Pratique de l’élaboration de MCS au Togo</a:t>
            </a:r>
          </a:p>
          <a:p>
            <a:pPr marL="457200" indent="-457200">
              <a:buFont typeface="+mj-lt"/>
              <a:buAutoNum type="arabicPeriod"/>
            </a:pPr>
            <a:endParaRPr lang="fr-FR" b="1" dirty="0"/>
          </a:p>
          <a:p>
            <a:pPr marL="457200" indent="-457200">
              <a:buFont typeface="+mj-lt"/>
              <a:buAutoNum type="arabicPeriod"/>
            </a:pPr>
            <a:r>
              <a:rPr lang="fr-FR" b="1" dirty="0" smtClean="0"/>
              <a:t>MCS standard proposée</a:t>
            </a:r>
          </a:p>
          <a:p>
            <a:pPr marL="457200" indent="-457200">
              <a:buFont typeface="+mj-lt"/>
              <a:buAutoNum type="arabicPeriod"/>
            </a:pPr>
            <a:endParaRPr lang="fr-FR" b="1" dirty="0"/>
          </a:p>
          <a:p>
            <a:pPr marL="457200" indent="-457200">
              <a:buFont typeface="+mj-lt"/>
              <a:buAutoNum type="arabicPeriod"/>
            </a:pPr>
            <a:r>
              <a:rPr lang="fr-FR" b="1" dirty="0"/>
              <a:t>MCS standard souhaitée</a:t>
            </a:r>
          </a:p>
          <a:p>
            <a:pPr marL="457200" indent="-457200">
              <a:buFont typeface="+mj-lt"/>
              <a:buAutoNum type="arabicPeriod"/>
            </a:pPr>
            <a:endParaRPr lang="fr-FR" b="1" dirty="0" smtClean="0"/>
          </a:p>
          <a:p>
            <a:pPr marL="457200" indent="-457200">
              <a:buFont typeface="+mj-lt"/>
              <a:buAutoNum type="arabicPeriod"/>
            </a:pPr>
            <a:endParaRPr lang="fr-FR" b="1" dirty="0"/>
          </a:p>
          <a:p>
            <a:pPr marL="457200" indent="-457200">
              <a:buFont typeface="+mj-lt"/>
              <a:buAutoNum type="arabicPeriod"/>
            </a:pPr>
            <a:endParaRPr lang="fr-FR" b="1" dirty="0" smtClean="0"/>
          </a:p>
        </p:txBody>
      </p:sp>
    </p:spTree>
    <p:extLst>
      <p:ext uri="{BB962C8B-B14F-4D97-AF65-F5344CB8AC3E}">
        <p14:creationId xmlns:p14="http://schemas.microsoft.com/office/powerpoint/2010/main" val="2722337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778098"/>
          </a:xfrm>
        </p:spPr>
        <p:txBody>
          <a:bodyPr anchor="ctr">
            <a:normAutofit fontScale="90000"/>
          </a:bodyPr>
          <a:lstStyle/>
          <a:p>
            <a:r>
              <a:rPr lang="fr-FR" b="1" dirty="0" smtClean="0"/>
              <a:t>1. </a:t>
            </a:r>
            <a:r>
              <a:rPr lang="fr-FR" b="1" dirty="0" smtClean="0"/>
              <a:t>Pratique de l’élaboration de MCS au Togo</a:t>
            </a:r>
            <a:endParaRPr lang="fr-FR" b="1" dirty="0"/>
          </a:p>
        </p:txBody>
      </p:sp>
      <p:sp>
        <p:nvSpPr>
          <p:cNvPr id="5" name="Espace réservé du pied de page 4"/>
          <p:cNvSpPr>
            <a:spLocks noGrp="1"/>
          </p:cNvSpPr>
          <p:nvPr>
            <p:ph type="ftr" sz="quarter" idx="11"/>
          </p:nvPr>
        </p:nvSpPr>
        <p:spPr>
          <a:xfrm>
            <a:off x="755576" y="6237312"/>
            <a:ext cx="7200800" cy="432047"/>
          </a:xfrm>
        </p:spPr>
        <p:txBody>
          <a:bodyPr/>
          <a:lstStyle/>
          <a:p>
            <a:pPr algn="ctr"/>
            <a:r>
              <a:rPr lang="fr-FR" sz="1200" b="1" smtClean="0"/>
              <a:t>Approfondissement des Améliorations du Système ERETES (17 au 19/12/2018) - Bamako (MALI)</a:t>
            </a:r>
            <a:endParaRPr lang="fr-FR" sz="1200" b="1" dirty="0"/>
          </a:p>
        </p:txBody>
      </p:sp>
      <p:sp>
        <p:nvSpPr>
          <p:cNvPr id="6" name="Espace réservé du numéro de diapositive 5"/>
          <p:cNvSpPr>
            <a:spLocks noGrp="1"/>
          </p:cNvSpPr>
          <p:nvPr>
            <p:ph type="sldNum" sz="quarter" idx="12"/>
          </p:nvPr>
        </p:nvSpPr>
        <p:spPr>
          <a:xfrm>
            <a:off x="7740352" y="6309320"/>
            <a:ext cx="1161826" cy="365125"/>
          </a:xfrm>
        </p:spPr>
        <p:txBody>
          <a:bodyPr/>
          <a:lstStyle/>
          <a:p>
            <a:fld id="{88067854-3B27-4B88-AC1E-48AF3E81C837}" type="slidenum">
              <a:rPr lang="fr-FR" smtClean="0"/>
              <a:t>3</a:t>
            </a:fld>
            <a:endParaRPr lang="fr-FR" dirty="0"/>
          </a:p>
        </p:txBody>
      </p:sp>
      <p:sp>
        <p:nvSpPr>
          <p:cNvPr id="7" name="Espace réservé du contenu 4"/>
          <p:cNvSpPr>
            <a:spLocks noGrp="1"/>
          </p:cNvSpPr>
          <p:nvPr>
            <p:ph sz="quarter" idx="1"/>
          </p:nvPr>
        </p:nvSpPr>
        <p:spPr>
          <a:xfrm>
            <a:off x="467544" y="1412776"/>
            <a:ext cx="8208911" cy="4824536"/>
          </a:xfrm>
        </p:spPr>
        <p:txBody>
          <a:bodyPr>
            <a:noAutofit/>
          </a:bodyPr>
          <a:lstStyle/>
          <a:p>
            <a:pPr marL="0" indent="0" algn="just">
              <a:buNone/>
            </a:pPr>
            <a:endParaRPr lang="fr-FR" sz="2800" dirty="0" smtClean="0"/>
          </a:p>
          <a:p>
            <a:pPr algn="just">
              <a:buFont typeface="Wingdings" pitchFamily="2" charset="2"/>
              <a:buChar char="q"/>
            </a:pPr>
            <a:r>
              <a:rPr lang="fr-FR" sz="2800" b="1" dirty="0" smtClean="0"/>
              <a:t> En lien avec les travaux des comptes nationaux, le Togo a, suite aux recommandations de la Commission de l’UEMOA, intégré la publication d’une MCS très agrégée (6x6) depuis la publication des comptes de 2013</a:t>
            </a:r>
          </a:p>
          <a:p>
            <a:pPr>
              <a:buFont typeface="Wingdings" pitchFamily="2" charset="2"/>
              <a:buChar char="q"/>
            </a:pPr>
            <a:r>
              <a:rPr lang="fr-FR" sz="2800" b="1" dirty="0" smtClean="0"/>
              <a:t> Publication CN_2013_TOGO  avec un détail sur les impôts </a:t>
            </a:r>
            <a:r>
              <a:rPr lang="fr-FR" sz="2800" b="1" dirty="0" smtClean="0">
                <a:hlinkClick r:id="rId2" action="ppaction://hlinkfile"/>
              </a:rPr>
              <a:t>..\..\</a:t>
            </a:r>
            <a:r>
              <a:rPr lang="fr-FR" sz="2800" b="1" dirty="0" err="1" smtClean="0">
                <a:hlinkClick r:id="rId2" action="ppaction://hlinkfile"/>
              </a:rPr>
              <a:t>CN_Resultats</a:t>
            </a:r>
            <a:r>
              <a:rPr lang="fr-FR" sz="2800" b="1" dirty="0" smtClean="0">
                <a:hlinkClick r:id="rId2" action="ppaction://hlinkfile"/>
              </a:rPr>
              <a:t>\pb-cn-pib-tg-2013.pdf</a:t>
            </a:r>
            <a:r>
              <a:rPr lang="fr-FR" sz="2800" b="1" dirty="0" smtClean="0"/>
              <a:t> </a:t>
            </a:r>
          </a:p>
          <a:p>
            <a:pPr>
              <a:buFont typeface="Wingdings" pitchFamily="2" charset="2"/>
              <a:buChar char="q"/>
            </a:pPr>
            <a:r>
              <a:rPr lang="fr-FR" sz="2800" b="1" dirty="0" smtClean="0"/>
              <a:t> Après 2013, c’est la MCS agrégée 6x6 qui est publiée</a:t>
            </a:r>
            <a:endParaRPr lang="fr-FR" sz="2800" b="1" dirty="0"/>
          </a:p>
        </p:txBody>
      </p:sp>
    </p:spTree>
    <p:extLst>
      <p:ext uri="{BB962C8B-B14F-4D97-AF65-F5344CB8AC3E}">
        <p14:creationId xmlns:p14="http://schemas.microsoft.com/office/powerpoint/2010/main" val="397736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1143000"/>
          </a:xfrm>
        </p:spPr>
        <p:txBody>
          <a:bodyPr anchor="ctr">
            <a:normAutofit/>
          </a:bodyPr>
          <a:lstStyle/>
          <a:p>
            <a:pPr algn="ctr"/>
            <a:r>
              <a:rPr lang="fr-FR" b="1" dirty="0" smtClean="0"/>
              <a:t>2.MCS standard proposée </a:t>
            </a:r>
            <a:endParaRPr lang="fr-FR" b="1" dirty="0"/>
          </a:p>
        </p:txBody>
      </p:sp>
      <p:sp>
        <p:nvSpPr>
          <p:cNvPr id="8" name="Espace réservé du pied de page 4"/>
          <p:cNvSpPr>
            <a:spLocks noGrp="1"/>
          </p:cNvSpPr>
          <p:nvPr>
            <p:ph type="ftr" sz="quarter" idx="11"/>
          </p:nvPr>
        </p:nvSpPr>
        <p:spPr>
          <a:xfrm>
            <a:off x="827584" y="6309321"/>
            <a:ext cx="6840760" cy="360039"/>
          </a:xfrm>
        </p:spPr>
        <p:txBody>
          <a:bodyPr/>
          <a:lstStyle/>
          <a:p>
            <a:pPr algn="ctr"/>
            <a:r>
              <a:rPr lang="fr-FR" sz="1200" b="1" smtClean="0"/>
              <a:t>Approfondissement des Améliorations du Système ERETES (17 au 19/12/2018) - Bamako (MALI)</a:t>
            </a:r>
            <a:endParaRPr lang="fr-FR" sz="1200" b="1" dirty="0"/>
          </a:p>
        </p:txBody>
      </p:sp>
      <p:sp>
        <p:nvSpPr>
          <p:cNvPr id="6" name="Espace réservé du numéro de diapositive 5"/>
          <p:cNvSpPr>
            <a:spLocks noGrp="1"/>
          </p:cNvSpPr>
          <p:nvPr>
            <p:ph type="sldNum" sz="quarter" idx="12"/>
          </p:nvPr>
        </p:nvSpPr>
        <p:spPr>
          <a:xfrm>
            <a:off x="7740352" y="6309320"/>
            <a:ext cx="1161826" cy="365125"/>
          </a:xfrm>
        </p:spPr>
        <p:txBody>
          <a:bodyPr/>
          <a:lstStyle/>
          <a:p>
            <a:fld id="{88067854-3B27-4B88-AC1E-48AF3E81C837}" type="slidenum">
              <a:rPr lang="fr-FR" smtClean="0"/>
              <a:t>4</a:t>
            </a:fld>
            <a:endParaRPr lang="fr-FR" dirty="0"/>
          </a:p>
        </p:txBody>
      </p:sp>
      <p:sp>
        <p:nvSpPr>
          <p:cNvPr id="7" name="Espace réservé du contenu 4"/>
          <p:cNvSpPr>
            <a:spLocks noGrp="1"/>
          </p:cNvSpPr>
          <p:nvPr>
            <p:ph sz="quarter" idx="1"/>
          </p:nvPr>
        </p:nvSpPr>
        <p:spPr>
          <a:xfrm>
            <a:off x="467544" y="1628800"/>
            <a:ext cx="8208911" cy="4680520"/>
          </a:xfrm>
        </p:spPr>
        <p:txBody>
          <a:bodyPr anchor="ctr">
            <a:noAutofit/>
          </a:bodyPr>
          <a:lstStyle/>
          <a:p>
            <a:pPr>
              <a:buFont typeface="Wingdings" pitchFamily="2" charset="2"/>
              <a:buChar char="q"/>
            </a:pPr>
            <a:r>
              <a:rPr lang="fr-FR" b="1" dirty="0" smtClean="0"/>
              <a:t> Dans </a:t>
            </a:r>
            <a:r>
              <a:rPr lang="fr-FR" sz="2600" b="1" dirty="0" smtClean="0"/>
              <a:t> le package mis à la disposition des participants, il y a une proposition de MCS standard qui est affichée ci-dessous:</a:t>
            </a:r>
            <a:endParaRPr lang="fr-FR" sz="2400" b="1" dirty="0"/>
          </a:p>
        </p:txBody>
      </p:sp>
    </p:spTree>
    <p:extLst>
      <p:ext uri="{BB962C8B-B14F-4D97-AF65-F5344CB8AC3E}">
        <p14:creationId xmlns:p14="http://schemas.microsoft.com/office/powerpoint/2010/main" val="3640654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193638" y="6250164"/>
            <a:ext cx="7618722" cy="419196"/>
          </a:xfrm>
        </p:spPr>
        <p:txBody>
          <a:bodyPr/>
          <a:lstStyle/>
          <a:p>
            <a:pPr algn="ctr"/>
            <a:r>
              <a:rPr lang="fr-FR" sz="1200" smtClean="0"/>
              <a:t>Approfondissement des Améliorations du Système ERETES (17 au 19/12/2018) - Bamako (MALI)</a:t>
            </a:r>
            <a:endParaRPr lang="fr-FR" sz="1200" dirty="0"/>
          </a:p>
        </p:txBody>
      </p:sp>
      <p:sp>
        <p:nvSpPr>
          <p:cNvPr id="6" name="Espace réservé du numéro de diapositive 5"/>
          <p:cNvSpPr>
            <a:spLocks noGrp="1"/>
          </p:cNvSpPr>
          <p:nvPr>
            <p:ph type="sldNum" sz="quarter" idx="12"/>
          </p:nvPr>
        </p:nvSpPr>
        <p:spPr>
          <a:xfrm>
            <a:off x="7740352" y="6309320"/>
            <a:ext cx="1161826" cy="365125"/>
          </a:xfrm>
        </p:spPr>
        <p:txBody>
          <a:bodyPr/>
          <a:lstStyle/>
          <a:p>
            <a:fld id="{88067854-3B27-4B88-AC1E-48AF3E81C837}" type="slidenum">
              <a:rPr lang="fr-FR" smtClean="0"/>
              <a:t>5</a:t>
            </a:fld>
            <a:endParaRPr lang="fr-FR"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749655278"/>
              </p:ext>
            </p:extLst>
          </p:nvPr>
        </p:nvGraphicFramePr>
        <p:xfrm>
          <a:off x="107504" y="116631"/>
          <a:ext cx="8856983" cy="6612115"/>
        </p:xfrm>
        <a:graphic>
          <a:graphicData uri="http://schemas.openxmlformats.org/drawingml/2006/table">
            <a:tbl>
              <a:tblPr>
                <a:tableStyleId>{5C22544A-7EE6-4342-B048-85BDC9FD1C3A}</a:tableStyleId>
              </a:tblPr>
              <a:tblGrid>
                <a:gridCol w="774960"/>
                <a:gridCol w="521184"/>
                <a:gridCol w="936104"/>
                <a:gridCol w="911778"/>
                <a:gridCol w="724656"/>
                <a:gridCol w="724656"/>
                <a:gridCol w="737573"/>
                <a:gridCol w="737573"/>
                <a:gridCol w="723976"/>
                <a:gridCol w="723976"/>
                <a:gridCol w="543153"/>
                <a:gridCol w="797394"/>
              </a:tblGrid>
              <a:tr h="200497">
                <a:tc gridSpan="12">
                  <a:txBody>
                    <a:bodyPr/>
                    <a:lstStyle/>
                    <a:p>
                      <a:pPr algn="ctr">
                        <a:lnSpc>
                          <a:spcPct val="107000"/>
                        </a:lnSpc>
                        <a:spcAft>
                          <a:spcPts val="800"/>
                        </a:spcAft>
                      </a:pPr>
                      <a:r>
                        <a:rPr lang="fr-FR" sz="1100" b="1" dirty="0" smtClean="0">
                          <a:effectLst/>
                        </a:rPr>
                        <a:t>DEPENSES (fichier)</a:t>
                      </a:r>
                      <a:r>
                        <a:rPr lang="fr-FR" sz="1100" b="1" dirty="0" smtClean="0">
                          <a:effectLst/>
                          <a:hlinkClick r:id="rId2" action="ppaction://hlinkfile"/>
                        </a:rPr>
                        <a:t>Documents_Atelier_0\4_Etude de faisabilité et annexes\Annexe 14_MCS.doc</a:t>
                      </a:r>
                      <a:endParaRPr lang="fr-FR" sz="1100" b="1" dirty="0">
                        <a:effectLst/>
                        <a:latin typeface="Calibri"/>
                        <a:ea typeface="Calibri"/>
                        <a:cs typeface="Arial"/>
                      </a:endParaRPr>
                    </a:p>
                  </a:txBody>
                  <a:tcPr marL="35665" marR="35665"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34801">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1. Activités</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2. Biens</a:t>
                      </a:r>
                      <a:endParaRPr lang="fr-FR" sz="1100" b="1">
                        <a:effectLst/>
                        <a:latin typeface="Calibri"/>
                        <a:ea typeface="Calibri"/>
                        <a:cs typeface="Arial"/>
                      </a:endParaRPr>
                    </a:p>
                  </a:txBody>
                  <a:tcPr marL="35665" marR="35665" marT="0" marB="0" anchor="ctr"/>
                </a:tc>
                <a:tc gridSpan="2">
                  <a:txBody>
                    <a:bodyPr/>
                    <a:lstStyle/>
                    <a:p>
                      <a:pPr algn="l">
                        <a:lnSpc>
                          <a:spcPct val="107000"/>
                        </a:lnSpc>
                        <a:spcAft>
                          <a:spcPts val="800"/>
                        </a:spcAft>
                      </a:pPr>
                      <a:r>
                        <a:rPr lang="fr-FR" sz="1100" b="1" dirty="0">
                          <a:effectLst/>
                        </a:rPr>
                        <a:t>3. Facteurs</a:t>
                      </a:r>
                      <a:endParaRPr lang="fr-FR" sz="1100" b="1" dirty="0">
                        <a:effectLst/>
                        <a:latin typeface="Calibri"/>
                        <a:ea typeface="Calibri"/>
                        <a:cs typeface="Arial"/>
                      </a:endParaRPr>
                    </a:p>
                  </a:txBody>
                  <a:tcPr marL="35665" marR="35665" marT="0" marB="0" anchor="ctr"/>
                </a:tc>
                <a:tc hMerge="1">
                  <a:txBody>
                    <a:bodyPr/>
                    <a:lstStyle/>
                    <a:p>
                      <a:endParaRPr lang="fr-FR"/>
                    </a:p>
                  </a:txBody>
                  <a:tcPr/>
                </a:tc>
                <a:tc gridSpan="3">
                  <a:txBody>
                    <a:bodyPr/>
                    <a:lstStyle/>
                    <a:p>
                      <a:pPr algn="l">
                        <a:lnSpc>
                          <a:spcPct val="107000"/>
                        </a:lnSpc>
                        <a:spcAft>
                          <a:spcPts val="800"/>
                        </a:spcAft>
                      </a:pPr>
                      <a:r>
                        <a:rPr lang="fr-FR" sz="900" b="1">
                          <a:effectLst/>
                        </a:rPr>
                        <a:t>4. Institutions</a:t>
                      </a:r>
                      <a:endParaRPr lang="fr-FR" sz="900" b="1">
                        <a:effectLst/>
                        <a:latin typeface="Calibri"/>
                        <a:ea typeface="Calibri"/>
                        <a:cs typeface="Arial"/>
                      </a:endParaRPr>
                    </a:p>
                  </a:txBody>
                  <a:tcPr marL="35665" marR="35665" marT="0" marB="0" anchor="ctr"/>
                </a:tc>
                <a:tc hMerge="1">
                  <a:txBody>
                    <a:bodyPr/>
                    <a:lstStyle/>
                    <a:p>
                      <a:endParaRPr lang="fr-FR"/>
                    </a:p>
                  </a:txBody>
                  <a:tcPr/>
                </a:tc>
                <a:tc hMerge="1">
                  <a:txBody>
                    <a:bodyPr/>
                    <a:lstStyle/>
                    <a:p>
                      <a:endParaRPr lang="fr-FR"/>
                    </a:p>
                  </a:txBody>
                  <a:tcPr/>
                </a:tc>
                <a:tc>
                  <a:txBody>
                    <a:bodyPr/>
                    <a:lstStyle/>
                    <a:p>
                      <a:pPr algn="l">
                        <a:lnSpc>
                          <a:spcPct val="107000"/>
                        </a:lnSpc>
                        <a:spcAft>
                          <a:spcPts val="800"/>
                        </a:spcAft>
                      </a:pPr>
                      <a:r>
                        <a:rPr lang="fr-FR" sz="900" b="1">
                          <a:effectLst/>
                        </a:rPr>
                        <a:t>5. Compte de capital</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6. Reste </a:t>
                      </a:r>
                    </a:p>
                    <a:p>
                      <a:pPr algn="l">
                        <a:lnSpc>
                          <a:spcPct val="107000"/>
                        </a:lnSpc>
                        <a:spcAft>
                          <a:spcPts val="800"/>
                        </a:spcAft>
                      </a:pPr>
                      <a:r>
                        <a:rPr lang="fr-FR" sz="900" b="1">
                          <a:effectLst/>
                        </a:rPr>
                        <a:t>du monde</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7. Total</a:t>
                      </a:r>
                      <a:endParaRPr lang="fr-FR" sz="900" b="1">
                        <a:effectLst/>
                        <a:latin typeface="Calibri"/>
                        <a:ea typeface="Calibri"/>
                        <a:cs typeface="Arial"/>
                      </a:endParaRPr>
                    </a:p>
                  </a:txBody>
                  <a:tcPr marL="35665" marR="35665" marT="0" marB="0" anchor="ctr"/>
                </a:tc>
              </a:tr>
              <a:tr h="288270">
                <a:tc>
                  <a:txBody>
                    <a:bodyPr/>
                    <a:lstStyle/>
                    <a:p>
                      <a:pPr algn="l">
                        <a:lnSpc>
                          <a:spcPct val="107000"/>
                        </a:lnSpc>
                        <a:spcAft>
                          <a:spcPts val="800"/>
                        </a:spcAft>
                      </a:pPr>
                      <a:r>
                        <a:rPr lang="fr-FR" sz="900" b="1" dirty="0">
                          <a:effectLst/>
                        </a:rPr>
                        <a:t>RECETTES</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Travail</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Capital</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Ménages</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Entreprises</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Gouvernement</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r>
              <a:tr h="676321">
                <a:tc>
                  <a:txBody>
                    <a:bodyPr/>
                    <a:lstStyle/>
                    <a:p>
                      <a:pPr algn="l">
                        <a:lnSpc>
                          <a:spcPct val="107000"/>
                        </a:lnSpc>
                        <a:spcAft>
                          <a:spcPts val="800"/>
                        </a:spcAft>
                      </a:pPr>
                      <a:r>
                        <a:rPr lang="fr-FR" sz="900" b="1">
                          <a:effectLst/>
                        </a:rPr>
                        <a:t>1. Activités</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Ventes domestiques</a:t>
                      </a:r>
                      <a:endParaRPr lang="fr-FR" sz="1100" b="1" dirty="0">
                        <a:effectLst/>
                      </a:endParaRPr>
                    </a:p>
                    <a:p>
                      <a:pPr algn="l">
                        <a:lnSpc>
                          <a:spcPct val="107000"/>
                        </a:lnSpc>
                        <a:spcAft>
                          <a:spcPts val="800"/>
                        </a:spcAft>
                      </a:pPr>
                      <a:r>
                        <a:rPr lang="fr-FR" sz="900" b="1" dirty="0">
                          <a:effectLst/>
                        </a:rPr>
                        <a:t>(Production)</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Production</a:t>
                      </a:r>
                      <a:endParaRPr lang="fr-FR" sz="900" b="1">
                        <a:effectLst/>
                        <a:latin typeface="Calibri"/>
                        <a:ea typeface="Calibri"/>
                        <a:cs typeface="Arial"/>
                      </a:endParaRPr>
                    </a:p>
                  </a:txBody>
                  <a:tcPr marL="35665" marR="35665" marT="0" marB="0" anchor="ctr"/>
                </a:tc>
              </a:tr>
              <a:tr h="576540">
                <a:tc>
                  <a:txBody>
                    <a:bodyPr/>
                    <a:lstStyle/>
                    <a:p>
                      <a:pPr algn="l">
                        <a:lnSpc>
                          <a:spcPct val="107000"/>
                        </a:lnSpc>
                        <a:spcAft>
                          <a:spcPts val="800"/>
                        </a:spcAft>
                      </a:pPr>
                      <a:r>
                        <a:rPr lang="fr-FR" sz="900" b="1">
                          <a:effectLst/>
                        </a:rPr>
                        <a:t>2. Biens</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Demande intermédiaire (CI)</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Consommation </a:t>
                      </a:r>
                    </a:p>
                    <a:p>
                      <a:pPr algn="l">
                        <a:lnSpc>
                          <a:spcPct val="107000"/>
                        </a:lnSpc>
                        <a:spcAft>
                          <a:spcPts val="800"/>
                        </a:spcAft>
                      </a:pPr>
                      <a:r>
                        <a:rPr lang="fr-FR" sz="900" b="1" dirty="0">
                          <a:effectLst/>
                        </a:rPr>
                        <a:t>des ménages</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Consommation du gouvernement</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Investissement</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Exportations</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Demande</a:t>
                      </a:r>
                      <a:endParaRPr lang="fr-FR" sz="900" b="1">
                        <a:effectLst/>
                        <a:latin typeface="Calibri"/>
                        <a:ea typeface="Calibri"/>
                        <a:cs typeface="Arial"/>
                      </a:endParaRPr>
                    </a:p>
                  </a:txBody>
                  <a:tcPr marL="35665" marR="35665" marT="0" marB="0" anchor="ctr"/>
                </a:tc>
              </a:tr>
              <a:tr h="144135">
                <a:tc rowSpan="2">
                  <a:txBody>
                    <a:bodyPr/>
                    <a:lstStyle/>
                    <a:p>
                      <a:pPr algn="l">
                        <a:lnSpc>
                          <a:spcPct val="107000"/>
                        </a:lnSpc>
                        <a:spcAft>
                          <a:spcPts val="800"/>
                        </a:spcAft>
                      </a:pPr>
                      <a:r>
                        <a:rPr lang="fr-FR" sz="900" b="1">
                          <a:effectLst/>
                        </a:rPr>
                        <a:t>3. Facteurs</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Travail</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Salaires</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rowSpan="2">
                  <a:txBody>
                    <a:bodyPr/>
                    <a:lstStyle/>
                    <a:p>
                      <a:pPr algn="l">
                        <a:lnSpc>
                          <a:spcPct val="107000"/>
                        </a:lnSpc>
                        <a:spcAft>
                          <a:spcPts val="800"/>
                        </a:spcAft>
                      </a:pPr>
                      <a:r>
                        <a:rPr lang="fr-FR" sz="900" b="1">
                          <a:effectLst/>
                        </a:rPr>
                        <a:t>Valeur Ajoutée</a:t>
                      </a:r>
                      <a:endParaRPr lang="fr-FR" sz="900" b="1">
                        <a:effectLst/>
                        <a:latin typeface="Calibri"/>
                        <a:ea typeface="Calibri"/>
                        <a:cs typeface="Arial"/>
                      </a:endParaRPr>
                    </a:p>
                  </a:txBody>
                  <a:tcPr marL="35665" marR="35665" marT="0" marB="0" anchor="ctr"/>
                </a:tc>
              </a:tr>
              <a:tr h="144135">
                <a:tc vMerge="1">
                  <a:txBody>
                    <a:bodyPr/>
                    <a:lstStyle/>
                    <a:p>
                      <a:endParaRPr lang="fr-FR"/>
                    </a:p>
                  </a:txBody>
                  <a:tcPr/>
                </a:tc>
                <a:tc>
                  <a:txBody>
                    <a:bodyPr/>
                    <a:lstStyle/>
                    <a:p>
                      <a:pPr algn="l">
                        <a:lnSpc>
                          <a:spcPct val="107000"/>
                        </a:lnSpc>
                        <a:spcAft>
                          <a:spcPts val="800"/>
                        </a:spcAft>
                      </a:pPr>
                      <a:r>
                        <a:rPr lang="fr-FR" sz="900" b="1">
                          <a:effectLst/>
                        </a:rPr>
                        <a:t>Capital</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Rentes</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vMerge="1">
                  <a:txBody>
                    <a:bodyPr/>
                    <a:lstStyle/>
                    <a:p>
                      <a:endParaRPr lang="fr-FR"/>
                    </a:p>
                  </a:txBody>
                  <a:tcPr/>
                </a:tc>
              </a:tr>
              <a:tr h="283042">
                <a:tc>
                  <a:txBody>
                    <a:bodyPr/>
                    <a:lstStyle/>
                    <a:p>
                      <a:pPr algn="l">
                        <a:lnSpc>
                          <a:spcPct val="107000"/>
                        </a:lnSpc>
                        <a:spcAft>
                          <a:spcPts val="800"/>
                        </a:spcAft>
                      </a:pPr>
                      <a:r>
                        <a:rPr lang="fr-FR" sz="900" b="1">
                          <a:effectLst/>
                        </a:rPr>
                        <a:t>4. Institutions</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r>
              <a:tr h="864809">
                <a:tc>
                  <a:txBody>
                    <a:bodyPr/>
                    <a:lstStyle/>
                    <a:p>
                      <a:pPr algn="l">
                        <a:lnSpc>
                          <a:spcPct val="107000"/>
                        </a:lnSpc>
                        <a:spcAft>
                          <a:spcPts val="800"/>
                        </a:spcAft>
                      </a:pPr>
                      <a:r>
                        <a:rPr lang="fr-FR" sz="900" b="1">
                          <a:effectLst/>
                        </a:rPr>
                        <a:t>Ménages</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Salaires</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Profits distribués</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Transferts</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Transferts et revenus de la propriété</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Transferts</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Revenus des travailleurs à l'étranger</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Revenu des ménages</a:t>
                      </a:r>
                      <a:endParaRPr lang="fr-FR" sz="900" b="1">
                        <a:effectLst/>
                        <a:latin typeface="Calibri"/>
                        <a:ea typeface="Calibri"/>
                        <a:cs typeface="Arial"/>
                      </a:endParaRPr>
                    </a:p>
                  </a:txBody>
                  <a:tcPr marL="35665" marR="35665" marT="0" marB="0" anchor="ctr"/>
                </a:tc>
              </a:tr>
              <a:tr h="304538">
                <a:tc>
                  <a:txBody>
                    <a:bodyPr/>
                    <a:lstStyle/>
                    <a:p>
                      <a:pPr algn="l">
                        <a:lnSpc>
                          <a:spcPct val="107000"/>
                        </a:lnSpc>
                        <a:spcAft>
                          <a:spcPts val="800"/>
                        </a:spcAft>
                      </a:pPr>
                      <a:r>
                        <a:rPr lang="fr-FR" sz="900" b="1">
                          <a:effectLst/>
                        </a:rPr>
                        <a:t>Entreprises</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Profits non distribués</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Revenus de la propriété</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Revenus de la propriété</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Transferts</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Revenu de l'Entreprise</a:t>
                      </a:r>
                      <a:endParaRPr lang="fr-FR" sz="900" b="1">
                        <a:effectLst/>
                        <a:latin typeface="Calibri"/>
                        <a:ea typeface="Calibri"/>
                        <a:cs typeface="Arial"/>
                      </a:endParaRPr>
                    </a:p>
                  </a:txBody>
                  <a:tcPr marL="35665" marR="35665" marT="0" marB="0" anchor="ctr"/>
                </a:tc>
              </a:tr>
              <a:tr h="566081">
                <a:tc>
                  <a:txBody>
                    <a:bodyPr/>
                    <a:lstStyle/>
                    <a:p>
                      <a:pPr algn="l">
                        <a:lnSpc>
                          <a:spcPct val="107000"/>
                        </a:lnSpc>
                        <a:spcAft>
                          <a:spcPts val="800"/>
                        </a:spcAft>
                      </a:pPr>
                      <a:r>
                        <a:rPr lang="fr-FR" sz="900" b="1">
                          <a:effectLst/>
                        </a:rPr>
                        <a:t>Gouvernement</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Impôts sur la production nets des subventions</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Impôts sur les produits nets des subventions</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Impôts Sec. Sociale</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Impôts sur profits</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Impôts sur le revenu</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Impôts sur le revenu</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Revenu du Gouvernement</a:t>
                      </a:r>
                      <a:endParaRPr lang="fr-FR" sz="900" b="1">
                        <a:effectLst/>
                        <a:latin typeface="Calibri"/>
                        <a:ea typeface="Calibri"/>
                        <a:cs typeface="Arial"/>
                      </a:endParaRPr>
                    </a:p>
                  </a:txBody>
                  <a:tcPr marL="35665" marR="35665" marT="0" marB="0" anchor="ctr"/>
                </a:tc>
              </a:tr>
              <a:tr h="676321">
                <a:tc>
                  <a:txBody>
                    <a:bodyPr/>
                    <a:lstStyle/>
                    <a:p>
                      <a:pPr algn="l">
                        <a:lnSpc>
                          <a:spcPct val="107000"/>
                        </a:lnSpc>
                        <a:spcAft>
                          <a:spcPts val="800"/>
                        </a:spcAft>
                      </a:pPr>
                      <a:r>
                        <a:rPr lang="fr-FR" sz="900" b="1">
                          <a:effectLst/>
                        </a:rPr>
                        <a:t>5. Compte de capital</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Épargne des ménages</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Épargne des entreprises</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Épargne du </a:t>
                      </a:r>
                    </a:p>
                    <a:p>
                      <a:pPr algn="l">
                        <a:lnSpc>
                          <a:spcPct val="107000"/>
                        </a:lnSpc>
                        <a:spcAft>
                          <a:spcPts val="800"/>
                        </a:spcAft>
                      </a:pPr>
                      <a:r>
                        <a:rPr lang="fr-FR" sz="900" b="1" dirty="0">
                          <a:effectLst/>
                        </a:rPr>
                        <a:t>Gouvernement</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Transfert </a:t>
                      </a:r>
                    </a:p>
                    <a:p>
                      <a:pPr algn="l">
                        <a:lnSpc>
                          <a:spcPct val="107000"/>
                        </a:lnSpc>
                        <a:spcAft>
                          <a:spcPts val="800"/>
                        </a:spcAft>
                      </a:pPr>
                      <a:r>
                        <a:rPr lang="fr-FR" sz="900" b="1">
                          <a:effectLst/>
                        </a:rPr>
                        <a:t>de capital</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Épargne totale</a:t>
                      </a:r>
                      <a:endParaRPr lang="fr-FR" sz="900" b="1">
                        <a:effectLst/>
                        <a:latin typeface="Calibri"/>
                        <a:ea typeface="Calibri"/>
                        <a:cs typeface="Arial"/>
                      </a:endParaRPr>
                    </a:p>
                  </a:txBody>
                  <a:tcPr marL="35665" marR="35665" marT="0" marB="0" anchor="ctr"/>
                </a:tc>
              </a:tr>
              <a:tr h="424561">
                <a:tc>
                  <a:txBody>
                    <a:bodyPr/>
                    <a:lstStyle/>
                    <a:p>
                      <a:pPr algn="l">
                        <a:lnSpc>
                          <a:spcPct val="107000"/>
                        </a:lnSpc>
                        <a:spcAft>
                          <a:spcPts val="800"/>
                        </a:spcAft>
                      </a:pPr>
                      <a:r>
                        <a:rPr lang="fr-FR" sz="900" b="1">
                          <a:effectLst/>
                        </a:rPr>
                        <a:t>6. Reste du monde</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11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Importations</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11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a:effectLst/>
                        </a:rPr>
                        <a:t> </a:t>
                      </a:r>
                      <a:endParaRPr lang="fr-FR" sz="900" b="1">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 </a:t>
                      </a:r>
                      <a:endParaRPr lang="fr-FR" sz="900" b="1" dirty="0">
                        <a:effectLst/>
                        <a:latin typeface="Calibri"/>
                        <a:ea typeface="Calibri"/>
                        <a:cs typeface="Arial"/>
                      </a:endParaRPr>
                    </a:p>
                  </a:txBody>
                  <a:tcPr marL="35665" marR="35665" marT="0" marB="0" anchor="ctr"/>
                </a:tc>
                <a:tc>
                  <a:txBody>
                    <a:bodyPr/>
                    <a:lstStyle/>
                    <a:p>
                      <a:pPr algn="l">
                        <a:lnSpc>
                          <a:spcPct val="107000"/>
                        </a:lnSpc>
                        <a:spcAft>
                          <a:spcPts val="800"/>
                        </a:spcAft>
                      </a:pPr>
                      <a:r>
                        <a:rPr lang="fr-FR" sz="900" b="1" dirty="0">
                          <a:effectLst/>
                        </a:rPr>
                        <a:t>Importations</a:t>
                      </a:r>
                      <a:endParaRPr lang="fr-FR" sz="900" b="1" dirty="0">
                        <a:effectLst/>
                        <a:latin typeface="Calibri"/>
                        <a:ea typeface="Calibri"/>
                        <a:cs typeface="Arial"/>
                      </a:endParaRPr>
                    </a:p>
                  </a:txBody>
                  <a:tcPr marL="35665" marR="35665" marT="0" marB="0" anchor="ctr"/>
                </a:tc>
              </a:tr>
              <a:tr h="868676">
                <a:tc>
                  <a:txBody>
                    <a:bodyPr/>
                    <a:lstStyle/>
                    <a:p>
                      <a:pPr algn="just">
                        <a:lnSpc>
                          <a:spcPct val="107000"/>
                        </a:lnSpc>
                        <a:spcAft>
                          <a:spcPts val="800"/>
                        </a:spcAft>
                      </a:pPr>
                      <a:r>
                        <a:rPr lang="fr-FR" sz="1200" b="1" dirty="0">
                          <a:effectLst/>
                        </a:rPr>
                        <a:t>7. Total</a:t>
                      </a:r>
                      <a:endParaRPr lang="fr-FR" sz="1800" b="1" dirty="0">
                        <a:effectLst/>
                        <a:latin typeface="Calibri"/>
                        <a:ea typeface="Calibri"/>
                        <a:cs typeface="Arial"/>
                      </a:endParaRPr>
                    </a:p>
                  </a:txBody>
                  <a:tcPr marL="35665" marR="35665" marT="0" marB="0" anchor="ctr"/>
                </a:tc>
                <a:tc>
                  <a:txBody>
                    <a:bodyPr/>
                    <a:lstStyle/>
                    <a:p>
                      <a:pPr algn="just">
                        <a:lnSpc>
                          <a:spcPct val="107000"/>
                        </a:lnSpc>
                        <a:spcAft>
                          <a:spcPts val="800"/>
                        </a:spcAft>
                      </a:pPr>
                      <a:r>
                        <a:rPr lang="fr-FR" sz="1200" b="1" dirty="0">
                          <a:effectLst/>
                        </a:rPr>
                        <a:t> </a:t>
                      </a:r>
                      <a:endParaRPr lang="fr-FR" sz="1800" b="1" dirty="0">
                        <a:effectLst/>
                        <a:latin typeface="Calibri"/>
                        <a:ea typeface="Calibri"/>
                        <a:cs typeface="Arial"/>
                      </a:endParaRPr>
                    </a:p>
                  </a:txBody>
                  <a:tcPr marL="35665" marR="35665" marT="0" marB="0" anchor="ctr"/>
                </a:tc>
                <a:tc>
                  <a:txBody>
                    <a:bodyPr/>
                    <a:lstStyle/>
                    <a:p>
                      <a:pPr algn="just">
                        <a:lnSpc>
                          <a:spcPct val="107000"/>
                        </a:lnSpc>
                        <a:spcAft>
                          <a:spcPts val="800"/>
                        </a:spcAft>
                      </a:pPr>
                      <a:r>
                        <a:rPr lang="fr-FR" sz="1200" b="1" dirty="0">
                          <a:effectLst/>
                        </a:rPr>
                        <a:t>Production</a:t>
                      </a:r>
                      <a:endParaRPr lang="fr-FR" sz="1800" b="1" dirty="0">
                        <a:effectLst/>
                        <a:latin typeface="Calibri"/>
                        <a:ea typeface="Calibri"/>
                        <a:cs typeface="Arial"/>
                      </a:endParaRPr>
                    </a:p>
                  </a:txBody>
                  <a:tcPr marL="35665" marR="35665" marT="0" marB="0" anchor="ctr"/>
                </a:tc>
                <a:tc>
                  <a:txBody>
                    <a:bodyPr/>
                    <a:lstStyle/>
                    <a:p>
                      <a:pPr algn="just">
                        <a:lnSpc>
                          <a:spcPct val="107000"/>
                        </a:lnSpc>
                        <a:spcAft>
                          <a:spcPts val="800"/>
                        </a:spcAft>
                      </a:pPr>
                      <a:r>
                        <a:rPr lang="fr-FR" sz="1200" b="1" dirty="0">
                          <a:effectLst/>
                        </a:rPr>
                        <a:t>Offre domestique</a:t>
                      </a:r>
                      <a:endParaRPr lang="fr-FR" sz="1800" b="1" dirty="0">
                        <a:effectLst/>
                        <a:latin typeface="Calibri"/>
                        <a:ea typeface="Calibri"/>
                        <a:cs typeface="Arial"/>
                      </a:endParaRPr>
                    </a:p>
                  </a:txBody>
                  <a:tcPr marL="35665" marR="35665" marT="0" marB="0" anchor="ctr"/>
                </a:tc>
                <a:tc gridSpan="2">
                  <a:txBody>
                    <a:bodyPr/>
                    <a:lstStyle/>
                    <a:p>
                      <a:pPr algn="just">
                        <a:lnSpc>
                          <a:spcPct val="107000"/>
                        </a:lnSpc>
                        <a:spcAft>
                          <a:spcPts val="800"/>
                        </a:spcAft>
                      </a:pPr>
                      <a:r>
                        <a:rPr lang="fr-FR" sz="1200" b="1" dirty="0" smtClean="0">
                          <a:effectLst/>
                        </a:rPr>
                        <a:t>Revenu </a:t>
                      </a:r>
                      <a:r>
                        <a:rPr lang="fr-FR" sz="1200" b="1" dirty="0">
                          <a:effectLst/>
                        </a:rPr>
                        <a:t>des facteurs</a:t>
                      </a:r>
                      <a:endParaRPr lang="fr-FR" sz="1200" b="1" dirty="0">
                        <a:effectLst/>
                        <a:latin typeface="Calibri"/>
                        <a:ea typeface="Calibri"/>
                        <a:cs typeface="Arial"/>
                      </a:endParaRPr>
                    </a:p>
                  </a:txBody>
                  <a:tcPr marL="35665" marR="35665" marT="0" marB="0" anchor="ctr"/>
                </a:tc>
                <a:tc hMerge="1">
                  <a:txBody>
                    <a:bodyPr/>
                    <a:lstStyle/>
                    <a:p>
                      <a:endParaRPr lang="fr-FR"/>
                    </a:p>
                  </a:txBody>
                  <a:tcPr/>
                </a:tc>
                <a:tc>
                  <a:txBody>
                    <a:bodyPr/>
                    <a:lstStyle/>
                    <a:p>
                      <a:pPr>
                        <a:lnSpc>
                          <a:spcPct val="107000"/>
                        </a:lnSpc>
                        <a:spcAft>
                          <a:spcPts val="800"/>
                        </a:spcAft>
                      </a:pPr>
                      <a:r>
                        <a:rPr lang="fr-FR" sz="1200" b="1" dirty="0">
                          <a:effectLst/>
                        </a:rPr>
                        <a:t>Dépenses</a:t>
                      </a:r>
                    </a:p>
                    <a:p>
                      <a:pPr>
                        <a:lnSpc>
                          <a:spcPct val="107000"/>
                        </a:lnSpc>
                        <a:spcAft>
                          <a:spcPts val="800"/>
                        </a:spcAft>
                      </a:pPr>
                      <a:r>
                        <a:rPr lang="fr-FR" sz="1200" b="1" dirty="0">
                          <a:effectLst/>
                        </a:rPr>
                        <a:t> Des</a:t>
                      </a:r>
                    </a:p>
                    <a:p>
                      <a:pPr>
                        <a:lnSpc>
                          <a:spcPct val="107000"/>
                        </a:lnSpc>
                        <a:spcAft>
                          <a:spcPts val="800"/>
                        </a:spcAft>
                      </a:pPr>
                      <a:r>
                        <a:rPr lang="fr-FR" sz="1200" b="1" dirty="0">
                          <a:effectLst/>
                        </a:rPr>
                        <a:t> ménages</a:t>
                      </a:r>
                      <a:endParaRPr lang="fr-FR" sz="1200" b="1" dirty="0">
                        <a:effectLst/>
                        <a:latin typeface="Calibri"/>
                        <a:ea typeface="Calibri"/>
                        <a:cs typeface="Arial"/>
                      </a:endParaRPr>
                    </a:p>
                  </a:txBody>
                  <a:tcPr marL="35665" marR="35665" marT="0" marB="0" anchor="ctr"/>
                </a:tc>
                <a:tc>
                  <a:txBody>
                    <a:bodyPr/>
                    <a:lstStyle/>
                    <a:p>
                      <a:pPr algn="just">
                        <a:lnSpc>
                          <a:spcPct val="107000"/>
                        </a:lnSpc>
                        <a:spcAft>
                          <a:spcPts val="800"/>
                        </a:spcAft>
                      </a:pPr>
                      <a:r>
                        <a:rPr lang="fr-FR" sz="1200" b="1" dirty="0">
                          <a:effectLst/>
                        </a:rPr>
                        <a:t>Dépenses des entreprises</a:t>
                      </a:r>
                      <a:endParaRPr lang="fr-FR" sz="1200" b="1" dirty="0">
                        <a:effectLst/>
                        <a:latin typeface="Calibri"/>
                        <a:ea typeface="Calibri"/>
                        <a:cs typeface="Arial"/>
                      </a:endParaRPr>
                    </a:p>
                  </a:txBody>
                  <a:tcPr marL="35665" marR="35665" marT="0" marB="0" anchor="ctr"/>
                </a:tc>
                <a:tc>
                  <a:txBody>
                    <a:bodyPr/>
                    <a:lstStyle/>
                    <a:p>
                      <a:pPr algn="just">
                        <a:lnSpc>
                          <a:spcPct val="107000"/>
                        </a:lnSpc>
                        <a:spcAft>
                          <a:spcPts val="800"/>
                        </a:spcAft>
                      </a:pPr>
                      <a:r>
                        <a:rPr lang="fr-FR" sz="1200" b="1" dirty="0">
                          <a:effectLst/>
                        </a:rPr>
                        <a:t>Dépenses du </a:t>
                      </a:r>
                    </a:p>
                    <a:p>
                      <a:pPr algn="just">
                        <a:lnSpc>
                          <a:spcPct val="107000"/>
                        </a:lnSpc>
                        <a:spcAft>
                          <a:spcPts val="800"/>
                        </a:spcAft>
                      </a:pPr>
                      <a:r>
                        <a:rPr lang="fr-FR" sz="1200" b="1" dirty="0">
                          <a:effectLst/>
                        </a:rPr>
                        <a:t>Gouvernement</a:t>
                      </a:r>
                      <a:endParaRPr lang="fr-FR" sz="1200" b="1" dirty="0">
                        <a:effectLst/>
                        <a:latin typeface="Calibri"/>
                        <a:ea typeface="Calibri"/>
                        <a:cs typeface="Arial"/>
                      </a:endParaRPr>
                    </a:p>
                  </a:txBody>
                  <a:tcPr marL="35665" marR="35665" marT="0" marB="0" anchor="ctr"/>
                </a:tc>
                <a:tc>
                  <a:txBody>
                    <a:bodyPr/>
                    <a:lstStyle/>
                    <a:p>
                      <a:pPr algn="just">
                        <a:lnSpc>
                          <a:spcPct val="107000"/>
                        </a:lnSpc>
                        <a:spcAft>
                          <a:spcPts val="800"/>
                        </a:spcAft>
                      </a:pPr>
                      <a:r>
                        <a:rPr lang="fr-FR" sz="1200" b="1" dirty="0">
                          <a:effectLst/>
                        </a:rPr>
                        <a:t>Investissement total</a:t>
                      </a:r>
                      <a:endParaRPr lang="fr-FR" sz="1200" b="1" dirty="0">
                        <a:effectLst/>
                        <a:latin typeface="Calibri"/>
                        <a:ea typeface="Calibri"/>
                        <a:cs typeface="Arial"/>
                      </a:endParaRPr>
                    </a:p>
                  </a:txBody>
                  <a:tcPr marL="35665" marR="35665" marT="0" marB="0" anchor="ctr"/>
                </a:tc>
                <a:tc>
                  <a:txBody>
                    <a:bodyPr/>
                    <a:lstStyle/>
                    <a:p>
                      <a:pPr algn="just">
                        <a:lnSpc>
                          <a:spcPct val="107000"/>
                        </a:lnSpc>
                        <a:spcAft>
                          <a:spcPts val="800"/>
                        </a:spcAft>
                      </a:pPr>
                      <a:r>
                        <a:rPr lang="fr-FR" sz="1200" b="1" dirty="0">
                          <a:effectLst/>
                        </a:rPr>
                        <a:t>Recettes en devises</a:t>
                      </a:r>
                      <a:endParaRPr lang="fr-FR" sz="1200" b="1" dirty="0">
                        <a:effectLst/>
                        <a:latin typeface="Calibri"/>
                        <a:ea typeface="Calibri"/>
                        <a:cs typeface="Arial"/>
                      </a:endParaRPr>
                    </a:p>
                  </a:txBody>
                  <a:tcPr marL="35665" marR="35665" marT="0" marB="0" anchor="ctr"/>
                </a:tc>
                <a:tc>
                  <a:txBody>
                    <a:bodyPr/>
                    <a:lstStyle/>
                    <a:p>
                      <a:pPr algn="just">
                        <a:lnSpc>
                          <a:spcPct val="107000"/>
                        </a:lnSpc>
                        <a:spcAft>
                          <a:spcPts val="800"/>
                        </a:spcAft>
                      </a:pPr>
                      <a:r>
                        <a:rPr lang="fr-FR" sz="1200" b="1" dirty="0">
                          <a:effectLst/>
                        </a:rPr>
                        <a:t> </a:t>
                      </a:r>
                      <a:endParaRPr lang="fr-FR" sz="1200" b="1" dirty="0">
                        <a:effectLst/>
                        <a:latin typeface="Calibri"/>
                        <a:ea typeface="Calibri"/>
                        <a:cs typeface="Arial"/>
                      </a:endParaRPr>
                    </a:p>
                  </a:txBody>
                  <a:tcPr marL="35665" marR="35665" marT="0" marB="0" anchor="ctr"/>
                </a:tc>
              </a:tr>
            </a:tbl>
          </a:graphicData>
        </a:graphic>
      </p:graphicFrame>
    </p:spTree>
    <p:extLst>
      <p:ext uri="{BB962C8B-B14F-4D97-AF65-F5344CB8AC3E}">
        <p14:creationId xmlns:p14="http://schemas.microsoft.com/office/powerpoint/2010/main" val="2753893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778098"/>
          </a:xfrm>
        </p:spPr>
        <p:txBody>
          <a:bodyPr/>
          <a:lstStyle/>
          <a:p>
            <a:pPr algn="ctr"/>
            <a:r>
              <a:rPr lang="fr-FR" b="1" dirty="0" smtClean="0"/>
              <a:t>3.MCS </a:t>
            </a:r>
            <a:r>
              <a:rPr lang="fr-FR" b="1" dirty="0"/>
              <a:t>standard souhaitée </a:t>
            </a:r>
            <a:r>
              <a:rPr lang="fr-FR" b="1" dirty="0" smtClean="0"/>
              <a:t>(suite)</a:t>
            </a:r>
            <a:endParaRPr lang="fr-FR" b="1" dirty="0"/>
          </a:p>
        </p:txBody>
      </p:sp>
      <p:sp>
        <p:nvSpPr>
          <p:cNvPr id="7" name="Espace réservé du pied de page 4"/>
          <p:cNvSpPr>
            <a:spLocks noGrp="1"/>
          </p:cNvSpPr>
          <p:nvPr>
            <p:ph type="ftr" sz="quarter" idx="11"/>
          </p:nvPr>
        </p:nvSpPr>
        <p:spPr>
          <a:xfrm>
            <a:off x="1043608" y="6309320"/>
            <a:ext cx="6696744" cy="432048"/>
          </a:xfrm>
        </p:spPr>
        <p:txBody>
          <a:bodyPr/>
          <a:lstStyle/>
          <a:p>
            <a:pPr algn="ctr"/>
            <a:r>
              <a:rPr lang="fr-FR" sz="1200" b="1" smtClean="0"/>
              <a:t>Approfondissement des Améliorations du Système ERETES (17 au 19/12/2018) - Bamako (MALI)</a:t>
            </a:r>
            <a:endParaRPr lang="fr-FR" sz="1200" b="1" dirty="0"/>
          </a:p>
        </p:txBody>
      </p:sp>
      <p:sp>
        <p:nvSpPr>
          <p:cNvPr id="4" name="Espace réservé du numéro de diapositive 3"/>
          <p:cNvSpPr>
            <a:spLocks noGrp="1"/>
          </p:cNvSpPr>
          <p:nvPr>
            <p:ph type="sldNum" sz="quarter" idx="12"/>
          </p:nvPr>
        </p:nvSpPr>
        <p:spPr>
          <a:xfrm>
            <a:off x="7596336" y="6237312"/>
            <a:ext cx="1161826" cy="365125"/>
          </a:xfrm>
        </p:spPr>
        <p:txBody>
          <a:bodyPr/>
          <a:lstStyle/>
          <a:p>
            <a:fld id="{88067854-3B27-4B88-AC1E-48AF3E81C837}" type="slidenum">
              <a:rPr lang="fr-FR" smtClean="0"/>
              <a:t>6</a:t>
            </a:fld>
            <a:endParaRPr lang="fr-FR"/>
          </a:p>
        </p:txBody>
      </p:sp>
      <p:sp>
        <p:nvSpPr>
          <p:cNvPr id="5" name="Espace réservé du contenu 4"/>
          <p:cNvSpPr>
            <a:spLocks noGrp="1"/>
          </p:cNvSpPr>
          <p:nvPr>
            <p:ph sz="quarter" idx="1"/>
          </p:nvPr>
        </p:nvSpPr>
        <p:spPr>
          <a:xfrm>
            <a:off x="539552" y="1844824"/>
            <a:ext cx="8208912" cy="4281656"/>
          </a:xfrm>
        </p:spPr>
        <p:txBody>
          <a:bodyPr>
            <a:normAutofit fontScale="92500" lnSpcReduction="10000"/>
          </a:bodyPr>
          <a:lstStyle/>
          <a:p>
            <a:pPr>
              <a:buFont typeface="Wingdings" pitchFamily="2" charset="2"/>
              <a:buChar char="q"/>
            </a:pPr>
            <a:r>
              <a:rPr lang="fr-FR" dirty="0" smtClean="0"/>
              <a:t> De façon pratique et en raison des expériences vécues (particulièrement les besoins des utilisateurs ), </a:t>
            </a:r>
            <a:r>
              <a:rPr lang="fr-FR" dirty="0" smtClean="0"/>
              <a:t> la MCS standard souhaitée devrait comporter non seulement l’édition de la macro-MCS primaire mais également une sortie comportant toutes les informations figurant dans les tableaux du cadre central (TRE et TCEI) du SCN, en l’occurrence:</a:t>
            </a:r>
          </a:p>
          <a:p>
            <a:pPr lvl="1">
              <a:buFont typeface="Wingdings" pitchFamily="2" charset="2"/>
              <a:buChar char="ü"/>
            </a:pPr>
            <a:r>
              <a:rPr lang="fr-FR" dirty="0"/>
              <a:t> </a:t>
            </a:r>
            <a:r>
              <a:rPr lang="fr-FR" dirty="0" smtClean="0"/>
              <a:t>les n branches d’activités et les n produits; </a:t>
            </a:r>
          </a:p>
          <a:p>
            <a:pPr lvl="1">
              <a:buFont typeface="Wingdings" pitchFamily="2" charset="2"/>
              <a:buChar char="ü"/>
            </a:pPr>
            <a:r>
              <a:rPr lang="fr-FR" dirty="0" smtClean="0"/>
              <a:t> tous les secteurs institutionnels (souvent ISBLSM occulté)</a:t>
            </a:r>
            <a:endParaRPr lang="fr-FR" dirty="0" smtClean="0"/>
          </a:p>
          <a:p>
            <a:pPr lvl="1">
              <a:buFont typeface="Wingdings" pitchFamily="2" charset="2"/>
              <a:buChar char="ü"/>
            </a:pPr>
            <a:r>
              <a:rPr lang="fr-FR" dirty="0" smtClean="0"/>
              <a:t> les six types d’impôts et taxes (TVA, Subventions sur les produits, Autres impôts sur les produits, Impôts sur les exportations, Impôts sur les importations, Impôts sur la production et Subventions sur la production et les Impôts sur le revenu et le patrimoine)</a:t>
            </a:r>
            <a:endParaRPr lang="fr-FR" dirty="0" smtClean="0"/>
          </a:p>
          <a:p>
            <a:pPr>
              <a:buFont typeface="Wingdings" pitchFamily="2" charset="2"/>
              <a:buChar char="q"/>
            </a:pPr>
            <a:endParaRPr lang="fr-FR" dirty="0"/>
          </a:p>
        </p:txBody>
      </p:sp>
    </p:spTree>
    <p:extLst>
      <p:ext uri="{BB962C8B-B14F-4D97-AF65-F5344CB8AC3E}">
        <p14:creationId xmlns:p14="http://schemas.microsoft.com/office/powerpoint/2010/main" val="2212685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84976" cy="706090"/>
          </a:xfrm>
        </p:spPr>
        <p:txBody>
          <a:bodyPr>
            <a:normAutofit fontScale="90000"/>
          </a:bodyPr>
          <a:lstStyle/>
          <a:p>
            <a:pPr algn="ctr"/>
            <a:r>
              <a:rPr lang="fr-FR" b="1" dirty="0"/>
              <a:t>3.MCS standard souhaitée (suite)</a:t>
            </a:r>
            <a:endParaRPr lang="fr-FR" dirty="0"/>
          </a:p>
        </p:txBody>
      </p:sp>
      <p:sp>
        <p:nvSpPr>
          <p:cNvPr id="7" name="Espace réservé du pied de page 4"/>
          <p:cNvSpPr>
            <a:spLocks noGrp="1"/>
          </p:cNvSpPr>
          <p:nvPr>
            <p:ph type="ftr" sz="quarter" idx="11"/>
          </p:nvPr>
        </p:nvSpPr>
        <p:spPr>
          <a:xfrm>
            <a:off x="1043608" y="6309320"/>
            <a:ext cx="6552728" cy="288032"/>
          </a:xfrm>
        </p:spPr>
        <p:txBody>
          <a:bodyPr/>
          <a:lstStyle/>
          <a:p>
            <a:pPr algn="ctr"/>
            <a:r>
              <a:rPr lang="fr-FR" sz="1200" b="1" smtClean="0"/>
              <a:t>Approfondissement des Améliorations du Système ERETES (17 au 19/12/2018) - Bamako (MALI)</a:t>
            </a:r>
            <a:endParaRPr lang="fr-FR" sz="1200" b="1" dirty="0"/>
          </a:p>
        </p:txBody>
      </p:sp>
      <p:sp>
        <p:nvSpPr>
          <p:cNvPr id="4" name="Espace réservé du numéro de diapositive 3"/>
          <p:cNvSpPr>
            <a:spLocks noGrp="1"/>
          </p:cNvSpPr>
          <p:nvPr>
            <p:ph type="sldNum" sz="quarter" idx="12"/>
          </p:nvPr>
        </p:nvSpPr>
        <p:spPr>
          <a:xfrm>
            <a:off x="7596336" y="6237312"/>
            <a:ext cx="1161826" cy="365125"/>
          </a:xfrm>
        </p:spPr>
        <p:txBody>
          <a:bodyPr/>
          <a:lstStyle/>
          <a:p>
            <a:fld id="{88067854-3B27-4B88-AC1E-48AF3E81C837}" type="slidenum">
              <a:rPr lang="fr-FR" smtClean="0"/>
              <a:t>7</a:t>
            </a:fld>
            <a:endParaRPr lang="fr-FR" dirty="0"/>
          </a:p>
        </p:txBody>
      </p:sp>
      <p:sp>
        <p:nvSpPr>
          <p:cNvPr id="5" name="Espace réservé du contenu 4"/>
          <p:cNvSpPr>
            <a:spLocks noGrp="1"/>
          </p:cNvSpPr>
          <p:nvPr>
            <p:ph sz="quarter" idx="1"/>
          </p:nvPr>
        </p:nvSpPr>
        <p:spPr>
          <a:xfrm>
            <a:off x="676654" y="1484784"/>
            <a:ext cx="7927793" cy="4641696"/>
          </a:xfrm>
        </p:spPr>
        <p:txBody>
          <a:bodyPr>
            <a:normAutofit/>
          </a:bodyPr>
          <a:lstStyle/>
          <a:p>
            <a:pPr>
              <a:buFont typeface="Wingdings" pitchFamily="2" charset="2"/>
              <a:buChar char="q"/>
            </a:pPr>
            <a:r>
              <a:rPr lang="fr-FR" dirty="0" smtClean="0"/>
              <a:t> Pour cela, les informations dont on a besoin sont celles contenues dans: </a:t>
            </a:r>
          </a:p>
          <a:p>
            <a:pPr lvl="1">
              <a:buFont typeface="Wingdings" pitchFamily="2" charset="2"/>
              <a:buChar char="ü"/>
            </a:pPr>
            <a:r>
              <a:rPr lang="fr-FR" dirty="0" smtClean="0"/>
              <a:t>le TRE; </a:t>
            </a:r>
          </a:p>
          <a:p>
            <a:pPr lvl="1">
              <a:buFont typeface="Wingdings" pitchFamily="2" charset="2"/>
              <a:buChar char="ü"/>
            </a:pPr>
            <a:r>
              <a:rPr lang="fr-FR" dirty="0" smtClean="0"/>
              <a:t>le TCEI et </a:t>
            </a:r>
          </a:p>
          <a:p>
            <a:pPr lvl="1">
              <a:buFont typeface="Wingdings" pitchFamily="2" charset="2"/>
              <a:buChar char="ü"/>
            </a:pPr>
            <a:r>
              <a:rPr lang="fr-FR" dirty="0"/>
              <a:t>l</a:t>
            </a:r>
            <a:r>
              <a:rPr lang="fr-FR" dirty="0" smtClean="0"/>
              <a:t>’extraction de </a:t>
            </a:r>
            <a:r>
              <a:rPr lang="fr-FR" dirty="0" smtClean="0"/>
              <a:t>certaines matrices de qui à qui (D4, D5, D6, D7).</a:t>
            </a:r>
          </a:p>
          <a:p>
            <a:pPr>
              <a:buFont typeface="Wingdings" pitchFamily="2" charset="2"/>
              <a:buChar char="q"/>
            </a:pPr>
            <a:r>
              <a:rPr lang="fr-FR" dirty="0" smtClean="0"/>
              <a:t> A ce titre, </a:t>
            </a:r>
            <a:r>
              <a:rPr lang="fr-FR" dirty="0"/>
              <a:t>deux ou trois types </a:t>
            </a:r>
            <a:r>
              <a:rPr lang="fr-FR" dirty="0" smtClean="0"/>
              <a:t>d’édition</a:t>
            </a:r>
            <a:r>
              <a:rPr lang="fr-FR" dirty="0"/>
              <a:t> </a:t>
            </a:r>
            <a:r>
              <a:rPr lang="fr-FR" dirty="0" smtClean="0"/>
              <a:t>seraient attendus:</a:t>
            </a:r>
          </a:p>
          <a:p>
            <a:pPr lvl="1">
              <a:buFont typeface="Wingdings" pitchFamily="2" charset="2"/>
              <a:buChar char="ü"/>
            </a:pPr>
            <a:r>
              <a:rPr lang="fr-FR" dirty="0" smtClean="0"/>
              <a:t>Macro MCS primaire (6X6)</a:t>
            </a:r>
          </a:p>
          <a:p>
            <a:pPr lvl="1">
              <a:buFont typeface="Wingdings" pitchFamily="2" charset="2"/>
              <a:buChar char="ü"/>
            </a:pPr>
            <a:r>
              <a:rPr lang="fr-FR" dirty="0" smtClean="0"/>
              <a:t>MCS standard proposée</a:t>
            </a:r>
          </a:p>
          <a:p>
            <a:pPr lvl="1">
              <a:buFont typeface="Wingdings" pitchFamily="2" charset="2"/>
              <a:buChar char="ü"/>
            </a:pPr>
            <a:r>
              <a:rPr lang="fr-FR" dirty="0" smtClean="0"/>
              <a:t>Macro MCS désagrégée (MCS avec les branches et produits au niveau 1 de leurs nomenclatures respectives, tous les secteurs institutionnels et une mise en exergue des impôts et taxes).</a:t>
            </a:r>
          </a:p>
          <a:p>
            <a:pPr lvl="1">
              <a:buFont typeface="Wingdings" pitchFamily="2" charset="2"/>
              <a:buChar char="ü"/>
            </a:pPr>
            <a:endParaRPr lang="fr-FR" dirty="0"/>
          </a:p>
          <a:p>
            <a:pPr>
              <a:buFont typeface="Wingdings" pitchFamily="2" charset="2"/>
              <a:buChar char="q"/>
            </a:pPr>
            <a:endParaRPr lang="fr-FR" dirty="0"/>
          </a:p>
          <a:p>
            <a:pPr>
              <a:buFont typeface="Wingdings" pitchFamily="2" charset="2"/>
              <a:buChar char="q"/>
            </a:pPr>
            <a:endParaRPr lang="fr-FR" dirty="0"/>
          </a:p>
        </p:txBody>
      </p:sp>
    </p:spTree>
    <p:extLst>
      <p:ext uri="{BB962C8B-B14F-4D97-AF65-F5344CB8AC3E}">
        <p14:creationId xmlns:p14="http://schemas.microsoft.com/office/powerpoint/2010/main" val="2912969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pied de page 4"/>
          <p:cNvSpPr>
            <a:spLocks noGrp="1"/>
          </p:cNvSpPr>
          <p:nvPr>
            <p:ph type="ftr" sz="quarter" idx="11"/>
          </p:nvPr>
        </p:nvSpPr>
        <p:spPr>
          <a:xfrm>
            <a:off x="1043608" y="6309320"/>
            <a:ext cx="6552728" cy="288032"/>
          </a:xfrm>
        </p:spPr>
        <p:txBody>
          <a:bodyPr/>
          <a:lstStyle/>
          <a:p>
            <a:pPr algn="ctr"/>
            <a:r>
              <a:rPr lang="fr-FR" sz="1200" b="1" smtClean="0"/>
              <a:t>Approfondissement des Améliorations du Système ERETES (17 au 19/12/2018) - Bamako (MALI)</a:t>
            </a:r>
            <a:endParaRPr lang="fr-FR" sz="1200" b="1" dirty="0"/>
          </a:p>
        </p:txBody>
      </p:sp>
      <p:sp>
        <p:nvSpPr>
          <p:cNvPr id="4" name="Espace réservé du numéro de diapositive 3"/>
          <p:cNvSpPr>
            <a:spLocks noGrp="1"/>
          </p:cNvSpPr>
          <p:nvPr>
            <p:ph type="sldNum" sz="quarter" idx="12"/>
          </p:nvPr>
        </p:nvSpPr>
        <p:spPr>
          <a:xfrm>
            <a:off x="7596336" y="6237312"/>
            <a:ext cx="1161826" cy="365125"/>
          </a:xfrm>
        </p:spPr>
        <p:txBody>
          <a:bodyPr/>
          <a:lstStyle/>
          <a:p>
            <a:fld id="{88067854-3B27-4B88-AC1E-48AF3E81C837}" type="slidenum">
              <a:rPr lang="fr-FR" smtClean="0"/>
              <a:t>8</a:t>
            </a:fld>
            <a:endParaRPr lang="fr-FR" dirty="0"/>
          </a:p>
        </p:txBody>
      </p:sp>
      <p:sp>
        <p:nvSpPr>
          <p:cNvPr id="5" name="Espace réservé du contenu 4"/>
          <p:cNvSpPr>
            <a:spLocks noGrp="1"/>
          </p:cNvSpPr>
          <p:nvPr>
            <p:ph sz="quarter" idx="1"/>
          </p:nvPr>
        </p:nvSpPr>
        <p:spPr>
          <a:xfrm>
            <a:off x="395536" y="260648"/>
            <a:ext cx="8424936" cy="5865832"/>
          </a:xfrm>
        </p:spPr>
        <p:txBody>
          <a:bodyPr anchor="ctr">
            <a:noAutofit/>
          </a:bodyPr>
          <a:lstStyle/>
          <a:p>
            <a:pPr marL="0" indent="0" algn="ctr">
              <a:buNone/>
            </a:pPr>
            <a:r>
              <a:rPr lang="fr-FR" sz="11500" dirty="0" smtClean="0"/>
              <a:t>Merci pour votre attention</a:t>
            </a:r>
            <a:endParaRPr lang="fr-FR" sz="11500" dirty="0"/>
          </a:p>
        </p:txBody>
      </p:sp>
    </p:spTree>
    <p:extLst>
      <p:ext uri="{BB962C8B-B14F-4D97-AF65-F5344CB8AC3E}">
        <p14:creationId xmlns:p14="http://schemas.microsoft.com/office/powerpoint/2010/main" val="1047108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3573016"/>
            <a:ext cx="8496944" cy="3029977"/>
          </a:xfrm>
        </p:spPr>
        <p:txBody>
          <a:bodyPr>
            <a:normAutofit fontScale="47500" lnSpcReduction="20000"/>
          </a:bodyPr>
          <a:lstStyle/>
          <a:p>
            <a:pPr lvl="0">
              <a:buClr>
                <a:srgbClr val="D34817"/>
              </a:buClr>
            </a:pPr>
            <a:r>
              <a:rPr lang="fr-FR" sz="5900" b="1" dirty="0">
                <a:solidFill>
                  <a:prstClr val="black">
                    <a:lumMod val="85000"/>
                    <a:lumOff val="15000"/>
                  </a:prstClr>
                </a:solidFill>
              </a:rPr>
              <a:t>NOUVEAUX TABLEAUX DE SYNTHESE: </a:t>
            </a:r>
            <a:endParaRPr lang="fr-FR" sz="5900" b="1" dirty="0" smtClean="0">
              <a:solidFill>
                <a:prstClr val="black">
                  <a:lumMod val="85000"/>
                  <a:lumOff val="15000"/>
                </a:prstClr>
              </a:solidFill>
            </a:endParaRPr>
          </a:p>
          <a:p>
            <a:pPr lvl="0">
              <a:buClr>
                <a:srgbClr val="D34817"/>
              </a:buClr>
            </a:pPr>
            <a:r>
              <a:rPr lang="fr-FR" sz="5900" b="1" dirty="0" smtClean="0">
                <a:solidFill>
                  <a:prstClr val="black">
                    <a:lumMod val="85000"/>
                    <a:lumOff val="15000"/>
                  </a:prstClr>
                </a:solidFill>
              </a:rPr>
              <a:t>LES </a:t>
            </a:r>
            <a:r>
              <a:rPr lang="fr-FR" sz="5900" b="1" dirty="0">
                <a:solidFill>
                  <a:prstClr val="black">
                    <a:lumMod val="85000"/>
                    <a:lumOff val="15000"/>
                  </a:prstClr>
                </a:solidFill>
              </a:rPr>
              <a:t>MATRICES DE COMPTABILITE </a:t>
            </a:r>
            <a:r>
              <a:rPr lang="fr-FR" sz="5900" b="1" dirty="0" smtClean="0">
                <a:solidFill>
                  <a:prstClr val="black">
                    <a:lumMod val="85000"/>
                    <a:lumOff val="15000"/>
                  </a:prstClr>
                </a:solidFill>
              </a:rPr>
              <a:t>SOCIALE </a:t>
            </a:r>
            <a:r>
              <a:rPr lang="fr-FR" sz="5900" b="1" dirty="0">
                <a:solidFill>
                  <a:prstClr val="black">
                    <a:lumMod val="85000"/>
                    <a:lumOff val="15000"/>
                  </a:prstClr>
                </a:solidFill>
              </a:rPr>
              <a:t>(MCS)</a:t>
            </a:r>
          </a:p>
          <a:p>
            <a:r>
              <a:rPr lang="fr-FR" dirty="0">
                <a:solidFill>
                  <a:schemeClr val="tx1">
                    <a:lumMod val="85000"/>
                    <a:lumOff val="15000"/>
                  </a:schemeClr>
                </a:solidFill>
              </a:rPr>
              <a:t>Bamako (MALI), du 17 au 19 décembre </a:t>
            </a:r>
            <a:r>
              <a:rPr lang="fr-FR" dirty="0" smtClean="0">
                <a:solidFill>
                  <a:schemeClr val="tx1">
                    <a:lumMod val="85000"/>
                    <a:lumOff val="15000"/>
                  </a:schemeClr>
                </a:solidFill>
              </a:rPr>
              <a:t>2018</a:t>
            </a:r>
            <a:endParaRPr lang="fr-FR" dirty="0" smtClean="0"/>
          </a:p>
          <a:p>
            <a:r>
              <a:rPr lang="fr-FR" dirty="0" smtClean="0"/>
              <a:t>Préparée </a:t>
            </a:r>
            <a:r>
              <a:rPr lang="fr-FR" dirty="0" smtClean="0"/>
              <a:t>par </a:t>
            </a:r>
          </a:p>
          <a:p>
            <a:r>
              <a:rPr lang="fr-FR" sz="2800" b="1" dirty="0" smtClean="0"/>
              <a:t>Koffi </a:t>
            </a:r>
            <a:r>
              <a:rPr lang="fr-FR" sz="2800" b="1" dirty="0" err="1" smtClean="0"/>
              <a:t>Mepanou</a:t>
            </a:r>
            <a:r>
              <a:rPr lang="fr-FR" sz="2800" b="1" dirty="0" smtClean="0"/>
              <a:t> ADOLI	</a:t>
            </a:r>
            <a:endParaRPr lang="fr-FR" sz="2800" b="1" dirty="0"/>
          </a:p>
          <a:p>
            <a:r>
              <a:rPr lang="fr-FR" dirty="0" smtClean="0"/>
              <a:t>Ingénieur </a:t>
            </a:r>
            <a:r>
              <a:rPr lang="fr-FR" dirty="0" smtClean="0"/>
              <a:t>Statisticien </a:t>
            </a:r>
            <a:r>
              <a:rPr lang="fr-FR" dirty="0" smtClean="0"/>
              <a:t>Economiste</a:t>
            </a:r>
          </a:p>
          <a:p>
            <a:r>
              <a:rPr lang="fr-FR" dirty="0" smtClean="0"/>
              <a:t>Comptable national</a:t>
            </a:r>
            <a:endParaRPr lang="fr-FR" dirty="0" smtClean="0"/>
          </a:p>
          <a:p>
            <a:r>
              <a:rPr lang="fr-FR" sz="2800" b="1" dirty="0" smtClean="0">
                <a:solidFill>
                  <a:schemeClr val="tx1">
                    <a:lumMod val="85000"/>
                    <a:lumOff val="15000"/>
                  </a:schemeClr>
                </a:solidFill>
              </a:rPr>
              <a:t>Institut </a:t>
            </a:r>
            <a:r>
              <a:rPr lang="fr-FR" sz="2800" b="1" dirty="0">
                <a:solidFill>
                  <a:schemeClr val="tx1">
                    <a:lumMod val="85000"/>
                    <a:lumOff val="15000"/>
                  </a:schemeClr>
                </a:solidFill>
              </a:rPr>
              <a:t>National de la Statistique et des Etudes Economiques et Démographiques</a:t>
            </a:r>
          </a:p>
          <a:p>
            <a:r>
              <a:rPr lang="fr-FR" sz="2800" b="1" dirty="0">
                <a:solidFill>
                  <a:schemeClr val="tx1">
                    <a:lumMod val="85000"/>
                    <a:lumOff val="15000"/>
                  </a:schemeClr>
                </a:solidFill>
              </a:rPr>
              <a:t>(INSEED)</a:t>
            </a:r>
          </a:p>
          <a:p>
            <a:r>
              <a:rPr lang="fr-FR" sz="1400" b="1" dirty="0">
                <a:solidFill>
                  <a:schemeClr val="tx1">
                    <a:lumMod val="85000"/>
                    <a:lumOff val="15000"/>
                  </a:schemeClr>
                </a:solidFill>
              </a:rPr>
              <a:t>BP 118 Lomé TOGO</a:t>
            </a:r>
          </a:p>
          <a:p>
            <a:r>
              <a:rPr lang="fr-FR" sz="2500" b="1" dirty="0" smtClean="0">
                <a:solidFill>
                  <a:schemeClr val="tx1">
                    <a:lumMod val="85000"/>
                    <a:lumOff val="15000"/>
                  </a:schemeClr>
                </a:solidFill>
                <a:hlinkClick r:id="rId2"/>
              </a:rPr>
              <a:t>www.stat-togo.org</a:t>
            </a:r>
            <a:endParaRPr lang="fr-FR" sz="2900" b="1" dirty="0" smtClean="0">
              <a:solidFill>
                <a:schemeClr val="tx1">
                  <a:lumMod val="85000"/>
                  <a:lumOff val="15000"/>
                </a:schemeClr>
              </a:solidFill>
            </a:endParaRPr>
          </a:p>
        </p:txBody>
      </p:sp>
      <p:sp>
        <p:nvSpPr>
          <p:cNvPr id="2" name="Titre 1"/>
          <p:cNvSpPr>
            <a:spLocks noGrp="1"/>
          </p:cNvSpPr>
          <p:nvPr>
            <p:ph type="ctrTitle"/>
          </p:nvPr>
        </p:nvSpPr>
        <p:spPr>
          <a:xfrm>
            <a:off x="323528" y="260648"/>
            <a:ext cx="8640960" cy="3024336"/>
          </a:xfrm>
        </p:spPr>
        <p:txBody>
          <a:bodyPr>
            <a:normAutofit/>
          </a:bodyPr>
          <a:lstStyle/>
          <a:p>
            <a:r>
              <a:rPr lang="fr-FR" sz="4400" b="1" dirty="0" smtClean="0">
                <a:solidFill>
                  <a:schemeClr val="accent1">
                    <a:lumMod val="60000"/>
                    <a:lumOff val="40000"/>
                  </a:schemeClr>
                </a:solidFill>
              </a:rPr>
              <a:t>Atelier AFRISTAT INSEE</a:t>
            </a:r>
            <a:br>
              <a:rPr lang="fr-FR" sz="4400" b="1" dirty="0" smtClean="0">
                <a:solidFill>
                  <a:schemeClr val="accent1">
                    <a:lumMod val="60000"/>
                    <a:lumOff val="40000"/>
                  </a:schemeClr>
                </a:solidFill>
              </a:rPr>
            </a:br>
            <a:r>
              <a:rPr lang="fr-FR" dirty="0" smtClean="0"/>
              <a:t>Approfondissement des améliorations du système ERETES</a:t>
            </a:r>
            <a:endParaRPr lang="fr-FR" b="1" dirty="0">
              <a:solidFill>
                <a:srgbClr val="C00000"/>
              </a:solidFill>
            </a:endParaRPr>
          </a:p>
        </p:txBody>
      </p:sp>
    </p:spTree>
    <p:extLst>
      <p:ext uri="{BB962C8B-B14F-4D97-AF65-F5344CB8AC3E}">
        <p14:creationId xmlns:p14="http://schemas.microsoft.com/office/powerpoint/2010/main" val="6951449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18305</TotalTime>
  <Words>731</Words>
  <Application>Microsoft Office PowerPoint</Application>
  <PresentationFormat>Affichage à l'écran (4:3)</PresentationFormat>
  <Paragraphs>227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Capitaux</vt:lpstr>
      <vt:lpstr>Atelier AFRISTAT INSEE Approfondissement des améliorations du système ERETES</vt:lpstr>
      <vt:lpstr>0. Contenu de la présentation</vt:lpstr>
      <vt:lpstr>1. Pratique de l’élaboration de MCS au Togo</vt:lpstr>
      <vt:lpstr>2.MCS standard proposée </vt:lpstr>
      <vt:lpstr>Présentation PowerPoint</vt:lpstr>
      <vt:lpstr>3.MCS standard souhaitée (suite)</vt:lpstr>
      <vt:lpstr>3.MCS standard souhaitée (suite)</vt:lpstr>
      <vt:lpstr>Présentation PowerPoint</vt:lpstr>
      <vt:lpstr>Atelier AFRISTAT INSEE Approfondissement des améliorations du système ERETES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Ezechias ADOLI</dc:creator>
  <cp:lastModifiedBy>Ezéchias ADOLI</cp:lastModifiedBy>
  <cp:revision>204</cp:revision>
  <dcterms:created xsi:type="dcterms:W3CDTF">2014-07-28T15:58:10Z</dcterms:created>
  <dcterms:modified xsi:type="dcterms:W3CDTF">2018-12-18T17:23:53Z</dcterms:modified>
</cp:coreProperties>
</file>