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303" r:id="rId2"/>
    <p:sldId id="275" r:id="rId3"/>
    <p:sldId id="295" r:id="rId4"/>
    <p:sldId id="300" r:id="rId5"/>
    <p:sldId id="302" r:id="rId6"/>
    <p:sldId id="291" r:id="rId7"/>
    <p:sldId id="294" r:id="rId8"/>
    <p:sldId id="296" r:id="rId9"/>
    <p:sldId id="263"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95394" autoAdjust="0"/>
  </p:normalViewPr>
  <p:slideViewPr>
    <p:cSldViewPr>
      <p:cViewPr varScale="1">
        <p:scale>
          <a:sx n="89" d="100"/>
          <a:sy n="89" d="100"/>
        </p:scale>
        <p:origin x="128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E559F4-551F-4536-A6DA-03779B042095}" type="datetimeFigureOut">
              <a:rPr lang="fr-FR" smtClean="0"/>
              <a:pPr/>
              <a:t>13/11/2019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EEC45A-90DD-4FC0-92F3-DE8953D90F45}" type="slidenum">
              <a:rPr lang="fr-FR" smtClean="0"/>
              <a:pPr/>
              <a:t>‹N°›</a:t>
            </a:fld>
            <a:endParaRPr lang="fr-FR"/>
          </a:p>
        </p:txBody>
      </p:sp>
    </p:spTree>
    <p:extLst>
      <p:ext uri="{BB962C8B-B14F-4D97-AF65-F5344CB8AC3E}">
        <p14:creationId xmlns:p14="http://schemas.microsoft.com/office/powerpoint/2010/main" val="1804831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072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Tree>
    <p:extLst>
      <p:ext uri="{BB962C8B-B14F-4D97-AF65-F5344CB8AC3E}">
        <p14:creationId xmlns:p14="http://schemas.microsoft.com/office/powerpoint/2010/main" val="30648593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noProof="0"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2</a:t>
            </a:fld>
            <a:endParaRPr lang="fr-FR"/>
          </a:p>
        </p:txBody>
      </p:sp>
    </p:spTree>
    <p:extLst>
      <p:ext uri="{BB962C8B-B14F-4D97-AF65-F5344CB8AC3E}">
        <p14:creationId xmlns:p14="http://schemas.microsoft.com/office/powerpoint/2010/main" val="9500648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noProof="0"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3</a:t>
            </a:fld>
            <a:endParaRPr lang="fr-FR"/>
          </a:p>
        </p:txBody>
      </p:sp>
    </p:spTree>
    <p:extLst>
      <p:ext uri="{BB962C8B-B14F-4D97-AF65-F5344CB8AC3E}">
        <p14:creationId xmlns:p14="http://schemas.microsoft.com/office/powerpoint/2010/main" val="4891945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noProof="0"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4</a:t>
            </a:fld>
            <a:endParaRPr lang="fr-FR"/>
          </a:p>
        </p:txBody>
      </p:sp>
    </p:spTree>
    <p:extLst>
      <p:ext uri="{BB962C8B-B14F-4D97-AF65-F5344CB8AC3E}">
        <p14:creationId xmlns:p14="http://schemas.microsoft.com/office/powerpoint/2010/main" val="36606564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noProof="0"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5</a:t>
            </a:fld>
            <a:endParaRPr lang="fr-FR"/>
          </a:p>
        </p:txBody>
      </p:sp>
    </p:spTree>
    <p:extLst>
      <p:ext uri="{BB962C8B-B14F-4D97-AF65-F5344CB8AC3E}">
        <p14:creationId xmlns:p14="http://schemas.microsoft.com/office/powerpoint/2010/main" val="26533166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noProof="0"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6</a:t>
            </a:fld>
            <a:endParaRPr lang="fr-FR"/>
          </a:p>
        </p:txBody>
      </p:sp>
    </p:spTree>
    <p:extLst>
      <p:ext uri="{BB962C8B-B14F-4D97-AF65-F5344CB8AC3E}">
        <p14:creationId xmlns:p14="http://schemas.microsoft.com/office/powerpoint/2010/main" val="34409667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noProof="0"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7</a:t>
            </a:fld>
            <a:endParaRPr lang="fr-FR"/>
          </a:p>
        </p:txBody>
      </p:sp>
    </p:spTree>
    <p:extLst>
      <p:ext uri="{BB962C8B-B14F-4D97-AF65-F5344CB8AC3E}">
        <p14:creationId xmlns:p14="http://schemas.microsoft.com/office/powerpoint/2010/main" val="30995369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noProof="0" dirty="0"/>
          </a:p>
        </p:txBody>
      </p:sp>
      <p:sp>
        <p:nvSpPr>
          <p:cNvPr id="4" name="Espace réservé du numéro de diapositive 3"/>
          <p:cNvSpPr>
            <a:spLocks noGrp="1"/>
          </p:cNvSpPr>
          <p:nvPr>
            <p:ph type="sldNum" sz="quarter" idx="10"/>
          </p:nvPr>
        </p:nvSpPr>
        <p:spPr/>
        <p:txBody>
          <a:bodyPr/>
          <a:lstStyle/>
          <a:p>
            <a:pPr>
              <a:defRPr/>
            </a:pPr>
            <a:fld id="{FC30E5EA-31E2-4D66-B969-FB25C3C58B01}" type="slidenum">
              <a:rPr lang="fr-FR" smtClean="0"/>
              <a:pPr>
                <a:defRPr/>
              </a:pPr>
              <a:t>8</a:t>
            </a:fld>
            <a:endParaRPr lang="fr-FR"/>
          </a:p>
        </p:txBody>
      </p:sp>
    </p:spTree>
    <p:extLst>
      <p:ext uri="{BB962C8B-B14F-4D97-AF65-F5344CB8AC3E}">
        <p14:creationId xmlns:p14="http://schemas.microsoft.com/office/powerpoint/2010/main" val="23062054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F2CDC48-4BB9-4DEA-9FCF-6752B11B092E}" type="datetimeFigureOut">
              <a:rPr lang="fr-FR" smtClean="0"/>
              <a:pPr/>
              <a:t>13/11/2019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2CDC48-4BB9-4DEA-9FCF-6752B11B092E}" type="datetimeFigureOut">
              <a:rPr lang="fr-FR" smtClean="0"/>
              <a:pPr/>
              <a:t>13/11/2019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2CDC48-4BB9-4DEA-9FCF-6752B11B092E}" type="datetimeFigureOut">
              <a:rPr lang="fr-FR" smtClean="0"/>
              <a:pPr/>
              <a:t>13/11/2019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2CDC48-4BB9-4DEA-9FCF-6752B11B092E}" type="datetimeFigureOut">
              <a:rPr lang="fr-FR" smtClean="0"/>
              <a:pPr/>
              <a:t>13/11/2019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F2CDC48-4BB9-4DEA-9FCF-6752B11B092E}" type="datetimeFigureOut">
              <a:rPr lang="fr-FR" smtClean="0"/>
              <a:pPr/>
              <a:t>13/11/2019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F2CDC48-4BB9-4DEA-9FCF-6752B11B092E}" type="datetimeFigureOut">
              <a:rPr lang="fr-FR" smtClean="0"/>
              <a:pPr/>
              <a:t>13/11/2019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F2CDC48-4BB9-4DEA-9FCF-6752B11B092E}" type="datetimeFigureOut">
              <a:rPr lang="fr-FR" smtClean="0"/>
              <a:pPr/>
              <a:t>13/11/2019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F2CDC48-4BB9-4DEA-9FCF-6752B11B092E}" type="datetimeFigureOut">
              <a:rPr lang="fr-FR" smtClean="0"/>
              <a:pPr/>
              <a:t>13/11/2019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F2CDC48-4BB9-4DEA-9FCF-6752B11B092E}" type="datetimeFigureOut">
              <a:rPr lang="fr-FR" smtClean="0"/>
              <a:pPr/>
              <a:t>13/11/2019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F2CDC48-4BB9-4DEA-9FCF-6752B11B092E}" type="datetimeFigureOut">
              <a:rPr lang="fr-FR" smtClean="0"/>
              <a:pPr/>
              <a:t>13/11/2019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F2CDC48-4BB9-4DEA-9FCF-6752B11B092E}" type="datetimeFigureOut">
              <a:rPr lang="fr-FR" smtClean="0"/>
              <a:pPr/>
              <a:t>13/11/2019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B8E191D-02C5-41CB-B961-ECE79006D34B}"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2CDC48-4BB9-4DEA-9FCF-6752B11B092E}" type="datetimeFigureOut">
              <a:rPr lang="fr-FR" smtClean="0"/>
              <a:pPr/>
              <a:t>13/11/2019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8E191D-02C5-41CB-B961-ECE79006D34B}"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re 1"/>
          <p:cNvSpPr>
            <a:spLocks noGrp="1"/>
          </p:cNvSpPr>
          <p:nvPr>
            <p:ph type="ctrTitle"/>
          </p:nvPr>
        </p:nvSpPr>
        <p:spPr>
          <a:xfrm>
            <a:off x="0" y="3301282"/>
            <a:ext cx="9144000" cy="3556718"/>
          </a:xfrm>
          <a:solidFill>
            <a:schemeClr val="accent5">
              <a:lumMod val="20000"/>
              <a:lumOff val="80000"/>
            </a:schemeClr>
          </a:solidFill>
        </p:spPr>
        <p:txBody>
          <a:bodyPr rtlCol="0">
            <a:noAutofit/>
          </a:bodyPr>
          <a:lstStyle/>
          <a:p>
            <a:pPr>
              <a:defRPr/>
            </a:pPr>
            <a:r>
              <a:rPr lang="fr-FR" sz="3600" b="1" dirty="0" smtClean="0"/>
              <a:t>Partage d’expériences dans la </a:t>
            </a:r>
            <a:r>
              <a:rPr lang="fr-FR" sz="3600" b="1" dirty="0" err="1" smtClean="0"/>
              <a:t>retropolation</a:t>
            </a:r>
            <a:r>
              <a:rPr lang="fr-FR" sz="3600" b="1" dirty="0" smtClean="0"/>
              <a:t> des comptes nationaux:</a:t>
            </a:r>
            <a:br>
              <a:rPr lang="fr-FR" sz="3600" b="1" dirty="0" smtClean="0"/>
            </a:br>
            <a:r>
              <a:rPr lang="fr-FR" sz="3500" i="1" dirty="0" smtClean="0">
                <a:solidFill>
                  <a:schemeClr val="accent5">
                    <a:lumMod val="50000"/>
                  </a:schemeClr>
                </a:solidFill>
                <a:latin typeface="Agency FB" pitchFamily="34" charset="0"/>
              </a:rPr>
              <a:t>Changements conceptuels: Cas pratique du Sénégal</a:t>
            </a:r>
            <a:br>
              <a:rPr lang="fr-FR" sz="3500" i="1" dirty="0" smtClean="0">
                <a:solidFill>
                  <a:schemeClr val="accent5">
                    <a:lumMod val="50000"/>
                  </a:schemeClr>
                </a:solidFill>
                <a:latin typeface="Agency FB" pitchFamily="34" charset="0"/>
              </a:rPr>
            </a:br>
            <a:r>
              <a:rPr lang="fr-FR" sz="3500" i="1" dirty="0" smtClean="0">
                <a:solidFill>
                  <a:schemeClr val="accent5">
                    <a:lumMod val="50000"/>
                  </a:schemeClr>
                </a:solidFill>
                <a:latin typeface="Agency FB" pitchFamily="34" charset="0"/>
              </a:rPr>
              <a:t>présenté par:</a:t>
            </a:r>
            <a:br>
              <a:rPr lang="fr-FR" sz="3500" i="1" dirty="0" smtClean="0">
                <a:solidFill>
                  <a:schemeClr val="accent5">
                    <a:lumMod val="50000"/>
                  </a:schemeClr>
                </a:solidFill>
                <a:latin typeface="Agency FB" pitchFamily="34" charset="0"/>
              </a:rPr>
            </a:br>
            <a:r>
              <a:rPr lang="fr-FR" sz="2400" dirty="0" smtClean="0">
                <a:latin typeface="Arial" panose="020B0604020202020204" pitchFamily="34" charset="0"/>
                <a:cs typeface="Arial" panose="020B0604020202020204" pitchFamily="34" charset="0"/>
              </a:rPr>
              <a:t>Adama SECK</a:t>
            </a:r>
            <a:br>
              <a:rPr lang="fr-FR" sz="2400" dirty="0" smtClean="0">
                <a:latin typeface="Arial" panose="020B0604020202020204" pitchFamily="34" charset="0"/>
                <a:cs typeface="Arial" panose="020B0604020202020204" pitchFamily="34" charset="0"/>
              </a:rPr>
            </a:br>
            <a:r>
              <a:rPr lang="fr-FR" sz="2400" dirty="0" smtClean="0">
                <a:latin typeface="Arial" panose="020B0604020202020204" pitchFamily="34" charset="0"/>
                <a:cs typeface="Arial" panose="020B0604020202020204" pitchFamily="34" charset="0"/>
              </a:rPr>
              <a:t>Manga NDIAYE </a:t>
            </a:r>
            <a:br>
              <a:rPr lang="fr-FR" sz="2400" dirty="0" smtClean="0">
                <a:latin typeface="Arial" panose="020B0604020202020204" pitchFamily="34" charset="0"/>
                <a:cs typeface="Arial" panose="020B0604020202020204" pitchFamily="34" charset="0"/>
              </a:rPr>
            </a:br>
            <a:r>
              <a:rPr lang="fr-FR" sz="2400" dirty="0" smtClean="0">
                <a:latin typeface="Arial" panose="020B0604020202020204" pitchFamily="34" charset="0"/>
                <a:cs typeface="Arial" panose="020B0604020202020204" pitchFamily="34" charset="0"/>
              </a:rPr>
              <a:t>Khadim SOURANG </a:t>
            </a:r>
          </a:p>
        </p:txBody>
      </p:sp>
      <p:sp>
        <p:nvSpPr>
          <p:cNvPr id="6" name="Titre 1"/>
          <p:cNvSpPr txBox="1">
            <a:spLocks/>
          </p:cNvSpPr>
          <p:nvPr/>
        </p:nvSpPr>
        <p:spPr>
          <a:xfrm>
            <a:off x="16478" y="1196752"/>
            <a:ext cx="9144000" cy="2071702"/>
          </a:xfrm>
          <a:prstGeom prst="rect">
            <a:avLst/>
          </a:prstGeom>
          <a:solidFill>
            <a:schemeClr val="accent5">
              <a:lumMod val="75000"/>
            </a:schemeClr>
          </a:solidFill>
        </p:spPr>
        <p:txBody>
          <a:bodyPr vert="horz" lIns="91440" tIns="45720" rIns="91440" bIns="45720" rtlCol="0" anchor="ctr">
            <a:noAutofit/>
          </a:bodyPr>
          <a:lstStyle/>
          <a:p>
            <a:pPr algn="ctr">
              <a:spcBef>
                <a:spcPct val="0"/>
              </a:spcBef>
              <a:defRPr/>
            </a:pPr>
            <a:r>
              <a:rPr lang="fr-FR" sz="4000" dirty="0" smtClean="0">
                <a:solidFill>
                  <a:srgbClr val="4BACC6">
                    <a:lumMod val="20000"/>
                    <a:lumOff val="80000"/>
                  </a:srgbClr>
                </a:solidFill>
                <a:latin typeface="Arial" pitchFamily="34" charset="0"/>
                <a:cs typeface="Arial" pitchFamily="34" charset="0"/>
              </a:rPr>
              <a:t>Atelier régional sur les comptes nationaux </a:t>
            </a:r>
            <a:r>
              <a:rPr lang="fr-FR" sz="4000" dirty="0">
                <a:solidFill>
                  <a:srgbClr val="4BACC6">
                    <a:lumMod val="20000"/>
                    <a:lumOff val="80000"/>
                  </a:srgbClr>
                </a:solidFill>
                <a:latin typeface="Arial" pitchFamily="34" charset="0"/>
                <a:cs typeface="Arial" pitchFamily="34" charset="0"/>
              </a:rPr>
              <a:t>PSR-UEMOA</a:t>
            </a:r>
            <a:r>
              <a:rPr lang="fr-FR" sz="4000" b="1" dirty="0">
                <a:solidFill>
                  <a:prstClr val="black"/>
                </a:solidFill>
              </a:rPr>
              <a:t> </a:t>
            </a:r>
            <a:endParaRPr lang="fr-FR" sz="4000" dirty="0" smtClean="0">
              <a:solidFill>
                <a:srgbClr val="4BACC6">
                  <a:lumMod val="20000"/>
                  <a:lumOff val="80000"/>
                </a:srgbClr>
              </a:solidFill>
              <a:latin typeface="Arial" pitchFamily="34" charset="0"/>
              <a:cs typeface="Arial" pitchFamily="34" charset="0"/>
            </a:endParaRPr>
          </a:p>
          <a:p>
            <a:pPr algn="ctr">
              <a:spcBef>
                <a:spcPct val="0"/>
              </a:spcBef>
              <a:defRPr/>
            </a:pPr>
            <a:r>
              <a:rPr lang="fr-FR" sz="1600" b="1" i="1" smtClean="0">
                <a:solidFill>
                  <a:srgbClr val="4BACC6">
                    <a:lumMod val="20000"/>
                    <a:lumOff val="80000"/>
                  </a:srgbClr>
                </a:solidFill>
                <a:latin typeface="Arial" pitchFamily="34" charset="0"/>
                <a:cs typeface="Arial" pitchFamily="34" charset="0"/>
              </a:rPr>
              <a:t>Saly (Mbour, Sénégal), </a:t>
            </a:r>
            <a:r>
              <a:rPr lang="fr-FR" sz="1600" b="1" i="1" dirty="0" smtClean="0">
                <a:solidFill>
                  <a:srgbClr val="4BACC6">
                    <a:lumMod val="20000"/>
                    <a:lumOff val="80000"/>
                  </a:srgbClr>
                </a:solidFill>
                <a:latin typeface="Arial" pitchFamily="34" charset="0"/>
                <a:cs typeface="Arial" pitchFamily="34" charset="0"/>
              </a:rPr>
              <a:t>du 11 au 15 novembre 2019</a:t>
            </a:r>
          </a:p>
        </p:txBody>
      </p:sp>
    </p:spTree>
    <p:extLst>
      <p:ext uri="{BB962C8B-B14F-4D97-AF65-F5344CB8AC3E}">
        <p14:creationId xmlns:p14="http://schemas.microsoft.com/office/powerpoint/2010/main" val="299120381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357158" y="1285860"/>
            <a:ext cx="8487232" cy="571504"/>
          </a:xfrm>
          <a:ln/>
        </p:spPr>
        <p:style>
          <a:lnRef idx="2">
            <a:schemeClr val="accent1"/>
          </a:lnRef>
          <a:fillRef idx="1">
            <a:schemeClr val="lt1"/>
          </a:fillRef>
          <a:effectRef idx="0">
            <a:schemeClr val="accent1"/>
          </a:effectRef>
          <a:fontRef idx="minor">
            <a:schemeClr val="dk1"/>
          </a:fontRef>
        </p:style>
        <p:txBody>
          <a:bodyPr>
            <a:normAutofit/>
          </a:bodyPr>
          <a:lstStyle/>
          <a:p>
            <a:pPr eaLnBrk="1" hangingPunct="1">
              <a:defRPr/>
            </a:pPr>
            <a:r>
              <a:rPr lang="fr-FR" sz="2400" b="1" dirty="0" smtClean="0">
                <a:latin typeface="Agency FB" pitchFamily="34" charset="0"/>
                <a:cs typeface="Arial" pitchFamily="34" charset="0"/>
              </a:rPr>
              <a:t>PLAN</a:t>
            </a:r>
          </a:p>
        </p:txBody>
      </p:sp>
      <p:sp>
        <p:nvSpPr>
          <p:cNvPr id="5" name="Titre 1"/>
          <p:cNvSpPr txBox="1">
            <a:spLocks/>
          </p:cNvSpPr>
          <p:nvPr/>
        </p:nvSpPr>
        <p:spPr>
          <a:xfrm>
            <a:off x="357158" y="1890492"/>
            <a:ext cx="8487232" cy="4643470"/>
          </a:xfrm>
          <a:prstGeom prst="rect">
            <a:avLst/>
          </a:prstGeom>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p>
            <a:pPr marL="800100" lvl="1" indent="-342900" algn="just">
              <a:lnSpc>
                <a:spcPct val="107000"/>
              </a:lnSpc>
              <a:spcAft>
                <a:spcPts val="800"/>
              </a:spcAft>
              <a:buFont typeface="Wingdings" panose="05000000000000000000" pitchFamily="2" charset="2"/>
              <a:buChar char="q"/>
              <a:defRPr/>
            </a:pPr>
            <a:r>
              <a:rPr lang="fr-FR" sz="2400" b="1" dirty="0" smtClean="0">
                <a:latin typeface="Agency FB" pitchFamily="34" charset="0"/>
                <a:cs typeface="Arial" pitchFamily="34" charset="0"/>
              </a:rPr>
              <a:t>Recherche &amp; Développement</a:t>
            </a:r>
            <a:endParaRPr lang="fr-FR" sz="2400" b="1" dirty="0">
              <a:latin typeface="Agency FB" pitchFamily="34" charset="0"/>
              <a:cs typeface="Arial" pitchFamily="34" charset="0"/>
            </a:endParaRPr>
          </a:p>
          <a:p>
            <a:pPr marL="800100" lvl="1" indent="-342900" algn="just">
              <a:lnSpc>
                <a:spcPct val="107000"/>
              </a:lnSpc>
              <a:spcAft>
                <a:spcPts val="800"/>
              </a:spcAft>
              <a:buFont typeface="Wingdings" panose="05000000000000000000" pitchFamily="2" charset="2"/>
              <a:buChar char="q"/>
              <a:defRPr/>
            </a:pPr>
            <a:r>
              <a:rPr lang="fr-FR" sz="2400" b="1" dirty="0">
                <a:latin typeface="Agency FB" pitchFamily="34" charset="0"/>
                <a:cs typeface="Arial" pitchFamily="34" charset="0"/>
              </a:rPr>
              <a:t>SIFIM</a:t>
            </a:r>
          </a:p>
          <a:p>
            <a:pPr marL="800100" lvl="1" indent="-342900" algn="just">
              <a:lnSpc>
                <a:spcPct val="107000"/>
              </a:lnSpc>
              <a:spcAft>
                <a:spcPts val="800"/>
              </a:spcAft>
              <a:buFont typeface="Wingdings" panose="05000000000000000000" pitchFamily="2" charset="2"/>
              <a:buChar char="q"/>
              <a:defRPr/>
            </a:pPr>
            <a:r>
              <a:rPr lang="fr-FR" sz="2400" b="1" dirty="0" smtClean="0">
                <a:latin typeface="Agency FB" pitchFamily="34" charset="0"/>
                <a:cs typeface="Arial" pitchFamily="34" charset="0"/>
              </a:rPr>
              <a:t>Production de la BCEAO</a:t>
            </a:r>
          </a:p>
          <a:p>
            <a:pPr marL="800100" lvl="1" indent="-342900" algn="just">
              <a:lnSpc>
                <a:spcPct val="107000"/>
              </a:lnSpc>
              <a:spcAft>
                <a:spcPts val="800"/>
              </a:spcAft>
              <a:buFont typeface="Wingdings" panose="05000000000000000000" pitchFamily="2" charset="2"/>
              <a:buChar char="q"/>
              <a:defRPr/>
            </a:pPr>
            <a:r>
              <a:rPr lang="fr-FR" sz="2400" b="1" dirty="0" smtClean="0">
                <a:latin typeface="Agency FB" pitchFamily="34" charset="0"/>
                <a:cs typeface="Arial" pitchFamily="34" charset="0"/>
              </a:rPr>
              <a:t>Assurance </a:t>
            </a:r>
          </a:p>
          <a:p>
            <a:pPr marL="342900" indent="-342900" algn="just">
              <a:buFont typeface="Arial" panose="020B0604020202020204" pitchFamily="34" charset="0"/>
              <a:buChar char="•"/>
              <a:defRPr/>
            </a:pPr>
            <a:endParaRPr lang="fr-FR" sz="2600" dirty="0" smtClean="0">
              <a:latin typeface="Agency FB" pitchFamily="34" charset="0"/>
              <a:cs typeface="Arial" pitchFamily="34" charset="0"/>
            </a:endParaRPr>
          </a:p>
        </p:txBody>
      </p:sp>
      <p:sp>
        <p:nvSpPr>
          <p:cNvPr id="8" name="ZoneTexte 43"/>
          <p:cNvSpPr txBox="1">
            <a:spLocks noChangeArrowheads="1"/>
          </p:cNvSpPr>
          <p:nvPr/>
        </p:nvSpPr>
        <p:spPr bwMode="auto">
          <a:xfrm>
            <a:off x="4860032" y="0"/>
            <a:ext cx="4283968" cy="307777"/>
          </a:xfrm>
          <a:prstGeom prst="rect">
            <a:avLst/>
          </a:prstGeom>
          <a:noFill/>
          <a:ln w="9525">
            <a:noFill/>
            <a:miter lim="800000"/>
            <a:headEnd/>
            <a:tailEnd/>
          </a:ln>
        </p:spPr>
        <p:txBody>
          <a:bodyPr wrap="square">
            <a:spAutoFit/>
          </a:bodyPr>
          <a:lstStyle/>
          <a:p>
            <a:pPr algn="r">
              <a:spcBef>
                <a:spcPts val="600"/>
              </a:spcBef>
            </a:pPr>
            <a:r>
              <a:rPr lang="fr-FR" sz="1400" b="1" dirty="0">
                <a:solidFill>
                  <a:schemeClr val="bg1"/>
                </a:solidFill>
                <a:latin typeface="Arial" pitchFamily="34" charset="0"/>
                <a:cs typeface="Arial" pitchFamily="34" charset="0"/>
              </a:rPr>
              <a:t>Atelier régional </a:t>
            </a:r>
            <a:r>
              <a:rPr lang="fr-FR" sz="1400" b="1" dirty="0" smtClean="0">
                <a:solidFill>
                  <a:schemeClr val="bg1"/>
                </a:solidFill>
                <a:latin typeface="Arial" pitchFamily="34" charset="0"/>
                <a:cs typeface="Arial" pitchFamily="34" charset="0"/>
              </a:rPr>
              <a:t>sur la rétropolation</a:t>
            </a:r>
            <a:endParaRPr lang="fr-FR" sz="1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20762783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357158" y="1285860"/>
            <a:ext cx="8487232" cy="571504"/>
          </a:xfrm>
          <a:ln/>
        </p:spPr>
        <p:style>
          <a:lnRef idx="2">
            <a:schemeClr val="accent1"/>
          </a:lnRef>
          <a:fillRef idx="1">
            <a:schemeClr val="lt1"/>
          </a:fillRef>
          <a:effectRef idx="0">
            <a:schemeClr val="accent1"/>
          </a:effectRef>
          <a:fontRef idx="minor">
            <a:schemeClr val="dk1"/>
          </a:fontRef>
        </p:style>
        <p:txBody>
          <a:bodyPr>
            <a:normAutofit/>
          </a:bodyPr>
          <a:lstStyle/>
          <a:p>
            <a:pPr>
              <a:defRPr/>
            </a:pPr>
            <a:r>
              <a:rPr lang="fr-FR" sz="2400" b="1" dirty="0" smtClean="0">
                <a:latin typeface="Agency FB" pitchFamily="34" charset="0"/>
                <a:cs typeface="Arial" pitchFamily="34" charset="0"/>
              </a:rPr>
              <a:t>Recherche </a:t>
            </a:r>
            <a:r>
              <a:rPr lang="fr-FR" sz="2400" b="1" dirty="0" smtClean="0">
                <a:cs typeface="Arial" pitchFamily="34" charset="0"/>
              </a:rPr>
              <a:t>&amp;</a:t>
            </a:r>
            <a:r>
              <a:rPr lang="fr-FR" sz="2400" b="1" dirty="0" smtClean="0">
                <a:latin typeface="Agency FB" pitchFamily="34" charset="0"/>
                <a:cs typeface="Arial" pitchFamily="34" charset="0"/>
              </a:rPr>
              <a:t> Développement</a:t>
            </a:r>
          </a:p>
        </p:txBody>
      </p:sp>
      <p:sp>
        <p:nvSpPr>
          <p:cNvPr id="5" name="Titre 1"/>
          <p:cNvSpPr txBox="1">
            <a:spLocks/>
          </p:cNvSpPr>
          <p:nvPr/>
        </p:nvSpPr>
        <p:spPr>
          <a:xfrm>
            <a:off x="333240" y="1928802"/>
            <a:ext cx="8487232" cy="4643470"/>
          </a:xfrm>
          <a:prstGeom prst="rect">
            <a:avLst/>
          </a:prstGeom>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fontScale="92500" lnSpcReduction="20000"/>
          </a:bodyPr>
          <a:lstStyle/>
          <a:p>
            <a:pPr marL="342900" indent="-342900">
              <a:buFont typeface="Wingdings" panose="05000000000000000000" pitchFamily="2" charset="2"/>
              <a:buChar char="q"/>
            </a:pPr>
            <a:endParaRPr lang="fr-FR" sz="2400" dirty="0" smtClean="0"/>
          </a:p>
          <a:p>
            <a:pPr marL="342900" indent="-342900" algn="just">
              <a:buFont typeface="Wingdings" panose="05000000000000000000" pitchFamily="2" charset="2"/>
              <a:buChar char="q"/>
            </a:pPr>
            <a:r>
              <a:rPr lang="fr-FR" sz="2600" dirty="0"/>
              <a:t>Le SCN 93 </a:t>
            </a:r>
            <a:r>
              <a:rPr lang="fr-FR" sz="2600" dirty="0" smtClean="0"/>
              <a:t>considérait </a:t>
            </a:r>
            <a:r>
              <a:rPr lang="fr-FR" sz="2600" dirty="0"/>
              <a:t>les frais de R&amp;D comme des consommations intermédiaires. Autrement dit, ils affectent négativement la valeur ajoutée des branches qui en faisaient;</a:t>
            </a:r>
          </a:p>
          <a:p>
            <a:pPr marL="342900" indent="-342900" algn="just">
              <a:buFont typeface="Wingdings" panose="05000000000000000000" pitchFamily="2" charset="2"/>
              <a:buChar char="q"/>
            </a:pPr>
            <a:endParaRPr lang="fr-FR" sz="2600" dirty="0"/>
          </a:p>
          <a:p>
            <a:pPr marL="342900" indent="-342900" algn="just">
              <a:buFont typeface="Wingdings" panose="05000000000000000000" pitchFamily="2" charset="2"/>
              <a:buChar char="q"/>
            </a:pPr>
            <a:r>
              <a:rPr lang="fr-FR" sz="2600" dirty="0"/>
              <a:t>Selon le SCN 2008, la recherche et développement est un travail créatif entrepris sur une base systématique afin d'accroître le stock de connaissances et permet à ce stock de connaissances d'être employé pour concevoir de nouvelles applications;</a:t>
            </a:r>
          </a:p>
          <a:p>
            <a:pPr marL="342900" indent="-342900" algn="just">
              <a:buFont typeface="Wingdings" panose="05000000000000000000" pitchFamily="2" charset="2"/>
              <a:buChar char="q"/>
            </a:pPr>
            <a:endParaRPr lang="fr-FR" sz="2600" dirty="0"/>
          </a:p>
          <a:p>
            <a:pPr marL="342900" indent="-342900" algn="just">
              <a:buFont typeface="Wingdings" panose="05000000000000000000" pitchFamily="2" charset="2"/>
              <a:buChar char="q"/>
            </a:pPr>
            <a:r>
              <a:rPr lang="fr-FR" sz="2600" dirty="0"/>
              <a:t>Le produit de la recherche et développement est évalué au prix du marché s’il est acheté ou à la somme du total des coûts de production plus une majoration appropriée représentant les coûts des actifs fixes utilisés dans la production, si elle est entreprise pour compte propre;</a:t>
            </a:r>
          </a:p>
          <a:p>
            <a:pPr lvl="0" eaLnBrk="0" fontAlgn="base" hangingPunct="0">
              <a:spcBef>
                <a:spcPts val="700"/>
              </a:spcBef>
              <a:spcAft>
                <a:spcPct val="0"/>
              </a:spcAft>
              <a:buClr>
                <a:srgbClr val="DD8047"/>
              </a:buClr>
              <a:buSzPct val="60000"/>
              <a:defRPr/>
            </a:pPr>
            <a:endParaRPr lang="fr-FR" sz="2400" dirty="0">
              <a:solidFill>
                <a:prstClr val="black"/>
              </a:solidFill>
              <a:latin typeface="Tw Cen MT"/>
            </a:endParaRPr>
          </a:p>
        </p:txBody>
      </p:sp>
      <p:sp>
        <p:nvSpPr>
          <p:cNvPr id="6" name="ZoneTexte 43"/>
          <p:cNvSpPr txBox="1">
            <a:spLocks noChangeArrowheads="1"/>
          </p:cNvSpPr>
          <p:nvPr/>
        </p:nvSpPr>
        <p:spPr bwMode="auto">
          <a:xfrm>
            <a:off x="4860032" y="0"/>
            <a:ext cx="4283968" cy="307777"/>
          </a:xfrm>
          <a:prstGeom prst="rect">
            <a:avLst/>
          </a:prstGeom>
          <a:noFill/>
          <a:ln w="9525">
            <a:noFill/>
            <a:miter lim="800000"/>
            <a:headEnd/>
            <a:tailEnd/>
          </a:ln>
        </p:spPr>
        <p:txBody>
          <a:bodyPr wrap="square">
            <a:spAutoFit/>
          </a:bodyPr>
          <a:lstStyle/>
          <a:p>
            <a:pPr algn="r">
              <a:spcBef>
                <a:spcPts val="600"/>
              </a:spcBef>
            </a:pPr>
            <a:r>
              <a:rPr lang="fr-FR" sz="1400" b="1" dirty="0">
                <a:solidFill>
                  <a:schemeClr val="bg1"/>
                </a:solidFill>
                <a:latin typeface="Arial" pitchFamily="34" charset="0"/>
                <a:cs typeface="Arial" pitchFamily="34" charset="0"/>
              </a:rPr>
              <a:t>Atelier régional </a:t>
            </a:r>
            <a:r>
              <a:rPr lang="fr-FR" sz="1400" b="1" dirty="0" smtClean="0">
                <a:solidFill>
                  <a:schemeClr val="bg1"/>
                </a:solidFill>
                <a:latin typeface="Arial" pitchFamily="34" charset="0"/>
                <a:cs typeface="Arial" pitchFamily="34" charset="0"/>
              </a:rPr>
              <a:t>sur la rétropolation</a:t>
            </a:r>
            <a:endParaRPr lang="fr-FR" sz="1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25567511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333240" y="1052736"/>
            <a:ext cx="8487232" cy="571504"/>
          </a:xfrm>
          <a:ln/>
        </p:spPr>
        <p:style>
          <a:lnRef idx="2">
            <a:schemeClr val="accent1"/>
          </a:lnRef>
          <a:fillRef idx="1">
            <a:schemeClr val="lt1"/>
          </a:fillRef>
          <a:effectRef idx="0">
            <a:schemeClr val="accent1"/>
          </a:effectRef>
          <a:fontRef idx="minor">
            <a:schemeClr val="dk1"/>
          </a:fontRef>
        </p:style>
        <p:txBody>
          <a:bodyPr>
            <a:normAutofit/>
          </a:bodyPr>
          <a:lstStyle/>
          <a:p>
            <a:pPr>
              <a:defRPr/>
            </a:pPr>
            <a:r>
              <a:rPr lang="fr-FR" sz="2400" b="1" dirty="0" smtClean="0">
                <a:latin typeface="Agency FB" pitchFamily="34" charset="0"/>
                <a:cs typeface="Arial" pitchFamily="34" charset="0"/>
              </a:rPr>
              <a:t>Recherche </a:t>
            </a:r>
            <a:r>
              <a:rPr lang="fr-FR" sz="2400" b="1" dirty="0" smtClean="0">
                <a:cs typeface="Arial" pitchFamily="34" charset="0"/>
              </a:rPr>
              <a:t>&amp;</a:t>
            </a:r>
            <a:r>
              <a:rPr lang="fr-FR" sz="2400" b="1" dirty="0" smtClean="0">
                <a:latin typeface="Agency FB" pitchFamily="34" charset="0"/>
                <a:cs typeface="Arial" pitchFamily="34" charset="0"/>
              </a:rPr>
              <a:t> </a:t>
            </a:r>
            <a:r>
              <a:rPr lang="fr-FR" sz="2400" b="1" dirty="0">
                <a:latin typeface="Agency FB" pitchFamily="34" charset="0"/>
                <a:cs typeface="Arial" pitchFamily="34" charset="0"/>
              </a:rPr>
              <a:t>Développement et Prospection minière</a:t>
            </a:r>
            <a:endParaRPr lang="fr-FR" sz="2400" b="1" dirty="0" smtClean="0">
              <a:latin typeface="Agency FB" pitchFamily="34" charset="0"/>
              <a:cs typeface="Arial" pitchFamily="34" charset="0"/>
            </a:endParaRPr>
          </a:p>
        </p:txBody>
      </p:sp>
      <p:sp>
        <p:nvSpPr>
          <p:cNvPr id="5" name="Titre 1"/>
          <p:cNvSpPr txBox="1">
            <a:spLocks/>
          </p:cNvSpPr>
          <p:nvPr/>
        </p:nvSpPr>
        <p:spPr>
          <a:xfrm>
            <a:off x="333240" y="1772816"/>
            <a:ext cx="8775264" cy="4968552"/>
          </a:xfrm>
          <a:prstGeom prst="rect">
            <a:avLst/>
          </a:prstGeom>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lnSpcReduction="10000"/>
          </a:bodyPr>
          <a:lstStyle/>
          <a:p>
            <a:pPr marL="342900" indent="-342900" algn="just">
              <a:buFont typeface="Wingdings" panose="05000000000000000000" pitchFamily="2" charset="2"/>
              <a:buChar char="q"/>
            </a:pPr>
            <a:r>
              <a:rPr lang="fr-FR" sz="2600" dirty="0"/>
              <a:t>La prospection minière et l’évaluation des ressources sont les dépenses consacrées à l’exploration des gisements de pétrole, de gaz naturel et d’autres gisements non pétroliers, ainsi que les coûts d’évaluation des ressources éventuellement découvertes. Elle est évaluée de la même manière que la R&amp;D;</a:t>
            </a:r>
          </a:p>
          <a:p>
            <a:pPr marL="342900" indent="-342900">
              <a:buFont typeface="Wingdings" panose="05000000000000000000" pitchFamily="2" charset="2"/>
              <a:buChar char="q"/>
            </a:pPr>
            <a:endParaRPr lang="fr-FR" sz="3100" dirty="0"/>
          </a:p>
          <a:p>
            <a:pPr marL="342900" indent="-342900" algn="just">
              <a:buFont typeface="Wingdings" panose="05000000000000000000" pitchFamily="2" charset="2"/>
              <a:buChar char="q"/>
            </a:pPr>
            <a:r>
              <a:rPr lang="fr-FR" sz="2600" dirty="0"/>
              <a:t>De façon pratique, pour les entreprises, la production en R&amp;D ou en exploration minière a été reconstituée à partir du poste AE du bilan (compte 211 et 2191 selon la SYSCOA). Ainsi, la variation du montant du poste AE entre l’exercice n-1 et n est considérée comme de la R&amp;D ou de l’exploration moyennant une majoration </a:t>
            </a:r>
            <a:r>
              <a:rPr lang="fr-FR" sz="2600" dirty="0" smtClean="0"/>
              <a:t>pour </a:t>
            </a:r>
            <a:r>
              <a:rPr lang="fr-FR" sz="2600" dirty="0"/>
              <a:t>le service du capital.</a:t>
            </a:r>
          </a:p>
          <a:p>
            <a:pPr marL="342900" indent="-342900">
              <a:buFont typeface="Wingdings" panose="05000000000000000000" pitchFamily="2" charset="2"/>
              <a:buChar char="q"/>
            </a:pPr>
            <a:endParaRPr lang="fr-FR" sz="2800" dirty="0"/>
          </a:p>
        </p:txBody>
      </p:sp>
      <p:sp>
        <p:nvSpPr>
          <p:cNvPr id="6" name="ZoneTexte 43"/>
          <p:cNvSpPr txBox="1">
            <a:spLocks noChangeArrowheads="1"/>
          </p:cNvSpPr>
          <p:nvPr/>
        </p:nvSpPr>
        <p:spPr bwMode="auto">
          <a:xfrm>
            <a:off x="4860032" y="0"/>
            <a:ext cx="4283968" cy="307777"/>
          </a:xfrm>
          <a:prstGeom prst="rect">
            <a:avLst/>
          </a:prstGeom>
          <a:noFill/>
          <a:ln w="9525">
            <a:noFill/>
            <a:miter lim="800000"/>
            <a:headEnd/>
            <a:tailEnd/>
          </a:ln>
        </p:spPr>
        <p:txBody>
          <a:bodyPr wrap="square">
            <a:spAutoFit/>
          </a:bodyPr>
          <a:lstStyle/>
          <a:p>
            <a:pPr algn="r">
              <a:spcBef>
                <a:spcPts val="600"/>
              </a:spcBef>
            </a:pPr>
            <a:r>
              <a:rPr lang="fr-FR" sz="1400" b="1" dirty="0">
                <a:solidFill>
                  <a:schemeClr val="bg1"/>
                </a:solidFill>
                <a:latin typeface="Arial" pitchFamily="34" charset="0"/>
                <a:cs typeface="Arial" pitchFamily="34" charset="0"/>
              </a:rPr>
              <a:t>Atelier régional </a:t>
            </a:r>
            <a:r>
              <a:rPr lang="fr-FR" sz="1400" b="1" dirty="0" smtClean="0">
                <a:solidFill>
                  <a:schemeClr val="bg1"/>
                </a:solidFill>
                <a:latin typeface="Arial" pitchFamily="34" charset="0"/>
                <a:cs typeface="Arial" pitchFamily="34" charset="0"/>
              </a:rPr>
              <a:t>sur la rétropolation</a:t>
            </a:r>
            <a:endParaRPr lang="fr-FR" sz="1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28745918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333240" y="1052736"/>
            <a:ext cx="8487232" cy="571504"/>
          </a:xfrm>
          <a:ln/>
        </p:spPr>
        <p:style>
          <a:lnRef idx="2">
            <a:schemeClr val="accent1"/>
          </a:lnRef>
          <a:fillRef idx="1">
            <a:schemeClr val="lt1"/>
          </a:fillRef>
          <a:effectRef idx="0">
            <a:schemeClr val="accent1"/>
          </a:effectRef>
          <a:fontRef idx="minor">
            <a:schemeClr val="dk1"/>
          </a:fontRef>
        </p:style>
        <p:txBody>
          <a:bodyPr>
            <a:normAutofit/>
          </a:bodyPr>
          <a:lstStyle/>
          <a:p>
            <a:pPr eaLnBrk="1" hangingPunct="1">
              <a:defRPr/>
            </a:pPr>
            <a:r>
              <a:rPr lang="fr-FR" sz="2400" b="1" dirty="0" smtClean="0">
                <a:latin typeface="Agency FB" pitchFamily="34" charset="0"/>
                <a:cs typeface="Arial" pitchFamily="34" charset="0"/>
              </a:rPr>
              <a:t>Recherche </a:t>
            </a:r>
            <a:r>
              <a:rPr lang="fr-FR" sz="2400" b="1" dirty="0" smtClean="0">
                <a:cs typeface="Arial" pitchFamily="34" charset="0"/>
              </a:rPr>
              <a:t>&amp;</a:t>
            </a:r>
            <a:r>
              <a:rPr lang="fr-FR" sz="2400" b="1" dirty="0" smtClean="0">
                <a:latin typeface="Agency FB" pitchFamily="34" charset="0"/>
                <a:cs typeface="Arial" pitchFamily="34" charset="0"/>
              </a:rPr>
              <a:t> Développement et Prospection minière</a:t>
            </a:r>
          </a:p>
        </p:txBody>
      </p:sp>
      <p:sp>
        <p:nvSpPr>
          <p:cNvPr id="5" name="Titre 1"/>
          <p:cNvSpPr txBox="1">
            <a:spLocks/>
          </p:cNvSpPr>
          <p:nvPr/>
        </p:nvSpPr>
        <p:spPr>
          <a:xfrm>
            <a:off x="333240" y="1772816"/>
            <a:ext cx="8487232" cy="4968551"/>
          </a:xfrm>
          <a:prstGeom prst="rect">
            <a:avLst/>
          </a:prstGeom>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lnSpcReduction="10000"/>
          </a:bodyPr>
          <a:lstStyle/>
          <a:p>
            <a:pPr algn="just" defTabSz="457200">
              <a:lnSpc>
                <a:spcPct val="150000"/>
              </a:lnSpc>
              <a:spcBef>
                <a:spcPts val="1000"/>
              </a:spcBef>
              <a:buClr>
                <a:srgbClr val="A53010"/>
              </a:buClr>
              <a:buFont typeface="Wingdings" pitchFamily="2" charset="2"/>
              <a:buChar char="Ø"/>
            </a:pPr>
            <a:endParaRPr lang="fr-FR" sz="2400" dirty="0" smtClean="0"/>
          </a:p>
          <a:p>
            <a:pPr marL="342900" indent="-342900">
              <a:buFont typeface="Wingdings" panose="05000000000000000000" pitchFamily="2" charset="2"/>
              <a:buChar char="q"/>
            </a:pPr>
            <a:r>
              <a:rPr lang="fr-FR" sz="2400" dirty="0"/>
              <a:t>Pour les unités de l’Administration publique, des questionnaires ont été adressés pour recueillir les dépenses concentrées à la R&amp;D. </a:t>
            </a:r>
            <a:endParaRPr lang="fr-FR" sz="2400" dirty="0" smtClean="0"/>
          </a:p>
          <a:p>
            <a:pPr marL="342900" indent="-342900">
              <a:buFont typeface="Wingdings" panose="05000000000000000000" pitchFamily="2" charset="2"/>
              <a:buChar char="q"/>
            </a:pPr>
            <a:endParaRPr lang="fr-FR" sz="2400" dirty="0" smtClean="0"/>
          </a:p>
          <a:p>
            <a:pPr marL="342900" indent="-342900">
              <a:buFont typeface="Wingdings" panose="05000000000000000000" pitchFamily="2" charset="2"/>
              <a:buChar char="q"/>
            </a:pPr>
            <a:r>
              <a:rPr lang="fr-FR" sz="2400" b="1" dirty="0" smtClean="0">
                <a:solidFill>
                  <a:prstClr val="black"/>
                </a:solidFill>
                <a:latin typeface="Tw Cen MT"/>
              </a:rPr>
              <a:t>Sources de données</a:t>
            </a:r>
            <a:endParaRPr lang="fr-FR" sz="2400" dirty="0" smtClean="0"/>
          </a:p>
          <a:p>
            <a:pPr marL="800100" lvl="1" indent="-342900" algn="just" defTabSz="457200">
              <a:lnSpc>
                <a:spcPct val="150000"/>
              </a:lnSpc>
              <a:spcBef>
                <a:spcPts val="1000"/>
              </a:spcBef>
              <a:buClr>
                <a:srgbClr val="A53010"/>
              </a:buClr>
              <a:buFont typeface="Wingdings" panose="05000000000000000000" pitchFamily="2" charset="2"/>
              <a:buChar char="§"/>
            </a:pPr>
            <a:r>
              <a:rPr lang="fr-FR" sz="2400" dirty="0" smtClean="0"/>
              <a:t>La </a:t>
            </a:r>
            <a:r>
              <a:rPr lang="fr-FR" sz="2400" dirty="0"/>
              <a:t>Banque de Données Economiques et Financières (</a:t>
            </a:r>
            <a:r>
              <a:rPr lang="fr-FR" sz="2400" dirty="0" smtClean="0"/>
              <a:t>BDEF)</a:t>
            </a:r>
          </a:p>
          <a:p>
            <a:pPr marL="800100" lvl="1" indent="-342900" algn="just" defTabSz="457200">
              <a:lnSpc>
                <a:spcPct val="150000"/>
              </a:lnSpc>
              <a:spcBef>
                <a:spcPts val="1000"/>
              </a:spcBef>
              <a:buClr>
                <a:srgbClr val="A53010"/>
              </a:buClr>
              <a:buFont typeface="Wingdings" panose="05000000000000000000" pitchFamily="2" charset="2"/>
              <a:buChar char="§"/>
            </a:pPr>
            <a:r>
              <a:rPr lang="fr-FR" sz="2400" dirty="0" smtClean="0"/>
              <a:t>Institut</a:t>
            </a:r>
            <a:r>
              <a:rPr lang="fr-FR" sz="2400" dirty="0"/>
              <a:t> Sénégalais de Recherches Agricoles(ISRA</a:t>
            </a:r>
            <a:r>
              <a:rPr lang="fr-FR" sz="2400" dirty="0" smtClean="0"/>
              <a:t>);</a:t>
            </a:r>
          </a:p>
          <a:p>
            <a:pPr marL="800100" lvl="1" indent="-342900" algn="just" defTabSz="457200">
              <a:lnSpc>
                <a:spcPct val="150000"/>
              </a:lnSpc>
              <a:spcBef>
                <a:spcPts val="1000"/>
              </a:spcBef>
              <a:buClr>
                <a:srgbClr val="A53010"/>
              </a:buClr>
              <a:buFont typeface="Wingdings" panose="05000000000000000000" pitchFamily="2" charset="2"/>
              <a:buChar char="§"/>
            </a:pPr>
            <a:r>
              <a:rPr lang="fr-FR" sz="2400" dirty="0" smtClean="0"/>
              <a:t>Institut </a:t>
            </a:r>
            <a:r>
              <a:rPr lang="fr-FR" sz="2400" dirty="0"/>
              <a:t>de Technologie Alimentaire (I.T.A</a:t>
            </a:r>
            <a:r>
              <a:rPr lang="fr-FR" sz="2400" dirty="0" smtClean="0"/>
              <a:t>.);</a:t>
            </a:r>
            <a:endParaRPr lang="fr-FR" sz="2400" dirty="0"/>
          </a:p>
          <a:p>
            <a:pPr marL="800100" lvl="1" indent="-342900" algn="just" defTabSz="457200">
              <a:lnSpc>
                <a:spcPct val="150000"/>
              </a:lnSpc>
              <a:spcBef>
                <a:spcPts val="1000"/>
              </a:spcBef>
              <a:buClr>
                <a:srgbClr val="A53010"/>
              </a:buClr>
              <a:buFont typeface="Wingdings" panose="05000000000000000000" pitchFamily="2" charset="2"/>
              <a:buChar char="§"/>
            </a:pPr>
            <a:r>
              <a:rPr lang="fr-FR" sz="2400" dirty="0"/>
              <a:t>I</a:t>
            </a:r>
            <a:r>
              <a:rPr lang="fr-FR" sz="2400" dirty="0" smtClean="0"/>
              <a:t>nstitut </a:t>
            </a:r>
            <a:r>
              <a:rPr lang="fr-FR" sz="2400" dirty="0"/>
              <a:t>Pasteur de Dakar(IPD</a:t>
            </a:r>
            <a:r>
              <a:rPr lang="fr-FR" sz="2400" dirty="0" smtClean="0"/>
              <a:t>).</a:t>
            </a:r>
          </a:p>
          <a:p>
            <a:pPr algn="just" defTabSz="457200">
              <a:lnSpc>
                <a:spcPct val="150000"/>
              </a:lnSpc>
              <a:spcBef>
                <a:spcPts val="1000"/>
              </a:spcBef>
              <a:buClr>
                <a:srgbClr val="A53010"/>
              </a:buClr>
              <a:buFont typeface="Wingdings" pitchFamily="2" charset="2"/>
              <a:buChar char="Ø"/>
            </a:pPr>
            <a:endParaRPr lang="fr-FR" sz="2400" dirty="0"/>
          </a:p>
          <a:p>
            <a:pPr lvl="0" eaLnBrk="0" fontAlgn="base" hangingPunct="0">
              <a:spcBef>
                <a:spcPts val="700"/>
              </a:spcBef>
              <a:spcAft>
                <a:spcPct val="0"/>
              </a:spcAft>
              <a:buClr>
                <a:srgbClr val="DD8047"/>
              </a:buClr>
              <a:buSzPct val="60000"/>
              <a:defRPr/>
            </a:pPr>
            <a:endParaRPr lang="fr-FR" sz="2400" dirty="0">
              <a:solidFill>
                <a:prstClr val="black"/>
              </a:solidFill>
              <a:latin typeface="Tw Cen MT"/>
            </a:endParaRPr>
          </a:p>
        </p:txBody>
      </p:sp>
      <p:sp>
        <p:nvSpPr>
          <p:cNvPr id="6" name="ZoneTexte 43"/>
          <p:cNvSpPr txBox="1">
            <a:spLocks noChangeArrowheads="1"/>
          </p:cNvSpPr>
          <p:nvPr/>
        </p:nvSpPr>
        <p:spPr bwMode="auto">
          <a:xfrm>
            <a:off x="4860032" y="0"/>
            <a:ext cx="4283968" cy="307777"/>
          </a:xfrm>
          <a:prstGeom prst="rect">
            <a:avLst/>
          </a:prstGeom>
          <a:noFill/>
          <a:ln w="9525">
            <a:noFill/>
            <a:miter lim="800000"/>
            <a:headEnd/>
            <a:tailEnd/>
          </a:ln>
        </p:spPr>
        <p:txBody>
          <a:bodyPr wrap="square">
            <a:spAutoFit/>
          </a:bodyPr>
          <a:lstStyle/>
          <a:p>
            <a:pPr algn="r">
              <a:spcBef>
                <a:spcPts val="600"/>
              </a:spcBef>
            </a:pPr>
            <a:r>
              <a:rPr lang="fr-FR" sz="1400" b="1" dirty="0">
                <a:solidFill>
                  <a:schemeClr val="bg1"/>
                </a:solidFill>
                <a:latin typeface="Arial" pitchFamily="34" charset="0"/>
                <a:cs typeface="Arial" pitchFamily="34" charset="0"/>
              </a:rPr>
              <a:t>Atelier régional </a:t>
            </a:r>
            <a:r>
              <a:rPr lang="fr-FR" sz="1400" b="1" dirty="0" smtClean="0">
                <a:solidFill>
                  <a:schemeClr val="bg1"/>
                </a:solidFill>
                <a:latin typeface="Arial" pitchFamily="34" charset="0"/>
                <a:cs typeface="Arial" pitchFamily="34" charset="0"/>
              </a:rPr>
              <a:t>sur la rétropolation</a:t>
            </a:r>
            <a:endParaRPr lang="fr-FR" sz="1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33558089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357158" y="1285860"/>
            <a:ext cx="8487232" cy="571504"/>
          </a:xfrm>
          <a:ln/>
        </p:spPr>
        <p:style>
          <a:lnRef idx="2">
            <a:schemeClr val="accent1"/>
          </a:lnRef>
          <a:fillRef idx="1">
            <a:schemeClr val="lt1"/>
          </a:fillRef>
          <a:effectRef idx="0">
            <a:schemeClr val="accent1"/>
          </a:effectRef>
          <a:fontRef idx="minor">
            <a:schemeClr val="dk1"/>
          </a:fontRef>
        </p:style>
        <p:txBody>
          <a:bodyPr>
            <a:normAutofit/>
          </a:bodyPr>
          <a:lstStyle/>
          <a:p>
            <a:pPr eaLnBrk="1" hangingPunct="1">
              <a:defRPr/>
            </a:pPr>
            <a:r>
              <a:rPr lang="fr-FR" sz="2400" b="1" dirty="0" smtClean="0">
                <a:latin typeface="Agency FB" pitchFamily="34" charset="0"/>
                <a:cs typeface="Arial" pitchFamily="34" charset="0"/>
              </a:rPr>
              <a:t>SIFIM</a:t>
            </a:r>
          </a:p>
        </p:txBody>
      </p:sp>
      <p:sp>
        <p:nvSpPr>
          <p:cNvPr id="5" name="Titre 1"/>
          <p:cNvSpPr txBox="1">
            <a:spLocks/>
          </p:cNvSpPr>
          <p:nvPr/>
        </p:nvSpPr>
        <p:spPr>
          <a:xfrm>
            <a:off x="333240" y="1928802"/>
            <a:ext cx="8487232" cy="4643470"/>
          </a:xfrm>
          <a:prstGeom prst="rect">
            <a:avLst/>
          </a:prstGeom>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fontScale="85000" lnSpcReduction="10000"/>
          </a:bodyPr>
          <a:lstStyle/>
          <a:p>
            <a:pPr marL="514350" lvl="0" indent="-514350" algn="just" defTabSz="844550" fontAlgn="base">
              <a:lnSpc>
                <a:spcPct val="210000"/>
              </a:lnSpc>
              <a:spcBef>
                <a:spcPct val="0"/>
              </a:spcBef>
              <a:spcAft>
                <a:spcPct val="35000"/>
              </a:spcAft>
              <a:buFont typeface="Wingdings" panose="05000000000000000000" pitchFamily="2" charset="2"/>
              <a:buChar char="v"/>
            </a:pPr>
            <a:r>
              <a:rPr lang="fr-FR" sz="2400" dirty="0">
                <a:solidFill>
                  <a:prstClr val="black"/>
                </a:solidFill>
                <a:latin typeface="Arial" charset="0"/>
                <a:cs typeface="Arial" charset="0"/>
              </a:rPr>
              <a:t>Saisie des données obtenues à partir des publications de la BCEAO</a:t>
            </a:r>
          </a:p>
          <a:p>
            <a:pPr marL="514350" lvl="0" indent="-514350" algn="just" defTabSz="844550" fontAlgn="base">
              <a:lnSpc>
                <a:spcPct val="210000"/>
              </a:lnSpc>
              <a:spcBef>
                <a:spcPct val="0"/>
              </a:spcBef>
              <a:spcAft>
                <a:spcPct val="35000"/>
              </a:spcAft>
              <a:buFont typeface="Wingdings" panose="05000000000000000000" pitchFamily="2" charset="2"/>
              <a:buChar char="v"/>
            </a:pPr>
            <a:r>
              <a:rPr lang="fr-FR" sz="2400" dirty="0">
                <a:solidFill>
                  <a:prstClr val="black"/>
                </a:solidFill>
                <a:latin typeface="Arial" charset="0"/>
                <a:cs typeface="Arial" charset="0"/>
              </a:rPr>
              <a:t> Transcription en nomenclature comptabilité nationale</a:t>
            </a:r>
          </a:p>
          <a:p>
            <a:pPr marL="514350" lvl="0" indent="-514350" algn="just" defTabSz="844550" fontAlgn="base">
              <a:lnSpc>
                <a:spcPct val="210000"/>
              </a:lnSpc>
              <a:spcBef>
                <a:spcPct val="0"/>
              </a:spcBef>
              <a:spcAft>
                <a:spcPct val="35000"/>
              </a:spcAft>
              <a:buFont typeface="Wingdings" panose="05000000000000000000" pitchFamily="2" charset="2"/>
              <a:buChar char="v"/>
            </a:pPr>
            <a:r>
              <a:rPr lang="fr-FR" sz="2400" dirty="0">
                <a:solidFill>
                  <a:prstClr val="black"/>
                </a:solidFill>
                <a:latin typeface="Arial" charset="0"/>
                <a:cs typeface="Arial" charset="0"/>
              </a:rPr>
              <a:t>Eclatement des encours de crédits et dépôts suivant les secteurs </a:t>
            </a:r>
          </a:p>
          <a:p>
            <a:pPr marL="514350" lvl="0" indent="-514350" algn="just" defTabSz="844550" fontAlgn="base">
              <a:lnSpc>
                <a:spcPct val="210000"/>
              </a:lnSpc>
              <a:spcBef>
                <a:spcPct val="0"/>
              </a:spcBef>
              <a:spcAft>
                <a:spcPct val="35000"/>
              </a:spcAft>
              <a:buFont typeface="Wingdings" panose="05000000000000000000" pitchFamily="2" charset="2"/>
              <a:buChar char="v"/>
            </a:pPr>
            <a:r>
              <a:rPr lang="fr-FR" sz="2400" dirty="0">
                <a:solidFill>
                  <a:prstClr val="black"/>
                </a:solidFill>
                <a:latin typeface="Arial" charset="0"/>
                <a:cs typeface="Arial" charset="0"/>
              </a:rPr>
              <a:t>Calcul des intérêts de référence par secteur </a:t>
            </a:r>
            <a:r>
              <a:rPr lang="fr-FR" sz="2400" dirty="0" smtClean="0">
                <a:solidFill>
                  <a:prstClr val="black"/>
                </a:solidFill>
                <a:latin typeface="Arial" charset="0"/>
                <a:cs typeface="Arial" charset="0"/>
              </a:rPr>
              <a:t>institutionnel</a:t>
            </a:r>
          </a:p>
          <a:p>
            <a:pPr marL="514350" lvl="0" indent="-514350" algn="just" defTabSz="844550" fontAlgn="base">
              <a:lnSpc>
                <a:spcPct val="110000"/>
              </a:lnSpc>
              <a:spcBef>
                <a:spcPct val="0"/>
              </a:spcBef>
              <a:spcAft>
                <a:spcPct val="35000"/>
              </a:spcAft>
              <a:buFont typeface="Wingdings" panose="05000000000000000000" pitchFamily="2" charset="2"/>
              <a:buChar char="v"/>
            </a:pPr>
            <a:r>
              <a:rPr lang="fr-FR" sz="2600" dirty="0" smtClean="0"/>
              <a:t>L’offre de CI du SIFIM a été répartie entre les branches demandeurs </a:t>
            </a:r>
            <a:endParaRPr lang="fr-FR" sz="2600" dirty="0"/>
          </a:p>
        </p:txBody>
      </p:sp>
      <p:sp>
        <p:nvSpPr>
          <p:cNvPr id="6" name="ZoneTexte 43"/>
          <p:cNvSpPr txBox="1">
            <a:spLocks noChangeArrowheads="1"/>
          </p:cNvSpPr>
          <p:nvPr/>
        </p:nvSpPr>
        <p:spPr bwMode="auto">
          <a:xfrm>
            <a:off x="4860032" y="0"/>
            <a:ext cx="4283968" cy="307777"/>
          </a:xfrm>
          <a:prstGeom prst="rect">
            <a:avLst/>
          </a:prstGeom>
          <a:noFill/>
          <a:ln w="9525">
            <a:noFill/>
            <a:miter lim="800000"/>
            <a:headEnd/>
            <a:tailEnd/>
          </a:ln>
        </p:spPr>
        <p:txBody>
          <a:bodyPr wrap="square">
            <a:spAutoFit/>
          </a:bodyPr>
          <a:lstStyle/>
          <a:p>
            <a:pPr algn="r">
              <a:spcBef>
                <a:spcPts val="600"/>
              </a:spcBef>
            </a:pPr>
            <a:r>
              <a:rPr lang="fr-FR" sz="1400" b="1" dirty="0">
                <a:solidFill>
                  <a:schemeClr val="bg1"/>
                </a:solidFill>
                <a:latin typeface="Arial" pitchFamily="34" charset="0"/>
                <a:cs typeface="Arial" pitchFamily="34" charset="0"/>
              </a:rPr>
              <a:t>Atelier régional </a:t>
            </a:r>
            <a:r>
              <a:rPr lang="fr-FR" sz="1400" b="1" dirty="0" smtClean="0">
                <a:solidFill>
                  <a:schemeClr val="bg1"/>
                </a:solidFill>
                <a:latin typeface="Arial" pitchFamily="34" charset="0"/>
                <a:cs typeface="Arial" pitchFamily="34" charset="0"/>
              </a:rPr>
              <a:t>sur la rétropolation</a:t>
            </a:r>
            <a:endParaRPr lang="fr-FR" sz="1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31878513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357158" y="1285860"/>
            <a:ext cx="8487232" cy="571504"/>
          </a:xfrm>
          <a:ln/>
        </p:spPr>
        <p:style>
          <a:lnRef idx="2">
            <a:schemeClr val="accent1"/>
          </a:lnRef>
          <a:fillRef idx="1">
            <a:schemeClr val="lt1"/>
          </a:fillRef>
          <a:effectRef idx="0">
            <a:schemeClr val="accent1"/>
          </a:effectRef>
          <a:fontRef idx="minor">
            <a:schemeClr val="dk1"/>
          </a:fontRef>
        </p:style>
        <p:txBody>
          <a:bodyPr>
            <a:normAutofit/>
          </a:bodyPr>
          <a:lstStyle/>
          <a:p>
            <a:pPr eaLnBrk="1" hangingPunct="1">
              <a:defRPr/>
            </a:pPr>
            <a:r>
              <a:rPr lang="fr-FR" sz="2400" b="1" dirty="0" smtClean="0">
                <a:latin typeface="Agency FB" pitchFamily="34" charset="0"/>
                <a:cs typeface="Arial" pitchFamily="34" charset="0"/>
              </a:rPr>
              <a:t>BCEAO</a:t>
            </a:r>
          </a:p>
        </p:txBody>
      </p:sp>
      <p:sp>
        <p:nvSpPr>
          <p:cNvPr id="5" name="Titre 1"/>
          <p:cNvSpPr txBox="1">
            <a:spLocks/>
          </p:cNvSpPr>
          <p:nvPr/>
        </p:nvSpPr>
        <p:spPr>
          <a:xfrm>
            <a:off x="333240" y="2025890"/>
            <a:ext cx="8487232" cy="4643470"/>
          </a:xfrm>
          <a:prstGeom prst="rect">
            <a:avLst/>
          </a:prstGeom>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p>
            <a:pPr marL="342900" indent="-342900" algn="just">
              <a:buFont typeface="Wingdings" panose="05000000000000000000" pitchFamily="2" charset="2"/>
              <a:buChar char="q"/>
            </a:pPr>
            <a:r>
              <a:rPr lang="fr-FR" sz="2200" dirty="0"/>
              <a:t>Selon le SCN 2008, les services produits par la Banque centrale sont identifiés dans trois grandes catégories, à savoir l’intermédiation financière, les services de politique monétaire et les services de surveillance pour la supervision des sociétés financières</a:t>
            </a:r>
            <a:r>
              <a:rPr lang="fr-FR" sz="2200" dirty="0" smtClean="0"/>
              <a:t>.</a:t>
            </a:r>
          </a:p>
          <a:p>
            <a:pPr marL="342900" indent="-342900" algn="just">
              <a:buFont typeface="Wingdings" panose="05000000000000000000" pitchFamily="2" charset="2"/>
              <a:buChar char="q"/>
            </a:pPr>
            <a:endParaRPr lang="fr-FR" sz="2200" dirty="0"/>
          </a:p>
          <a:p>
            <a:pPr marL="342900" indent="-342900" algn="just">
              <a:buFont typeface="Wingdings" panose="05000000000000000000" pitchFamily="2" charset="2"/>
              <a:buChar char="q"/>
            </a:pPr>
            <a:r>
              <a:rPr lang="fr-FR" sz="2200" dirty="0"/>
              <a:t>La production liée aux services de politiques monétaire et de surveillance est déterminée par les coûts de production et est considérée comme non marchande. </a:t>
            </a:r>
            <a:endParaRPr lang="fr-FR" sz="2200" dirty="0" smtClean="0"/>
          </a:p>
          <a:p>
            <a:pPr marL="342900" indent="-342900" algn="just">
              <a:buFont typeface="Wingdings" panose="05000000000000000000" pitchFamily="2" charset="2"/>
              <a:buChar char="q"/>
            </a:pPr>
            <a:endParaRPr lang="fr-FR" sz="2200" dirty="0"/>
          </a:p>
          <a:p>
            <a:pPr marL="342900" indent="-342900" algn="just">
              <a:buFont typeface="Wingdings" panose="05000000000000000000" pitchFamily="2" charset="2"/>
              <a:buChar char="q"/>
            </a:pPr>
            <a:r>
              <a:rPr lang="fr-FR" sz="2200" dirty="0" smtClean="0"/>
              <a:t>Sa </a:t>
            </a:r>
            <a:r>
              <a:rPr lang="fr-FR" sz="2200" dirty="0"/>
              <a:t>détermination de façon pratique repose sur la répartition de l’ensemble des charges de la BCEAO. </a:t>
            </a:r>
            <a:r>
              <a:rPr lang="fr-FR" sz="2200" i="1" dirty="0" smtClean="0">
                <a:solidFill>
                  <a:schemeClr val="tx1"/>
                </a:solidFill>
              </a:rPr>
              <a:t>Production </a:t>
            </a:r>
            <a:r>
              <a:rPr lang="fr-FR" sz="2200" i="1" dirty="0">
                <a:solidFill>
                  <a:schemeClr val="tx1"/>
                </a:solidFill>
              </a:rPr>
              <a:t>BCEAO : CI + RS+ CCF + Impôts sur la production</a:t>
            </a:r>
            <a:endParaRPr lang="fr-FR" sz="2200" dirty="0" smtClean="0">
              <a:solidFill>
                <a:schemeClr val="tx1"/>
              </a:solidFill>
            </a:endParaRPr>
          </a:p>
        </p:txBody>
      </p:sp>
      <p:sp>
        <p:nvSpPr>
          <p:cNvPr id="6" name="ZoneTexte 43"/>
          <p:cNvSpPr txBox="1">
            <a:spLocks noChangeArrowheads="1"/>
          </p:cNvSpPr>
          <p:nvPr/>
        </p:nvSpPr>
        <p:spPr bwMode="auto">
          <a:xfrm>
            <a:off x="4860032" y="0"/>
            <a:ext cx="4283968" cy="307777"/>
          </a:xfrm>
          <a:prstGeom prst="rect">
            <a:avLst/>
          </a:prstGeom>
          <a:noFill/>
          <a:ln w="9525">
            <a:noFill/>
            <a:miter lim="800000"/>
            <a:headEnd/>
            <a:tailEnd/>
          </a:ln>
        </p:spPr>
        <p:txBody>
          <a:bodyPr wrap="square">
            <a:spAutoFit/>
          </a:bodyPr>
          <a:lstStyle/>
          <a:p>
            <a:pPr algn="r">
              <a:spcBef>
                <a:spcPts val="600"/>
              </a:spcBef>
            </a:pPr>
            <a:r>
              <a:rPr lang="fr-FR" sz="1400" b="1" dirty="0">
                <a:solidFill>
                  <a:schemeClr val="bg1"/>
                </a:solidFill>
                <a:latin typeface="Arial" pitchFamily="34" charset="0"/>
                <a:cs typeface="Arial" pitchFamily="34" charset="0"/>
              </a:rPr>
              <a:t>Atelier régional </a:t>
            </a:r>
            <a:r>
              <a:rPr lang="fr-FR" sz="1400" b="1" dirty="0" smtClean="0">
                <a:solidFill>
                  <a:schemeClr val="bg1"/>
                </a:solidFill>
                <a:latin typeface="Arial" pitchFamily="34" charset="0"/>
                <a:cs typeface="Arial" pitchFamily="34" charset="0"/>
              </a:rPr>
              <a:t>sur la rétropolation</a:t>
            </a:r>
            <a:endParaRPr lang="fr-FR" sz="1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17958455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357158" y="1285860"/>
            <a:ext cx="8487232" cy="571504"/>
          </a:xfrm>
          <a:ln/>
        </p:spPr>
        <p:style>
          <a:lnRef idx="2">
            <a:schemeClr val="accent1"/>
          </a:lnRef>
          <a:fillRef idx="1">
            <a:schemeClr val="lt1"/>
          </a:fillRef>
          <a:effectRef idx="0">
            <a:schemeClr val="accent1"/>
          </a:effectRef>
          <a:fontRef idx="minor">
            <a:schemeClr val="dk1"/>
          </a:fontRef>
        </p:style>
        <p:txBody>
          <a:bodyPr>
            <a:normAutofit/>
          </a:bodyPr>
          <a:lstStyle/>
          <a:p>
            <a:pPr eaLnBrk="1" hangingPunct="1">
              <a:defRPr/>
            </a:pPr>
            <a:r>
              <a:rPr lang="fr-FR" sz="2400" b="1" dirty="0" smtClean="0">
                <a:latin typeface="Agency FB" pitchFamily="34" charset="0"/>
                <a:cs typeface="Arial" pitchFamily="34" charset="0"/>
              </a:rPr>
              <a:t>Assurance dommage</a:t>
            </a:r>
          </a:p>
        </p:txBody>
      </p:sp>
      <p:sp>
        <p:nvSpPr>
          <p:cNvPr id="5" name="Titre 1"/>
          <p:cNvSpPr txBox="1">
            <a:spLocks/>
          </p:cNvSpPr>
          <p:nvPr/>
        </p:nvSpPr>
        <p:spPr>
          <a:xfrm>
            <a:off x="333240" y="1928802"/>
            <a:ext cx="8487232" cy="4643470"/>
          </a:xfrm>
          <a:prstGeom prst="rect">
            <a:avLst/>
          </a:prstGeom>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fontScale="92500"/>
          </a:bodyPr>
          <a:lstStyle/>
          <a:p>
            <a:pPr marL="342900" indent="-342900">
              <a:buFont typeface="Wingdings" panose="05000000000000000000" pitchFamily="2" charset="2"/>
              <a:buChar char="§"/>
            </a:pPr>
            <a:r>
              <a:rPr lang="fr-FR" sz="2400" dirty="0"/>
              <a:t>Le SCN 2008 a amélioré le calcul de la production de l’assurance dommage pour pallier les insuffisances de la méthode préconisée par le SCN 93 qui surgissent en cas de destructions d’actifs dues à des catastrophes</a:t>
            </a:r>
            <a:r>
              <a:rPr lang="fr-FR" sz="2400" dirty="0" smtClean="0"/>
              <a:t>.</a:t>
            </a:r>
          </a:p>
          <a:p>
            <a:endParaRPr lang="fr-FR" sz="2400" dirty="0"/>
          </a:p>
          <a:p>
            <a:pPr marL="342900" indent="-342900">
              <a:buFont typeface="Wingdings" panose="05000000000000000000" pitchFamily="2" charset="2"/>
              <a:buChar char="§"/>
            </a:pPr>
            <a:r>
              <a:rPr lang="fr-FR" sz="2400" dirty="0" smtClean="0"/>
              <a:t>le </a:t>
            </a:r>
            <a:r>
              <a:rPr lang="fr-FR" sz="2400" dirty="0"/>
              <a:t>SCN 2008 préconise l’utilisation des primes acquises auxquelles on ajoute les suppléments de primes nets des indemnités ajustées</a:t>
            </a:r>
            <a:r>
              <a:rPr lang="fr-FR" sz="2400" dirty="0" smtClean="0"/>
              <a:t>.</a:t>
            </a:r>
          </a:p>
          <a:p>
            <a:pPr marL="342900" indent="-342900">
              <a:buFont typeface="Wingdings" panose="05000000000000000000" pitchFamily="2" charset="2"/>
              <a:buChar char="§"/>
            </a:pPr>
            <a:endParaRPr lang="fr-FR" sz="2400" dirty="0"/>
          </a:p>
          <a:p>
            <a:pPr marL="342900" indent="-342900">
              <a:buFont typeface="Wingdings" panose="05000000000000000000" pitchFamily="2" charset="2"/>
              <a:buChar char="§"/>
            </a:pPr>
            <a:r>
              <a:rPr lang="fr-FR" sz="2400" dirty="0" smtClean="0"/>
              <a:t>Plusieurs </a:t>
            </a:r>
            <a:r>
              <a:rPr lang="fr-FR" sz="2400" dirty="0"/>
              <a:t>méthodes sont proposées et celle retenue dans les comptes révisés est l’approche par anticipation. Elle cherche à relater la part des primes que les assureurs prévoient de verser en cas de sinistre.</a:t>
            </a:r>
          </a:p>
          <a:p>
            <a:r>
              <a:rPr lang="fr-FR" sz="2400" dirty="0"/>
              <a:t> </a:t>
            </a:r>
          </a:p>
          <a:p>
            <a:endParaRPr lang="fr-FR" sz="2400" dirty="0"/>
          </a:p>
        </p:txBody>
      </p:sp>
      <p:sp>
        <p:nvSpPr>
          <p:cNvPr id="6" name="ZoneTexte 43"/>
          <p:cNvSpPr txBox="1">
            <a:spLocks noChangeArrowheads="1"/>
          </p:cNvSpPr>
          <p:nvPr/>
        </p:nvSpPr>
        <p:spPr bwMode="auto">
          <a:xfrm>
            <a:off x="4860032" y="0"/>
            <a:ext cx="4283968" cy="307777"/>
          </a:xfrm>
          <a:prstGeom prst="rect">
            <a:avLst/>
          </a:prstGeom>
          <a:noFill/>
          <a:ln w="9525">
            <a:noFill/>
            <a:miter lim="800000"/>
            <a:headEnd/>
            <a:tailEnd/>
          </a:ln>
        </p:spPr>
        <p:txBody>
          <a:bodyPr wrap="square">
            <a:spAutoFit/>
          </a:bodyPr>
          <a:lstStyle/>
          <a:p>
            <a:pPr algn="r">
              <a:spcBef>
                <a:spcPts val="600"/>
              </a:spcBef>
            </a:pPr>
            <a:r>
              <a:rPr lang="fr-FR" sz="1400" b="1" dirty="0">
                <a:solidFill>
                  <a:schemeClr val="bg1"/>
                </a:solidFill>
                <a:latin typeface="Arial" pitchFamily="34" charset="0"/>
                <a:cs typeface="Arial" pitchFamily="34" charset="0"/>
              </a:rPr>
              <a:t>Atelier régional </a:t>
            </a:r>
            <a:r>
              <a:rPr lang="fr-FR" sz="1400" b="1" dirty="0" smtClean="0">
                <a:solidFill>
                  <a:schemeClr val="bg1"/>
                </a:solidFill>
                <a:latin typeface="Arial" pitchFamily="34" charset="0"/>
                <a:cs typeface="Arial" pitchFamily="34" charset="0"/>
              </a:rPr>
              <a:t>sur la rétropolation</a:t>
            </a:r>
            <a:endParaRPr lang="fr-FR" sz="1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26528637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txBox="1">
            <a:spLocks/>
          </p:cNvSpPr>
          <p:nvPr/>
        </p:nvSpPr>
        <p:spPr>
          <a:xfrm>
            <a:off x="0" y="2786058"/>
            <a:ext cx="9144000" cy="1857388"/>
          </a:xfrm>
          <a:prstGeom prst="rect">
            <a:avLst/>
          </a:prstGeom>
          <a:solidFill>
            <a:schemeClr val="accent5">
              <a:lumMod val="20000"/>
              <a:lumOff val="80000"/>
            </a:schemeClr>
          </a:solidFill>
        </p:spPr>
        <p:txBody>
          <a:bodyPr vert="horz" lIns="91440" tIns="45720" rIns="91440" bIns="45720" rtlCol="0" anchor="ctr">
            <a:noAutofit/>
          </a:bodyPr>
          <a:lstStyle/>
          <a:p>
            <a:pPr lvl="0" algn="ctr" fontAlgn="auto">
              <a:spcAft>
                <a:spcPts val="0"/>
              </a:spcAft>
              <a:defRPr/>
            </a:pPr>
            <a:r>
              <a:rPr lang="fr-FR" sz="6000" b="1" dirty="0" smtClean="0">
                <a:solidFill>
                  <a:schemeClr val="accent5">
                    <a:lumMod val="50000"/>
                  </a:schemeClr>
                </a:solidFill>
                <a:latin typeface="Arial" pitchFamily="34" charset="0"/>
                <a:ea typeface="+mj-ea"/>
                <a:cs typeface="Arial" pitchFamily="34" charset="0"/>
              </a:rPr>
              <a:t>MERCI DE VOTRE ATTENTION</a:t>
            </a:r>
          </a:p>
        </p:txBody>
      </p:sp>
      <p:sp>
        <p:nvSpPr>
          <p:cNvPr id="7" name="ZoneTexte 43"/>
          <p:cNvSpPr txBox="1">
            <a:spLocks noChangeArrowheads="1"/>
          </p:cNvSpPr>
          <p:nvPr/>
        </p:nvSpPr>
        <p:spPr bwMode="auto">
          <a:xfrm>
            <a:off x="4860032" y="0"/>
            <a:ext cx="4283968" cy="307777"/>
          </a:xfrm>
          <a:prstGeom prst="rect">
            <a:avLst/>
          </a:prstGeom>
          <a:noFill/>
          <a:ln w="9525">
            <a:noFill/>
            <a:miter lim="800000"/>
            <a:headEnd/>
            <a:tailEnd/>
          </a:ln>
        </p:spPr>
        <p:txBody>
          <a:bodyPr wrap="square">
            <a:spAutoFit/>
          </a:bodyPr>
          <a:lstStyle/>
          <a:p>
            <a:pPr algn="r">
              <a:spcBef>
                <a:spcPts val="600"/>
              </a:spcBef>
            </a:pPr>
            <a:r>
              <a:rPr lang="fr-FR" sz="1400" b="1" dirty="0">
                <a:solidFill>
                  <a:schemeClr val="bg1"/>
                </a:solidFill>
                <a:latin typeface="Arial" pitchFamily="34" charset="0"/>
                <a:cs typeface="Arial" pitchFamily="34" charset="0"/>
              </a:rPr>
              <a:t>Atelier régional </a:t>
            </a:r>
            <a:r>
              <a:rPr lang="fr-FR" sz="1400" b="1" dirty="0" smtClean="0">
                <a:solidFill>
                  <a:schemeClr val="bg1"/>
                </a:solidFill>
                <a:latin typeface="Arial" pitchFamily="34" charset="0"/>
                <a:cs typeface="Arial" pitchFamily="34" charset="0"/>
              </a:rPr>
              <a:t>sur la rétropolation</a:t>
            </a:r>
            <a:endParaRPr lang="fr-FR" sz="1400"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1774</TotalTime>
  <Words>597</Words>
  <Application>Microsoft Office PowerPoint</Application>
  <PresentationFormat>Affichage à l'écran (4:3)</PresentationFormat>
  <Paragraphs>63</Paragraphs>
  <Slides>9</Slides>
  <Notes>8</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9</vt:i4>
      </vt:variant>
    </vt:vector>
  </HeadingPairs>
  <TitlesOfParts>
    <vt:vector size="15" baseType="lpstr">
      <vt:lpstr>Agency FB</vt:lpstr>
      <vt:lpstr>Arial</vt:lpstr>
      <vt:lpstr>Calibri</vt:lpstr>
      <vt:lpstr>Tw Cen MT</vt:lpstr>
      <vt:lpstr>Wingdings</vt:lpstr>
      <vt:lpstr>Thème Office</vt:lpstr>
      <vt:lpstr>Partage d’expériences dans la retropolation des comptes nationaux: Changements conceptuels: Cas pratique du Sénégal présenté par: Adama SECK Manga NDIAYE  Khadim SOURANG </vt:lpstr>
      <vt:lpstr>PLAN</vt:lpstr>
      <vt:lpstr>Recherche &amp; Développement</vt:lpstr>
      <vt:lpstr>Recherche &amp; Développement et Prospection minière</vt:lpstr>
      <vt:lpstr>Recherche &amp; Développement et Prospection minière</vt:lpstr>
      <vt:lpstr>SIFIM</vt:lpstr>
      <vt:lpstr>BCEAO</vt:lpstr>
      <vt:lpstr>Assurance dommage</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de l’organigramme et des missions</dc:title>
  <dc:creator>emgueye</dc:creator>
  <cp:lastModifiedBy>Khadim SOURANG</cp:lastModifiedBy>
  <cp:revision>137</cp:revision>
  <dcterms:created xsi:type="dcterms:W3CDTF">2015-02-24T16:48:01Z</dcterms:created>
  <dcterms:modified xsi:type="dcterms:W3CDTF">2019-11-13T15:39:08Z</dcterms:modified>
</cp:coreProperties>
</file>