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Override7.xml" ContentType="application/vnd.openxmlformats-officedocument.themeOverride+xml"/>
  <Override PartName="/ppt/theme/themeOverride12.xml" ContentType="application/vnd.openxmlformats-officedocument.themeOverride+xml"/>
  <Override PartName="/ppt/theme/themeOverride21.xml" ContentType="application/vnd.openxmlformats-officedocument.themeOverr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theme/themeOverride5.xml" ContentType="application/vnd.openxmlformats-officedocument.themeOverride+xml"/>
  <Override PartName="/ppt/theme/themeOverride10.xml" ContentType="application/vnd.openxmlformats-officedocument.themeOverrid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theme/themeOverride19.xml" ContentType="application/vnd.openxmlformats-officedocument.themeOverride+xml"/>
  <Override PartName="/ppt/theme/themeOverride17.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Override9.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theme/themeOverride8.xml" ContentType="application/vnd.openxmlformats-officedocument.themeOverride+xml"/>
  <Override PartName="/ppt/theme/themeOverride11.xml" ContentType="application/vnd.openxmlformats-officedocument.themeOverride+xml"/>
  <Override PartName="/ppt/theme/themeOverride20.xml" ContentType="application/vnd.openxmlformats-officedocument.themeOverr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Override6.xml" ContentType="application/vnd.openxmlformats-officedocument.themeOverr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theme/themeOverride4.xml" ContentType="application/vnd.openxmlformats-officedocument.themeOverr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theme/themeOverride18.xml" ContentType="application/vnd.openxmlformats-officedocument.themeOverr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52" r:id="rId1"/>
    <p:sldMasterId id="2147484164" r:id="rId2"/>
  </p:sldMasterIdLst>
  <p:notesMasterIdLst>
    <p:notesMasterId r:id="rId22"/>
  </p:notesMasterIdLst>
  <p:sldIdLst>
    <p:sldId id="340" r:id="rId3"/>
    <p:sldId id="355" r:id="rId4"/>
    <p:sldId id="267" r:id="rId5"/>
    <p:sldId id="349" r:id="rId6"/>
    <p:sldId id="335" r:id="rId7"/>
    <p:sldId id="348" r:id="rId8"/>
    <p:sldId id="334" r:id="rId9"/>
    <p:sldId id="351" r:id="rId10"/>
    <p:sldId id="341" r:id="rId11"/>
    <p:sldId id="344" r:id="rId12"/>
    <p:sldId id="345" r:id="rId13"/>
    <p:sldId id="346" r:id="rId14"/>
    <p:sldId id="354" r:id="rId15"/>
    <p:sldId id="330" r:id="rId16"/>
    <p:sldId id="338" r:id="rId17"/>
    <p:sldId id="352" r:id="rId18"/>
    <p:sldId id="339" r:id="rId19"/>
    <p:sldId id="353" r:id="rId20"/>
    <p:sldId id="289" r:id="rId21"/>
  </p:sldIdLst>
  <p:sldSz cx="9144000" cy="6858000" type="screen4x3"/>
  <p:notesSz cx="6858000" cy="9144000"/>
  <p:defaultTextStyle>
    <a:defPPr>
      <a:defRPr lang="fr-FR"/>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62" autoAdjust="0"/>
    <p:restoredTop sz="94660"/>
  </p:normalViewPr>
  <p:slideViewPr>
    <p:cSldViewPr>
      <p:cViewPr varScale="1">
        <p:scale>
          <a:sx n="62" d="100"/>
          <a:sy n="62" d="100"/>
        </p:scale>
        <p:origin x="-1324"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fr-FR"/>
          </a:p>
        </p:txBody>
      </p:sp>
      <p:sp>
        <p:nvSpPr>
          <p:cNvPr id="3" name="Espace réservé de la date 2">
            <a:extLst>
              <a:ext uri="{FF2B5EF4-FFF2-40B4-BE49-F238E27FC236}"/>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3C058C74-F6B1-4C33-A969-B56BF7749F01}" type="datetimeFigureOut">
              <a:rPr lang="fr-FR"/>
              <a:pPr>
                <a:defRPr/>
              </a:pPr>
              <a:t>09/10/2019</a:t>
            </a:fld>
            <a:endParaRPr lang="fr-FR"/>
          </a:p>
        </p:txBody>
      </p:sp>
      <p:sp>
        <p:nvSpPr>
          <p:cNvPr id="4" name="Espace réservé de l'image des diapositives 3">
            <a:extLst>
              <a:ext uri="{FF2B5EF4-FFF2-40B4-BE49-F238E27FC236}"/>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a:extLst>
              <a:ext uri="{FF2B5EF4-FFF2-40B4-BE49-F238E27FC236}"/>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a:extLst>
              <a:ext uri="{FF2B5EF4-FFF2-40B4-BE49-F238E27FC236}"/>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fr-FR"/>
          </a:p>
        </p:txBody>
      </p:sp>
      <p:sp>
        <p:nvSpPr>
          <p:cNvPr id="7" name="Espace réservé du numéro de diapositive 6">
            <a:extLst>
              <a:ext uri="{FF2B5EF4-FFF2-40B4-BE49-F238E27FC236}"/>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311FC92-866D-42C6-A1BB-61A26F6DED06}"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584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smtClean="0"/>
          </a:p>
        </p:txBody>
      </p:sp>
      <p:sp>
        <p:nvSpPr>
          <p:cNvPr id="35844" name="Espace réservé du numéro de diapositive 3"/>
          <p:cNvSpPr>
            <a:spLocks noGrp="1"/>
          </p:cNvSpPr>
          <p:nvPr>
            <p:ph type="sldNum" sz="quarter" idx="5"/>
          </p:nvPr>
        </p:nvSpPr>
        <p:spPr bwMode="auto">
          <a:noFill/>
          <a:ln>
            <a:miter lim="800000"/>
            <a:headEnd/>
            <a:tailEnd/>
          </a:ln>
        </p:spPr>
        <p:txBody>
          <a:bodyPr/>
          <a:lstStyle/>
          <a:p>
            <a:fld id="{F394BAAC-D0CC-4089-84D6-735B82AEB721}" type="slidenum">
              <a:rPr lang="fr-FR"/>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re 7"/>
          <p:cNvSpPr>
            <a:spLocks noGrp="1"/>
          </p:cNvSpPr>
          <p:nvPr>
            <p:ph type="ctrTitle"/>
          </p:nvPr>
        </p:nvSpPr>
        <p:spPr>
          <a:xfrm>
            <a:off x="2362200" y="4038600"/>
            <a:ext cx="6477000" cy="1828800"/>
          </a:xfrm>
        </p:spPr>
        <p:txBody>
          <a:bodyPr anchor="b"/>
          <a:lstStyle>
            <a:lvl1pPr>
              <a:defRPr cap="all" baseline="0"/>
            </a:lvl1pPr>
          </a:lstStyle>
          <a:p>
            <a:r>
              <a:rPr lang="fr-FR" smtClean="0"/>
              <a:t>Cliquez pour modifier le style du titre</a:t>
            </a:r>
            <a:endParaRPr lang="en-US"/>
          </a:p>
        </p:txBody>
      </p:sp>
      <p:sp>
        <p:nvSpPr>
          <p:cNvPr id="9" name="Sous-titr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Cliquez pour modifier le style des sous-titres du masque</a:t>
            </a:r>
            <a:endParaRPr lang="en-US"/>
          </a:p>
        </p:txBody>
      </p:sp>
      <p:sp>
        <p:nvSpPr>
          <p:cNvPr id="7" name="Espace réservé de la date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endParaRPr lang="fr-FR"/>
          </a:p>
        </p:txBody>
      </p:sp>
      <p:sp>
        <p:nvSpPr>
          <p:cNvPr id="10" name="Espace réservé du pied de page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fr-FR"/>
          </a:p>
        </p:txBody>
      </p:sp>
      <p:sp>
        <p:nvSpPr>
          <p:cNvPr id="11" name="Espace réservé du numéro de diapositive 28"/>
          <p:cNvSpPr>
            <a:spLocks noGrp="1"/>
          </p:cNvSpPr>
          <p:nvPr>
            <p:ph type="sldNum" sz="quarter" idx="12"/>
          </p:nvPr>
        </p:nvSpPr>
        <p:spPr>
          <a:xfrm>
            <a:off x="8001000" y="228600"/>
            <a:ext cx="838200" cy="381000"/>
          </a:xfrm>
        </p:spPr>
        <p:txBody>
          <a:bodyPr/>
          <a:lstStyle>
            <a:lvl1pPr>
              <a:defRPr smtClean="0">
                <a:solidFill>
                  <a:schemeClr val="tx2"/>
                </a:solidFill>
              </a:defRPr>
            </a:lvl1pPr>
          </a:lstStyle>
          <a:p>
            <a:pPr>
              <a:defRPr/>
            </a:pPr>
            <a:fld id="{29813DE5-1BF1-4669-B176-70A292D0B13C}" type="slidenum">
              <a:rPr lang="fr-FR" altLang="fr-FR"/>
              <a:pPr>
                <a:defRPr/>
              </a:pPr>
              <a:t>‹N°›</a:t>
            </a:fld>
            <a:endParaRPr lang="fr-FR" alt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3"/>
          <p:cNvSpPr>
            <a:spLocks noGrp="1"/>
          </p:cNvSpPr>
          <p:nvPr>
            <p:ph type="dt" sz="half" idx="10"/>
          </p:nvPr>
        </p:nvSpPr>
        <p:spPr/>
        <p:txBody>
          <a:bodyPr/>
          <a:lstStyle>
            <a:lvl1pPr>
              <a:defRPr/>
            </a:lvl1pPr>
          </a:lstStyle>
          <a:p>
            <a:pPr>
              <a:defRPr/>
            </a:pPr>
            <a:endParaRPr lang="fr-FR"/>
          </a:p>
        </p:txBody>
      </p:sp>
      <p:sp>
        <p:nvSpPr>
          <p:cNvPr id="5" name="Espace réservé du pied de page 2"/>
          <p:cNvSpPr>
            <a:spLocks noGrp="1"/>
          </p:cNvSpPr>
          <p:nvPr>
            <p:ph type="ftr" sz="quarter" idx="11"/>
          </p:nvPr>
        </p:nvSpPr>
        <p:spPr/>
        <p:txBody>
          <a:bodyPr/>
          <a:lstStyle>
            <a:lvl1pPr>
              <a:defRPr/>
            </a:lvl1pPr>
          </a:lstStyle>
          <a:p>
            <a:pPr>
              <a:defRPr/>
            </a:pPr>
            <a:endParaRPr lang="fr-FR"/>
          </a:p>
        </p:txBody>
      </p:sp>
      <p:sp>
        <p:nvSpPr>
          <p:cNvPr id="6" name="Espace réservé du numéro de diapositive 22"/>
          <p:cNvSpPr>
            <a:spLocks noGrp="1"/>
          </p:cNvSpPr>
          <p:nvPr>
            <p:ph type="sldNum" sz="quarter" idx="12"/>
          </p:nvPr>
        </p:nvSpPr>
        <p:spPr/>
        <p:txBody>
          <a:bodyPr/>
          <a:lstStyle>
            <a:lvl1pPr>
              <a:defRPr/>
            </a:lvl1pPr>
          </a:lstStyle>
          <a:p>
            <a:pPr>
              <a:defRPr/>
            </a:pPr>
            <a:fld id="{49D94BBD-E5D6-42F4-BEE5-E827D2022617}" type="slidenum">
              <a:rPr lang="fr-FR" altLang="fr-FR"/>
              <a:pPr>
                <a:defRPr/>
              </a:pPr>
              <a:t>‹N°›</a:t>
            </a:fld>
            <a:endParaRPr lang="fr-FR" alt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re vertical 1"/>
          <p:cNvSpPr>
            <a:spLocks noGrp="1"/>
          </p:cNvSpPr>
          <p:nvPr>
            <p:ph type="title" orient="vert"/>
          </p:nvPr>
        </p:nvSpPr>
        <p:spPr>
          <a:xfrm>
            <a:off x="6553200" y="609600"/>
            <a:ext cx="2057400" cy="5516563"/>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609600"/>
            <a:ext cx="5562600" cy="5516564"/>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3"/>
          <p:cNvSpPr>
            <a:spLocks noGrp="1"/>
          </p:cNvSpPr>
          <p:nvPr>
            <p:ph type="dt" sz="half" idx="10"/>
          </p:nvPr>
        </p:nvSpPr>
        <p:spPr>
          <a:xfrm>
            <a:off x="6553200" y="6248400"/>
            <a:ext cx="2209800" cy="365125"/>
          </a:xfrm>
        </p:spPr>
        <p:txBody>
          <a:bodyPr/>
          <a:lstStyle>
            <a:lvl1pPr>
              <a:defRPr/>
            </a:lvl1pPr>
          </a:lstStyle>
          <a:p>
            <a:pPr>
              <a:defRPr/>
            </a:pPr>
            <a:endParaRPr lang="fr-FR"/>
          </a:p>
        </p:txBody>
      </p:sp>
      <p:sp>
        <p:nvSpPr>
          <p:cNvPr id="8" name="Espace réservé du pied de page 4"/>
          <p:cNvSpPr>
            <a:spLocks noGrp="1"/>
          </p:cNvSpPr>
          <p:nvPr>
            <p:ph type="ftr" sz="quarter" idx="11"/>
          </p:nvPr>
        </p:nvSpPr>
        <p:spPr>
          <a:xfrm>
            <a:off x="457200" y="6248400"/>
            <a:ext cx="5573713" cy="365125"/>
          </a:xfrm>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a:xfrm rot="5400000">
            <a:off x="5989638" y="144462"/>
            <a:ext cx="533400" cy="244475"/>
          </a:xfrm>
        </p:spPr>
        <p:txBody>
          <a:bodyPr/>
          <a:lstStyle>
            <a:lvl1pPr>
              <a:defRPr smtClean="0"/>
            </a:lvl1pPr>
          </a:lstStyle>
          <a:p>
            <a:pPr>
              <a:defRPr/>
            </a:pPr>
            <a:fld id="{CE36007D-0723-4B29-93F4-252B6BDF660A}" type="slidenum">
              <a:rPr lang="fr-FR" altLang="fr-FR"/>
              <a:pPr>
                <a:defRPr/>
              </a:pPr>
              <a:t>‹N°›</a:t>
            </a:fld>
            <a:endParaRPr lang="fr-FR" altLang="fr-FR"/>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re 7"/>
          <p:cNvSpPr>
            <a:spLocks noGrp="1"/>
          </p:cNvSpPr>
          <p:nvPr>
            <p:ph type="ctrTitle"/>
          </p:nvPr>
        </p:nvSpPr>
        <p:spPr>
          <a:xfrm>
            <a:off x="2362200" y="4038600"/>
            <a:ext cx="6477000" cy="1828800"/>
          </a:xfrm>
        </p:spPr>
        <p:txBody>
          <a:bodyPr anchor="b"/>
          <a:lstStyle>
            <a:lvl1pPr>
              <a:defRPr cap="all" baseline="0"/>
            </a:lvl1pPr>
          </a:lstStyle>
          <a:p>
            <a:r>
              <a:rPr lang="fr-FR" smtClean="0"/>
              <a:t>Cliquez pour modifier le style du titre</a:t>
            </a:r>
            <a:endParaRPr lang="en-US"/>
          </a:p>
        </p:txBody>
      </p:sp>
      <p:sp>
        <p:nvSpPr>
          <p:cNvPr id="9" name="Sous-titr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fr-FR" smtClean="0"/>
              <a:t>Cliquez pour modifier le style des sous-titres du masque</a:t>
            </a:r>
            <a:endParaRPr lang="en-US"/>
          </a:p>
        </p:txBody>
      </p:sp>
      <p:sp>
        <p:nvSpPr>
          <p:cNvPr id="7" name="Espace réservé de la date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endParaRPr lang="fr-FR"/>
          </a:p>
        </p:txBody>
      </p:sp>
      <p:sp>
        <p:nvSpPr>
          <p:cNvPr id="10" name="Espace réservé du pied de page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fr-FR"/>
          </a:p>
        </p:txBody>
      </p:sp>
      <p:sp>
        <p:nvSpPr>
          <p:cNvPr id="11" name="Espace réservé du numéro de diapositive 28"/>
          <p:cNvSpPr>
            <a:spLocks noGrp="1"/>
          </p:cNvSpPr>
          <p:nvPr>
            <p:ph type="sldNum" sz="quarter" idx="12"/>
          </p:nvPr>
        </p:nvSpPr>
        <p:spPr>
          <a:xfrm>
            <a:off x="8001000" y="228600"/>
            <a:ext cx="838200" cy="381000"/>
          </a:xfrm>
        </p:spPr>
        <p:txBody>
          <a:bodyPr/>
          <a:lstStyle>
            <a:lvl1pPr>
              <a:defRPr smtClean="0">
                <a:solidFill>
                  <a:schemeClr val="tx2"/>
                </a:solidFill>
              </a:defRPr>
            </a:lvl1pPr>
          </a:lstStyle>
          <a:p>
            <a:pPr>
              <a:defRPr/>
            </a:pPr>
            <a:fld id="{B569AF6C-8BB6-4288-B5C1-7C89654732E5}" type="slidenum">
              <a:rPr lang="fr-FR" altLang="fr-FR"/>
              <a:pPr>
                <a:defRPr/>
              </a:pPr>
              <a:t>‹N°›</a:t>
            </a:fld>
            <a:endParaRPr lang="fr-FR" altLang="fr-FR"/>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4" name="Image 9" descr="Logo INS.png"/>
          <p:cNvPicPr>
            <a:picLocks noChangeAspect="1"/>
          </p:cNvPicPr>
          <p:nvPr/>
        </p:nvPicPr>
        <p:blipFill>
          <a:blip r:embed="rId2"/>
          <a:srcRect/>
          <a:stretch>
            <a:fillRect/>
          </a:stretch>
        </p:blipFill>
        <p:spPr bwMode="auto">
          <a:xfrm>
            <a:off x="142875" y="142875"/>
            <a:ext cx="1143000" cy="1071563"/>
          </a:xfrm>
          <a:prstGeom prst="rect">
            <a:avLst/>
          </a:prstGeom>
          <a:noFill/>
          <a:ln w="9525">
            <a:noFill/>
            <a:miter lim="800000"/>
            <a:headEnd/>
            <a:tailEnd/>
          </a:ln>
        </p:spPr>
      </p:pic>
      <p:sp>
        <p:nvSpPr>
          <p:cNvPr id="2" name="Titre 1"/>
          <p:cNvSpPr>
            <a:spLocks noGrp="1"/>
          </p:cNvSpPr>
          <p:nvPr>
            <p:ph type="title"/>
          </p:nvPr>
        </p:nvSpPr>
        <p:spPr>
          <a:xfrm>
            <a:off x="612648" y="228600"/>
            <a:ext cx="8153400" cy="990600"/>
          </a:xfrm>
        </p:spPr>
        <p:txBody>
          <a:bodyPr/>
          <a:lstStyle/>
          <a:p>
            <a:r>
              <a:rPr lang="fr-FR" smtClean="0"/>
              <a:t>Cliquez pour modifier le style du titre</a:t>
            </a:r>
            <a:endParaRPr lang="en-US"/>
          </a:p>
        </p:txBody>
      </p:sp>
      <p:sp>
        <p:nvSpPr>
          <p:cNvPr id="8" name="Espace réservé du contenu 7"/>
          <p:cNvSpPr>
            <a:spLocks noGrp="1"/>
          </p:cNvSpPr>
          <p:nvPr>
            <p:ph sz="quarter" idx="1"/>
          </p:nvPr>
        </p:nvSpPr>
        <p:spPr>
          <a:xfrm>
            <a:off x="612648" y="1600200"/>
            <a:ext cx="8153400" cy="4495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13"/>
          <p:cNvSpPr>
            <a:spLocks noGrp="1"/>
          </p:cNvSpPr>
          <p:nvPr>
            <p:ph type="dt" sz="half" idx="10"/>
          </p:nvPr>
        </p:nvSpPr>
        <p:spPr/>
        <p:txBody>
          <a:bodyPr/>
          <a:lstStyle>
            <a:lvl1pPr>
              <a:defRPr/>
            </a:lvl1pPr>
          </a:lstStyle>
          <a:p>
            <a:pPr>
              <a:defRPr/>
            </a:pPr>
            <a:endParaRPr lang="fr-FR"/>
          </a:p>
        </p:txBody>
      </p:sp>
      <p:sp>
        <p:nvSpPr>
          <p:cNvPr id="6" name="Espace réservé du pied de page 2"/>
          <p:cNvSpPr>
            <a:spLocks noGrp="1"/>
          </p:cNvSpPr>
          <p:nvPr>
            <p:ph type="ftr" sz="quarter" idx="11"/>
          </p:nvPr>
        </p:nvSpPr>
        <p:spPr/>
        <p:txBody>
          <a:bodyPr/>
          <a:lstStyle>
            <a:lvl1pPr>
              <a:defRPr/>
            </a:lvl1pPr>
          </a:lstStyle>
          <a:p>
            <a:pPr>
              <a:defRPr/>
            </a:pPr>
            <a:endParaRPr lang="fr-FR"/>
          </a:p>
        </p:txBody>
      </p:sp>
      <p:sp>
        <p:nvSpPr>
          <p:cNvPr id="7" name="Espace réservé du numéro de diapositive 22"/>
          <p:cNvSpPr>
            <a:spLocks noGrp="1"/>
          </p:cNvSpPr>
          <p:nvPr>
            <p:ph type="sldNum" sz="quarter" idx="12"/>
          </p:nvPr>
        </p:nvSpPr>
        <p:spPr/>
        <p:txBody>
          <a:bodyPr/>
          <a:lstStyle>
            <a:lvl1pPr>
              <a:defRPr sz="1600" smtClean="0"/>
            </a:lvl1pPr>
          </a:lstStyle>
          <a:p>
            <a:pPr>
              <a:defRPr/>
            </a:pPr>
            <a:fld id="{A9F4A0D2-5186-4926-9B43-0965C567A42A}" type="slidenum">
              <a:rPr lang="fr-FR" altLang="fr-FR"/>
              <a:pPr>
                <a:defRPr/>
              </a:pPr>
              <a:t>‹N°›</a:t>
            </a:fld>
            <a:endParaRPr lang="fr-FR" altLang="fr-F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Espace réservé du texte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Cliquez pour modifier les styles du texte du masque</a:t>
            </a:r>
          </a:p>
        </p:txBody>
      </p:sp>
      <p:sp>
        <p:nvSpPr>
          <p:cNvPr id="2" name="Titr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fr-FR" smtClean="0"/>
              <a:t>Cliquez pour modifier le style du titre</a:t>
            </a:r>
            <a:endParaRPr lang="en-US"/>
          </a:p>
        </p:txBody>
      </p:sp>
      <p:sp>
        <p:nvSpPr>
          <p:cNvPr id="7" name="Espace réservé de la date 11"/>
          <p:cNvSpPr>
            <a:spLocks noGrp="1"/>
          </p:cNvSpPr>
          <p:nvPr>
            <p:ph type="dt" sz="half" idx="10"/>
          </p:nvPr>
        </p:nvSpPr>
        <p:spPr/>
        <p:txBody>
          <a:bodyPr/>
          <a:lstStyle>
            <a:lvl1pPr>
              <a:defRPr/>
            </a:lvl1pPr>
          </a:lstStyle>
          <a:p>
            <a:pPr>
              <a:defRPr/>
            </a:pPr>
            <a:endParaRPr lang="fr-FR"/>
          </a:p>
        </p:txBody>
      </p:sp>
      <p:sp>
        <p:nvSpPr>
          <p:cNvPr id="8" name="Espace réservé du numéro de diapositive 12"/>
          <p:cNvSpPr>
            <a:spLocks noGrp="1"/>
          </p:cNvSpPr>
          <p:nvPr>
            <p:ph type="sldNum" sz="quarter" idx="11"/>
          </p:nvPr>
        </p:nvSpPr>
        <p:spPr>
          <a:xfrm>
            <a:off x="0" y="1752600"/>
            <a:ext cx="1295400" cy="701675"/>
          </a:xfrm>
        </p:spPr>
        <p:txBody>
          <a:bodyPr>
            <a:noAutofit/>
          </a:bodyPr>
          <a:lstStyle>
            <a:lvl1pPr>
              <a:defRPr sz="2400" smtClean="0">
                <a:solidFill>
                  <a:srgbClr val="FFFFFF"/>
                </a:solidFill>
              </a:defRPr>
            </a:lvl1pPr>
          </a:lstStyle>
          <a:p>
            <a:pPr>
              <a:defRPr/>
            </a:pPr>
            <a:fld id="{DBCAFD57-692E-4064-8920-18DC4680051A}" type="slidenum">
              <a:rPr lang="fr-FR" altLang="fr-FR"/>
              <a:pPr>
                <a:defRPr/>
              </a:pPr>
              <a:t>‹N°›</a:t>
            </a:fld>
            <a:endParaRPr lang="fr-FR" altLang="fr-FR"/>
          </a:p>
        </p:txBody>
      </p:sp>
      <p:sp>
        <p:nvSpPr>
          <p:cNvPr id="9" name="Espace réservé du pied de page 13"/>
          <p:cNvSpPr>
            <a:spLocks noGrp="1"/>
          </p:cNvSpPr>
          <p:nvPr>
            <p:ph type="ftr" sz="quarter" idx="12"/>
          </p:nvPr>
        </p:nvSpPr>
        <p:spPr/>
        <p:txBody>
          <a:bodyPr/>
          <a:lstStyle>
            <a:lvl1pPr>
              <a:defRPr/>
            </a:lvl1pPr>
          </a:lstStyle>
          <a:p>
            <a:pPr>
              <a:defRPr/>
            </a:pPr>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9" name="Espace réservé du contenu 8"/>
          <p:cNvSpPr>
            <a:spLocks noGrp="1"/>
          </p:cNvSpPr>
          <p:nvPr>
            <p:ph sz="quarter" idx="1"/>
          </p:nvPr>
        </p:nvSpPr>
        <p:spPr>
          <a:xfrm>
            <a:off x="609600" y="1589567"/>
            <a:ext cx="3886200" cy="45720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1" name="Espace réservé du contenu 10"/>
          <p:cNvSpPr>
            <a:spLocks noGrp="1"/>
          </p:cNvSpPr>
          <p:nvPr>
            <p:ph sz="quarter" idx="2"/>
          </p:nvPr>
        </p:nvSpPr>
        <p:spPr>
          <a:xfrm>
            <a:off x="4844901" y="1589567"/>
            <a:ext cx="3886200" cy="45720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7"/>
          <p:cNvSpPr>
            <a:spLocks noGrp="1"/>
          </p:cNvSpPr>
          <p:nvPr>
            <p:ph type="dt" sz="half" idx="10"/>
          </p:nvPr>
        </p:nvSpPr>
        <p:spPr/>
        <p:txBody>
          <a:bodyPr rtlCol="0"/>
          <a:lstStyle>
            <a:lvl1pPr>
              <a:defRPr/>
            </a:lvl1pPr>
          </a:lstStyle>
          <a:p>
            <a:pPr>
              <a:defRPr/>
            </a:pPr>
            <a:endParaRPr lang="fr-FR"/>
          </a:p>
        </p:txBody>
      </p:sp>
      <p:sp>
        <p:nvSpPr>
          <p:cNvPr id="6" name="Espace réservé du numéro de diapositive 9"/>
          <p:cNvSpPr>
            <a:spLocks noGrp="1"/>
          </p:cNvSpPr>
          <p:nvPr>
            <p:ph type="sldNum" sz="quarter" idx="11"/>
          </p:nvPr>
        </p:nvSpPr>
        <p:spPr/>
        <p:txBody>
          <a:bodyPr rtlCol="0"/>
          <a:lstStyle>
            <a:lvl1pPr>
              <a:defRPr smtClean="0"/>
            </a:lvl1pPr>
          </a:lstStyle>
          <a:p>
            <a:pPr>
              <a:defRPr/>
            </a:pPr>
            <a:fld id="{1D46BFFF-5C09-44D7-A2A8-2F90BE1B4EE6}" type="slidenum">
              <a:rPr lang="fr-FR" altLang="fr-FR"/>
              <a:pPr>
                <a:defRPr/>
              </a:pPr>
              <a:t>‹N°›</a:t>
            </a:fld>
            <a:endParaRPr lang="fr-FR" altLang="fr-FR"/>
          </a:p>
        </p:txBody>
      </p:sp>
      <p:sp>
        <p:nvSpPr>
          <p:cNvPr id="7" name="Espace réservé du pied de page 11"/>
          <p:cNvSpPr>
            <a:spLocks noGrp="1"/>
          </p:cNvSpPr>
          <p:nvPr>
            <p:ph type="ftr" sz="quarter" idx="12"/>
          </p:nvPr>
        </p:nvSpPr>
        <p:spPr/>
        <p:txBody>
          <a:bodyPr rtlCol="0"/>
          <a:lstStyle>
            <a:lvl1pPr>
              <a:defRPr/>
            </a:lvl1pPr>
          </a:lstStyle>
          <a:p>
            <a:pPr>
              <a:defRPr/>
            </a:pPr>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33400" y="273050"/>
            <a:ext cx="8153400" cy="869950"/>
          </a:xfrm>
        </p:spPr>
        <p:txBody>
          <a:bodyPr/>
          <a:lstStyle>
            <a:lvl1pPr>
              <a:defRPr/>
            </a:lvl1pPr>
          </a:lstStyle>
          <a:p>
            <a:r>
              <a:rPr lang="fr-FR" smtClean="0"/>
              <a:t>Cliquez pour modifier le style du titre</a:t>
            </a:r>
            <a:endParaRPr lang="en-US"/>
          </a:p>
        </p:txBody>
      </p:sp>
      <p:sp>
        <p:nvSpPr>
          <p:cNvPr id="11" name="Espace réservé du contenu 10"/>
          <p:cNvSpPr>
            <a:spLocks noGrp="1"/>
          </p:cNvSpPr>
          <p:nvPr>
            <p:ph sz="quarter" idx="2"/>
          </p:nvPr>
        </p:nvSpPr>
        <p:spPr>
          <a:xfrm>
            <a:off x="609600" y="2438400"/>
            <a:ext cx="3886200" cy="35814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3" name="Espace réservé du contenu 12"/>
          <p:cNvSpPr>
            <a:spLocks noGrp="1"/>
          </p:cNvSpPr>
          <p:nvPr>
            <p:ph sz="quarter" idx="4"/>
          </p:nvPr>
        </p:nvSpPr>
        <p:spPr>
          <a:xfrm>
            <a:off x="4800600" y="2438400"/>
            <a:ext cx="3886200" cy="35814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6" name="Espace réservé du texte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fr-FR" smtClean="0"/>
              <a:t>Cliquez pour modifier les styles du texte du masque</a:t>
            </a:r>
          </a:p>
        </p:txBody>
      </p:sp>
      <p:sp>
        <p:nvSpPr>
          <p:cNvPr id="15" name="Espace réservé du texte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fr-FR" smtClean="0"/>
              <a:t>Cliquez pour modifier les styles du texte du masque</a:t>
            </a:r>
          </a:p>
        </p:txBody>
      </p:sp>
      <p:sp>
        <p:nvSpPr>
          <p:cNvPr id="7" name="Espace réservé de la date 9"/>
          <p:cNvSpPr>
            <a:spLocks noGrp="1"/>
          </p:cNvSpPr>
          <p:nvPr>
            <p:ph type="dt" sz="half" idx="10"/>
          </p:nvPr>
        </p:nvSpPr>
        <p:spPr/>
        <p:txBody>
          <a:bodyPr rtlCol="0"/>
          <a:lstStyle>
            <a:lvl1pPr>
              <a:defRPr/>
            </a:lvl1pPr>
          </a:lstStyle>
          <a:p>
            <a:pPr>
              <a:defRPr/>
            </a:pPr>
            <a:endParaRPr lang="fr-FR"/>
          </a:p>
        </p:txBody>
      </p:sp>
      <p:sp>
        <p:nvSpPr>
          <p:cNvPr id="8" name="Espace réservé du numéro de diapositive 11"/>
          <p:cNvSpPr>
            <a:spLocks noGrp="1"/>
          </p:cNvSpPr>
          <p:nvPr>
            <p:ph type="sldNum" sz="quarter" idx="11"/>
          </p:nvPr>
        </p:nvSpPr>
        <p:spPr/>
        <p:txBody>
          <a:bodyPr rtlCol="0"/>
          <a:lstStyle>
            <a:lvl1pPr>
              <a:defRPr smtClean="0"/>
            </a:lvl1pPr>
          </a:lstStyle>
          <a:p>
            <a:pPr>
              <a:defRPr/>
            </a:pPr>
            <a:fld id="{3D955F9E-9CDB-4FD3-B165-A8517FD193CA}" type="slidenum">
              <a:rPr lang="fr-FR" altLang="fr-FR"/>
              <a:pPr>
                <a:defRPr/>
              </a:pPr>
              <a:t>‹N°›</a:t>
            </a:fld>
            <a:endParaRPr lang="fr-FR" altLang="fr-FR"/>
          </a:p>
        </p:txBody>
      </p:sp>
      <p:sp>
        <p:nvSpPr>
          <p:cNvPr id="9" name="Espace réservé du pied de page 13"/>
          <p:cNvSpPr>
            <a:spLocks noGrp="1"/>
          </p:cNvSpPr>
          <p:nvPr>
            <p:ph type="ftr" sz="quarter" idx="12"/>
          </p:nvPr>
        </p:nvSpPr>
        <p:spPr/>
        <p:txBody>
          <a:bodyPr rtlCol="0"/>
          <a:lstStyle>
            <a:lvl1pPr>
              <a:defRPr/>
            </a:lvl1pPr>
          </a:lstStyle>
          <a:p>
            <a:pPr>
              <a:defRPr/>
            </a:pPr>
            <a:endParaRPr lang="fr-F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3" name="Image 9" descr="Logo INS.png"/>
          <p:cNvPicPr>
            <a:picLocks noChangeAspect="1"/>
          </p:cNvPicPr>
          <p:nvPr/>
        </p:nvPicPr>
        <p:blipFill>
          <a:blip r:embed="rId2"/>
          <a:srcRect/>
          <a:stretch>
            <a:fillRect/>
          </a:stretch>
        </p:blipFill>
        <p:spPr bwMode="auto">
          <a:xfrm>
            <a:off x="142875" y="142875"/>
            <a:ext cx="1193800" cy="1006475"/>
          </a:xfrm>
          <a:prstGeom prst="rect">
            <a:avLst/>
          </a:prstGeom>
          <a:noFill/>
          <a:ln w="9525">
            <a:noFill/>
            <a:miter lim="800000"/>
            <a:headEnd/>
            <a:tailEnd/>
          </a:ln>
        </p:spPr>
      </p:pic>
      <p:sp>
        <p:nvSpPr>
          <p:cNvPr id="2" name="Titre 1"/>
          <p:cNvSpPr>
            <a:spLocks noGrp="1"/>
          </p:cNvSpPr>
          <p:nvPr>
            <p:ph type="title"/>
          </p:nvPr>
        </p:nvSpPr>
        <p:spPr/>
        <p:txBody>
          <a:bodyPr/>
          <a:lstStyle/>
          <a:p>
            <a:r>
              <a:rPr lang="fr-FR" smtClean="0"/>
              <a:t>Cliquez pour modifier le style du titre</a:t>
            </a:r>
            <a:endParaRPr lang="en-US"/>
          </a:p>
        </p:txBody>
      </p:sp>
      <p:sp>
        <p:nvSpPr>
          <p:cNvPr id="4" name="Espace réservé de la date 13"/>
          <p:cNvSpPr>
            <a:spLocks noGrp="1"/>
          </p:cNvSpPr>
          <p:nvPr>
            <p:ph type="dt" sz="half" idx="10"/>
          </p:nvPr>
        </p:nvSpPr>
        <p:spPr/>
        <p:txBody>
          <a:bodyPr/>
          <a:lstStyle>
            <a:lvl1pPr>
              <a:defRPr/>
            </a:lvl1pPr>
          </a:lstStyle>
          <a:p>
            <a:pPr>
              <a:defRPr/>
            </a:pPr>
            <a:endParaRPr lang="fr-FR"/>
          </a:p>
        </p:txBody>
      </p:sp>
      <p:sp>
        <p:nvSpPr>
          <p:cNvPr id="5" name="Espace réservé du pied de page 2"/>
          <p:cNvSpPr>
            <a:spLocks noGrp="1"/>
          </p:cNvSpPr>
          <p:nvPr>
            <p:ph type="ftr" sz="quarter" idx="11"/>
          </p:nvPr>
        </p:nvSpPr>
        <p:spPr/>
        <p:txBody>
          <a:bodyPr/>
          <a:lstStyle>
            <a:lvl1pPr>
              <a:defRPr/>
            </a:lvl1pPr>
          </a:lstStyle>
          <a:p>
            <a:pPr>
              <a:defRPr/>
            </a:pPr>
            <a:endParaRPr lang="fr-FR"/>
          </a:p>
        </p:txBody>
      </p:sp>
      <p:sp>
        <p:nvSpPr>
          <p:cNvPr id="6" name="Espace réservé du numéro de diapositive 22"/>
          <p:cNvSpPr>
            <a:spLocks noGrp="1"/>
          </p:cNvSpPr>
          <p:nvPr>
            <p:ph type="sldNum" sz="quarter" idx="12"/>
          </p:nvPr>
        </p:nvSpPr>
        <p:spPr/>
        <p:txBody>
          <a:bodyPr/>
          <a:lstStyle>
            <a:lvl1pPr>
              <a:defRPr smtClean="0"/>
            </a:lvl1pPr>
          </a:lstStyle>
          <a:p>
            <a:pPr>
              <a:defRPr/>
            </a:pPr>
            <a:fld id="{B0BE7405-621C-4243-A359-560E8831DA6A}" type="slidenum">
              <a:rPr lang="fr-FR" altLang="fr-FR"/>
              <a:pPr>
                <a:defRPr/>
              </a:pPr>
              <a:t>‹N°›</a:t>
            </a:fld>
            <a:endParaRPr lang="fr-FR" altLang="fr-F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pPr>
              <a:defRPr/>
            </a:pPr>
            <a:endParaRPr lang="fr-FR"/>
          </a:p>
        </p:txBody>
      </p:sp>
      <p:sp>
        <p:nvSpPr>
          <p:cNvPr id="3" name="Espace réservé du pied de page 2"/>
          <p:cNvSpPr>
            <a:spLocks noGrp="1"/>
          </p:cNvSpPr>
          <p:nvPr>
            <p:ph type="ftr" sz="quarter" idx="11"/>
          </p:nvPr>
        </p:nvSpPr>
        <p:spPr/>
        <p:txBody>
          <a:bodyPr/>
          <a:lstStyle>
            <a:lvl1pPr>
              <a:defRPr/>
            </a:lvl1pPr>
          </a:lstStyle>
          <a:p>
            <a:pPr>
              <a:defRPr/>
            </a:pPr>
            <a:endParaRPr lang="fr-FR"/>
          </a:p>
        </p:txBody>
      </p:sp>
      <p:sp>
        <p:nvSpPr>
          <p:cNvPr id="4" name="Espace réservé du numéro de diapositive 3"/>
          <p:cNvSpPr>
            <a:spLocks noGrp="1"/>
          </p:cNvSpPr>
          <p:nvPr>
            <p:ph type="sldNum" sz="quarter" idx="12"/>
          </p:nvPr>
        </p:nvSpPr>
        <p:spPr>
          <a:xfrm>
            <a:off x="0" y="6248400"/>
            <a:ext cx="533400" cy="381000"/>
          </a:xfrm>
        </p:spPr>
        <p:txBody>
          <a:bodyPr/>
          <a:lstStyle>
            <a:lvl1pPr>
              <a:defRPr smtClean="0">
                <a:solidFill>
                  <a:schemeClr val="tx2"/>
                </a:solidFill>
              </a:defRPr>
            </a:lvl1pPr>
          </a:lstStyle>
          <a:p>
            <a:pPr>
              <a:defRPr/>
            </a:pPr>
            <a:fld id="{6F504488-5998-432A-8296-CE573CFCD560}" type="slidenum">
              <a:rPr lang="fr-FR" altLang="fr-FR"/>
              <a:pPr>
                <a:defRPr/>
              </a:pPr>
              <a:t>‹N°›</a:t>
            </a:fld>
            <a:endParaRPr lang="fr-FR" altLang="fr-F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73050"/>
            <a:ext cx="8077200" cy="869950"/>
          </a:xfrm>
        </p:spPr>
        <p:txBody>
          <a:bodyPr/>
          <a:lstStyle>
            <a:lvl1pPr algn="l">
              <a:buNone/>
              <a:defRPr sz="4400" b="0"/>
            </a:lvl1pPr>
          </a:lstStyle>
          <a:p>
            <a:r>
              <a:rPr lang="fr-FR" smtClean="0"/>
              <a:t>Cliquez pour modifier le style du titre</a:t>
            </a:r>
            <a:endParaRPr lang="en-US"/>
          </a:p>
        </p:txBody>
      </p:sp>
      <p:sp>
        <p:nvSpPr>
          <p:cNvPr id="3" name="Espace réservé du texte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fr-FR" smtClean="0"/>
              <a:t>Cliquez pour modifier les styles du texte du masque</a:t>
            </a:r>
          </a:p>
        </p:txBody>
      </p:sp>
      <p:sp>
        <p:nvSpPr>
          <p:cNvPr id="9" name="Espace réservé du contenu 8"/>
          <p:cNvSpPr>
            <a:spLocks noGrp="1"/>
          </p:cNvSpPr>
          <p:nvPr>
            <p:ph sz="quarter" idx="1"/>
          </p:nvPr>
        </p:nvSpPr>
        <p:spPr>
          <a:xfrm>
            <a:off x="2362200" y="1752600"/>
            <a:ext cx="6400800" cy="44196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13"/>
          <p:cNvSpPr>
            <a:spLocks noGrp="1"/>
          </p:cNvSpPr>
          <p:nvPr>
            <p:ph type="dt" sz="half" idx="10"/>
          </p:nvPr>
        </p:nvSpPr>
        <p:spPr/>
        <p:txBody>
          <a:bodyPr/>
          <a:lstStyle>
            <a:lvl1pPr>
              <a:defRPr/>
            </a:lvl1pPr>
          </a:lstStyle>
          <a:p>
            <a:pPr>
              <a:defRPr/>
            </a:pPr>
            <a:endParaRPr lang="fr-FR"/>
          </a:p>
        </p:txBody>
      </p:sp>
      <p:sp>
        <p:nvSpPr>
          <p:cNvPr id="6" name="Espace réservé du pied de page 2"/>
          <p:cNvSpPr>
            <a:spLocks noGrp="1"/>
          </p:cNvSpPr>
          <p:nvPr>
            <p:ph type="ftr" sz="quarter" idx="11"/>
          </p:nvPr>
        </p:nvSpPr>
        <p:spPr/>
        <p:txBody>
          <a:bodyPr/>
          <a:lstStyle>
            <a:lvl1pPr>
              <a:defRPr/>
            </a:lvl1pPr>
          </a:lstStyle>
          <a:p>
            <a:pPr>
              <a:defRPr/>
            </a:pPr>
            <a:endParaRPr lang="fr-FR"/>
          </a:p>
        </p:txBody>
      </p:sp>
      <p:sp>
        <p:nvSpPr>
          <p:cNvPr id="7" name="Espace réservé du numéro de diapositive 22"/>
          <p:cNvSpPr>
            <a:spLocks noGrp="1"/>
          </p:cNvSpPr>
          <p:nvPr>
            <p:ph type="sldNum" sz="quarter" idx="12"/>
          </p:nvPr>
        </p:nvSpPr>
        <p:spPr/>
        <p:txBody>
          <a:bodyPr/>
          <a:lstStyle>
            <a:lvl1pPr>
              <a:defRPr/>
            </a:lvl1pPr>
          </a:lstStyle>
          <a:p>
            <a:pPr>
              <a:defRPr/>
            </a:pPr>
            <a:fld id="{B934A9F2-D255-4A60-BB05-D8A7AEBE36D4}" type="slidenum">
              <a:rPr lang="fr-FR" altLang="fr-FR"/>
              <a:pPr>
                <a:defRPr/>
              </a:pPr>
              <a:t>‹N°›</a:t>
            </a:fld>
            <a:endParaRPr lang="fr-FR" alt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4" name="Image 9" descr="Logo INS.png"/>
          <p:cNvPicPr>
            <a:picLocks noChangeAspect="1"/>
          </p:cNvPicPr>
          <p:nvPr/>
        </p:nvPicPr>
        <p:blipFill>
          <a:blip r:embed="rId2"/>
          <a:srcRect/>
          <a:stretch>
            <a:fillRect/>
          </a:stretch>
        </p:blipFill>
        <p:spPr bwMode="auto">
          <a:xfrm>
            <a:off x="142875" y="142875"/>
            <a:ext cx="1143000" cy="1071563"/>
          </a:xfrm>
          <a:prstGeom prst="rect">
            <a:avLst/>
          </a:prstGeom>
          <a:noFill/>
          <a:ln w="9525">
            <a:noFill/>
            <a:miter lim="800000"/>
            <a:headEnd/>
            <a:tailEnd/>
          </a:ln>
        </p:spPr>
      </p:pic>
      <p:sp>
        <p:nvSpPr>
          <p:cNvPr id="2" name="Titre 1"/>
          <p:cNvSpPr>
            <a:spLocks noGrp="1"/>
          </p:cNvSpPr>
          <p:nvPr>
            <p:ph type="title"/>
          </p:nvPr>
        </p:nvSpPr>
        <p:spPr>
          <a:xfrm>
            <a:off x="612648" y="228600"/>
            <a:ext cx="8153400" cy="990600"/>
          </a:xfrm>
        </p:spPr>
        <p:txBody>
          <a:bodyPr/>
          <a:lstStyle/>
          <a:p>
            <a:r>
              <a:rPr lang="fr-FR" smtClean="0"/>
              <a:t>Cliquez pour modifier le style du titre</a:t>
            </a:r>
            <a:endParaRPr lang="en-US"/>
          </a:p>
        </p:txBody>
      </p:sp>
      <p:sp>
        <p:nvSpPr>
          <p:cNvPr id="8" name="Espace réservé du contenu 7"/>
          <p:cNvSpPr>
            <a:spLocks noGrp="1"/>
          </p:cNvSpPr>
          <p:nvPr>
            <p:ph sz="quarter" idx="1"/>
          </p:nvPr>
        </p:nvSpPr>
        <p:spPr>
          <a:xfrm>
            <a:off x="612648" y="1600200"/>
            <a:ext cx="8153400" cy="4495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13"/>
          <p:cNvSpPr>
            <a:spLocks noGrp="1"/>
          </p:cNvSpPr>
          <p:nvPr>
            <p:ph type="dt" sz="half" idx="10"/>
          </p:nvPr>
        </p:nvSpPr>
        <p:spPr/>
        <p:txBody>
          <a:bodyPr/>
          <a:lstStyle>
            <a:lvl1pPr>
              <a:defRPr/>
            </a:lvl1pPr>
          </a:lstStyle>
          <a:p>
            <a:pPr>
              <a:defRPr/>
            </a:pPr>
            <a:endParaRPr lang="fr-FR"/>
          </a:p>
        </p:txBody>
      </p:sp>
      <p:sp>
        <p:nvSpPr>
          <p:cNvPr id="6" name="Espace réservé du pied de page 2"/>
          <p:cNvSpPr>
            <a:spLocks noGrp="1"/>
          </p:cNvSpPr>
          <p:nvPr>
            <p:ph type="ftr" sz="quarter" idx="11"/>
          </p:nvPr>
        </p:nvSpPr>
        <p:spPr/>
        <p:txBody>
          <a:bodyPr/>
          <a:lstStyle>
            <a:lvl1pPr>
              <a:defRPr/>
            </a:lvl1pPr>
          </a:lstStyle>
          <a:p>
            <a:pPr>
              <a:defRPr/>
            </a:pPr>
            <a:endParaRPr lang="fr-FR"/>
          </a:p>
        </p:txBody>
      </p:sp>
      <p:sp>
        <p:nvSpPr>
          <p:cNvPr id="7" name="Espace réservé du numéro de diapositive 22"/>
          <p:cNvSpPr>
            <a:spLocks noGrp="1"/>
          </p:cNvSpPr>
          <p:nvPr>
            <p:ph type="sldNum" sz="quarter" idx="12"/>
          </p:nvPr>
        </p:nvSpPr>
        <p:spPr/>
        <p:txBody>
          <a:bodyPr/>
          <a:lstStyle>
            <a:lvl1pPr>
              <a:defRPr smtClean="0"/>
            </a:lvl1pPr>
          </a:lstStyle>
          <a:p>
            <a:pPr>
              <a:defRPr/>
            </a:pPr>
            <a:fld id="{208FEE28-36E4-4A69-805E-D44FB767D8E9}" type="slidenum">
              <a:rPr lang="fr-FR" altLang="fr-FR"/>
              <a:pPr>
                <a:defRPr/>
              </a:pPr>
              <a:t>‹N°›</a:t>
            </a:fld>
            <a:endParaRPr lang="fr-FR" alt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Espace réservé du texte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fr-FR" smtClean="0"/>
              <a:t>Cliquez pour modifier les styles du texte du masque</a:t>
            </a:r>
          </a:p>
        </p:txBody>
      </p:sp>
      <p:sp>
        <p:nvSpPr>
          <p:cNvPr id="2" name="Titr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fr-FR" noProof="0" dirty="0" smtClean="0"/>
              <a:t>Cliquez sur l'icône pour ajouter une image</a:t>
            </a:r>
            <a:endParaRPr lang="en-US" noProof="0" dirty="0"/>
          </a:p>
        </p:txBody>
      </p:sp>
      <p:sp>
        <p:nvSpPr>
          <p:cNvPr id="9" name="Espace réservé de la date 11"/>
          <p:cNvSpPr>
            <a:spLocks noGrp="1"/>
          </p:cNvSpPr>
          <p:nvPr>
            <p:ph type="dt" sz="half" idx="10"/>
          </p:nvPr>
        </p:nvSpPr>
        <p:spPr>
          <a:xfrm>
            <a:off x="6248400" y="6248400"/>
            <a:ext cx="2667000" cy="365125"/>
          </a:xfrm>
        </p:spPr>
        <p:txBody>
          <a:bodyPr rtlCol="0"/>
          <a:lstStyle>
            <a:lvl1pPr>
              <a:defRPr/>
            </a:lvl1pPr>
          </a:lstStyle>
          <a:p>
            <a:pPr>
              <a:defRPr/>
            </a:pPr>
            <a:endParaRPr lang="fr-FR"/>
          </a:p>
        </p:txBody>
      </p:sp>
      <p:sp>
        <p:nvSpPr>
          <p:cNvPr id="10" name="Espace réservé du numéro de diapositive 12"/>
          <p:cNvSpPr>
            <a:spLocks noGrp="1"/>
          </p:cNvSpPr>
          <p:nvPr>
            <p:ph type="sldNum" sz="quarter" idx="11"/>
          </p:nvPr>
        </p:nvSpPr>
        <p:spPr>
          <a:xfrm>
            <a:off x="0" y="4667250"/>
            <a:ext cx="1447800" cy="663575"/>
          </a:xfrm>
        </p:spPr>
        <p:txBody>
          <a:bodyPr rtlCol="0"/>
          <a:lstStyle>
            <a:lvl1pPr>
              <a:defRPr sz="2800" smtClean="0"/>
            </a:lvl1pPr>
          </a:lstStyle>
          <a:p>
            <a:pPr>
              <a:defRPr/>
            </a:pPr>
            <a:fld id="{64B9112A-380C-422C-B01A-50D3EC9B868A}" type="slidenum">
              <a:rPr lang="fr-FR" altLang="fr-FR"/>
              <a:pPr>
                <a:defRPr/>
              </a:pPr>
              <a:t>‹N°›</a:t>
            </a:fld>
            <a:endParaRPr lang="fr-FR" altLang="fr-FR"/>
          </a:p>
        </p:txBody>
      </p:sp>
      <p:sp>
        <p:nvSpPr>
          <p:cNvPr id="11" name="Espace réservé du pied de page 13"/>
          <p:cNvSpPr>
            <a:spLocks noGrp="1"/>
          </p:cNvSpPr>
          <p:nvPr>
            <p:ph type="ftr" sz="quarter" idx="12"/>
          </p:nvPr>
        </p:nvSpPr>
        <p:spPr>
          <a:xfrm>
            <a:off x="1600200" y="6248400"/>
            <a:ext cx="4572000" cy="365125"/>
          </a:xfrm>
        </p:spPr>
        <p:txBody>
          <a:bodyPr rtlCol="0"/>
          <a:lstStyle>
            <a:lvl1pPr>
              <a:defRPr/>
            </a:lvl1pPr>
          </a:lstStyle>
          <a:p>
            <a:pPr>
              <a:defRPr/>
            </a:pPr>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13"/>
          <p:cNvSpPr>
            <a:spLocks noGrp="1"/>
          </p:cNvSpPr>
          <p:nvPr>
            <p:ph type="dt" sz="half" idx="10"/>
          </p:nvPr>
        </p:nvSpPr>
        <p:spPr/>
        <p:txBody>
          <a:bodyPr/>
          <a:lstStyle>
            <a:lvl1pPr>
              <a:defRPr/>
            </a:lvl1pPr>
          </a:lstStyle>
          <a:p>
            <a:pPr>
              <a:defRPr/>
            </a:pPr>
            <a:endParaRPr lang="fr-FR"/>
          </a:p>
        </p:txBody>
      </p:sp>
      <p:sp>
        <p:nvSpPr>
          <p:cNvPr id="5" name="Espace réservé du pied de page 2"/>
          <p:cNvSpPr>
            <a:spLocks noGrp="1"/>
          </p:cNvSpPr>
          <p:nvPr>
            <p:ph type="ftr" sz="quarter" idx="11"/>
          </p:nvPr>
        </p:nvSpPr>
        <p:spPr/>
        <p:txBody>
          <a:bodyPr/>
          <a:lstStyle>
            <a:lvl1pPr>
              <a:defRPr/>
            </a:lvl1pPr>
          </a:lstStyle>
          <a:p>
            <a:pPr>
              <a:defRPr/>
            </a:pPr>
            <a:endParaRPr lang="fr-FR"/>
          </a:p>
        </p:txBody>
      </p:sp>
      <p:sp>
        <p:nvSpPr>
          <p:cNvPr id="6" name="Espace réservé du numéro de diapositive 22"/>
          <p:cNvSpPr>
            <a:spLocks noGrp="1"/>
          </p:cNvSpPr>
          <p:nvPr>
            <p:ph type="sldNum" sz="quarter" idx="12"/>
          </p:nvPr>
        </p:nvSpPr>
        <p:spPr/>
        <p:txBody>
          <a:bodyPr/>
          <a:lstStyle>
            <a:lvl1pPr>
              <a:defRPr/>
            </a:lvl1pPr>
          </a:lstStyle>
          <a:p>
            <a:pPr>
              <a:defRPr/>
            </a:pPr>
            <a:fld id="{32CCD145-ED16-4B02-9980-818852D1921A}" type="slidenum">
              <a:rPr lang="fr-FR" altLang="fr-FR"/>
              <a:pPr>
                <a:defRPr/>
              </a:pPr>
              <a:t>‹N°›</a:t>
            </a:fld>
            <a:endParaRPr lang="fr-FR" altLang="fr-F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re vertical 1"/>
          <p:cNvSpPr>
            <a:spLocks noGrp="1"/>
          </p:cNvSpPr>
          <p:nvPr>
            <p:ph type="title" orient="vert"/>
          </p:nvPr>
        </p:nvSpPr>
        <p:spPr>
          <a:xfrm>
            <a:off x="6553200" y="609600"/>
            <a:ext cx="2057400" cy="5516563"/>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609600"/>
            <a:ext cx="5562600" cy="5516564"/>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3"/>
          <p:cNvSpPr>
            <a:spLocks noGrp="1"/>
          </p:cNvSpPr>
          <p:nvPr>
            <p:ph type="dt" sz="half" idx="10"/>
          </p:nvPr>
        </p:nvSpPr>
        <p:spPr>
          <a:xfrm>
            <a:off x="6553200" y="6248400"/>
            <a:ext cx="2209800" cy="365125"/>
          </a:xfrm>
        </p:spPr>
        <p:txBody>
          <a:bodyPr/>
          <a:lstStyle>
            <a:lvl1pPr>
              <a:defRPr/>
            </a:lvl1pPr>
          </a:lstStyle>
          <a:p>
            <a:pPr>
              <a:defRPr/>
            </a:pPr>
            <a:endParaRPr lang="fr-FR"/>
          </a:p>
        </p:txBody>
      </p:sp>
      <p:sp>
        <p:nvSpPr>
          <p:cNvPr id="8" name="Espace réservé du pied de page 4"/>
          <p:cNvSpPr>
            <a:spLocks noGrp="1"/>
          </p:cNvSpPr>
          <p:nvPr>
            <p:ph type="ftr" sz="quarter" idx="11"/>
          </p:nvPr>
        </p:nvSpPr>
        <p:spPr>
          <a:xfrm>
            <a:off x="457200" y="6248400"/>
            <a:ext cx="5573713" cy="365125"/>
          </a:xfrm>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a:xfrm rot="5400000">
            <a:off x="5989638" y="144462"/>
            <a:ext cx="533400" cy="244475"/>
          </a:xfrm>
        </p:spPr>
        <p:txBody>
          <a:bodyPr/>
          <a:lstStyle>
            <a:lvl1pPr>
              <a:defRPr smtClean="0"/>
            </a:lvl1pPr>
          </a:lstStyle>
          <a:p>
            <a:pPr>
              <a:defRPr/>
            </a:pPr>
            <a:fld id="{9637F93E-7FA1-47B1-8E25-53A2A1854E19}" type="slidenum">
              <a:rPr lang="fr-FR" altLang="fr-FR"/>
              <a:pPr>
                <a:defRPr/>
              </a:pPr>
              <a:t>‹N°›</a:t>
            </a:fld>
            <a:endParaRPr lang="fr-FR" altLang="fr-F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Espace réservé du texte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fr-FR" smtClean="0"/>
              <a:t>Cliquez pour modifier les styles du texte du masque</a:t>
            </a:r>
          </a:p>
        </p:txBody>
      </p:sp>
      <p:sp>
        <p:nvSpPr>
          <p:cNvPr id="2" name="Titr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fr-FR" smtClean="0"/>
              <a:t>Cliquez pour modifier le style du titre</a:t>
            </a:r>
            <a:endParaRPr lang="en-US"/>
          </a:p>
        </p:txBody>
      </p:sp>
      <p:sp>
        <p:nvSpPr>
          <p:cNvPr id="7" name="Espace réservé de la date 11"/>
          <p:cNvSpPr>
            <a:spLocks noGrp="1"/>
          </p:cNvSpPr>
          <p:nvPr>
            <p:ph type="dt" sz="half" idx="10"/>
          </p:nvPr>
        </p:nvSpPr>
        <p:spPr/>
        <p:txBody>
          <a:bodyPr/>
          <a:lstStyle>
            <a:lvl1pPr>
              <a:defRPr/>
            </a:lvl1pPr>
          </a:lstStyle>
          <a:p>
            <a:pPr>
              <a:defRPr/>
            </a:pPr>
            <a:endParaRPr lang="fr-FR"/>
          </a:p>
        </p:txBody>
      </p:sp>
      <p:sp>
        <p:nvSpPr>
          <p:cNvPr id="8" name="Espace réservé du numéro de diapositive 12"/>
          <p:cNvSpPr>
            <a:spLocks noGrp="1"/>
          </p:cNvSpPr>
          <p:nvPr>
            <p:ph type="sldNum" sz="quarter" idx="11"/>
          </p:nvPr>
        </p:nvSpPr>
        <p:spPr>
          <a:xfrm>
            <a:off x="0" y="1752600"/>
            <a:ext cx="1295400" cy="701675"/>
          </a:xfrm>
        </p:spPr>
        <p:txBody>
          <a:bodyPr>
            <a:noAutofit/>
          </a:bodyPr>
          <a:lstStyle>
            <a:lvl1pPr>
              <a:defRPr sz="2400" smtClean="0">
                <a:solidFill>
                  <a:srgbClr val="FFFFFF"/>
                </a:solidFill>
              </a:defRPr>
            </a:lvl1pPr>
          </a:lstStyle>
          <a:p>
            <a:pPr>
              <a:defRPr/>
            </a:pPr>
            <a:fld id="{B76550A3-B575-43FA-B902-024F301DA82E}" type="slidenum">
              <a:rPr lang="fr-FR" altLang="fr-FR"/>
              <a:pPr>
                <a:defRPr/>
              </a:pPr>
              <a:t>‹N°›</a:t>
            </a:fld>
            <a:endParaRPr lang="fr-FR" altLang="fr-FR"/>
          </a:p>
        </p:txBody>
      </p:sp>
      <p:sp>
        <p:nvSpPr>
          <p:cNvPr id="9" name="Espace réservé du pied de page 13"/>
          <p:cNvSpPr>
            <a:spLocks noGrp="1"/>
          </p:cNvSpPr>
          <p:nvPr>
            <p:ph type="ftr" sz="quarter" idx="12"/>
          </p:nvPr>
        </p:nvSpPr>
        <p:spPr/>
        <p:txBody>
          <a:bodyPr/>
          <a:lstStyle>
            <a:lvl1pPr>
              <a:defRPr/>
            </a:lvl1pPr>
          </a:lstStyle>
          <a:p>
            <a:pPr>
              <a:defRPr/>
            </a:pPr>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9" name="Espace réservé du contenu 8"/>
          <p:cNvSpPr>
            <a:spLocks noGrp="1"/>
          </p:cNvSpPr>
          <p:nvPr>
            <p:ph sz="quarter" idx="1"/>
          </p:nvPr>
        </p:nvSpPr>
        <p:spPr>
          <a:xfrm>
            <a:off x="609600" y="1589567"/>
            <a:ext cx="3886200" cy="45720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1" name="Espace réservé du contenu 10"/>
          <p:cNvSpPr>
            <a:spLocks noGrp="1"/>
          </p:cNvSpPr>
          <p:nvPr>
            <p:ph sz="quarter" idx="2"/>
          </p:nvPr>
        </p:nvSpPr>
        <p:spPr>
          <a:xfrm>
            <a:off x="4844901" y="1589567"/>
            <a:ext cx="3886200" cy="45720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7"/>
          <p:cNvSpPr>
            <a:spLocks noGrp="1"/>
          </p:cNvSpPr>
          <p:nvPr>
            <p:ph type="dt" sz="half" idx="10"/>
          </p:nvPr>
        </p:nvSpPr>
        <p:spPr/>
        <p:txBody>
          <a:bodyPr rtlCol="0"/>
          <a:lstStyle>
            <a:lvl1pPr>
              <a:defRPr/>
            </a:lvl1pPr>
          </a:lstStyle>
          <a:p>
            <a:pPr>
              <a:defRPr/>
            </a:pPr>
            <a:endParaRPr lang="fr-FR"/>
          </a:p>
        </p:txBody>
      </p:sp>
      <p:sp>
        <p:nvSpPr>
          <p:cNvPr id="6" name="Espace réservé du numéro de diapositive 9"/>
          <p:cNvSpPr>
            <a:spLocks noGrp="1"/>
          </p:cNvSpPr>
          <p:nvPr>
            <p:ph type="sldNum" sz="quarter" idx="11"/>
          </p:nvPr>
        </p:nvSpPr>
        <p:spPr/>
        <p:txBody>
          <a:bodyPr rtlCol="0"/>
          <a:lstStyle>
            <a:lvl1pPr>
              <a:defRPr smtClean="0"/>
            </a:lvl1pPr>
          </a:lstStyle>
          <a:p>
            <a:pPr>
              <a:defRPr/>
            </a:pPr>
            <a:fld id="{6DC13FC5-43BF-4749-BED8-B09C3CE5F269}" type="slidenum">
              <a:rPr lang="fr-FR" altLang="fr-FR"/>
              <a:pPr>
                <a:defRPr/>
              </a:pPr>
              <a:t>‹N°›</a:t>
            </a:fld>
            <a:endParaRPr lang="fr-FR" altLang="fr-FR"/>
          </a:p>
        </p:txBody>
      </p:sp>
      <p:sp>
        <p:nvSpPr>
          <p:cNvPr id="7" name="Espace réservé du pied de page 11"/>
          <p:cNvSpPr>
            <a:spLocks noGrp="1"/>
          </p:cNvSpPr>
          <p:nvPr>
            <p:ph type="ftr" sz="quarter" idx="12"/>
          </p:nvPr>
        </p:nvSpPr>
        <p:spPr/>
        <p:txBody>
          <a:bodyPr rtlCol="0"/>
          <a:lstStyle>
            <a:lvl1pPr>
              <a:defRPr/>
            </a:lvl1pPr>
          </a:lstStyle>
          <a:p>
            <a:pPr>
              <a:defRPr/>
            </a:pPr>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33400" y="273050"/>
            <a:ext cx="8153400" cy="869950"/>
          </a:xfrm>
        </p:spPr>
        <p:txBody>
          <a:bodyPr/>
          <a:lstStyle>
            <a:lvl1pPr>
              <a:defRPr/>
            </a:lvl1pPr>
          </a:lstStyle>
          <a:p>
            <a:r>
              <a:rPr lang="fr-FR" smtClean="0"/>
              <a:t>Cliquez pour modifier le style du titre</a:t>
            </a:r>
            <a:endParaRPr lang="en-US"/>
          </a:p>
        </p:txBody>
      </p:sp>
      <p:sp>
        <p:nvSpPr>
          <p:cNvPr id="11" name="Espace réservé du contenu 10"/>
          <p:cNvSpPr>
            <a:spLocks noGrp="1"/>
          </p:cNvSpPr>
          <p:nvPr>
            <p:ph sz="quarter" idx="2"/>
          </p:nvPr>
        </p:nvSpPr>
        <p:spPr>
          <a:xfrm>
            <a:off x="609600" y="2438400"/>
            <a:ext cx="3886200" cy="35814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3" name="Espace réservé du contenu 12"/>
          <p:cNvSpPr>
            <a:spLocks noGrp="1"/>
          </p:cNvSpPr>
          <p:nvPr>
            <p:ph sz="quarter" idx="4"/>
          </p:nvPr>
        </p:nvSpPr>
        <p:spPr>
          <a:xfrm>
            <a:off x="4800600" y="2438400"/>
            <a:ext cx="3886200" cy="35814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16" name="Espace réservé du texte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fr-FR" smtClean="0"/>
              <a:t>Cliquez pour modifier les styles du texte du masque</a:t>
            </a:r>
          </a:p>
        </p:txBody>
      </p:sp>
      <p:sp>
        <p:nvSpPr>
          <p:cNvPr id="15" name="Espace réservé du texte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fr-FR" smtClean="0"/>
              <a:t>Cliquez pour modifier les styles du texte du masque</a:t>
            </a:r>
          </a:p>
        </p:txBody>
      </p:sp>
      <p:sp>
        <p:nvSpPr>
          <p:cNvPr id="7" name="Espace réservé de la date 9"/>
          <p:cNvSpPr>
            <a:spLocks noGrp="1"/>
          </p:cNvSpPr>
          <p:nvPr>
            <p:ph type="dt" sz="half" idx="10"/>
          </p:nvPr>
        </p:nvSpPr>
        <p:spPr/>
        <p:txBody>
          <a:bodyPr rtlCol="0"/>
          <a:lstStyle>
            <a:lvl1pPr>
              <a:defRPr/>
            </a:lvl1pPr>
          </a:lstStyle>
          <a:p>
            <a:pPr>
              <a:defRPr/>
            </a:pPr>
            <a:endParaRPr lang="fr-FR"/>
          </a:p>
        </p:txBody>
      </p:sp>
      <p:sp>
        <p:nvSpPr>
          <p:cNvPr id="8" name="Espace réservé du numéro de diapositive 11"/>
          <p:cNvSpPr>
            <a:spLocks noGrp="1"/>
          </p:cNvSpPr>
          <p:nvPr>
            <p:ph type="sldNum" sz="quarter" idx="11"/>
          </p:nvPr>
        </p:nvSpPr>
        <p:spPr/>
        <p:txBody>
          <a:bodyPr rtlCol="0"/>
          <a:lstStyle>
            <a:lvl1pPr>
              <a:defRPr smtClean="0"/>
            </a:lvl1pPr>
          </a:lstStyle>
          <a:p>
            <a:pPr>
              <a:defRPr/>
            </a:pPr>
            <a:fld id="{5F1D3F77-8A4C-4A65-BB78-9A48CD44E38C}" type="slidenum">
              <a:rPr lang="fr-FR" altLang="fr-FR"/>
              <a:pPr>
                <a:defRPr/>
              </a:pPr>
              <a:t>‹N°›</a:t>
            </a:fld>
            <a:endParaRPr lang="fr-FR" altLang="fr-FR"/>
          </a:p>
        </p:txBody>
      </p:sp>
      <p:sp>
        <p:nvSpPr>
          <p:cNvPr id="9" name="Espace réservé du pied de page 13"/>
          <p:cNvSpPr>
            <a:spLocks noGrp="1"/>
          </p:cNvSpPr>
          <p:nvPr>
            <p:ph type="ftr" sz="quarter" idx="12"/>
          </p:nvPr>
        </p:nvSpPr>
        <p:spPr/>
        <p:txBody>
          <a:bodyPr rtlCol="0"/>
          <a:lstStyle>
            <a:lvl1pPr>
              <a:defRPr/>
            </a:lvl1pPr>
          </a:lstStyle>
          <a:p>
            <a:pPr>
              <a:defRPr/>
            </a:pPr>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3" name="Image 9" descr="Logo INS.png"/>
          <p:cNvPicPr>
            <a:picLocks noChangeAspect="1"/>
          </p:cNvPicPr>
          <p:nvPr/>
        </p:nvPicPr>
        <p:blipFill>
          <a:blip r:embed="rId2"/>
          <a:srcRect/>
          <a:stretch>
            <a:fillRect/>
          </a:stretch>
        </p:blipFill>
        <p:spPr bwMode="auto">
          <a:xfrm>
            <a:off x="142875" y="142875"/>
            <a:ext cx="1193800" cy="1006475"/>
          </a:xfrm>
          <a:prstGeom prst="rect">
            <a:avLst/>
          </a:prstGeom>
          <a:noFill/>
          <a:ln w="9525">
            <a:noFill/>
            <a:miter lim="800000"/>
            <a:headEnd/>
            <a:tailEnd/>
          </a:ln>
        </p:spPr>
      </p:pic>
      <p:sp>
        <p:nvSpPr>
          <p:cNvPr id="2" name="Titre 1"/>
          <p:cNvSpPr>
            <a:spLocks noGrp="1"/>
          </p:cNvSpPr>
          <p:nvPr>
            <p:ph type="title"/>
          </p:nvPr>
        </p:nvSpPr>
        <p:spPr/>
        <p:txBody>
          <a:bodyPr/>
          <a:lstStyle/>
          <a:p>
            <a:r>
              <a:rPr lang="fr-FR" smtClean="0"/>
              <a:t>Cliquez pour modifier le style du titre</a:t>
            </a:r>
            <a:endParaRPr lang="en-US"/>
          </a:p>
        </p:txBody>
      </p:sp>
      <p:sp>
        <p:nvSpPr>
          <p:cNvPr id="4" name="Espace réservé de la date 13"/>
          <p:cNvSpPr>
            <a:spLocks noGrp="1"/>
          </p:cNvSpPr>
          <p:nvPr>
            <p:ph type="dt" sz="half" idx="10"/>
          </p:nvPr>
        </p:nvSpPr>
        <p:spPr/>
        <p:txBody>
          <a:bodyPr/>
          <a:lstStyle>
            <a:lvl1pPr>
              <a:defRPr/>
            </a:lvl1pPr>
          </a:lstStyle>
          <a:p>
            <a:pPr>
              <a:defRPr/>
            </a:pPr>
            <a:endParaRPr lang="fr-FR"/>
          </a:p>
        </p:txBody>
      </p:sp>
      <p:sp>
        <p:nvSpPr>
          <p:cNvPr id="5" name="Espace réservé du pied de page 2"/>
          <p:cNvSpPr>
            <a:spLocks noGrp="1"/>
          </p:cNvSpPr>
          <p:nvPr>
            <p:ph type="ftr" sz="quarter" idx="11"/>
          </p:nvPr>
        </p:nvSpPr>
        <p:spPr/>
        <p:txBody>
          <a:bodyPr/>
          <a:lstStyle>
            <a:lvl1pPr>
              <a:defRPr/>
            </a:lvl1pPr>
          </a:lstStyle>
          <a:p>
            <a:pPr>
              <a:defRPr/>
            </a:pPr>
            <a:endParaRPr lang="fr-FR"/>
          </a:p>
        </p:txBody>
      </p:sp>
      <p:sp>
        <p:nvSpPr>
          <p:cNvPr id="6" name="Espace réservé du numéro de diapositive 22"/>
          <p:cNvSpPr>
            <a:spLocks noGrp="1"/>
          </p:cNvSpPr>
          <p:nvPr>
            <p:ph type="sldNum" sz="quarter" idx="12"/>
          </p:nvPr>
        </p:nvSpPr>
        <p:spPr/>
        <p:txBody>
          <a:bodyPr/>
          <a:lstStyle>
            <a:lvl1pPr>
              <a:defRPr smtClean="0"/>
            </a:lvl1pPr>
          </a:lstStyle>
          <a:p>
            <a:pPr>
              <a:defRPr/>
            </a:pPr>
            <a:fld id="{C7C47396-3519-4018-A6BF-15B71AA9554E}" type="slidenum">
              <a:rPr lang="fr-FR" altLang="fr-FR"/>
              <a:pPr>
                <a:defRPr/>
              </a:pPr>
              <a:t>‹N°›</a:t>
            </a:fld>
            <a:endParaRPr lang="fr-FR" alt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pPr>
              <a:defRPr/>
            </a:pPr>
            <a:endParaRPr lang="fr-FR"/>
          </a:p>
        </p:txBody>
      </p:sp>
      <p:sp>
        <p:nvSpPr>
          <p:cNvPr id="3" name="Espace réservé du pied de page 2"/>
          <p:cNvSpPr>
            <a:spLocks noGrp="1"/>
          </p:cNvSpPr>
          <p:nvPr>
            <p:ph type="ftr" sz="quarter" idx="11"/>
          </p:nvPr>
        </p:nvSpPr>
        <p:spPr/>
        <p:txBody>
          <a:bodyPr/>
          <a:lstStyle>
            <a:lvl1pPr>
              <a:defRPr/>
            </a:lvl1pPr>
          </a:lstStyle>
          <a:p>
            <a:pPr>
              <a:defRPr/>
            </a:pPr>
            <a:endParaRPr lang="fr-FR"/>
          </a:p>
        </p:txBody>
      </p:sp>
      <p:sp>
        <p:nvSpPr>
          <p:cNvPr id="4" name="Espace réservé du numéro de diapositive 3"/>
          <p:cNvSpPr>
            <a:spLocks noGrp="1"/>
          </p:cNvSpPr>
          <p:nvPr>
            <p:ph type="sldNum" sz="quarter" idx="12"/>
          </p:nvPr>
        </p:nvSpPr>
        <p:spPr>
          <a:xfrm>
            <a:off x="0" y="6248400"/>
            <a:ext cx="533400" cy="381000"/>
          </a:xfrm>
        </p:spPr>
        <p:txBody>
          <a:bodyPr/>
          <a:lstStyle>
            <a:lvl1pPr>
              <a:defRPr smtClean="0">
                <a:solidFill>
                  <a:schemeClr val="tx2"/>
                </a:solidFill>
              </a:defRPr>
            </a:lvl1pPr>
          </a:lstStyle>
          <a:p>
            <a:pPr>
              <a:defRPr/>
            </a:pPr>
            <a:fld id="{DFC0E21D-0487-454A-8F00-21AD24C6331B}" type="slidenum">
              <a:rPr lang="fr-FR" altLang="fr-FR"/>
              <a:pPr>
                <a:defRPr/>
              </a:pPr>
              <a:t>‹N°›</a:t>
            </a:fld>
            <a:endParaRPr lang="fr-FR" alt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0" y="273050"/>
            <a:ext cx="8077200" cy="869950"/>
          </a:xfrm>
        </p:spPr>
        <p:txBody>
          <a:bodyPr/>
          <a:lstStyle>
            <a:lvl1pPr algn="l">
              <a:buNone/>
              <a:defRPr sz="4400" b="0"/>
            </a:lvl1pPr>
          </a:lstStyle>
          <a:p>
            <a:r>
              <a:rPr lang="fr-FR" smtClean="0"/>
              <a:t>Cliquez pour modifier le style du titre</a:t>
            </a:r>
            <a:endParaRPr lang="en-US"/>
          </a:p>
        </p:txBody>
      </p:sp>
      <p:sp>
        <p:nvSpPr>
          <p:cNvPr id="3" name="Espace réservé du texte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fr-FR" smtClean="0"/>
              <a:t>Cliquez pour modifier les styles du texte du masque</a:t>
            </a:r>
          </a:p>
        </p:txBody>
      </p:sp>
      <p:sp>
        <p:nvSpPr>
          <p:cNvPr id="9" name="Espace réservé du contenu 8"/>
          <p:cNvSpPr>
            <a:spLocks noGrp="1"/>
          </p:cNvSpPr>
          <p:nvPr>
            <p:ph sz="quarter" idx="1"/>
          </p:nvPr>
        </p:nvSpPr>
        <p:spPr>
          <a:xfrm>
            <a:off x="2362200" y="1752600"/>
            <a:ext cx="6400800" cy="44196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13"/>
          <p:cNvSpPr>
            <a:spLocks noGrp="1"/>
          </p:cNvSpPr>
          <p:nvPr>
            <p:ph type="dt" sz="half" idx="10"/>
          </p:nvPr>
        </p:nvSpPr>
        <p:spPr/>
        <p:txBody>
          <a:bodyPr/>
          <a:lstStyle>
            <a:lvl1pPr>
              <a:defRPr/>
            </a:lvl1pPr>
          </a:lstStyle>
          <a:p>
            <a:pPr>
              <a:defRPr/>
            </a:pPr>
            <a:endParaRPr lang="fr-FR"/>
          </a:p>
        </p:txBody>
      </p:sp>
      <p:sp>
        <p:nvSpPr>
          <p:cNvPr id="6" name="Espace réservé du pied de page 2"/>
          <p:cNvSpPr>
            <a:spLocks noGrp="1"/>
          </p:cNvSpPr>
          <p:nvPr>
            <p:ph type="ftr" sz="quarter" idx="11"/>
          </p:nvPr>
        </p:nvSpPr>
        <p:spPr/>
        <p:txBody>
          <a:bodyPr/>
          <a:lstStyle>
            <a:lvl1pPr>
              <a:defRPr/>
            </a:lvl1pPr>
          </a:lstStyle>
          <a:p>
            <a:pPr>
              <a:defRPr/>
            </a:pPr>
            <a:endParaRPr lang="fr-FR"/>
          </a:p>
        </p:txBody>
      </p:sp>
      <p:sp>
        <p:nvSpPr>
          <p:cNvPr id="7" name="Espace réservé du numéro de diapositive 22"/>
          <p:cNvSpPr>
            <a:spLocks noGrp="1"/>
          </p:cNvSpPr>
          <p:nvPr>
            <p:ph type="sldNum" sz="quarter" idx="12"/>
          </p:nvPr>
        </p:nvSpPr>
        <p:spPr/>
        <p:txBody>
          <a:bodyPr/>
          <a:lstStyle>
            <a:lvl1pPr>
              <a:defRPr/>
            </a:lvl1pPr>
          </a:lstStyle>
          <a:p>
            <a:pPr>
              <a:defRPr/>
            </a:pPr>
            <a:fld id="{DD23147D-1300-4F9D-8AD5-9AEBD422791A}" type="slidenum">
              <a:rPr lang="fr-FR" altLang="fr-FR"/>
              <a:pPr>
                <a:defRPr/>
              </a:pPr>
              <a:t>‹N°›</a:t>
            </a:fld>
            <a:endParaRPr lang="fr-FR" alt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Espace réservé du texte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fr-FR" smtClean="0"/>
              <a:t>Cliquez pour modifier les styles du texte du masque</a:t>
            </a:r>
          </a:p>
        </p:txBody>
      </p:sp>
      <p:sp>
        <p:nvSpPr>
          <p:cNvPr id="2" name="Titr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fr-FR" noProof="0" dirty="0" smtClean="0"/>
              <a:t>Cliquez sur l'icône pour ajouter une image</a:t>
            </a:r>
            <a:endParaRPr lang="en-US" noProof="0" dirty="0"/>
          </a:p>
        </p:txBody>
      </p:sp>
      <p:sp>
        <p:nvSpPr>
          <p:cNvPr id="9" name="Espace réservé de la date 11"/>
          <p:cNvSpPr>
            <a:spLocks noGrp="1"/>
          </p:cNvSpPr>
          <p:nvPr>
            <p:ph type="dt" sz="half" idx="10"/>
          </p:nvPr>
        </p:nvSpPr>
        <p:spPr>
          <a:xfrm>
            <a:off x="6248400" y="6248400"/>
            <a:ext cx="2667000" cy="365125"/>
          </a:xfrm>
        </p:spPr>
        <p:txBody>
          <a:bodyPr rtlCol="0"/>
          <a:lstStyle>
            <a:lvl1pPr>
              <a:defRPr/>
            </a:lvl1pPr>
          </a:lstStyle>
          <a:p>
            <a:pPr>
              <a:defRPr/>
            </a:pPr>
            <a:endParaRPr lang="fr-FR"/>
          </a:p>
        </p:txBody>
      </p:sp>
      <p:sp>
        <p:nvSpPr>
          <p:cNvPr id="10" name="Espace réservé du numéro de diapositive 12"/>
          <p:cNvSpPr>
            <a:spLocks noGrp="1"/>
          </p:cNvSpPr>
          <p:nvPr>
            <p:ph type="sldNum" sz="quarter" idx="11"/>
          </p:nvPr>
        </p:nvSpPr>
        <p:spPr>
          <a:xfrm>
            <a:off x="0" y="4667250"/>
            <a:ext cx="1447800" cy="663575"/>
          </a:xfrm>
        </p:spPr>
        <p:txBody>
          <a:bodyPr rtlCol="0"/>
          <a:lstStyle>
            <a:lvl1pPr>
              <a:defRPr sz="2800" smtClean="0"/>
            </a:lvl1pPr>
          </a:lstStyle>
          <a:p>
            <a:pPr>
              <a:defRPr/>
            </a:pPr>
            <a:fld id="{B021DA00-6E30-45EA-ACB1-4953E2E98643}" type="slidenum">
              <a:rPr lang="fr-FR" altLang="fr-FR"/>
              <a:pPr>
                <a:defRPr/>
              </a:pPr>
              <a:t>‹N°›</a:t>
            </a:fld>
            <a:endParaRPr lang="fr-FR" altLang="fr-FR"/>
          </a:p>
        </p:txBody>
      </p:sp>
      <p:sp>
        <p:nvSpPr>
          <p:cNvPr id="11" name="Espace réservé du pied de page 13"/>
          <p:cNvSpPr>
            <a:spLocks noGrp="1"/>
          </p:cNvSpPr>
          <p:nvPr>
            <p:ph type="ftr" sz="quarter" idx="12"/>
          </p:nvPr>
        </p:nvSpPr>
        <p:spPr>
          <a:xfrm>
            <a:off x="1600200" y="6248400"/>
            <a:ext cx="4572000" cy="365125"/>
          </a:xfrm>
        </p:spPr>
        <p:txBody>
          <a:bodyPr rtlCol="0"/>
          <a:lstStyle>
            <a:lvl1pPr>
              <a:defRPr/>
            </a:lvl1pPr>
          </a:lstStyle>
          <a:p>
            <a:pPr>
              <a:defRPr/>
            </a:pPr>
            <a:endParaRPr lang="fr-F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endParaRPr lang="en-US" smtClean="0"/>
          </a:p>
        </p:txBody>
      </p:sp>
      <p:sp>
        <p:nvSpPr>
          <p:cNvPr id="1027" name="Espace réservé du texte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4" name="Espace réservé de la date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defRPr>
            </a:lvl1pPr>
          </a:lstStyle>
          <a:p>
            <a:pPr>
              <a:defRPr/>
            </a:pPr>
            <a:endParaRPr lang="fr-FR"/>
          </a:p>
        </p:txBody>
      </p:sp>
      <p:sp>
        <p:nvSpPr>
          <p:cNvPr id="3" name="Espace réservé du pied de page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defRPr>
            </a:lvl1pPr>
          </a:lstStyle>
          <a:p>
            <a:pPr>
              <a:defRPr/>
            </a:pPr>
            <a:endParaRPr lang="fr-F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Espace réservé du numéro de diapositive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smtClean="0">
                <a:solidFill>
                  <a:srgbClr val="FFFFFF"/>
                </a:solidFill>
                <a:latin typeface="+mn-lt"/>
              </a:defRPr>
            </a:lvl1pPr>
          </a:lstStyle>
          <a:p>
            <a:pPr>
              <a:defRPr/>
            </a:pPr>
            <a:fld id="{D50BC5EE-4C21-4458-BB81-0BDDC024DED5}"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sldLayoutIdLst>
    <p:sldLayoutId id="2147484198" r:id="rId1"/>
    <p:sldLayoutId id="2147484199" r:id="rId2"/>
    <p:sldLayoutId id="2147484200" r:id="rId3"/>
    <p:sldLayoutId id="2147484201" r:id="rId4"/>
    <p:sldLayoutId id="2147484202" r:id="rId5"/>
    <p:sldLayoutId id="2147484203" r:id="rId6"/>
    <p:sldLayoutId id="2147484204" r:id="rId7"/>
    <p:sldLayoutId id="2147484194" r:id="rId8"/>
    <p:sldLayoutId id="2147484205" r:id="rId9"/>
    <p:sldLayoutId id="2147484195" r:id="rId10"/>
    <p:sldLayoutId id="2147484206" r:id="rId11"/>
  </p:sldLayoutIdLst>
  <p:hf hdr="0" ft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Espace réservé du titre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endParaRPr lang="en-US" smtClean="0"/>
          </a:p>
        </p:txBody>
      </p:sp>
      <p:sp>
        <p:nvSpPr>
          <p:cNvPr id="2051" name="Espace réservé du texte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4" name="Espace réservé de la date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defRPr>
            </a:lvl1pPr>
          </a:lstStyle>
          <a:p>
            <a:pPr>
              <a:defRPr/>
            </a:pPr>
            <a:endParaRPr lang="fr-FR"/>
          </a:p>
        </p:txBody>
      </p:sp>
      <p:sp>
        <p:nvSpPr>
          <p:cNvPr id="3" name="Espace réservé du pied de page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defRPr>
            </a:lvl1pPr>
          </a:lstStyle>
          <a:p>
            <a:pPr>
              <a:defRPr/>
            </a:pPr>
            <a:endParaRPr lang="fr-F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Espace réservé du numéro de diapositive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smtClean="0">
                <a:solidFill>
                  <a:srgbClr val="FFFFFF"/>
                </a:solidFill>
                <a:latin typeface="+mn-lt"/>
              </a:defRPr>
            </a:lvl1pPr>
          </a:lstStyle>
          <a:p>
            <a:pPr>
              <a:defRPr/>
            </a:pPr>
            <a:fld id="{035BA3CE-53EE-4C4A-838A-9F49210D488D}"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sldLayoutIdLst>
    <p:sldLayoutId id="2147484207" r:id="rId1"/>
    <p:sldLayoutId id="2147484208" r:id="rId2"/>
    <p:sldLayoutId id="2147484209" r:id="rId3"/>
    <p:sldLayoutId id="2147484210" r:id="rId4"/>
    <p:sldLayoutId id="2147484211" r:id="rId5"/>
    <p:sldLayoutId id="2147484212" r:id="rId6"/>
    <p:sldLayoutId id="2147484213" r:id="rId7"/>
    <p:sldLayoutId id="2147484196" r:id="rId8"/>
    <p:sldLayoutId id="2147484214" r:id="rId9"/>
    <p:sldLayoutId id="2147484197" r:id="rId10"/>
    <p:sldLayoutId id="2147484215" r:id="rId11"/>
  </p:sldLayoutIdLst>
  <p:hf hdr="0" ftr="0" dt="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hemeOverride" Target="../theme/themeOverride3.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3.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4.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5.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6.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7.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8.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9.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20.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2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4.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5.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6.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8.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9.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0.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1.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21506" name="Rectangle 1"/>
          <p:cNvSpPr>
            <a:spLocks noChangeArrowheads="1"/>
          </p:cNvSpPr>
          <p:nvPr/>
        </p:nvSpPr>
        <p:spPr bwMode="auto">
          <a:xfrm>
            <a:off x="468313" y="2060575"/>
            <a:ext cx="7704137" cy="1077913"/>
          </a:xfrm>
          <a:prstGeom prst="rect">
            <a:avLst/>
          </a:prstGeom>
          <a:ln w="0">
            <a:noFill/>
            <a:miter lim="800000"/>
            <a:headEnd/>
            <a:tailEnd/>
          </a:ln>
        </p:spPr>
        <p:txBody>
          <a:bodyPr anchor="ctr">
            <a:spAutoFit/>
          </a:bodyPr>
          <a:lstStyle/>
          <a:p>
            <a:pPr algn="ctr" eaLnBrk="1" hangingPunct="1">
              <a:lnSpc>
                <a:spcPct val="200000"/>
              </a:lnSpc>
            </a:pPr>
            <a:r>
              <a:rPr lang="fr-FR" sz="1600" b="1">
                <a:solidFill>
                  <a:srgbClr val="000000"/>
                </a:solidFill>
                <a:latin typeface="Arial" charset="0"/>
                <a:ea typeface="Times New Roman" pitchFamily="18" charset="0"/>
                <a:cs typeface="Arial" charset="0"/>
              </a:rPr>
              <a:t>Atelier régional d’échange du Volet Comptabilité Nationale du PSR-UEMOA, Ouagadougou du 7 au 11 octobre 2019</a:t>
            </a:r>
          </a:p>
        </p:txBody>
      </p:sp>
      <p:sp>
        <p:nvSpPr>
          <p:cNvPr id="21507" name="Rectangle 1"/>
          <p:cNvSpPr>
            <a:spLocks noChangeArrowheads="1"/>
          </p:cNvSpPr>
          <p:nvPr/>
        </p:nvSpPr>
        <p:spPr bwMode="auto">
          <a:xfrm>
            <a:off x="1000101" y="3813175"/>
            <a:ext cx="6811988" cy="1015663"/>
          </a:xfrm>
          <a:prstGeom prst="rect">
            <a:avLst/>
          </a:prstGeom>
          <a:noFill/>
          <a:ln w="25400">
            <a:solidFill>
              <a:schemeClr val="tx1"/>
            </a:solidFill>
            <a:miter lim="800000"/>
            <a:headEnd/>
            <a:tailEnd/>
          </a:ln>
        </p:spPr>
        <p:txBody>
          <a:bodyPr wrap="square" anchor="ctr">
            <a:spAutoFit/>
          </a:bodyPr>
          <a:lstStyle/>
          <a:p>
            <a:pPr algn="ctr" eaLnBrk="1" hangingPunct="1">
              <a:lnSpc>
                <a:spcPct val="150000"/>
              </a:lnSpc>
            </a:pPr>
            <a:r>
              <a:rPr lang="fr-FR" sz="2000" b="1" dirty="0">
                <a:solidFill>
                  <a:srgbClr val="000000"/>
                </a:solidFill>
                <a:latin typeface="Arial" charset="0"/>
                <a:ea typeface="Times New Roman" pitchFamily="18" charset="0"/>
                <a:cs typeface="Arial" charset="0"/>
              </a:rPr>
              <a:t>PRESENTATION DU NIGER SUR LE </a:t>
            </a:r>
            <a:r>
              <a:rPr lang="fr-FR" sz="2000" b="1" dirty="0" smtClean="0">
                <a:solidFill>
                  <a:srgbClr val="000000"/>
                </a:solidFill>
                <a:latin typeface="Arial" charset="0"/>
                <a:ea typeface="Times New Roman" pitchFamily="18" charset="0"/>
                <a:cs typeface="Arial" charset="0"/>
              </a:rPr>
              <a:t>PROCESSUS DE REBASAGE ET DE MISE EN ŒUVRE DU SCN 2008</a:t>
            </a:r>
            <a:endParaRPr lang="fr-FR" sz="2000" b="1" dirty="0">
              <a:solidFill>
                <a:srgbClr val="000000"/>
              </a:solidFill>
              <a:latin typeface="Arial" charset="0"/>
              <a:ea typeface="Times New Roman" pitchFamily="18" charset="0"/>
              <a:cs typeface="Arial" charset="0"/>
            </a:endParaRPr>
          </a:p>
        </p:txBody>
      </p:sp>
      <p:sp>
        <p:nvSpPr>
          <p:cNvPr id="20" name="Espace réservé du numéro de diapositive 19"/>
          <p:cNvSpPr>
            <a:spLocks noGrp="1"/>
          </p:cNvSpPr>
          <p:nvPr>
            <p:ph type="sldNum" sz="quarter" idx="12"/>
          </p:nvPr>
        </p:nvSpPr>
        <p:spPr/>
        <p:txBody>
          <a:bodyPr>
            <a:noAutofit/>
          </a:bodyPr>
          <a:lstStyle/>
          <a:p>
            <a:pPr>
              <a:defRPr/>
            </a:pPr>
            <a:fld id="{A971D713-8321-43C9-86FA-FEF62AACA386}" type="slidenum">
              <a:rPr lang="fr-BE" sz="1800">
                <a:solidFill>
                  <a:schemeClr val="tx1"/>
                </a:solidFill>
              </a:rPr>
              <a:pPr>
                <a:defRPr/>
              </a:pPr>
              <a:t>1</a:t>
            </a:fld>
            <a:endParaRPr lang="fr-BE" sz="1800" dirty="0">
              <a:solidFill>
                <a:schemeClr val="tx1"/>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6627" name="Espace réservé du contenu 2"/>
          <p:cNvSpPr>
            <a:spLocks noGrp="1"/>
          </p:cNvSpPr>
          <p:nvPr>
            <p:ph sz="quarter" idx="1"/>
          </p:nvPr>
        </p:nvSpPr>
        <p:spPr>
          <a:xfrm>
            <a:off x="142845" y="1643063"/>
            <a:ext cx="8786874" cy="5072085"/>
          </a:xfrm>
        </p:spPr>
        <p:txBody>
          <a:bodyPr/>
          <a:lstStyle/>
          <a:p>
            <a:pPr marL="0" indent="0">
              <a:buNone/>
            </a:pPr>
            <a:r>
              <a:rPr lang="fr-FR" sz="2000" b="1" dirty="0" smtClean="0">
                <a:latin typeface="Arial" pitchFamily="34" charset="0"/>
                <a:cs typeface="Arial" pitchFamily="34" charset="0"/>
              </a:rPr>
              <a:t>2. </a:t>
            </a:r>
            <a:r>
              <a:rPr lang="fr-FR" sz="2000" b="1" dirty="0" smtClean="0">
                <a:latin typeface="Arial" pitchFamily="34" charset="0"/>
                <a:cs typeface="Arial" pitchFamily="34" charset="0"/>
              </a:rPr>
              <a:t> </a:t>
            </a:r>
            <a:r>
              <a:rPr lang="fr-FR" sz="1900" b="1" dirty="0" smtClean="0">
                <a:latin typeface="Arial" pitchFamily="34" charset="0"/>
                <a:cs typeface="Arial" pitchFamily="34" charset="0"/>
              </a:rPr>
              <a:t>Les travaux de l’année de base</a:t>
            </a:r>
          </a:p>
          <a:p>
            <a:pPr lvl="0">
              <a:buNone/>
            </a:pPr>
            <a:r>
              <a:rPr lang="fr-FR" sz="1900" b="1" i="1" dirty="0" smtClean="0">
                <a:latin typeface="Arial Narrow" panose="020B0606020202030204" pitchFamily="34" charset="0"/>
              </a:rPr>
              <a:t>Les principaux changement du </a:t>
            </a:r>
            <a:r>
              <a:rPr lang="fr-FR" sz="1900" b="1" i="1" dirty="0" smtClean="0">
                <a:latin typeface="Arial Narrow" panose="020B0606020202030204" pitchFamily="34" charset="0"/>
              </a:rPr>
              <a:t>SCN 2008 qui sont </a:t>
            </a:r>
            <a:r>
              <a:rPr lang="fr-FR" sz="1900" b="1" i="1" dirty="0" smtClean="0">
                <a:latin typeface="Arial Narrow" panose="020B0606020202030204" pitchFamily="34" charset="0"/>
              </a:rPr>
              <a:t>retenus</a:t>
            </a:r>
            <a:r>
              <a:rPr lang="fr-FR" sz="1900" b="1" i="1" dirty="0" smtClean="0">
                <a:latin typeface="Arial Narrow" panose="020B0606020202030204" pitchFamily="34" charset="0"/>
              </a:rPr>
              <a:t>:</a:t>
            </a:r>
          </a:p>
          <a:p>
            <a:pPr marL="514350" lvl="0" indent="-514350">
              <a:buClrTx/>
              <a:buSzPct val="100000"/>
              <a:buFont typeface="+mj-lt"/>
              <a:buAutoNum type="romanLcPeriod"/>
            </a:pPr>
            <a:r>
              <a:rPr lang="fr-FR" sz="1900" dirty="0" smtClean="0">
                <a:latin typeface="Arial" pitchFamily="34" charset="0"/>
                <a:cs typeface="Arial" pitchFamily="34" charset="0"/>
              </a:rPr>
              <a:t>le calcul et la ventilation du Service d’Intermédiation Financière Indirectement Mesuré (SIFIM) ; </a:t>
            </a:r>
          </a:p>
          <a:p>
            <a:pPr marL="514350" lvl="0" indent="-514350">
              <a:buClrTx/>
              <a:buSzPct val="100000"/>
              <a:buFont typeface="+mj-lt"/>
              <a:buAutoNum type="romanLcPeriod"/>
            </a:pPr>
            <a:r>
              <a:rPr lang="fr-FR" sz="1900" dirty="0" smtClean="0">
                <a:latin typeface="Arial" pitchFamily="34" charset="0"/>
                <a:cs typeface="Arial" pitchFamily="34" charset="0"/>
              </a:rPr>
              <a:t>l’estimation de la production non marchande de la Direction Nationale de la BCEAO pour le Niger ; </a:t>
            </a:r>
          </a:p>
          <a:p>
            <a:pPr marL="514350" lvl="0" indent="-514350">
              <a:buClrTx/>
              <a:buSzPct val="100000"/>
              <a:buFont typeface="+mj-lt"/>
              <a:buAutoNum type="romanLcPeriod"/>
            </a:pPr>
            <a:r>
              <a:rPr lang="fr-FR" sz="1900" dirty="0" smtClean="0">
                <a:latin typeface="Arial" pitchFamily="34" charset="0"/>
                <a:cs typeface="Arial" pitchFamily="34" charset="0"/>
              </a:rPr>
              <a:t>le calcul de la production de l’assurance dommage à partir des indemnités ajustées et de suppléments de primes ajustés ; </a:t>
            </a:r>
          </a:p>
          <a:p>
            <a:pPr marL="514350" lvl="0" indent="-514350">
              <a:buClrTx/>
              <a:buSzPct val="100000"/>
              <a:buFont typeface="+mj-lt"/>
              <a:buAutoNum type="romanLcPeriod"/>
            </a:pPr>
            <a:r>
              <a:rPr lang="fr-FR" sz="1900" dirty="0" smtClean="0">
                <a:latin typeface="Arial" pitchFamily="34" charset="0"/>
                <a:cs typeface="Arial" pitchFamily="34" charset="0"/>
              </a:rPr>
              <a:t>le traitement de la recherche et développement ; </a:t>
            </a:r>
          </a:p>
          <a:p>
            <a:pPr marL="514350" lvl="0" indent="-514350">
              <a:buClrTx/>
              <a:buSzPct val="100000"/>
              <a:buFont typeface="+mj-lt"/>
              <a:buAutoNum type="romanLcPeriod"/>
            </a:pPr>
            <a:r>
              <a:rPr lang="fr-FR" sz="1900" dirty="0" smtClean="0">
                <a:latin typeface="Arial" pitchFamily="34" charset="0"/>
                <a:cs typeface="Arial" pitchFamily="34" charset="0"/>
              </a:rPr>
              <a:t>la création d’un sous-secteur pour les Institutions sans but lucratif au service des ménages ; </a:t>
            </a:r>
          </a:p>
          <a:p>
            <a:pPr marL="514350" lvl="0" indent="-514350">
              <a:buClrTx/>
              <a:buSzPct val="100000"/>
              <a:buFont typeface="+mj-lt"/>
              <a:buAutoNum type="romanLcPeriod"/>
            </a:pPr>
            <a:r>
              <a:rPr lang="fr-FR" sz="1900" dirty="0" smtClean="0">
                <a:latin typeface="Arial" pitchFamily="34" charset="0"/>
                <a:cs typeface="Arial" pitchFamily="34" charset="0"/>
              </a:rPr>
              <a:t>la prise en compte des dépenses d’armement dans la Formation Brute de Capital Fixe ; </a:t>
            </a:r>
          </a:p>
          <a:p>
            <a:pPr marL="514350" lvl="0" indent="-514350">
              <a:buClrTx/>
              <a:buSzPct val="100000"/>
              <a:buFont typeface="+mj-lt"/>
              <a:buAutoNum type="romanLcPeriod"/>
            </a:pPr>
            <a:r>
              <a:rPr lang="fr-FR" sz="1900" dirty="0" smtClean="0">
                <a:latin typeface="Arial" pitchFamily="34" charset="0"/>
                <a:cs typeface="Arial" pitchFamily="34" charset="0"/>
              </a:rPr>
              <a:t>la production non marchande des ménages en recherche d’eau.</a:t>
            </a:r>
          </a:p>
          <a:p>
            <a:pPr lvl="1">
              <a:spcBef>
                <a:spcPts val="300"/>
              </a:spcBef>
              <a:buFontTx/>
              <a:buChar char="-"/>
            </a:pPr>
            <a:endParaRPr lang="fr-FR" sz="2000" dirty="0" smtClean="0">
              <a:latin typeface="Arial Narrow" panose="020B0606020202030204" pitchFamily="34" charset="0"/>
            </a:endParaRPr>
          </a:p>
          <a:p>
            <a:pPr lvl="1">
              <a:buFontTx/>
              <a:buChar char="-"/>
            </a:pPr>
            <a:endParaRPr lang="fr-FR" sz="2000" dirty="0" smtClean="0">
              <a:latin typeface="Arial Narrow" panose="020B0606020202030204" pitchFamily="34" charset="0"/>
            </a:endParaRPr>
          </a:p>
          <a:p>
            <a:pPr lvl="1">
              <a:buFontTx/>
              <a:buChar char="-"/>
            </a:pPr>
            <a:endParaRPr lang="fr-FR" sz="2000" dirty="0" smtClean="0">
              <a:latin typeface="Arial Narrow" panose="020B0606020202030204" pitchFamily="34" charset="0"/>
            </a:endParaRPr>
          </a:p>
          <a:p>
            <a:pPr marL="0" indent="0">
              <a:spcBef>
                <a:spcPct val="0"/>
              </a:spcBef>
              <a:buFont typeface="Arial" charset="0"/>
              <a:buNone/>
            </a:pPr>
            <a:endParaRPr lang="fr-FR" altLang="fr-FR" sz="2000" dirty="0" smtClean="0">
              <a:latin typeface="Arial" charset="0"/>
              <a:cs typeface="Arial" charset="0"/>
            </a:endParaRPr>
          </a:p>
        </p:txBody>
      </p:sp>
      <p:sp>
        <p:nvSpPr>
          <p:cNvPr id="8196" name="Espace réservé du numéro de diapositive 5"/>
          <p:cNvSpPr>
            <a:spLocks noGrp="1"/>
          </p:cNvSpPr>
          <p:nvPr>
            <p:ph type="sldNum" sz="quarter" idx="12"/>
          </p:nvPr>
        </p:nvSpPr>
        <p:spPr bwMode="auto">
          <a:ln>
            <a:miter lim="800000"/>
            <a:headEnd/>
            <a:tailEnd/>
          </a:ln>
        </p:spPr>
        <p:txBody>
          <a:bodyPr>
            <a:noAutofit/>
          </a:bodyPr>
          <a:lstStyle/>
          <a:p>
            <a:pPr>
              <a:defRPr/>
            </a:pPr>
            <a:fld id="{1F6A0E01-7179-4176-970A-02A6F1F5072A}" type="slidenum">
              <a:rPr lang="fr-FR" altLang="fr-FR" sz="1800">
                <a:solidFill>
                  <a:schemeClr val="tx1"/>
                </a:solidFill>
              </a:rPr>
              <a:pPr>
                <a:defRPr/>
              </a:pPr>
              <a:t>10</a:t>
            </a:fld>
            <a:endParaRPr lang="fr-FR" altLang="fr-FR" sz="1800" dirty="0">
              <a:solidFill>
                <a:schemeClr val="tx1"/>
              </a:solidFill>
            </a:endParaRPr>
          </a:p>
        </p:txBody>
      </p:sp>
      <p:sp>
        <p:nvSpPr>
          <p:cNvPr id="6" name="Titre 1"/>
          <p:cNvSpPr txBox="1">
            <a:spLocks/>
          </p:cNvSpPr>
          <p:nvPr/>
        </p:nvSpPr>
        <p:spPr bwMode="auto">
          <a:xfrm>
            <a:off x="1500188" y="188913"/>
            <a:ext cx="7186612" cy="9366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altLang="fr-FR" sz="3200" b="1" i="0" u="none" strike="noStrike" kern="1200" cap="none" spc="0" normalizeH="0" baseline="0" noProof="0" smtClean="0">
                <a:ln>
                  <a:noFill/>
                </a:ln>
                <a:solidFill>
                  <a:schemeClr val="tx1"/>
                </a:solidFill>
                <a:effectLst/>
                <a:uLnTx/>
                <a:uFillTx/>
                <a:latin typeface="+mj-lt"/>
                <a:ea typeface="+mj-ea"/>
                <a:cs typeface="Tahoma" pitchFamily="34" charset="0"/>
              </a:rPr>
              <a:t>IV. </a:t>
            </a:r>
            <a:r>
              <a:rPr kumimoji="0" lang="fr-FR" sz="2800" b="1" i="0" u="none" strike="noStrike" kern="1200" cap="none" spc="0" normalizeH="0" baseline="0" noProof="0" smtClean="0">
                <a:ln>
                  <a:noFill/>
                </a:ln>
                <a:solidFill>
                  <a:schemeClr val="tx1"/>
                </a:solidFill>
                <a:effectLst/>
                <a:uLnTx/>
                <a:uFillTx/>
                <a:latin typeface="+mj-lt"/>
                <a:ea typeface="+mj-ea"/>
                <a:cs typeface="Tahoma" pitchFamily="34" charset="0"/>
              </a:rPr>
              <a:t>ETAT DES TRAVAUX MIS EN OEUVRE</a:t>
            </a:r>
            <a:endParaRPr kumimoji="0" lang="fr-FR" altLang="fr-FR" sz="2800" b="0" i="0" u="none" strike="noStrike" kern="1200" cap="none" spc="0" normalizeH="0" baseline="0" noProof="0" dirty="0" smtClean="0">
              <a:ln>
                <a:noFill/>
              </a:ln>
              <a:solidFill>
                <a:schemeClr val="tx1"/>
              </a:solidFill>
              <a:effectLst/>
              <a:uLnTx/>
              <a:uFillTx/>
              <a:latin typeface="+mj-lt"/>
              <a:ea typeface="+mj-ea"/>
              <a:cs typeface="Tahoma"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6627" name="Espace réservé du contenu 2"/>
          <p:cNvSpPr>
            <a:spLocks noGrp="1"/>
          </p:cNvSpPr>
          <p:nvPr>
            <p:ph sz="quarter" idx="1"/>
          </p:nvPr>
        </p:nvSpPr>
        <p:spPr>
          <a:xfrm>
            <a:off x="142845" y="1643063"/>
            <a:ext cx="8786874" cy="4857771"/>
          </a:xfrm>
        </p:spPr>
        <p:txBody>
          <a:bodyPr/>
          <a:lstStyle/>
          <a:p>
            <a:pPr marL="0" indent="0">
              <a:buNone/>
            </a:pPr>
            <a:r>
              <a:rPr lang="fr-FR" sz="2000" b="1" dirty="0" smtClean="0">
                <a:latin typeface="Arial" pitchFamily="34" charset="0"/>
                <a:cs typeface="Arial" pitchFamily="34" charset="0"/>
              </a:rPr>
              <a:t>2. </a:t>
            </a:r>
            <a:r>
              <a:rPr lang="fr-FR" sz="2000" b="1" dirty="0" smtClean="0">
                <a:latin typeface="Arial" pitchFamily="34" charset="0"/>
                <a:cs typeface="Arial" pitchFamily="34" charset="0"/>
              </a:rPr>
              <a:t> </a:t>
            </a:r>
            <a:r>
              <a:rPr lang="fr-FR" sz="2000" b="1" dirty="0" smtClean="0">
                <a:latin typeface="Arial" pitchFamily="34" charset="0"/>
                <a:cs typeface="Arial" pitchFamily="34" charset="0"/>
              </a:rPr>
              <a:t>Les travaux de l’année de base</a:t>
            </a:r>
          </a:p>
          <a:p>
            <a:pPr lvl="0">
              <a:buClrTx/>
              <a:buFont typeface="Wingdings" pitchFamily="2" charset="2"/>
              <a:buChar char="q"/>
            </a:pPr>
            <a:r>
              <a:rPr lang="fr-FR" sz="2000" dirty="0" smtClean="0">
                <a:latin typeface="Arial Narrow" panose="020B0606020202030204" pitchFamily="34" charset="0"/>
              </a:rPr>
              <a:t>La </a:t>
            </a:r>
            <a:r>
              <a:rPr lang="fr-FR" sz="2000" dirty="0" smtClean="0">
                <a:latin typeface="Arial Narrow" panose="020B0606020202030204" pitchFamily="34" charset="0"/>
              </a:rPr>
              <a:t>collecte et le traitement des données sources ;</a:t>
            </a:r>
          </a:p>
          <a:p>
            <a:pPr lvl="0" algn="just">
              <a:buClrTx/>
              <a:buFont typeface="Wingdings" pitchFamily="2" charset="2"/>
              <a:buChar char="q"/>
            </a:pPr>
            <a:r>
              <a:rPr lang="fr-FR" sz="2000" dirty="0" smtClean="0">
                <a:latin typeface="Arial Narrow" panose="020B0606020202030204" pitchFamily="34" charset="0"/>
              </a:rPr>
              <a:t>L’amélioration de l’estimation de certaines données sources et des points spécifiques qui sont identifiés (secteur forestier, agriculture, élevage, entreprises, collectivités locales, ODAC, </a:t>
            </a:r>
            <a:r>
              <a:rPr lang="fr-FR" sz="2000" dirty="0" err="1" smtClean="0">
                <a:latin typeface="Arial Narrow" panose="020B0606020202030204" pitchFamily="34" charset="0"/>
              </a:rPr>
              <a:t>microfinance</a:t>
            </a:r>
            <a:r>
              <a:rPr lang="fr-FR" sz="2000" dirty="0" smtClean="0">
                <a:latin typeface="Arial Narrow" panose="020B0606020202030204" pitchFamily="34" charset="0"/>
              </a:rPr>
              <a:t>, loyers imputés, services domestiques, retraitement des salaires </a:t>
            </a:r>
            <a:r>
              <a:rPr lang="fr-FR" sz="2000" dirty="0" smtClean="0">
                <a:latin typeface="Arial Narrow" panose="020B0606020202030204" pitchFamily="34" charset="0"/>
              </a:rPr>
              <a:t>APU, </a:t>
            </a:r>
            <a:r>
              <a:rPr lang="fr-FR" sz="2000" dirty="0" smtClean="0">
                <a:latin typeface="Arial Narrow" panose="020B0606020202030204" pitchFamily="34" charset="0"/>
              </a:rPr>
              <a:t>production pour compte propre des </a:t>
            </a:r>
            <a:r>
              <a:rPr lang="fr-FR" sz="2000" dirty="0" smtClean="0">
                <a:latin typeface="Arial Narrow" panose="020B0606020202030204" pitchFamily="34" charset="0"/>
              </a:rPr>
              <a:t>ménage,…)</a:t>
            </a:r>
            <a:r>
              <a:rPr lang="fr-FR" sz="2000" dirty="0" smtClean="0">
                <a:latin typeface="Arial Narrow" panose="020B0606020202030204" pitchFamily="34" charset="0"/>
              </a:rPr>
              <a:t> ;</a:t>
            </a:r>
          </a:p>
          <a:p>
            <a:pPr lvl="0" algn="just">
              <a:buClrTx/>
              <a:buFont typeface="Wingdings" pitchFamily="2" charset="2"/>
              <a:buChar char="q"/>
            </a:pPr>
            <a:r>
              <a:rPr lang="fr-FR" sz="2000" dirty="0" smtClean="0">
                <a:latin typeface="Arial Narrow" panose="020B0606020202030204" pitchFamily="34" charset="0"/>
              </a:rPr>
              <a:t>La mise à jour de certains coefficients techniques</a:t>
            </a:r>
            <a:r>
              <a:rPr lang="fr-FR" sz="1600" i="1" dirty="0" smtClean="0">
                <a:latin typeface="Arial Narrow" panose="020B0606020202030204" pitchFamily="34" charset="0"/>
              </a:rPr>
              <a:t>;</a:t>
            </a:r>
          </a:p>
          <a:p>
            <a:pPr lvl="0">
              <a:buClrTx/>
              <a:buFont typeface="Wingdings" pitchFamily="2" charset="2"/>
              <a:buChar char="q"/>
            </a:pPr>
            <a:r>
              <a:rPr lang="fr-FR" sz="2000" dirty="0" smtClean="0">
                <a:latin typeface="Arial Narrow" panose="020B0606020202030204" pitchFamily="34" charset="0"/>
              </a:rPr>
              <a:t>L’élaboration des comptes nationaux à travers les différentes phases ;</a:t>
            </a:r>
          </a:p>
          <a:p>
            <a:pPr lvl="0">
              <a:buClrTx/>
              <a:buFont typeface="Wingdings" pitchFamily="2" charset="2"/>
              <a:buChar char="q"/>
            </a:pPr>
            <a:r>
              <a:rPr lang="fr-FR" sz="2000" dirty="0" smtClean="0">
                <a:latin typeface="Arial Narrow" panose="020B0606020202030204" pitchFamily="34" charset="0"/>
              </a:rPr>
              <a:t>La synthèse des comptes nationaux.</a:t>
            </a:r>
          </a:p>
          <a:p>
            <a:pPr marL="0" indent="0" algn="just">
              <a:buNone/>
            </a:pPr>
            <a:r>
              <a:rPr lang="fr-FR" sz="2000" dirty="0" smtClean="0">
                <a:latin typeface="Arial Narrow" panose="020B0606020202030204" pitchFamily="34" charset="0"/>
              </a:rPr>
              <a:t>Au </a:t>
            </a:r>
            <a:r>
              <a:rPr lang="fr-FR" sz="2000" dirty="0" smtClean="0">
                <a:latin typeface="Arial Narrow" panose="020B0606020202030204" pitchFamily="34" charset="0"/>
              </a:rPr>
              <a:t>total, plus d’une cinquantaine d’activités réalisées (enquêtes, études) ont permis d’obtenir et de consolider les PIB de l’année de base et de l’année courante.</a:t>
            </a:r>
          </a:p>
          <a:p>
            <a:pPr marL="0" indent="0">
              <a:spcBef>
                <a:spcPct val="0"/>
              </a:spcBef>
              <a:buFont typeface="Arial" charset="0"/>
              <a:buNone/>
            </a:pPr>
            <a:endParaRPr lang="fr-FR" altLang="fr-FR" sz="2000" dirty="0" smtClean="0">
              <a:latin typeface="Arial" charset="0"/>
              <a:cs typeface="Arial" charset="0"/>
            </a:endParaRPr>
          </a:p>
        </p:txBody>
      </p:sp>
      <p:sp>
        <p:nvSpPr>
          <p:cNvPr id="8196" name="Espace réservé du numéro de diapositive 5"/>
          <p:cNvSpPr>
            <a:spLocks noGrp="1"/>
          </p:cNvSpPr>
          <p:nvPr>
            <p:ph type="sldNum" sz="quarter" idx="12"/>
          </p:nvPr>
        </p:nvSpPr>
        <p:spPr bwMode="auto">
          <a:ln>
            <a:miter lim="800000"/>
            <a:headEnd/>
            <a:tailEnd/>
          </a:ln>
        </p:spPr>
        <p:txBody>
          <a:bodyPr>
            <a:noAutofit/>
          </a:bodyPr>
          <a:lstStyle/>
          <a:p>
            <a:pPr>
              <a:defRPr/>
            </a:pPr>
            <a:fld id="{1F6A0E01-7179-4176-970A-02A6F1F5072A}" type="slidenum">
              <a:rPr lang="fr-FR" altLang="fr-FR" sz="1800">
                <a:solidFill>
                  <a:schemeClr val="tx1"/>
                </a:solidFill>
              </a:rPr>
              <a:pPr>
                <a:defRPr/>
              </a:pPr>
              <a:t>11</a:t>
            </a:fld>
            <a:endParaRPr lang="fr-FR" altLang="fr-FR" sz="1800" dirty="0">
              <a:solidFill>
                <a:schemeClr val="tx1"/>
              </a:solidFill>
            </a:endParaRPr>
          </a:p>
        </p:txBody>
      </p:sp>
      <p:sp>
        <p:nvSpPr>
          <p:cNvPr id="6" name="Titre 1"/>
          <p:cNvSpPr txBox="1">
            <a:spLocks/>
          </p:cNvSpPr>
          <p:nvPr/>
        </p:nvSpPr>
        <p:spPr bwMode="auto">
          <a:xfrm>
            <a:off x="1500188" y="188913"/>
            <a:ext cx="7186612" cy="9366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altLang="fr-FR" sz="3200" b="1" i="0" u="none" strike="noStrike" kern="1200" cap="none" spc="0" normalizeH="0" baseline="0" noProof="0" dirty="0" smtClean="0">
                <a:ln>
                  <a:noFill/>
                </a:ln>
                <a:solidFill>
                  <a:schemeClr val="tx1"/>
                </a:solidFill>
                <a:effectLst/>
                <a:uLnTx/>
                <a:uFillTx/>
                <a:latin typeface="+mj-lt"/>
                <a:ea typeface="+mj-ea"/>
                <a:cs typeface="Tahoma" pitchFamily="34" charset="0"/>
              </a:rPr>
              <a:t>IV. </a:t>
            </a:r>
            <a:r>
              <a:rPr kumimoji="0" lang="fr-FR" sz="2800" b="1" i="0" u="none" strike="noStrike" kern="1200" cap="none" spc="0" normalizeH="0" baseline="0" noProof="0" dirty="0" smtClean="0">
                <a:ln>
                  <a:noFill/>
                </a:ln>
                <a:solidFill>
                  <a:schemeClr val="tx1"/>
                </a:solidFill>
                <a:effectLst/>
                <a:uLnTx/>
                <a:uFillTx/>
                <a:latin typeface="+mj-lt"/>
                <a:ea typeface="+mj-ea"/>
                <a:cs typeface="Tahoma" pitchFamily="34" charset="0"/>
              </a:rPr>
              <a:t>ETAT DES TRAVAUX MIS EN OEUVRE</a:t>
            </a:r>
            <a:endParaRPr kumimoji="0" lang="fr-FR" altLang="fr-FR" sz="2800" b="0" i="0" u="none" strike="noStrike" kern="1200" cap="none" spc="0" normalizeH="0" baseline="0" noProof="0" dirty="0" smtClean="0">
              <a:ln>
                <a:noFill/>
              </a:ln>
              <a:solidFill>
                <a:schemeClr val="tx1"/>
              </a:solidFill>
              <a:effectLst/>
              <a:uLnTx/>
              <a:uFillTx/>
              <a:latin typeface="+mj-lt"/>
              <a:ea typeface="+mj-ea"/>
              <a:cs typeface="Tahoma"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6627" name="Espace réservé du contenu 2"/>
          <p:cNvSpPr>
            <a:spLocks noGrp="1"/>
          </p:cNvSpPr>
          <p:nvPr>
            <p:ph sz="quarter" idx="1"/>
          </p:nvPr>
        </p:nvSpPr>
        <p:spPr>
          <a:xfrm>
            <a:off x="142845" y="1643063"/>
            <a:ext cx="8786874" cy="5000647"/>
          </a:xfrm>
        </p:spPr>
        <p:txBody>
          <a:bodyPr/>
          <a:lstStyle/>
          <a:p>
            <a:pPr marL="0" indent="0">
              <a:buNone/>
            </a:pPr>
            <a:r>
              <a:rPr lang="fr-FR" sz="2000" b="1" dirty="0" smtClean="0">
                <a:latin typeface="Arial" pitchFamily="34" charset="0"/>
                <a:cs typeface="Arial" pitchFamily="34" charset="0"/>
              </a:rPr>
              <a:t>3. Les travaux de l’année courante 2016</a:t>
            </a:r>
          </a:p>
          <a:p>
            <a:pPr marL="0" indent="0" algn="just">
              <a:buNone/>
            </a:pPr>
            <a:r>
              <a:rPr lang="fr-FR" sz="2000" dirty="0" smtClean="0">
                <a:latin typeface="Arial" pitchFamily="34" charset="0"/>
                <a:cs typeface="Arial" pitchFamily="34" charset="0"/>
              </a:rPr>
              <a:t>Les activités de l’année courante ont consisté à reproduire, à peu près, le même processus qu’en année de base, à savoir la collecte des données sources, l’élaboration et la synthèse des comptes nationaux, cependant avec souplesse pour certaines activités</a:t>
            </a:r>
            <a:r>
              <a:rPr lang="fr-FR" sz="2000" dirty="0" smtClean="0">
                <a:latin typeface="Arial" pitchFamily="34" charset="0"/>
                <a:cs typeface="Arial" pitchFamily="34" charset="0"/>
              </a:rPr>
              <a:t>.</a:t>
            </a:r>
          </a:p>
          <a:p>
            <a:pPr marL="0" indent="0" algn="just">
              <a:buNone/>
            </a:pPr>
            <a:endParaRPr lang="fr-FR" sz="2000" dirty="0" smtClean="0">
              <a:latin typeface="Arial" pitchFamily="34" charset="0"/>
              <a:cs typeface="Arial" pitchFamily="34" charset="0"/>
            </a:endParaRPr>
          </a:p>
          <a:p>
            <a:pPr marL="0" indent="0" algn="just">
              <a:buNone/>
            </a:pPr>
            <a:r>
              <a:rPr lang="fr-FR" sz="2000" b="1" dirty="0" smtClean="0">
                <a:latin typeface="Arial" pitchFamily="34" charset="0"/>
                <a:cs typeface="Arial" pitchFamily="34" charset="0"/>
              </a:rPr>
              <a:t>4. Production des comptes provisoires 2017 et 2018 (comptes rapides) suivant la nouvelle base.</a:t>
            </a:r>
            <a:endParaRPr lang="fr-FR" sz="2000" b="1" dirty="0" smtClean="0">
              <a:latin typeface="Arial" pitchFamily="34" charset="0"/>
              <a:cs typeface="Arial" pitchFamily="34" charset="0"/>
            </a:endParaRPr>
          </a:p>
          <a:p>
            <a:pPr marL="0" indent="0">
              <a:spcBef>
                <a:spcPct val="0"/>
              </a:spcBef>
              <a:buFont typeface="Arial" charset="0"/>
              <a:buNone/>
            </a:pPr>
            <a:endParaRPr lang="fr-FR" altLang="fr-FR" sz="2000" dirty="0" smtClean="0">
              <a:latin typeface="Arial" pitchFamily="34" charset="0"/>
              <a:cs typeface="Arial" pitchFamily="34" charset="0"/>
            </a:endParaRPr>
          </a:p>
          <a:p>
            <a:pPr marL="0" indent="0">
              <a:buNone/>
            </a:pPr>
            <a:r>
              <a:rPr lang="fr-FR" sz="2000" b="1" dirty="0" smtClean="0">
                <a:latin typeface="Arial" pitchFamily="34" charset="0"/>
                <a:cs typeface="Arial" pitchFamily="34" charset="0"/>
              </a:rPr>
              <a:t>5. </a:t>
            </a:r>
            <a:r>
              <a:rPr lang="fr-FR" sz="2000" b="1" dirty="0" smtClean="0">
                <a:latin typeface="Arial" pitchFamily="34" charset="0"/>
                <a:cs typeface="Arial" pitchFamily="34" charset="0"/>
              </a:rPr>
              <a:t>Les travaux </a:t>
            </a:r>
            <a:r>
              <a:rPr lang="fr-FR" sz="2000" b="1" dirty="0" smtClean="0">
                <a:latin typeface="Arial" pitchFamily="34" charset="0"/>
                <a:cs typeface="Arial" pitchFamily="34" charset="0"/>
              </a:rPr>
              <a:t>divers</a:t>
            </a:r>
            <a:endParaRPr lang="fr-FR" sz="2000" b="1" dirty="0" smtClean="0">
              <a:latin typeface="Arial" pitchFamily="34" charset="0"/>
              <a:cs typeface="Arial" pitchFamily="34" charset="0"/>
            </a:endParaRPr>
          </a:p>
          <a:p>
            <a:pPr>
              <a:buFont typeface="Wingdings" panose="05000000000000000000" pitchFamily="2" charset="2"/>
              <a:buChar char="v"/>
            </a:pPr>
            <a:r>
              <a:rPr lang="fr-FR" sz="2000" dirty="0" smtClean="0">
                <a:latin typeface="Arial" pitchFamily="34" charset="0"/>
                <a:cs typeface="Arial" pitchFamily="34" charset="0"/>
              </a:rPr>
              <a:t>La </a:t>
            </a:r>
            <a:r>
              <a:rPr lang="fr-FR" sz="2000" dirty="0" smtClean="0">
                <a:latin typeface="Arial" pitchFamily="34" charset="0"/>
                <a:cs typeface="Arial" pitchFamily="34" charset="0"/>
              </a:rPr>
              <a:t>préparation et la publication des </a:t>
            </a:r>
            <a:r>
              <a:rPr lang="fr-FR" sz="2000" dirty="0" smtClean="0">
                <a:latin typeface="Arial" pitchFamily="34" charset="0"/>
                <a:cs typeface="Arial" pitchFamily="34" charset="0"/>
              </a:rPr>
              <a:t>résultats;</a:t>
            </a:r>
            <a:endParaRPr lang="fr-FR" sz="2000" dirty="0" smtClean="0">
              <a:latin typeface="Arial" pitchFamily="34" charset="0"/>
              <a:cs typeface="Arial" pitchFamily="34" charset="0"/>
            </a:endParaRPr>
          </a:p>
          <a:p>
            <a:pPr>
              <a:buFont typeface="Wingdings" panose="05000000000000000000" pitchFamily="2" charset="2"/>
              <a:buChar char="v"/>
            </a:pPr>
            <a:r>
              <a:rPr lang="fr-FR" sz="2000" dirty="0" smtClean="0">
                <a:latin typeface="Arial" pitchFamily="34" charset="0"/>
                <a:cs typeface="Arial" pitchFamily="34" charset="0"/>
              </a:rPr>
              <a:t>Les travaux de </a:t>
            </a:r>
            <a:r>
              <a:rPr lang="fr-FR" sz="2000" dirty="0" err="1" smtClean="0">
                <a:latin typeface="Arial" pitchFamily="34" charset="0"/>
                <a:cs typeface="Arial" pitchFamily="34" charset="0"/>
              </a:rPr>
              <a:t>rétropolation</a:t>
            </a:r>
            <a:r>
              <a:rPr lang="fr-FR" sz="2000" dirty="0" smtClean="0">
                <a:latin typeface="Arial" pitchFamily="34" charset="0"/>
                <a:cs typeface="Arial" pitchFamily="34" charset="0"/>
              </a:rPr>
              <a:t>: en cours de finalisation pour la première phase (2014 à 1999);</a:t>
            </a:r>
            <a:endParaRPr lang="fr-FR" sz="2000" dirty="0" smtClean="0">
              <a:latin typeface="Arial" pitchFamily="34" charset="0"/>
              <a:cs typeface="Arial" pitchFamily="34" charset="0"/>
            </a:endParaRPr>
          </a:p>
          <a:p>
            <a:pPr>
              <a:buFont typeface="Wingdings" panose="05000000000000000000" pitchFamily="2" charset="2"/>
              <a:buChar char="v"/>
            </a:pPr>
            <a:r>
              <a:rPr lang="fr-FR" sz="2000" dirty="0" smtClean="0">
                <a:latin typeface="Arial" pitchFamily="34" charset="0"/>
                <a:cs typeface="Arial" pitchFamily="34" charset="0"/>
              </a:rPr>
              <a:t>L’élaboration des notes </a:t>
            </a:r>
            <a:r>
              <a:rPr lang="fr-FR" sz="2000" dirty="0" smtClean="0">
                <a:latin typeface="Arial" pitchFamily="34" charset="0"/>
                <a:cs typeface="Arial" pitchFamily="34" charset="0"/>
              </a:rPr>
              <a:t>méthodologiques: en cours</a:t>
            </a:r>
            <a:endParaRPr lang="fr-FR" sz="2000" dirty="0" smtClean="0">
              <a:latin typeface="Arial" pitchFamily="34" charset="0"/>
              <a:cs typeface="Arial" pitchFamily="34" charset="0"/>
            </a:endParaRPr>
          </a:p>
          <a:p>
            <a:pPr marL="0" indent="0">
              <a:spcBef>
                <a:spcPct val="0"/>
              </a:spcBef>
              <a:buFont typeface="Arial" charset="0"/>
              <a:buNone/>
            </a:pPr>
            <a:endParaRPr lang="fr-FR" altLang="fr-FR" sz="2000" dirty="0" smtClean="0">
              <a:latin typeface="Arial" charset="0"/>
              <a:cs typeface="Arial" charset="0"/>
            </a:endParaRPr>
          </a:p>
        </p:txBody>
      </p:sp>
      <p:sp>
        <p:nvSpPr>
          <p:cNvPr id="8196" name="Espace réservé du numéro de diapositive 5"/>
          <p:cNvSpPr>
            <a:spLocks noGrp="1"/>
          </p:cNvSpPr>
          <p:nvPr>
            <p:ph type="sldNum" sz="quarter" idx="12"/>
          </p:nvPr>
        </p:nvSpPr>
        <p:spPr bwMode="auto">
          <a:ln>
            <a:miter lim="800000"/>
            <a:headEnd/>
            <a:tailEnd/>
          </a:ln>
        </p:spPr>
        <p:txBody>
          <a:bodyPr>
            <a:noAutofit/>
          </a:bodyPr>
          <a:lstStyle/>
          <a:p>
            <a:pPr>
              <a:defRPr/>
            </a:pPr>
            <a:fld id="{1F6A0E01-7179-4176-970A-02A6F1F5072A}" type="slidenum">
              <a:rPr lang="fr-FR" altLang="fr-FR" sz="1800">
                <a:solidFill>
                  <a:schemeClr val="tx1"/>
                </a:solidFill>
              </a:rPr>
              <a:pPr>
                <a:defRPr/>
              </a:pPr>
              <a:t>12</a:t>
            </a:fld>
            <a:endParaRPr lang="fr-FR" altLang="fr-FR" sz="1800" dirty="0">
              <a:solidFill>
                <a:schemeClr val="tx1"/>
              </a:solidFill>
            </a:endParaRPr>
          </a:p>
        </p:txBody>
      </p:sp>
      <p:sp>
        <p:nvSpPr>
          <p:cNvPr id="6" name="Titre 1"/>
          <p:cNvSpPr>
            <a:spLocks noGrp="1"/>
          </p:cNvSpPr>
          <p:nvPr>
            <p:ph type="title"/>
          </p:nvPr>
        </p:nvSpPr>
        <p:spPr>
          <a:xfrm>
            <a:off x="1500188" y="188913"/>
            <a:ext cx="7186612" cy="936625"/>
          </a:xfrm>
        </p:spPr>
        <p:txBody>
          <a:bodyPr/>
          <a:lstStyle/>
          <a:p>
            <a:pPr eaLnBrk="1" hangingPunct="1"/>
            <a:r>
              <a:rPr lang="fr-FR" altLang="fr-FR" sz="3200" b="1" dirty="0" smtClean="0">
                <a:solidFill>
                  <a:schemeClr val="tx1"/>
                </a:solidFill>
                <a:cs typeface="Tahoma" pitchFamily="34" charset="0"/>
              </a:rPr>
              <a:t>IV. </a:t>
            </a:r>
            <a:r>
              <a:rPr lang="fr-FR" sz="2800" b="1" dirty="0" smtClean="0">
                <a:solidFill>
                  <a:schemeClr val="tx1"/>
                </a:solidFill>
                <a:cs typeface="Tahoma" pitchFamily="34" charset="0"/>
              </a:rPr>
              <a:t>ETAT DES TRAVAUX MIS EN OEUVRE</a:t>
            </a:r>
            <a:endParaRPr lang="fr-FR" altLang="fr-FR" sz="2800" dirty="0" smtClean="0">
              <a:solidFill>
                <a:schemeClr val="tx1"/>
              </a:solidFill>
              <a:cs typeface="Tahoma"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6627" name="Espace réservé du contenu 2"/>
          <p:cNvSpPr>
            <a:spLocks noGrp="1"/>
          </p:cNvSpPr>
          <p:nvPr>
            <p:ph sz="quarter" idx="1"/>
          </p:nvPr>
        </p:nvSpPr>
        <p:spPr>
          <a:xfrm>
            <a:off x="142845" y="1643063"/>
            <a:ext cx="8786874" cy="5000647"/>
          </a:xfrm>
        </p:spPr>
        <p:txBody>
          <a:bodyPr/>
          <a:lstStyle/>
          <a:p>
            <a:pPr marL="0" indent="0">
              <a:buNone/>
            </a:pPr>
            <a:r>
              <a:rPr lang="fr-FR" altLang="fr-FR" sz="2000" b="1" dirty="0" smtClean="0">
                <a:latin typeface="Arial" pitchFamily="34" charset="0"/>
                <a:cs typeface="Arial" pitchFamily="34" charset="0"/>
              </a:rPr>
              <a:t>Sources de données mobilisées</a:t>
            </a:r>
          </a:p>
          <a:p>
            <a:pPr marL="0" indent="0">
              <a:spcBef>
                <a:spcPts val="500"/>
              </a:spcBef>
              <a:buNone/>
            </a:pPr>
            <a:r>
              <a:rPr lang="fr-FR" sz="2200" dirty="0" smtClean="0">
                <a:latin typeface="Arial Narrow" pitchFamily="34" charset="0"/>
              </a:rPr>
              <a:t>La </a:t>
            </a:r>
            <a:r>
              <a:rPr lang="fr-FR" sz="2200" dirty="0" smtClean="0">
                <a:latin typeface="Arial Narrow" pitchFamily="34" charset="0"/>
              </a:rPr>
              <a:t>nouvelle base intègre les résultats </a:t>
            </a:r>
            <a:r>
              <a:rPr lang="fr-FR" sz="2200" dirty="0" smtClean="0">
                <a:latin typeface="Arial Narrow" pitchFamily="34" charset="0"/>
              </a:rPr>
              <a:t>de </a:t>
            </a:r>
            <a:r>
              <a:rPr lang="fr-FR" sz="2200" dirty="0" smtClean="0">
                <a:latin typeface="Arial Narrow" pitchFamily="34" charset="0"/>
              </a:rPr>
              <a:t>l’Enquête sur les Conditions de Vie des Ménages (ECVMA) de 2014, </a:t>
            </a:r>
            <a:r>
              <a:rPr lang="fr-FR" sz="2200" dirty="0" smtClean="0">
                <a:latin typeface="Arial Narrow" pitchFamily="34" charset="0"/>
              </a:rPr>
              <a:t> l’enquête ENESI de 2012, de </a:t>
            </a:r>
            <a:r>
              <a:rPr lang="fr-FR" sz="2200" dirty="0" smtClean="0">
                <a:latin typeface="Arial Narrow" pitchFamily="34" charset="0"/>
              </a:rPr>
              <a:t>l’Enquête Régionale Intégrée sur l’Emploi et le Secteur Informel (ERI-ESI) de </a:t>
            </a:r>
            <a:r>
              <a:rPr lang="fr-FR" sz="2200" dirty="0" smtClean="0">
                <a:latin typeface="Arial Narrow" pitchFamily="34" charset="0"/>
              </a:rPr>
              <a:t>2017, du </a:t>
            </a:r>
            <a:r>
              <a:rPr lang="fr-FR" sz="2200" dirty="0" smtClean="0">
                <a:latin typeface="Arial Narrow" pitchFamily="34" charset="0"/>
              </a:rPr>
              <a:t>Recensement Général de la Population et de l’Habitat (RGP/H) de 2012, </a:t>
            </a:r>
            <a:endParaRPr lang="fr-FR" sz="2200" dirty="0" smtClean="0">
              <a:latin typeface="Arial Narrow" pitchFamily="34" charset="0"/>
            </a:endParaRPr>
          </a:p>
          <a:p>
            <a:pPr marL="0" indent="0">
              <a:spcBef>
                <a:spcPts val="500"/>
              </a:spcBef>
              <a:buNone/>
            </a:pPr>
            <a:r>
              <a:rPr lang="fr-FR" sz="2200" dirty="0" smtClean="0">
                <a:latin typeface="Arial Narrow" pitchFamily="34" charset="0"/>
              </a:rPr>
              <a:t>A </a:t>
            </a:r>
            <a:r>
              <a:rPr lang="fr-FR" sz="2200" dirty="0" smtClean="0">
                <a:latin typeface="Arial Narrow" pitchFamily="34" charset="0"/>
              </a:rPr>
              <a:t>cela, il faut ajouter les multiples enquêtes légères </a:t>
            </a:r>
            <a:r>
              <a:rPr lang="fr-FR" sz="2200" dirty="0" smtClean="0">
                <a:latin typeface="Arial Narrow" pitchFamily="34" charset="0"/>
              </a:rPr>
              <a:t>réalisées par la division des comptes nationaux sur: les ISBLSM</a:t>
            </a:r>
            <a:r>
              <a:rPr lang="fr-FR" sz="2200" dirty="0" smtClean="0">
                <a:latin typeface="Arial Narrow" pitchFamily="34" charset="0"/>
              </a:rPr>
              <a:t>, les établissements privés de santé et d’éducation, les marges commerciales, les prix des services logement, les services domestiques, l’orpaillage, les </a:t>
            </a:r>
            <a:r>
              <a:rPr lang="fr-FR" sz="2200" dirty="0" err="1" smtClean="0">
                <a:latin typeface="Arial Narrow" pitchFamily="34" charset="0"/>
              </a:rPr>
              <a:t>microfinances</a:t>
            </a:r>
            <a:r>
              <a:rPr lang="fr-FR" sz="2200" dirty="0" smtClean="0">
                <a:latin typeface="Arial Narrow" pitchFamily="34" charset="0"/>
              </a:rPr>
              <a:t>, les produits forestiers, la prostitution, les collectivités locales, la monographie du secteur informel et les enquêtes structures</a:t>
            </a:r>
            <a:r>
              <a:rPr lang="fr-FR" sz="2200" dirty="0" smtClean="0">
                <a:latin typeface="Arial Narrow" pitchFamily="34" charset="0"/>
              </a:rPr>
              <a:t>.</a:t>
            </a:r>
          </a:p>
          <a:p>
            <a:pPr marL="0" indent="0">
              <a:spcBef>
                <a:spcPts val="500"/>
              </a:spcBef>
              <a:buNone/>
            </a:pPr>
            <a:r>
              <a:rPr lang="fr-FR" sz="2200" dirty="0" smtClean="0">
                <a:latin typeface="Arial Narrow" pitchFamily="34" charset="0"/>
              </a:rPr>
              <a:t>Les sources de données administratives.</a:t>
            </a:r>
            <a:endParaRPr lang="fr-FR" sz="2200" dirty="0" smtClean="0">
              <a:latin typeface="Arial Narrow" pitchFamily="34" charset="0"/>
            </a:endParaRPr>
          </a:p>
          <a:p>
            <a:pPr marL="0" indent="0">
              <a:buNone/>
            </a:pPr>
            <a:endParaRPr lang="fr-FR" altLang="fr-FR" sz="2000" dirty="0" smtClean="0">
              <a:latin typeface="Arial" charset="0"/>
              <a:cs typeface="Arial" charset="0"/>
            </a:endParaRPr>
          </a:p>
        </p:txBody>
      </p:sp>
      <p:sp>
        <p:nvSpPr>
          <p:cNvPr id="8196" name="Espace réservé du numéro de diapositive 5"/>
          <p:cNvSpPr>
            <a:spLocks noGrp="1"/>
          </p:cNvSpPr>
          <p:nvPr>
            <p:ph type="sldNum" sz="quarter" idx="12"/>
          </p:nvPr>
        </p:nvSpPr>
        <p:spPr bwMode="auto">
          <a:ln>
            <a:miter lim="800000"/>
            <a:headEnd/>
            <a:tailEnd/>
          </a:ln>
        </p:spPr>
        <p:txBody>
          <a:bodyPr>
            <a:noAutofit/>
          </a:bodyPr>
          <a:lstStyle/>
          <a:p>
            <a:pPr>
              <a:defRPr/>
            </a:pPr>
            <a:fld id="{1F6A0E01-7179-4176-970A-02A6F1F5072A}" type="slidenum">
              <a:rPr lang="fr-FR" altLang="fr-FR" sz="1800">
                <a:solidFill>
                  <a:schemeClr val="tx1"/>
                </a:solidFill>
              </a:rPr>
              <a:pPr>
                <a:defRPr/>
              </a:pPr>
              <a:t>13</a:t>
            </a:fld>
            <a:endParaRPr lang="fr-FR" altLang="fr-FR" sz="1800" dirty="0">
              <a:solidFill>
                <a:schemeClr val="tx1"/>
              </a:solidFill>
            </a:endParaRPr>
          </a:p>
        </p:txBody>
      </p:sp>
      <p:sp>
        <p:nvSpPr>
          <p:cNvPr id="6" name="Titre 1"/>
          <p:cNvSpPr>
            <a:spLocks noGrp="1"/>
          </p:cNvSpPr>
          <p:nvPr>
            <p:ph type="title"/>
          </p:nvPr>
        </p:nvSpPr>
        <p:spPr>
          <a:xfrm>
            <a:off x="1500188" y="188913"/>
            <a:ext cx="7186612" cy="936625"/>
          </a:xfrm>
        </p:spPr>
        <p:txBody>
          <a:bodyPr/>
          <a:lstStyle/>
          <a:p>
            <a:pPr eaLnBrk="1" hangingPunct="1"/>
            <a:r>
              <a:rPr lang="fr-FR" altLang="fr-FR" sz="3200" b="1" dirty="0" smtClean="0">
                <a:solidFill>
                  <a:schemeClr val="tx1"/>
                </a:solidFill>
                <a:cs typeface="Tahoma" pitchFamily="34" charset="0"/>
              </a:rPr>
              <a:t>IV. </a:t>
            </a:r>
            <a:r>
              <a:rPr lang="fr-FR" sz="2800" b="1" dirty="0" smtClean="0">
                <a:solidFill>
                  <a:schemeClr val="tx1"/>
                </a:solidFill>
                <a:cs typeface="Tahoma" pitchFamily="34" charset="0"/>
              </a:rPr>
              <a:t>ETAT DES TRAVAUX MIS EN OEUVRE</a:t>
            </a:r>
            <a:endParaRPr lang="fr-FR" altLang="fr-FR" sz="2800" dirty="0" smtClean="0">
              <a:solidFill>
                <a:schemeClr val="tx1"/>
              </a:solidFill>
              <a:cs typeface="Tahoma"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147" name="Espace réservé du contenu 2"/>
          <p:cNvSpPr>
            <a:spLocks noGrp="1"/>
          </p:cNvSpPr>
          <p:nvPr>
            <p:ph sz="quarter" idx="1"/>
          </p:nvPr>
        </p:nvSpPr>
        <p:spPr>
          <a:xfrm>
            <a:off x="214313" y="1571625"/>
            <a:ext cx="8385175" cy="4897438"/>
          </a:xfrm>
        </p:spPr>
        <p:txBody>
          <a:bodyPr/>
          <a:lstStyle/>
          <a:p>
            <a:pPr marL="360363" indent="-360363" algn="just">
              <a:spcBef>
                <a:spcPts val="1200"/>
              </a:spcBef>
              <a:buClrTx/>
              <a:buSzPct val="100000"/>
              <a:buFont typeface="Wingdings" pitchFamily="2" charset="2"/>
              <a:buChar char="q"/>
            </a:pPr>
            <a:r>
              <a:rPr lang="fr-FR" sz="2000" dirty="0" smtClean="0">
                <a:latin typeface="Arial" pitchFamily="34" charset="0"/>
                <a:cs typeface="Arial" pitchFamily="34" charset="0"/>
              </a:rPr>
              <a:t>Disponibilité </a:t>
            </a:r>
            <a:r>
              <a:rPr lang="fr-FR" sz="2000" dirty="0" smtClean="0">
                <a:latin typeface="Arial" pitchFamily="34" charset="0"/>
                <a:cs typeface="Arial" pitchFamily="34" charset="0"/>
              </a:rPr>
              <a:t>d’un nouveau PIB qui est l’aboutissement des travaux engagés par l’INS, de janvier 2015 à avril 2019. Le nouveau PIB, base 2015, est </a:t>
            </a:r>
            <a:r>
              <a:rPr lang="fr-FR" sz="2000" dirty="0" smtClean="0">
                <a:latin typeface="Arial" pitchFamily="34" charset="0"/>
                <a:cs typeface="Arial" pitchFamily="34" charset="0"/>
              </a:rPr>
              <a:t>réévalué de </a:t>
            </a:r>
            <a:r>
              <a:rPr lang="fr-FR" sz="2000" dirty="0" smtClean="0">
                <a:latin typeface="Arial" pitchFamily="34" charset="0"/>
                <a:cs typeface="Arial" pitchFamily="34" charset="0"/>
              </a:rPr>
              <a:t>33,3</a:t>
            </a:r>
            <a:r>
              <a:rPr lang="fr-FR" sz="2000" dirty="0" smtClean="0">
                <a:latin typeface="Arial" pitchFamily="34" charset="0"/>
                <a:cs typeface="Arial" pitchFamily="34" charset="0"/>
              </a:rPr>
              <a:t>%.</a:t>
            </a:r>
          </a:p>
          <a:p>
            <a:pPr marL="360363" indent="-360363" algn="just">
              <a:spcBef>
                <a:spcPts val="1200"/>
              </a:spcBef>
              <a:buClrTx/>
              <a:buSzPct val="100000"/>
              <a:buFont typeface="Wingdings" pitchFamily="2" charset="2"/>
              <a:buChar char="q"/>
            </a:pPr>
            <a:r>
              <a:rPr lang="fr-FR" sz="2000" dirty="0" smtClean="0">
                <a:latin typeface="Arial" pitchFamily="34" charset="0"/>
                <a:cs typeface="Arial" pitchFamily="34" charset="0"/>
              </a:rPr>
              <a:t>Cette </a:t>
            </a:r>
            <a:r>
              <a:rPr lang="fr-FR" sz="2000" dirty="0" smtClean="0">
                <a:latin typeface="Arial" pitchFamily="34" charset="0"/>
                <a:cs typeface="Arial" pitchFamily="34" charset="0"/>
              </a:rPr>
              <a:t>hausse provient de l’amélioration de la couverture des données sources et de celle de la méthodologie et de la prise en compte de certains points de changement introduits par le SCN 2008</a:t>
            </a:r>
            <a:r>
              <a:rPr lang="fr-FR" sz="2000" dirty="0" smtClean="0">
                <a:latin typeface="Arial" pitchFamily="34" charset="0"/>
                <a:cs typeface="Arial" pitchFamily="34" charset="0"/>
              </a:rPr>
              <a:t>.</a:t>
            </a:r>
          </a:p>
          <a:p>
            <a:pPr marL="360363" indent="-360363" algn="just">
              <a:spcBef>
                <a:spcPts val="1200"/>
              </a:spcBef>
              <a:buClrTx/>
              <a:buSzPct val="100000"/>
              <a:buFont typeface="Wingdings" pitchFamily="2" charset="2"/>
              <a:buChar char="q"/>
            </a:pPr>
            <a:r>
              <a:rPr lang="fr-FR" sz="2000" dirty="0" smtClean="0">
                <a:latin typeface="Arial" pitchFamily="34" charset="0"/>
                <a:cs typeface="Arial" pitchFamily="34" charset="0"/>
              </a:rPr>
              <a:t>Communication en conseil des ministres des résultats sur le </a:t>
            </a:r>
            <a:r>
              <a:rPr lang="fr-FR" sz="2000" dirty="0" err="1" smtClean="0">
                <a:latin typeface="Arial" pitchFamily="34" charset="0"/>
                <a:cs typeface="Arial" pitchFamily="34" charset="0"/>
              </a:rPr>
              <a:t>rebasage</a:t>
            </a:r>
            <a:r>
              <a:rPr lang="fr-FR" sz="2000" dirty="0" smtClean="0">
                <a:latin typeface="Arial" pitchFamily="34" charset="0"/>
                <a:cs typeface="Arial" pitchFamily="34" charset="0"/>
              </a:rPr>
              <a:t> des comptes nationaux en juillet 2019</a:t>
            </a:r>
          </a:p>
          <a:p>
            <a:pPr marL="360363" indent="-360363" algn="just">
              <a:spcBef>
                <a:spcPts val="1200"/>
              </a:spcBef>
              <a:buClrTx/>
              <a:buSzPct val="100000"/>
              <a:buFont typeface="Wingdings" pitchFamily="2" charset="2"/>
              <a:buChar char="q"/>
            </a:pPr>
            <a:r>
              <a:rPr lang="fr-FR" sz="2000" dirty="0" smtClean="0">
                <a:latin typeface="Arial" pitchFamily="34" charset="0"/>
                <a:cs typeface="Arial" pitchFamily="34" charset="0"/>
              </a:rPr>
              <a:t>Organisation d’un atelier national de présentation des résultats en août 2019</a:t>
            </a:r>
          </a:p>
          <a:p>
            <a:pPr marL="360363" indent="-360363" algn="just">
              <a:spcBef>
                <a:spcPts val="1200"/>
              </a:spcBef>
              <a:buClrTx/>
              <a:buSzPct val="100000"/>
              <a:buFont typeface="Wingdings" pitchFamily="2" charset="2"/>
              <a:buChar char="q"/>
            </a:pPr>
            <a:r>
              <a:rPr lang="fr-FR" sz="2000" dirty="0" smtClean="0">
                <a:latin typeface="Arial" pitchFamily="34" charset="0"/>
                <a:cs typeface="Arial" pitchFamily="34" charset="0"/>
              </a:rPr>
              <a:t>Publication des résultats sur le site de l’INS en juillet 2019</a:t>
            </a:r>
            <a:endParaRPr lang="fr-FR" sz="2000" dirty="0" smtClean="0">
              <a:latin typeface="Arial" pitchFamily="34" charset="0"/>
              <a:cs typeface="Arial" pitchFamily="34" charset="0"/>
            </a:endParaRPr>
          </a:p>
          <a:p>
            <a:pPr marL="0" indent="0">
              <a:spcBef>
                <a:spcPct val="0"/>
              </a:spcBef>
              <a:buFont typeface="Arial" panose="020B0604020202020204" pitchFamily="34" charset="0"/>
              <a:buNone/>
              <a:defRPr/>
            </a:pPr>
            <a:r>
              <a:rPr lang="fr-FR" altLang="fr-FR" sz="2400" b="1" dirty="0" smtClean="0">
                <a:latin typeface="Arial Narrow" panose="020B0606020202030204" pitchFamily="34" charset="0"/>
              </a:rPr>
              <a:t> </a:t>
            </a:r>
            <a:endParaRPr lang="fr-FR" altLang="fr-FR" sz="2400" b="1" dirty="0" smtClean="0">
              <a:latin typeface="Arial Narrow" panose="020B0606020202030204" pitchFamily="34" charset="0"/>
            </a:endParaRPr>
          </a:p>
        </p:txBody>
      </p:sp>
      <p:sp>
        <p:nvSpPr>
          <p:cNvPr id="9220" name="Espace réservé du numéro de diapositive 5"/>
          <p:cNvSpPr>
            <a:spLocks noGrp="1"/>
          </p:cNvSpPr>
          <p:nvPr>
            <p:ph type="sldNum" sz="quarter" idx="12"/>
          </p:nvPr>
        </p:nvSpPr>
        <p:spPr bwMode="auto">
          <a:ln>
            <a:miter lim="800000"/>
            <a:headEnd/>
            <a:tailEnd/>
          </a:ln>
        </p:spPr>
        <p:txBody>
          <a:bodyPr>
            <a:noAutofit/>
          </a:bodyPr>
          <a:lstStyle/>
          <a:p>
            <a:pPr>
              <a:defRPr/>
            </a:pPr>
            <a:fld id="{94890AD3-E9C4-437B-B2A5-0E1881DC6AB3}" type="slidenum">
              <a:rPr lang="fr-FR" altLang="fr-FR" sz="1800">
                <a:solidFill>
                  <a:schemeClr val="tx1"/>
                </a:solidFill>
              </a:rPr>
              <a:pPr>
                <a:defRPr/>
              </a:pPr>
              <a:t>14</a:t>
            </a:fld>
            <a:endParaRPr lang="fr-FR" altLang="fr-FR" sz="1800" dirty="0">
              <a:solidFill>
                <a:schemeClr val="tx1"/>
              </a:solidFill>
            </a:endParaRPr>
          </a:p>
        </p:txBody>
      </p:sp>
      <p:sp>
        <p:nvSpPr>
          <p:cNvPr id="7" name="Titre 1"/>
          <p:cNvSpPr txBox="1">
            <a:spLocks/>
          </p:cNvSpPr>
          <p:nvPr/>
        </p:nvSpPr>
        <p:spPr bwMode="auto">
          <a:xfrm>
            <a:off x="1285852" y="188913"/>
            <a:ext cx="7400948" cy="9366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FR" altLang="fr-FR" sz="3200" b="1" i="0" u="none" strike="noStrike" kern="1200" cap="none" spc="0" normalizeH="0" baseline="0" noProof="0" dirty="0" smtClean="0">
                <a:ln>
                  <a:noFill/>
                </a:ln>
                <a:solidFill>
                  <a:schemeClr val="tx1"/>
                </a:solidFill>
                <a:effectLst/>
                <a:uLnTx/>
                <a:uFillTx/>
                <a:latin typeface="+mj-lt"/>
                <a:ea typeface="+mj-ea"/>
                <a:cs typeface="Tahoma" pitchFamily="34" charset="0"/>
              </a:rPr>
              <a:t>IV. </a:t>
            </a:r>
            <a:r>
              <a:rPr kumimoji="0" lang="fr-FR" sz="2800" b="1" i="0" u="none" strike="noStrike" kern="1200" cap="none" spc="0" normalizeH="0" baseline="0" noProof="0" dirty="0" smtClean="0">
                <a:ln>
                  <a:noFill/>
                </a:ln>
                <a:solidFill>
                  <a:schemeClr val="tx1"/>
                </a:solidFill>
                <a:effectLst/>
                <a:uLnTx/>
                <a:uFillTx/>
                <a:latin typeface="+mj-lt"/>
                <a:ea typeface="+mj-ea"/>
                <a:cs typeface="Tahoma" pitchFamily="34" charset="0"/>
              </a:rPr>
              <a:t>ETAT DES TRAVAUX MIS EN OEUVRE</a:t>
            </a:r>
            <a:endParaRPr kumimoji="0" lang="fr-FR" altLang="fr-FR" sz="2800" b="0" i="0" u="none" strike="noStrike" kern="1200" cap="none" spc="0" normalizeH="0" baseline="0" noProof="0" dirty="0" smtClean="0">
              <a:ln>
                <a:noFill/>
              </a:ln>
              <a:solidFill>
                <a:schemeClr val="tx1"/>
              </a:solidFill>
              <a:effectLst/>
              <a:uLnTx/>
              <a:uFillTx/>
              <a:latin typeface="+mj-lt"/>
              <a:ea typeface="+mj-ea"/>
              <a:cs typeface="Tahoma"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147" name="Espace réservé du contenu 2"/>
          <p:cNvSpPr>
            <a:spLocks noGrp="1"/>
          </p:cNvSpPr>
          <p:nvPr>
            <p:ph sz="quarter" idx="1"/>
          </p:nvPr>
        </p:nvSpPr>
        <p:spPr>
          <a:xfrm>
            <a:off x="250825" y="1500174"/>
            <a:ext cx="8385175" cy="4665676"/>
          </a:xfrm>
        </p:spPr>
        <p:txBody>
          <a:bodyPr/>
          <a:lstStyle/>
          <a:p>
            <a:pPr marL="0" indent="0">
              <a:spcBef>
                <a:spcPct val="0"/>
              </a:spcBef>
              <a:buFont typeface="Arial" panose="020B0604020202020204" pitchFamily="34" charset="0"/>
              <a:buNone/>
              <a:defRPr/>
            </a:pPr>
            <a:endParaRPr lang="fr-FR" sz="2400" dirty="0" smtClean="0"/>
          </a:p>
          <a:p>
            <a:pPr>
              <a:spcBef>
                <a:spcPct val="0"/>
              </a:spcBef>
              <a:buClrTx/>
              <a:buSzPct val="100000"/>
              <a:buFont typeface="Wingdings" pitchFamily="2" charset="2"/>
              <a:buChar char="q"/>
              <a:defRPr/>
            </a:pPr>
            <a:r>
              <a:rPr lang="fr-FR" sz="2200" dirty="0" smtClean="0">
                <a:latin typeface="Arial" pitchFamily="34" charset="0"/>
                <a:cs typeface="Arial" pitchFamily="34" charset="0"/>
              </a:rPr>
              <a:t>L</a:t>
            </a:r>
            <a:r>
              <a:rPr lang="fr-FR" sz="2200" dirty="0" smtClean="0">
                <a:latin typeface="Arial" pitchFamily="34" charset="0"/>
                <a:cs typeface="Arial" pitchFamily="34" charset="0"/>
              </a:rPr>
              <a:t>e </a:t>
            </a:r>
            <a:r>
              <a:rPr lang="fr-FR" sz="2200" dirty="0" smtClean="0">
                <a:latin typeface="Arial" pitchFamily="34" charset="0"/>
                <a:cs typeface="Arial" pitchFamily="34" charset="0"/>
              </a:rPr>
              <a:t>processus va se poursuivre avec les travaux de </a:t>
            </a:r>
            <a:r>
              <a:rPr lang="fr-FR" sz="2200" dirty="0" err="1" smtClean="0">
                <a:latin typeface="Arial" pitchFamily="34" charset="0"/>
                <a:cs typeface="Arial" pitchFamily="34" charset="0"/>
              </a:rPr>
              <a:t>rétroplation</a:t>
            </a:r>
            <a:r>
              <a:rPr lang="fr-FR" sz="2200" dirty="0" smtClean="0">
                <a:latin typeface="Arial" pitchFamily="34" charset="0"/>
                <a:cs typeface="Arial" pitchFamily="34" charset="0"/>
              </a:rPr>
              <a:t> (première et deuxième phase) ; ceci permettrait de recalculer le PIB des années antérieures sur une période suffisamment longue selon le SCN 2008 afin de satisfaire les besoins des différents utilisateurs des données statistiques du Niger </a:t>
            </a:r>
            <a:endParaRPr lang="fr-FR" sz="2200" dirty="0" smtClean="0">
              <a:latin typeface="Arial" pitchFamily="34" charset="0"/>
              <a:cs typeface="Arial" pitchFamily="34" charset="0"/>
            </a:endParaRPr>
          </a:p>
          <a:p>
            <a:pPr>
              <a:spcBef>
                <a:spcPct val="0"/>
              </a:spcBef>
              <a:buClrTx/>
              <a:buSzPct val="100000"/>
              <a:buNone/>
              <a:defRPr/>
            </a:pPr>
            <a:endParaRPr lang="fr-FR" sz="2200" dirty="0" smtClean="0">
              <a:latin typeface="Arial" pitchFamily="34" charset="0"/>
              <a:cs typeface="Arial" pitchFamily="34" charset="0"/>
            </a:endParaRPr>
          </a:p>
          <a:p>
            <a:pPr>
              <a:spcBef>
                <a:spcPct val="0"/>
              </a:spcBef>
              <a:buClrTx/>
              <a:buSzPct val="100000"/>
              <a:buFont typeface="Wingdings" pitchFamily="2" charset="2"/>
              <a:buChar char="q"/>
              <a:defRPr/>
            </a:pPr>
            <a:r>
              <a:rPr lang="fr-FR" sz="2200" dirty="0" smtClean="0">
                <a:latin typeface="Arial" pitchFamily="34" charset="0"/>
                <a:cs typeface="Arial" pitchFamily="34" charset="0"/>
              </a:rPr>
              <a:t>Rédaction </a:t>
            </a:r>
            <a:r>
              <a:rPr lang="fr-FR" sz="2200" dirty="0" smtClean="0">
                <a:latin typeface="Arial" pitchFamily="34" charset="0"/>
                <a:cs typeface="Arial" pitchFamily="34" charset="0"/>
              </a:rPr>
              <a:t>d’une note méthodologique globale qui retracera tout le processus de </a:t>
            </a:r>
            <a:r>
              <a:rPr lang="fr-FR" sz="2200" dirty="0" err="1" smtClean="0">
                <a:latin typeface="Arial" pitchFamily="34" charset="0"/>
                <a:cs typeface="Arial" pitchFamily="34" charset="0"/>
              </a:rPr>
              <a:t>rebasage</a:t>
            </a:r>
            <a:r>
              <a:rPr lang="fr-FR" sz="2200" dirty="0" smtClean="0">
                <a:latin typeface="Arial" pitchFamily="34" charset="0"/>
                <a:cs typeface="Arial" pitchFamily="34" charset="0"/>
              </a:rPr>
              <a:t> et de </a:t>
            </a:r>
            <a:r>
              <a:rPr lang="fr-FR" sz="2200" dirty="0" err="1" smtClean="0">
                <a:latin typeface="Arial" pitchFamily="34" charset="0"/>
                <a:cs typeface="Arial" pitchFamily="34" charset="0"/>
              </a:rPr>
              <a:t>rétropolation</a:t>
            </a:r>
            <a:r>
              <a:rPr lang="fr-FR" sz="2200" dirty="0" smtClean="0">
                <a:latin typeface="Arial" pitchFamily="34" charset="0"/>
                <a:cs typeface="Arial" pitchFamily="34" charset="0"/>
              </a:rPr>
              <a:t>.</a:t>
            </a:r>
            <a:endParaRPr lang="fr-FR" sz="2200" dirty="0" smtClean="0">
              <a:latin typeface="Arial" pitchFamily="34" charset="0"/>
              <a:cs typeface="Arial" pitchFamily="34" charset="0"/>
            </a:endParaRPr>
          </a:p>
          <a:p>
            <a:pPr>
              <a:spcBef>
                <a:spcPct val="0"/>
              </a:spcBef>
              <a:buClrTx/>
              <a:buSzPct val="100000"/>
              <a:buFont typeface="Wingdings" pitchFamily="2" charset="2"/>
              <a:buChar char="q"/>
              <a:defRPr/>
            </a:pPr>
            <a:endParaRPr lang="fr-FR" sz="2200" dirty="0" smtClean="0">
              <a:latin typeface="Arial" pitchFamily="34" charset="0"/>
              <a:cs typeface="Arial" pitchFamily="34" charset="0"/>
            </a:endParaRPr>
          </a:p>
          <a:p>
            <a:pPr>
              <a:spcBef>
                <a:spcPct val="0"/>
              </a:spcBef>
              <a:buClrTx/>
              <a:buSzPct val="100000"/>
              <a:buFont typeface="Wingdings" pitchFamily="2" charset="2"/>
              <a:buChar char="q"/>
              <a:defRPr/>
            </a:pPr>
            <a:r>
              <a:rPr lang="fr-FR" sz="2200" dirty="0" smtClean="0">
                <a:latin typeface="Arial" pitchFamily="34" charset="0"/>
                <a:cs typeface="Arial" pitchFamily="34" charset="0"/>
              </a:rPr>
              <a:t>Production les comptes trimestriels suivant la nouvelle base et conformes au SCN 2008</a:t>
            </a:r>
            <a:endParaRPr lang="fr-FR" sz="2200" dirty="0" smtClean="0">
              <a:latin typeface="Arial" pitchFamily="34" charset="0"/>
              <a:cs typeface="Arial" pitchFamily="34" charset="0"/>
            </a:endParaRPr>
          </a:p>
          <a:p>
            <a:pPr>
              <a:spcBef>
                <a:spcPct val="0"/>
              </a:spcBef>
              <a:buFont typeface="Arial" panose="020B0604020202020204" pitchFamily="34" charset="0"/>
              <a:buChar char="•"/>
              <a:defRPr/>
            </a:pPr>
            <a:endParaRPr lang="fr-FR" sz="2400" dirty="0"/>
          </a:p>
          <a:p>
            <a:pPr marL="0" indent="0">
              <a:spcBef>
                <a:spcPct val="0"/>
              </a:spcBef>
              <a:buFont typeface="Arial" panose="020B0604020202020204" pitchFamily="34" charset="0"/>
              <a:buNone/>
              <a:defRPr/>
            </a:pPr>
            <a:r>
              <a:rPr lang="fr-FR" sz="2400" dirty="0" smtClean="0"/>
              <a:t> </a:t>
            </a:r>
            <a:endParaRPr lang="fr-FR" altLang="fr-FR" sz="2400" b="1" dirty="0" smtClean="0">
              <a:latin typeface="Arial Narrow" panose="020B0606020202030204" pitchFamily="34" charset="0"/>
            </a:endParaRPr>
          </a:p>
        </p:txBody>
      </p:sp>
      <p:sp>
        <p:nvSpPr>
          <p:cNvPr id="13316" name="Espace réservé du numéro de diapositive 5"/>
          <p:cNvSpPr>
            <a:spLocks noGrp="1"/>
          </p:cNvSpPr>
          <p:nvPr>
            <p:ph type="sldNum" sz="quarter" idx="12"/>
          </p:nvPr>
        </p:nvSpPr>
        <p:spPr bwMode="auto">
          <a:ln>
            <a:miter lim="800000"/>
            <a:headEnd/>
            <a:tailEnd/>
          </a:ln>
        </p:spPr>
        <p:txBody>
          <a:bodyPr>
            <a:noAutofit/>
          </a:bodyPr>
          <a:lstStyle/>
          <a:p>
            <a:pPr>
              <a:defRPr/>
            </a:pPr>
            <a:fld id="{761DD90F-E95C-4C27-AA89-60A1686248FD}" type="slidenum">
              <a:rPr lang="fr-FR" altLang="fr-FR" sz="1800">
                <a:solidFill>
                  <a:schemeClr val="tx1"/>
                </a:solidFill>
              </a:rPr>
              <a:pPr>
                <a:defRPr/>
              </a:pPr>
              <a:t>15</a:t>
            </a:fld>
            <a:endParaRPr lang="fr-FR" altLang="fr-FR" sz="1800" dirty="0">
              <a:solidFill>
                <a:schemeClr val="tx1"/>
              </a:solidFill>
            </a:endParaRPr>
          </a:p>
        </p:txBody>
      </p:sp>
      <p:sp>
        <p:nvSpPr>
          <p:cNvPr id="31748" name="Titre 1"/>
          <p:cNvSpPr>
            <a:spLocks noGrp="1"/>
          </p:cNvSpPr>
          <p:nvPr>
            <p:ph type="title"/>
          </p:nvPr>
        </p:nvSpPr>
        <p:spPr>
          <a:xfrm>
            <a:off x="1500188" y="188913"/>
            <a:ext cx="7500968" cy="936625"/>
          </a:xfrm>
        </p:spPr>
        <p:txBody>
          <a:bodyPr/>
          <a:lstStyle/>
          <a:p>
            <a:pPr marL="0" lvl="0" indent="0" eaLnBrk="1" fontAlgn="auto" hangingPunct="1">
              <a:spcBef>
                <a:spcPts val="1800"/>
              </a:spcBef>
              <a:spcAft>
                <a:spcPts val="0"/>
              </a:spcAft>
              <a:defRPr/>
            </a:pPr>
            <a:r>
              <a:rPr lang="fr-FR" altLang="fr-FR" sz="2100" b="1" dirty="0" smtClean="0">
                <a:solidFill>
                  <a:schemeClr val="tx1"/>
                </a:solidFill>
                <a:latin typeface="Arial" pitchFamily="34" charset="0"/>
                <a:cs typeface="Arial" pitchFamily="34" charset="0"/>
              </a:rPr>
              <a:t>V. TR</a:t>
            </a:r>
            <a:r>
              <a:rPr lang="fr-FR" sz="2100" b="1" dirty="0" smtClean="0">
                <a:solidFill>
                  <a:schemeClr val="tx1"/>
                </a:solidFill>
                <a:latin typeface="Arial" pitchFamily="34" charset="0"/>
                <a:cs typeface="Arial" pitchFamily="34" charset="0"/>
              </a:rPr>
              <a:t>AVAUX DE LA RÉNOVATION RESTANTS À REALISER</a:t>
            </a:r>
            <a:endParaRPr lang="fr-FR" sz="2100" b="1" dirty="0" smtClean="0">
              <a:solidFill>
                <a:schemeClr val="tx1"/>
              </a:solidFill>
              <a:latin typeface="Arial" pitchFamily="34" charset="0"/>
              <a:cs typeface="Arial"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147" name="Espace réservé du contenu 2"/>
          <p:cNvSpPr>
            <a:spLocks noGrp="1"/>
          </p:cNvSpPr>
          <p:nvPr>
            <p:ph sz="quarter" idx="1"/>
          </p:nvPr>
        </p:nvSpPr>
        <p:spPr>
          <a:xfrm>
            <a:off x="250825" y="1643050"/>
            <a:ext cx="8385175" cy="4522800"/>
          </a:xfrm>
        </p:spPr>
        <p:txBody>
          <a:bodyPr/>
          <a:lstStyle/>
          <a:p>
            <a:pPr marL="0" indent="0">
              <a:spcBef>
                <a:spcPct val="0"/>
              </a:spcBef>
              <a:buFont typeface="Arial" panose="020B0604020202020204" pitchFamily="34" charset="0"/>
              <a:buNone/>
              <a:defRPr/>
            </a:pPr>
            <a:endParaRPr lang="fr-FR" sz="2400" dirty="0" smtClean="0"/>
          </a:p>
          <a:p>
            <a:pPr algn="just">
              <a:spcBef>
                <a:spcPct val="0"/>
              </a:spcBef>
              <a:buClrTx/>
              <a:buSzPct val="100000"/>
              <a:buFont typeface="Wingdings" pitchFamily="2" charset="2"/>
              <a:buChar char="q"/>
              <a:defRPr/>
            </a:pPr>
            <a:r>
              <a:rPr lang="fr-FR" sz="2200" dirty="0" smtClean="0">
                <a:latin typeface="Arial" pitchFamily="34" charset="0"/>
                <a:cs typeface="Arial" pitchFamily="34" charset="0"/>
              </a:rPr>
              <a:t>Disponibilité de données récentes de certaines enquêtes d’envergure nationales : des enquêtes complémentaires ont été réalisées par la comptabilité nationale;</a:t>
            </a:r>
          </a:p>
          <a:p>
            <a:pPr algn="just">
              <a:spcBef>
                <a:spcPct val="0"/>
              </a:spcBef>
              <a:buClrTx/>
              <a:buSzPct val="100000"/>
              <a:buFont typeface="Wingdings" pitchFamily="2" charset="2"/>
              <a:buChar char="q"/>
              <a:defRPr/>
            </a:pPr>
            <a:endParaRPr lang="fr-FR" sz="2200" dirty="0" smtClean="0">
              <a:latin typeface="Arial" pitchFamily="34" charset="0"/>
              <a:cs typeface="Arial" pitchFamily="34" charset="0"/>
            </a:endParaRPr>
          </a:p>
          <a:p>
            <a:pPr algn="just">
              <a:spcBef>
                <a:spcPct val="0"/>
              </a:spcBef>
              <a:buClrTx/>
              <a:buSzPct val="100000"/>
              <a:buFont typeface="Wingdings" pitchFamily="2" charset="2"/>
              <a:buChar char="q"/>
              <a:defRPr/>
            </a:pPr>
            <a:r>
              <a:rPr lang="fr-FR" sz="2200" dirty="0" smtClean="0">
                <a:latin typeface="Arial" pitchFamily="34" charset="0"/>
                <a:cs typeface="Arial" pitchFamily="34" charset="0"/>
              </a:rPr>
              <a:t>Accueil de nouveaux cadres au sein de la comptabilité nationale: des ateliers de renforcement de capacité ont été réalisés.</a:t>
            </a:r>
            <a:endParaRPr lang="fr-FR" sz="2200" dirty="0" smtClean="0">
              <a:latin typeface="Arial" pitchFamily="34" charset="0"/>
              <a:cs typeface="Arial" pitchFamily="34" charset="0"/>
            </a:endParaRPr>
          </a:p>
          <a:p>
            <a:pPr>
              <a:spcBef>
                <a:spcPct val="0"/>
              </a:spcBef>
              <a:buFont typeface="Arial" panose="020B0604020202020204" pitchFamily="34" charset="0"/>
              <a:buChar char="•"/>
              <a:defRPr/>
            </a:pPr>
            <a:endParaRPr lang="fr-FR" sz="2400" dirty="0"/>
          </a:p>
          <a:p>
            <a:pPr marL="0" indent="0">
              <a:spcBef>
                <a:spcPct val="0"/>
              </a:spcBef>
              <a:buFont typeface="Arial" panose="020B0604020202020204" pitchFamily="34" charset="0"/>
              <a:buNone/>
              <a:defRPr/>
            </a:pPr>
            <a:r>
              <a:rPr lang="fr-FR" sz="2400" dirty="0" smtClean="0"/>
              <a:t> </a:t>
            </a:r>
            <a:endParaRPr lang="fr-FR" altLang="fr-FR" sz="2400" b="1" dirty="0" smtClean="0">
              <a:latin typeface="Arial Narrow" panose="020B0606020202030204" pitchFamily="34" charset="0"/>
            </a:endParaRPr>
          </a:p>
        </p:txBody>
      </p:sp>
      <p:sp>
        <p:nvSpPr>
          <p:cNvPr id="13316" name="Espace réservé du numéro de diapositive 5"/>
          <p:cNvSpPr>
            <a:spLocks noGrp="1"/>
          </p:cNvSpPr>
          <p:nvPr>
            <p:ph type="sldNum" sz="quarter" idx="12"/>
          </p:nvPr>
        </p:nvSpPr>
        <p:spPr bwMode="auto">
          <a:ln>
            <a:miter lim="800000"/>
            <a:headEnd/>
            <a:tailEnd/>
          </a:ln>
        </p:spPr>
        <p:txBody>
          <a:bodyPr>
            <a:noAutofit/>
          </a:bodyPr>
          <a:lstStyle/>
          <a:p>
            <a:pPr>
              <a:defRPr/>
            </a:pPr>
            <a:fld id="{761DD90F-E95C-4C27-AA89-60A1686248FD}" type="slidenum">
              <a:rPr lang="fr-FR" altLang="fr-FR" sz="1800">
                <a:solidFill>
                  <a:schemeClr val="tx1"/>
                </a:solidFill>
              </a:rPr>
              <a:pPr>
                <a:defRPr/>
              </a:pPr>
              <a:t>16</a:t>
            </a:fld>
            <a:endParaRPr lang="fr-FR" altLang="fr-FR" sz="1800" dirty="0">
              <a:solidFill>
                <a:schemeClr val="tx1"/>
              </a:solidFill>
            </a:endParaRPr>
          </a:p>
        </p:txBody>
      </p:sp>
      <p:sp>
        <p:nvSpPr>
          <p:cNvPr id="31748" name="Titre 1"/>
          <p:cNvSpPr>
            <a:spLocks noGrp="1"/>
          </p:cNvSpPr>
          <p:nvPr>
            <p:ph type="title"/>
          </p:nvPr>
        </p:nvSpPr>
        <p:spPr>
          <a:xfrm>
            <a:off x="1500188" y="188913"/>
            <a:ext cx="7500968" cy="936625"/>
          </a:xfrm>
        </p:spPr>
        <p:txBody>
          <a:bodyPr/>
          <a:lstStyle/>
          <a:p>
            <a:pPr marL="0" lvl="0" indent="0" eaLnBrk="1" fontAlgn="auto" hangingPunct="1">
              <a:spcBef>
                <a:spcPts val="1800"/>
              </a:spcBef>
              <a:spcAft>
                <a:spcPts val="0"/>
              </a:spcAft>
              <a:defRPr/>
            </a:pPr>
            <a:r>
              <a:rPr lang="fr-FR" altLang="fr-FR" sz="2200" b="1" dirty="0" smtClean="0">
                <a:solidFill>
                  <a:schemeClr val="tx1"/>
                </a:solidFill>
                <a:latin typeface="Arial" pitchFamily="34" charset="0"/>
                <a:cs typeface="Arial" pitchFamily="34" charset="0"/>
              </a:rPr>
              <a:t>V. </a:t>
            </a:r>
            <a:r>
              <a:rPr lang="fr-FR" sz="2200" b="1" dirty="0" smtClean="0">
                <a:solidFill>
                  <a:schemeClr val="tx1"/>
                </a:solidFill>
                <a:latin typeface="Arial" pitchFamily="34" charset="0"/>
                <a:cs typeface="Arial" pitchFamily="34" charset="0"/>
              </a:rPr>
              <a:t>DIFFICULTÉS RENCONTRÉES ET SOLUTIONS</a:t>
            </a:r>
            <a:endParaRPr lang="fr-FR" sz="2200" b="1" dirty="0" smtClean="0">
              <a:solidFill>
                <a:schemeClr val="tx1"/>
              </a:solidFill>
              <a:latin typeface="Arial" pitchFamily="34" charset="0"/>
              <a:cs typeface="Arial"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2770" name="Espace réservé du contenu 2"/>
          <p:cNvSpPr>
            <a:spLocks noGrp="1"/>
          </p:cNvSpPr>
          <p:nvPr>
            <p:ph sz="quarter" idx="1"/>
          </p:nvPr>
        </p:nvSpPr>
        <p:spPr>
          <a:xfrm>
            <a:off x="250825" y="1643050"/>
            <a:ext cx="8385175" cy="4522800"/>
          </a:xfrm>
        </p:spPr>
        <p:txBody>
          <a:bodyPr/>
          <a:lstStyle/>
          <a:p>
            <a:pPr marL="0" indent="0">
              <a:spcBef>
                <a:spcPct val="0"/>
              </a:spcBef>
              <a:buFont typeface="Arial" charset="0"/>
              <a:buNone/>
            </a:pPr>
            <a:endParaRPr lang="fr-FR" sz="2400" dirty="0" smtClean="0"/>
          </a:p>
          <a:p>
            <a:pPr marL="0" indent="0">
              <a:spcBef>
                <a:spcPct val="0"/>
              </a:spcBef>
              <a:buNone/>
            </a:pPr>
            <a:r>
              <a:rPr lang="fr-FR" sz="2200" dirty="0" smtClean="0">
                <a:latin typeface="Arial" pitchFamily="34" charset="0"/>
                <a:cs typeface="Arial" pitchFamily="34" charset="0"/>
              </a:rPr>
              <a:t>Les résultats obtenus des travaux de </a:t>
            </a:r>
            <a:r>
              <a:rPr lang="fr-FR" sz="2200" dirty="0" err="1" smtClean="0">
                <a:latin typeface="Arial" pitchFamily="34" charset="0"/>
                <a:cs typeface="Arial" pitchFamily="34" charset="0"/>
              </a:rPr>
              <a:t>rebasage</a:t>
            </a:r>
            <a:r>
              <a:rPr lang="fr-FR" sz="2200" dirty="0" smtClean="0">
                <a:latin typeface="Arial" pitchFamily="34" charset="0"/>
                <a:cs typeface="Arial" pitchFamily="34" charset="0"/>
              </a:rPr>
              <a:t> réalisés par l’INS font apparaître un </a:t>
            </a:r>
            <a:r>
              <a:rPr lang="fr-FR" sz="2200" dirty="0" smtClean="0">
                <a:latin typeface="Arial" pitchFamily="34" charset="0"/>
                <a:cs typeface="Arial" pitchFamily="34" charset="0"/>
              </a:rPr>
              <a:t>important changement dans </a:t>
            </a:r>
            <a:r>
              <a:rPr lang="fr-FR" sz="2200" dirty="0" smtClean="0">
                <a:latin typeface="Arial" pitchFamily="34" charset="0"/>
                <a:cs typeface="Arial" pitchFamily="34" charset="0"/>
              </a:rPr>
              <a:t>la structure de l’économie nigérienne</a:t>
            </a:r>
            <a:r>
              <a:rPr lang="fr-FR" sz="2200" dirty="0" smtClean="0">
                <a:latin typeface="Arial" pitchFamily="34" charset="0"/>
                <a:cs typeface="Arial" pitchFamily="34" charset="0"/>
              </a:rPr>
              <a:t>,</a:t>
            </a:r>
          </a:p>
          <a:p>
            <a:pPr marL="0" indent="0">
              <a:spcBef>
                <a:spcPct val="0"/>
              </a:spcBef>
              <a:buNone/>
            </a:pPr>
            <a:endParaRPr lang="fr-FR" sz="2200" dirty="0" smtClean="0">
              <a:latin typeface="Arial" pitchFamily="34" charset="0"/>
              <a:cs typeface="Arial" pitchFamily="34" charset="0"/>
            </a:endParaRPr>
          </a:p>
          <a:p>
            <a:pPr marL="0" indent="0">
              <a:spcBef>
                <a:spcPct val="0"/>
              </a:spcBef>
              <a:buNone/>
            </a:pPr>
            <a:r>
              <a:rPr lang="fr-FR" sz="2200" dirty="0" smtClean="0">
                <a:latin typeface="Arial" pitchFamily="34" charset="0"/>
                <a:cs typeface="Arial" pitchFamily="34" charset="0"/>
              </a:rPr>
              <a:t>Des changements notables au niveau des indicateurs macro-économiques: finances publiques, revenus sont à noter</a:t>
            </a:r>
          </a:p>
          <a:p>
            <a:pPr marL="0" indent="0">
              <a:spcBef>
                <a:spcPct val="0"/>
              </a:spcBef>
              <a:buNone/>
            </a:pPr>
            <a:endParaRPr lang="fr-FR" sz="2200" dirty="0" smtClean="0">
              <a:latin typeface="Arial" pitchFamily="34" charset="0"/>
              <a:cs typeface="Arial" pitchFamily="34" charset="0"/>
            </a:endParaRPr>
          </a:p>
          <a:p>
            <a:pPr marL="0" indent="0">
              <a:spcBef>
                <a:spcPct val="0"/>
              </a:spcBef>
              <a:buNone/>
            </a:pPr>
            <a:r>
              <a:rPr lang="fr-FR" sz="2200" dirty="0" smtClean="0">
                <a:latin typeface="Arial" pitchFamily="34" charset="0"/>
                <a:cs typeface="Arial" pitchFamily="34" charset="0"/>
              </a:rPr>
              <a:t> Huit </a:t>
            </a:r>
            <a:r>
              <a:rPr lang="fr-FR" sz="2200" dirty="0" smtClean="0">
                <a:latin typeface="Arial" pitchFamily="34" charset="0"/>
                <a:cs typeface="Arial" pitchFamily="34" charset="0"/>
              </a:rPr>
              <a:t>(08) ans après l’élaboration de la base 2006 selon le SCN </a:t>
            </a:r>
            <a:r>
              <a:rPr lang="fr-FR" sz="2200" dirty="0" smtClean="0">
                <a:latin typeface="Arial" pitchFamily="34" charset="0"/>
                <a:cs typeface="Arial" pitchFamily="34" charset="0"/>
              </a:rPr>
              <a:t>1993, ces travaux ont été </a:t>
            </a:r>
            <a:r>
              <a:rPr lang="fr-FR" sz="2200" dirty="0" smtClean="0">
                <a:latin typeface="Arial" pitchFamily="34" charset="0"/>
                <a:cs typeface="Arial" pitchFamily="34" charset="0"/>
              </a:rPr>
              <a:t>l’occasion </a:t>
            </a:r>
            <a:r>
              <a:rPr lang="fr-FR" sz="2200" dirty="0" smtClean="0">
                <a:latin typeface="Arial" pitchFamily="34" charset="0"/>
                <a:cs typeface="Arial" pitchFamily="34" charset="0"/>
              </a:rPr>
              <a:t>de disposer d’une nouvelle série de comptes nationaux conforme au SCN 2008</a:t>
            </a:r>
            <a:endParaRPr lang="fr-FR" sz="2200" dirty="0" smtClean="0">
              <a:latin typeface="Arial" pitchFamily="34" charset="0"/>
              <a:cs typeface="Arial" pitchFamily="34" charset="0"/>
            </a:endParaRPr>
          </a:p>
          <a:p>
            <a:pPr marL="0" indent="0">
              <a:spcBef>
                <a:spcPct val="0"/>
              </a:spcBef>
              <a:buFont typeface="Arial" charset="0"/>
              <a:buNone/>
            </a:pPr>
            <a:r>
              <a:rPr lang="fr-FR" sz="2400" dirty="0" smtClean="0">
                <a:latin typeface="Arial Narrow" panose="020B0606020202030204" pitchFamily="34" charset="0"/>
              </a:rPr>
              <a:t>.</a:t>
            </a:r>
            <a:endParaRPr lang="fr-FR" sz="2400" dirty="0" smtClean="0">
              <a:latin typeface="Arial Narrow" pitchFamily="34" charset="0"/>
            </a:endParaRPr>
          </a:p>
          <a:p>
            <a:pPr marL="0" indent="0">
              <a:spcBef>
                <a:spcPct val="0"/>
              </a:spcBef>
              <a:buFont typeface="Arial" charset="0"/>
              <a:buNone/>
            </a:pPr>
            <a:r>
              <a:rPr lang="fr-FR" sz="2400" dirty="0" smtClean="0"/>
              <a:t> </a:t>
            </a:r>
            <a:endParaRPr lang="fr-FR" altLang="fr-FR" sz="2400" b="1" dirty="0" smtClean="0">
              <a:latin typeface="Arial Narrow" pitchFamily="34" charset="0"/>
            </a:endParaRPr>
          </a:p>
        </p:txBody>
      </p:sp>
      <p:sp>
        <p:nvSpPr>
          <p:cNvPr id="14340" name="Espace réservé du numéro de diapositive 5"/>
          <p:cNvSpPr>
            <a:spLocks noGrp="1"/>
          </p:cNvSpPr>
          <p:nvPr>
            <p:ph type="sldNum" sz="quarter" idx="12"/>
          </p:nvPr>
        </p:nvSpPr>
        <p:spPr bwMode="auto">
          <a:ln>
            <a:miter lim="800000"/>
            <a:headEnd/>
            <a:tailEnd/>
          </a:ln>
        </p:spPr>
        <p:txBody>
          <a:bodyPr>
            <a:noAutofit/>
          </a:bodyPr>
          <a:lstStyle/>
          <a:p>
            <a:pPr>
              <a:defRPr/>
            </a:pPr>
            <a:fld id="{1CFB460D-FDB5-4375-98F4-D3E8BA08A540}" type="slidenum">
              <a:rPr lang="fr-FR" altLang="fr-FR" sz="1800">
                <a:solidFill>
                  <a:schemeClr val="tx1"/>
                </a:solidFill>
              </a:rPr>
              <a:pPr>
                <a:defRPr/>
              </a:pPr>
              <a:t>17</a:t>
            </a:fld>
            <a:endParaRPr lang="fr-FR" altLang="fr-FR" sz="1800" dirty="0">
              <a:solidFill>
                <a:schemeClr val="tx1"/>
              </a:solidFill>
            </a:endParaRPr>
          </a:p>
        </p:txBody>
      </p:sp>
      <p:sp>
        <p:nvSpPr>
          <p:cNvPr id="32772" name="Titre 1"/>
          <p:cNvSpPr>
            <a:spLocks noGrp="1"/>
          </p:cNvSpPr>
          <p:nvPr>
            <p:ph type="title"/>
          </p:nvPr>
        </p:nvSpPr>
        <p:spPr>
          <a:xfrm>
            <a:off x="1500188" y="188913"/>
            <a:ext cx="7186612" cy="936625"/>
          </a:xfrm>
        </p:spPr>
        <p:txBody>
          <a:bodyPr/>
          <a:lstStyle/>
          <a:p>
            <a:pPr eaLnBrk="1" hangingPunct="1"/>
            <a:r>
              <a:rPr lang="fr-FR" altLang="fr-FR" sz="3200" b="1" dirty="0" smtClean="0">
                <a:solidFill>
                  <a:schemeClr val="tx1"/>
                </a:solidFill>
                <a:cs typeface="Tahoma" pitchFamily="34" charset="0"/>
              </a:rPr>
              <a:t>VI. </a:t>
            </a:r>
            <a:r>
              <a:rPr lang="fr-FR" sz="2800" b="1" dirty="0" smtClean="0">
                <a:solidFill>
                  <a:schemeClr val="tx1"/>
                </a:solidFill>
                <a:cs typeface="Tahoma" pitchFamily="34" charset="0"/>
              </a:rPr>
              <a:t>CONCLUSION</a:t>
            </a:r>
            <a:endParaRPr lang="fr-FR" altLang="fr-FR" sz="2800" dirty="0" smtClean="0">
              <a:solidFill>
                <a:schemeClr val="tx1"/>
              </a:solidFill>
              <a:cs typeface="Tahoma"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2770" name="Espace réservé du contenu 2"/>
          <p:cNvSpPr>
            <a:spLocks noGrp="1"/>
          </p:cNvSpPr>
          <p:nvPr>
            <p:ph sz="quarter" idx="1"/>
          </p:nvPr>
        </p:nvSpPr>
        <p:spPr>
          <a:xfrm>
            <a:off x="250825" y="1643050"/>
            <a:ext cx="8385175" cy="4522800"/>
          </a:xfrm>
        </p:spPr>
        <p:txBody>
          <a:bodyPr/>
          <a:lstStyle/>
          <a:p>
            <a:pPr marL="0" indent="0">
              <a:spcBef>
                <a:spcPct val="0"/>
              </a:spcBef>
              <a:buFont typeface="Arial" charset="0"/>
              <a:buNone/>
            </a:pPr>
            <a:endParaRPr lang="fr-FR" sz="2400" dirty="0" smtClean="0"/>
          </a:p>
          <a:p>
            <a:pPr marL="360363" indent="-360363">
              <a:spcBef>
                <a:spcPct val="0"/>
              </a:spcBef>
              <a:buClrTx/>
              <a:buSzPct val="100000"/>
              <a:buFont typeface="Wingdings" pitchFamily="2" charset="2"/>
              <a:buChar char="q"/>
            </a:pPr>
            <a:r>
              <a:rPr lang="fr-FR" sz="2200" dirty="0" smtClean="0">
                <a:latin typeface="Arial" pitchFamily="34" charset="0"/>
                <a:cs typeface="Arial" pitchFamily="34" charset="0"/>
              </a:rPr>
              <a:t>La </a:t>
            </a:r>
            <a:r>
              <a:rPr lang="fr-FR" sz="2200" dirty="0" err="1" smtClean="0">
                <a:latin typeface="Arial" pitchFamily="34" charset="0"/>
                <a:cs typeface="Arial" pitchFamily="34" charset="0"/>
              </a:rPr>
              <a:t>r</a:t>
            </a:r>
            <a:r>
              <a:rPr lang="fr-FR" sz="2200" dirty="0" err="1" smtClean="0">
                <a:latin typeface="Arial" pitchFamily="34" charset="0"/>
                <a:cs typeface="Arial" pitchFamily="34" charset="0"/>
              </a:rPr>
              <a:t>etropolation</a:t>
            </a:r>
            <a:r>
              <a:rPr lang="fr-FR" sz="2200" dirty="0" smtClean="0">
                <a:latin typeface="Arial" pitchFamily="34" charset="0"/>
                <a:cs typeface="Arial" pitchFamily="34" charset="0"/>
              </a:rPr>
              <a:t> de la série des comptes nationaux de 1999 à 1970;</a:t>
            </a:r>
          </a:p>
          <a:p>
            <a:pPr marL="360363" indent="-360363">
              <a:spcBef>
                <a:spcPct val="0"/>
              </a:spcBef>
              <a:buClrTx/>
              <a:buSzPct val="100000"/>
              <a:buFont typeface="Wingdings" pitchFamily="2" charset="2"/>
              <a:buChar char="q"/>
            </a:pPr>
            <a:endParaRPr lang="fr-FR" sz="2200" dirty="0" smtClean="0">
              <a:latin typeface="Arial" pitchFamily="34" charset="0"/>
              <a:cs typeface="Arial" pitchFamily="34" charset="0"/>
            </a:endParaRPr>
          </a:p>
          <a:p>
            <a:pPr marL="360363" indent="-360363">
              <a:spcBef>
                <a:spcPct val="0"/>
              </a:spcBef>
              <a:buClrTx/>
              <a:buSzPct val="100000"/>
              <a:buFont typeface="Wingdings" pitchFamily="2" charset="2"/>
              <a:buChar char="q"/>
            </a:pPr>
            <a:r>
              <a:rPr lang="fr-FR" sz="2200" dirty="0" smtClean="0">
                <a:latin typeface="Arial" pitchFamily="34" charset="0"/>
                <a:cs typeface="Arial" pitchFamily="34" charset="0"/>
              </a:rPr>
              <a:t>La </a:t>
            </a:r>
            <a:r>
              <a:rPr lang="fr-FR" sz="2200" dirty="0" err="1" smtClean="0">
                <a:latin typeface="Arial" pitchFamily="34" charset="0"/>
                <a:cs typeface="Arial" pitchFamily="34" charset="0"/>
              </a:rPr>
              <a:t>ublication</a:t>
            </a:r>
            <a:r>
              <a:rPr lang="fr-FR" sz="2200" dirty="0" smtClean="0">
                <a:latin typeface="Arial" pitchFamily="34" charset="0"/>
                <a:cs typeface="Arial" pitchFamily="34" charset="0"/>
              </a:rPr>
              <a:t> des résultats de la </a:t>
            </a:r>
            <a:r>
              <a:rPr lang="fr-FR" sz="2200" dirty="0" err="1" smtClean="0">
                <a:latin typeface="Arial" pitchFamily="34" charset="0"/>
                <a:cs typeface="Arial" pitchFamily="34" charset="0"/>
              </a:rPr>
              <a:t>retropolation</a:t>
            </a:r>
            <a:r>
              <a:rPr lang="fr-FR" sz="2200" dirty="0" smtClean="0">
                <a:latin typeface="Arial" pitchFamily="34" charset="0"/>
                <a:cs typeface="Arial" pitchFamily="34" charset="0"/>
              </a:rPr>
              <a:t> </a:t>
            </a:r>
            <a:r>
              <a:rPr lang="fr-FR" sz="2200" dirty="0" smtClean="0">
                <a:latin typeface="Arial" pitchFamily="34" charset="0"/>
                <a:cs typeface="Arial" pitchFamily="34" charset="0"/>
              </a:rPr>
              <a:t>de la série des comptes nationaux de </a:t>
            </a:r>
            <a:r>
              <a:rPr lang="fr-FR" sz="2200" dirty="0" smtClean="0">
                <a:latin typeface="Arial" pitchFamily="34" charset="0"/>
                <a:cs typeface="Arial" pitchFamily="34" charset="0"/>
              </a:rPr>
              <a:t>2014 à 2000;</a:t>
            </a:r>
          </a:p>
          <a:p>
            <a:pPr marL="360363" indent="-360363">
              <a:spcBef>
                <a:spcPct val="0"/>
              </a:spcBef>
              <a:buClrTx/>
              <a:buSzPct val="100000"/>
              <a:buFont typeface="Wingdings" pitchFamily="2" charset="2"/>
              <a:buChar char="q"/>
            </a:pPr>
            <a:endParaRPr lang="fr-FR" sz="2200" dirty="0" smtClean="0">
              <a:latin typeface="Arial" pitchFamily="34" charset="0"/>
              <a:cs typeface="Arial" pitchFamily="34" charset="0"/>
            </a:endParaRPr>
          </a:p>
          <a:p>
            <a:pPr marL="360363" indent="-360363">
              <a:spcBef>
                <a:spcPct val="0"/>
              </a:spcBef>
              <a:buClrTx/>
              <a:buSzPct val="100000"/>
              <a:buFont typeface="Wingdings" pitchFamily="2" charset="2"/>
              <a:buChar char="q"/>
            </a:pPr>
            <a:r>
              <a:rPr lang="fr-FR" sz="2200" dirty="0" smtClean="0">
                <a:latin typeface="Arial" pitchFamily="34" charset="0"/>
                <a:cs typeface="Arial" pitchFamily="34" charset="0"/>
              </a:rPr>
              <a:t>La finalisation des notes méthodologiques retraçant l’ensemble du processus du </a:t>
            </a:r>
            <a:r>
              <a:rPr lang="fr-FR" sz="2200" dirty="0" err="1" smtClean="0">
                <a:latin typeface="Arial" pitchFamily="34" charset="0"/>
                <a:cs typeface="Arial" pitchFamily="34" charset="0"/>
              </a:rPr>
              <a:t>rebasage</a:t>
            </a:r>
            <a:r>
              <a:rPr lang="fr-FR" sz="2200" dirty="0" smtClean="0">
                <a:latin typeface="Arial" pitchFamily="34" charset="0"/>
                <a:cs typeface="Arial" pitchFamily="34" charset="0"/>
              </a:rPr>
              <a:t>.</a:t>
            </a:r>
            <a:endParaRPr lang="fr-FR" sz="2200" dirty="0" smtClean="0">
              <a:latin typeface="Arial" pitchFamily="34" charset="0"/>
              <a:cs typeface="Arial" pitchFamily="34" charset="0"/>
            </a:endParaRPr>
          </a:p>
          <a:p>
            <a:pPr marL="0" indent="0">
              <a:spcBef>
                <a:spcPct val="0"/>
              </a:spcBef>
              <a:buNone/>
            </a:pPr>
            <a:endParaRPr lang="fr-FR" sz="2400" dirty="0" smtClean="0">
              <a:latin typeface="Arial Narrow" panose="020B0606020202030204" pitchFamily="34" charset="0"/>
            </a:endParaRPr>
          </a:p>
          <a:p>
            <a:pPr marL="0" indent="0">
              <a:spcBef>
                <a:spcPct val="0"/>
              </a:spcBef>
              <a:buFont typeface="Arial" charset="0"/>
              <a:buNone/>
            </a:pPr>
            <a:r>
              <a:rPr lang="fr-FR" sz="2400" dirty="0" smtClean="0">
                <a:latin typeface="Arial Narrow" panose="020B0606020202030204" pitchFamily="34" charset="0"/>
              </a:rPr>
              <a:t>.</a:t>
            </a:r>
            <a:endParaRPr lang="fr-FR" sz="2400" dirty="0" smtClean="0">
              <a:latin typeface="Arial Narrow" pitchFamily="34" charset="0"/>
            </a:endParaRPr>
          </a:p>
          <a:p>
            <a:pPr marL="0" indent="0">
              <a:spcBef>
                <a:spcPct val="0"/>
              </a:spcBef>
              <a:buFont typeface="Arial" charset="0"/>
              <a:buNone/>
            </a:pPr>
            <a:r>
              <a:rPr lang="fr-FR" sz="2400" dirty="0" smtClean="0"/>
              <a:t> </a:t>
            </a:r>
            <a:endParaRPr lang="fr-FR" altLang="fr-FR" sz="2400" b="1" dirty="0" smtClean="0">
              <a:latin typeface="Arial Narrow" pitchFamily="34" charset="0"/>
            </a:endParaRPr>
          </a:p>
        </p:txBody>
      </p:sp>
      <p:sp>
        <p:nvSpPr>
          <p:cNvPr id="14340" name="Espace réservé du numéro de diapositive 5"/>
          <p:cNvSpPr>
            <a:spLocks noGrp="1"/>
          </p:cNvSpPr>
          <p:nvPr>
            <p:ph type="sldNum" sz="quarter" idx="12"/>
          </p:nvPr>
        </p:nvSpPr>
        <p:spPr bwMode="auto">
          <a:ln>
            <a:miter lim="800000"/>
            <a:headEnd/>
            <a:tailEnd/>
          </a:ln>
        </p:spPr>
        <p:txBody>
          <a:bodyPr>
            <a:noAutofit/>
          </a:bodyPr>
          <a:lstStyle/>
          <a:p>
            <a:pPr>
              <a:defRPr/>
            </a:pPr>
            <a:fld id="{1CFB460D-FDB5-4375-98F4-D3E8BA08A540}" type="slidenum">
              <a:rPr lang="fr-FR" altLang="fr-FR" sz="1800">
                <a:solidFill>
                  <a:schemeClr val="tx1"/>
                </a:solidFill>
              </a:rPr>
              <a:pPr>
                <a:defRPr/>
              </a:pPr>
              <a:t>18</a:t>
            </a:fld>
            <a:endParaRPr lang="fr-FR" altLang="fr-FR" sz="1800" dirty="0">
              <a:solidFill>
                <a:schemeClr val="tx1"/>
              </a:solidFill>
            </a:endParaRPr>
          </a:p>
        </p:txBody>
      </p:sp>
      <p:sp>
        <p:nvSpPr>
          <p:cNvPr id="32772" name="Titre 1"/>
          <p:cNvSpPr>
            <a:spLocks noGrp="1"/>
          </p:cNvSpPr>
          <p:nvPr>
            <p:ph type="title"/>
          </p:nvPr>
        </p:nvSpPr>
        <p:spPr>
          <a:xfrm>
            <a:off x="1500188" y="188913"/>
            <a:ext cx="7186612" cy="936625"/>
          </a:xfrm>
        </p:spPr>
        <p:txBody>
          <a:bodyPr/>
          <a:lstStyle/>
          <a:p>
            <a:pPr eaLnBrk="1" hangingPunct="1"/>
            <a:r>
              <a:rPr lang="fr-FR" altLang="fr-FR" sz="3200" b="1" dirty="0" smtClean="0">
                <a:solidFill>
                  <a:schemeClr val="tx1"/>
                </a:solidFill>
                <a:cs typeface="Tahoma" pitchFamily="34" charset="0"/>
              </a:rPr>
              <a:t>VII. </a:t>
            </a:r>
            <a:r>
              <a:rPr lang="fr-FR" sz="2800" b="1" dirty="0" smtClean="0">
                <a:solidFill>
                  <a:schemeClr val="tx1"/>
                </a:solidFill>
                <a:cs typeface="Tahoma" pitchFamily="34" charset="0"/>
              </a:rPr>
              <a:t>PERSPECTIVES</a:t>
            </a:r>
            <a:endParaRPr lang="fr-FR" altLang="fr-FR" sz="2800" dirty="0" smtClean="0">
              <a:solidFill>
                <a:schemeClr val="tx1"/>
              </a:solidFill>
              <a:cs typeface="Tahoma"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3794" name="Titre 1"/>
          <p:cNvSpPr>
            <a:spLocks noGrp="1"/>
          </p:cNvSpPr>
          <p:nvPr>
            <p:ph type="title"/>
          </p:nvPr>
        </p:nvSpPr>
        <p:spPr>
          <a:xfrm>
            <a:off x="857250" y="2928938"/>
            <a:ext cx="7329488" cy="1143000"/>
          </a:xfrm>
        </p:spPr>
        <p:txBody>
          <a:bodyPr/>
          <a:lstStyle/>
          <a:p>
            <a:pPr algn="ctr" eaLnBrk="1" hangingPunct="1"/>
            <a:r>
              <a:rPr lang="fr-FR" altLang="fr-FR" sz="3200" b="1" smtClean="0">
                <a:solidFill>
                  <a:schemeClr val="tx1"/>
                </a:solidFill>
              </a:rPr>
              <a:t>MERCI POUR VOTRE ATTENTION</a:t>
            </a:r>
            <a:endParaRPr lang="fr-FR" altLang="fr-FR" sz="3200" smtClean="0">
              <a:solidFill>
                <a:schemeClr val="tx1"/>
              </a:solidFill>
            </a:endParaRPr>
          </a:p>
        </p:txBody>
      </p:sp>
      <p:sp>
        <p:nvSpPr>
          <p:cNvPr id="15363" name="Espace réservé du numéro de diapositive 5"/>
          <p:cNvSpPr>
            <a:spLocks noGrp="1"/>
          </p:cNvSpPr>
          <p:nvPr>
            <p:ph type="sldNum" sz="quarter" idx="12"/>
          </p:nvPr>
        </p:nvSpPr>
        <p:spPr bwMode="auto">
          <a:ln>
            <a:miter lim="800000"/>
            <a:headEnd/>
            <a:tailEnd/>
          </a:ln>
        </p:spPr>
        <p:txBody>
          <a:bodyPr>
            <a:normAutofit fontScale="77500" lnSpcReduction="20000"/>
          </a:bodyPr>
          <a:lstStyle/>
          <a:p>
            <a:pPr>
              <a:defRPr/>
            </a:pPr>
            <a:fld id="{E371A38B-5375-4CF5-86B4-C36F12C8ECAE}" type="slidenum">
              <a:rPr lang="fr-FR" altLang="fr-FR">
                <a:solidFill>
                  <a:schemeClr val="tx1"/>
                </a:solidFill>
              </a:rPr>
              <a:pPr>
                <a:defRPr/>
              </a:pPr>
              <a:t>19</a:t>
            </a:fld>
            <a:endParaRPr lang="fr-FR" altLang="fr-FR">
              <a:solidFill>
                <a:schemeClr val="tx1"/>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530" name="Rectangle 2"/>
          <p:cNvSpPr>
            <a:spLocks noGrp="1"/>
          </p:cNvSpPr>
          <p:nvPr>
            <p:ph type="title"/>
          </p:nvPr>
        </p:nvSpPr>
        <p:spPr>
          <a:xfrm>
            <a:off x="1357313" y="228600"/>
            <a:ext cx="7408862" cy="990600"/>
          </a:xfrm>
        </p:spPr>
        <p:txBody>
          <a:bodyPr/>
          <a:lstStyle/>
          <a:p>
            <a:pPr eaLnBrk="1" hangingPunct="1"/>
            <a:r>
              <a:rPr lang="fr-FR" altLang="fr-FR" sz="3200" b="1" dirty="0" smtClean="0">
                <a:solidFill>
                  <a:schemeClr val="tx1"/>
                </a:solidFill>
                <a:cs typeface="Tahoma" pitchFamily="34" charset="0"/>
              </a:rPr>
              <a:t>INTRODUCTION</a:t>
            </a:r>
            <a:endParaRPr lang="fr-FR" altLang="fr-FR" sz="3200" dirty="0" smtClean="0">
              <a:solidFill>
                <a:schemeClr val="tx1"/>
              </a:solidFill>
              <a:cs typeface="Tahoma" pitchFamily="34" charset="0"/>
            </a:endParaRPr>
          </a:p>
        </p:txBody>
      </p:sp>
      <p:sp>
        <p:nvSpPr>
          <p:cNvPr id="4099" name="Rectangle 3">
            <a:extLst>
              <a:ext uri="{FF2B5EF4-FFF2-40B4-BE49-F238E27FC236}"/>
            </a:extLst>
          </p:cNvPr>
          <p:cNvSpPr>
            <a:spLocks noGrp="1" noChangeArrowheads="1"/>
          </p:cNvSpPr>
          <p:nvPr>
            <p:ph sz="quarter" idx="1"/>
          </p:nvPr>
        </p:nvSpPr>
        <p:spPr>
          <a:xfrm>
            <a:off x="323850" y="1857374"/>
            <a:ext cx="8486775" cy="4357707"/>
          </a:xfrm>
        </p:spPr>
        <p:txBody>
          <a:bodyPr rtlCol="0">
            <a:normAutofit/>
          </a:bodyPr>
          <a:lstStyle/>
          <a:p>
            <a:pPr>
              <a:buClrTx/>
              <a:buSzPct val="100000"/>
              <a:buFont typeface="Wingdings" pitchFamily="2" charset="2"/>
              <a:buChar char="q"/>
            </a:pPr>
            <a:r>
              <a:rPr lang="fr-FR" sz="2300" dirty="0" smtClean="0">
                <a:latin typeface="Arial Narrow" pitchFamily="34" charset="0"/>
              </a:rPr>
              <a:t>Depuis </a:t>
            </a:r>
            <a:r>
              <a:rPr lang="fr-FR" sz="2300" dirty="0" smtClean="0">
                <a:latin typeface="Arial Narrow" pitchFamily="34" charset="0"/>
              </a:rPr>
              <a:t>août </a:t>
            </a:r>
            <a:r>
              <a:rPr lang="fr-FR" sz="2300" dirty="0" smtClean="0">
                <a:latin typeface="Arial Narrow" pitchFamily="34" charset="0"/>
              </a:rPr>
              <a:t>2015, le Niger </a:t>
            </a:r>
            <a:r>
              <a:rPr lang="fr-FR" sz="2300" dirty="0" smtClean="0">
                <a:latin typeface="Arial Narrow" pitchFamily="34" charset="0"/>
              </a:rPr>
              <a:t>s’est lancé dans </a:t>
            </a:r>
            <a:r>
              <a:rPr lang="fr-FR" sz="2300" dirty="0" smtClean="0">
                <a:latin typeface="Arial Narrow" pitchFamily="34" charset="0"/>
              </a:rPr>
              <a:t>le processus de changement d’année de base et de migration au SCN 2008, </a:t>
            </a:r>
            <a:r>
              <a:rPr lang="fr-FR" sz="2300" dirty="0" smtClean="0">
                <a:latin typeface="Arial Narrow" pitchFamily="34" charset="0"/>
              </a:rPr>
              <a:t>et a </a:t>
            </a:r>
            <a:r>
              <a:rPr lang="fr-FR" sz="2300" dirty="0" smtClean="0">
                <a:latin typeface="Arial Narrow" pitchFamily="34" charset="0"/>
              </a:rPr>
              <a:t>élaboré un </a:t>
            </a:r>
            <a:r>
              <a:rPr lang="fr-FR" sz="2300" dirty="0" smtClean="0">
                <a:latin typeface="Arial Narrow" pitchFamily="34" charset="0"/>
              </a:rPr>
              <a:t>plan </a:t>
            </a:r>
            <a:r>
              <a:rPr lang="fr-FR" sz="2300" dirty="0" smtClean="0">
                <a:latin typeface="Arial Narrow" pitchFamily="34" charset="0"/>
              </a:rPr>
              <a:t>avec pour année de base 2015</a:t>
            </a:r>
            <a:endParaRPr lang="fr-FR" sz="2300" dirty="0" smtClean="0">
              <a:latin typeface="Arial Narrow" pitchFamily="34" charset="0"/>
            </a:endParaRPr>
          </a:p>
          <a:p>
            <a:pPr>
              <a:buClrTx/>
              <a:buSzPct val="100000"/>
              <a:buFont typeface="Wingdings" pitchFamily="2" charset="2"/>
              <a:buChar char="q"/>
            </a:pPr>
            <a:r>
              <a:rPr lang="fr-FR" sz="2300" dirty="0" smtClean="0">
                <a:latin typeface="Arial Narrow" pitchFamily="34" charset="0"/>
              </a:rPr>
              <a:t>Les travaux de changement d’année de base et de migration au SCN 2008 </a:t>
            </a:r>
            <a:r>
              <a:rPr lang="fr-FR" sz="2300" dirty="0" smtClean="0">
                <a:latin typeface="Arial Narrow" pitchFamily="34" charset="0"/>
              </a:rPr>
              <a:t>sont </a:t>
            </a:r>
            <a:r>
              <a:rPr lang="fr-FR" sz="2300" dirty="0" smtClean="0">
                <a:latin typeface="Arial Narrow" pitchFamily="34" charset="0"/>
              </a:rPr>
              <a:t>un processus indispensable et nécessaire pour l’élaboration des indicateurs macroéconomiques et des finances </a:t>
            </a:r>
            <a:r>
              <a:rPr lang="fr-FR" sz="2300" dirty="0" smtClean="0">
                <a:latin typeface="Arial Narrow" pitchFamily="34" charset="0"/>
              </a:rPr>
              <a:t>publiques</a:t>
            </a:r>
            <a:endParaRPr lang="fr-FR" sz="2300" dirty="0" smtClean="0">
              <a:latin typeface="Arial Narrow" pitchFamily="34" charset="0"/>
            </a:endParaRPr>
          </a:p>
          <a:p>
            <a:pPr>
              <a:buClrTx/>
              <a:buSzPct val="100000"/>
              <a:buFont typeface="Wingdings" pitchFamily="2" charset="2"/>
              <a:buChar char="q"/>
            </a:pPr>
            <a:r>
              <a:rPr lang="fr-FR" sz="2300" dirty="0" smtClean="0">
                <a:latin typeface="Arial Narrow" pitchFamily="34" charset="0"/>
              </a:rPr>
              <a:t> </a:t>
            </a:r>
            <a:r>
              <a:rPr lang="fr-FR" sz="2300" dirty="0" smtClean="0">
                <a:latin typeface="Arial Narrow" pitchFamily="34" charset="0"/>
              </a:rPr>
              <a:t>La </a:t>
            </a:r>
            <a:r>
              <a:rPr lang="fr-FR" sz="2300" dirty="0" smtClean="0">
                <a:latin typeface="Arial Narrow" pitchFamily="34" charset="0"/>
              </a:rPr>
              <a:t>première phase de ces travaux </a:t>
            </a:r>
            <a:r>
              <a:rPr lang="fr-FR" sz="2300" dirty="0" smtClean="0">
                <a:latin typeface="Arial Narrow" pitchFamily="34" charset="0"/>
              </a:rPr>
              <a:t>s’est </a:t>
            </a:r>
            <a:r>
              <a:rPr lang="fr-FR" sz="2300" dirty="0" smtClean="0">
                <a:latin typeface="Arial Narrow" pitchFamily="34" charset="0"/>
              </a:rPr>
              <a:t>achevée en avril </a:t>
            </a:r>
            <a:r>
              <a:rPr lang="fr-FR" sz="2300" dirty="0" smtClean="0">
                <a:latin typeface="Arial Narrow" pitchFamily="34" charset="0"/>
              </a:rPr>
              <a:t>2018 avec la production des comptes de l’année de base et la première année courante. Les comptes provisoires 2017 et 2018 ont également été produits.</a:t>
            </a:r>
            <a:endParaRPr lang="fr-FR" altLang="fr-FR" sz="2300" dirty="0">
              <a:latin typeface="Arial Narrow" pitchFamily="34" charset="0"/>
              <a:cs typeface="Tahoma" pitchFamily="34" charset="0"/>
            </a:endParaRPr>
          </a:p>
          <a:p>
            <a:pPr algn="just" eaLnBrk="1" fontAlgn="auto" hangingPunct="1">
              <a:spcAft>
                <a:spcPts val="0"/>
              </a:spcAft>
              <a:buFont typeface="Arial" panose="020B0604020202020204" pitchFamily="34" charset="0"/>
              <a:buChar char="•"/>
              <a:defRPr/>
            </a:pPr>
            <a:endParaRPr lang="fr-FR" altLang="fr-FR" sz="2400" dirty="0">
              <a:latin typeface="Candara" pitchFamily="34" charset="0"/>
            </a:endParaRPr>
          </a:p>
          <a:p>
            <a:pPr algn="just" eaLnBrk="1" fontAlgn="auto" hangingPunct="1">
              <a:spcAft>
                <a:spcPts val="0"/>
              </a:spcAft>
              <a:buFont typeface="Arial" panose="020B0604020202020204" pitchFamily="34" charset="0"/>
              <a:buChar char="•"/>
              <a:defRPr/>
            </a:pPr>
            <a:endParaRPr lang="fr-FR" altLang="fr-FR" sz="2400" dirty="0"/>
          </a:p>
        </p:txBody>
      </p:sp>
      <p:sp>
        <p:nvSpPr>
          <p:cNvPr id="4100" name="Espace réservé du numéro de diapositive 5"/>
          <p:cNvSpPr>
            <a:spLocks noGrp="1"/>
          </p:cNvSpPr>
          <p:nvPr>
            <p:ph type="sldNum" sz="quarter" idx="12"/>
          </p:nvPr>
        </p:nvSpPr>
        <p:spPr bwMode="auto">
          <a:ln>
            <a:miter lim="800000"/>
            <a:headEnd/>
            <a:tailEnd/>
          </a:ln>
        </p:spPr>
        <p:txBody>
          <a:bodyPr>
            <a:noAutofit/>
          </a:bodyPr>
          <a:lstStyle/>
          <a:p>
            <a:pPr>
              <a:defRPr/>
            </a:pPr>
            <a:fld id="{6F4BE0D4-A422-4368-80E9-CF634F46EE3F}" type="slidenum">
              <a:rPr lang="fr-FR" altLang="fr-FR" sz="1800">
                <a:solidFill>
                  <a:schemeClr val="tx1"/>
                </a:solidFill>
              </a:rPr>
              <a:pPr>
                <a:defRPr/>
              </a:pPr>
              <a:t>2</a:t>
            </a:fld>
            <a:endParaRPr lang="fr-FR" altLang="fr-FR" sz="1800" dirty="0">
              <a:solidFill>
                <a:schemeClr val="tx1"/>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530" name="Rectangle 2"/>
          <p:cNvSpPr>
            <a:spLocks noGrp="1"/>
          </p:cNvSpPr>
          <p:nvPr>
            <p:ph type="title"/>
          </p:nvPr>
        </p:nvSpPr>
        <p:spPr>
          <a:xfrm>
            <a:off x="1357313" y="228600"/>
            <a:ext cx="7408862" cy="990600"/>
          </a:xfrm>
        </p:spPr>
        <p:txBody>
          <a:bodyPr/>
          <a:lstStyle/>
          <a:p>
            <a:pPr eaLnBrk="1" hangingPunct="1"/>
            <a:r>
              <a:rPr lang="fr-FR" altLang="fr-FR" sz="3200" b="1" smtClean="0">
                <a:solidFill>
                  <a:schemeClr val="tx1"/>
                </a:solidFill>
                <a:cs typeface="Tahoma" pitchFamily="34" charset="0"/>
              </a:rPr>
              <a:t>PLAN DE LA PRESENTATION</a:t>
            </a:r>
            <a:endParaRPr lang="fr-FR" altLang="fr-FR" sz="3200" smtClean="0">
              <a:solidFill>
                <a:schemeClr val="tx1"/>
              </a:solidFill>
              <a:cs typeface="Tahoma" pitchFamily="34" charset="0"/>
            </a:endParaRPr>
          </a:p>
        </p:txBody>
      </p:sp>
      <p:sp>
        <p:nvSpPr>
          <p:cNvPr id="4099" name="Rectangle 3">
            <a:extLst>
              <a:ext uri="{FF2B5EF4-FFF2-40B4-BE49-F238E27FC236}"/>
            </a:extLst>
          </p:cNvPr>
          <p:cNvSpPr>
            <a:spLocks noGrp="1" noChangeArrowheads="1"/>
          </p:cNvSpPr>
          <p:nvPr>
            <p:ph sz="quarter" idx="1"/>
          </p:nvPr>
        </p:nvSpPr>
        <p:spPr>
          <a:xfrm>
            <a:off x="323850" y="1857374"/>
            <a:ext cx="8486775" cy="4357707"/>
          </a:xfrm>
        </p:spPr>
        <p:txBody>
          <a:bodyPr rtlCol="0">
            <a:normAutofit fontScale="70000" lnSpcReduction="20000"/>
          </a:bodyPr>
          <a:lstStyle/>
          <a:p>
            <a:pPr marL="0" lvl="0" indent="0" eaLnBrk="1" fontAlgn="auto" hangingPunct="1">
              <a:lnSpc>
                <a:spcPct val="150000"/>
              </a:lnSpc>
              <a:spcBef>
                <a:spcPts val="1800"/>
              </a:spcBef>
              <a:spcAft>
                <a:spcPts val="0"/>
              </a:spcAft>
              <a:buNone/>
              <a:defRPr/>
            </a:pPr>
            <a:r>
              <a:rPr lang="fr-FR" altLang="fr-FR" sz="2500" b="1" dirty="0" smtClean="0">
                <a:latin typeface="Arial" pitchFamily="34" charset="0"/>
                <a:cs typeface="Arial" pitchFamily="34" charset="0"/>
              </a:rPr>
              <a:t>I. </a:t>
            </a:r>
            <a:r>
              <a:rPr lang="fr-FR" sz="2500" b="1" dirty="0" smtClean="0">
                <a:latin typeface="Arial" pitchFamily="34" charset="0"/>
                <a:cs typeface="Arial" pitchFamily="34" charset="0"/>
              </a:rPr>
              <a:t>Etat de mise en œuvre des recommandations du dernier atelier</a:t>
            </a:r>
            <a:endParaRPr lang="fr-FR" altLang="fr-FR" sz="2500" b="1" dirty="0" smtClean="0">
              <a:latin typeface="Arial" pitchFamily="34" charset="0"/>
              <a:cs typeface="Arial" pitchFamily="34" charset="0"/>
            </a:endParaRPr>
          </a:p>
          <a:p>
            <a:pPr marL="0" indent="0" eaLnBrk="1" fontAlgn="auto" hangingPunct="1">
              <a:lnSpc>
                <a:spcPct val="150000"/>
              </a:lnSpc>
              <a:spcBef>
                <a:spcPts val="1800"/>
              </a:spcBef>
              <a:spcAft>
                <a:spcPts val="0"/>
              </a:spcAft>
              <a:buNone/>
              <a:defRPr/>
            </a:pPr>
            <a:r>
              <a:rPr lang="fr-FR" altLang="fr-FR" sz="2500" b="1" dirty="0" smtClean="0">
                <a:latin typeface="Arial" pitchFamily="34" charset="0"/>
                <a:cs typeface="Arial" pitchFamily="34" charset="0"/>
              </a:rPr>
              <a:t>II. Mise en œuvre des nomenclatures des activités et des produits</a:t>
            </a:r>
          </a:p>
          <a:p>
            <a:pPr marL="0" indent="0" eaLnBrk="1" fontAlgn="auto" hangingPunct="1">
              <a:lnSpc>
                <a:spcPct val="150000"/>
              </a:lnSpc>
              <a:spcBef>
                <a:spcPts val="1800"/>
              </a:spcBef>
              <a:spcAft>
                <a:spcPts val="0"/>
              </a:spcAft>
              <a:buNone/>
              <a:defRPr/>
            </a:pPr>
            <a:r>
              <a:rPr lang="fr-FR" altLang="fr-FR" sz="2500" b="1" dirty="0" smtClean="0">
                <a:latin typeface="Arial" pitchFamily="34" charset="0"/>
                <a:cs typeface="Arial" pitchFamily="34" charset="0"/>
              </a:rPr>
              <a:t>III. </a:t>
            </a:r>
            <a:r>
              <a:rPr lang="fr-FR" sz="2500" b="1" dirty="0" smtClean="0">
                <a:latin typeface="Arial" pitchFamily="34" charset="0"/>
                <a:cs typeface="Arial" pitchFamily="34" charset="0"/>
              </a:rPr>
              <a:t>Présentation du plan de travail de </a:t>
            </a:r>
            <a:r>
              <a:rPr lang="fr-FR" sz="2500" b="1" dirty="0" err="1" smtClean="0">
                <a:latin typeface="Arial" pitchFamily="34" charset="0"/>
                <a:cs typeface="Arial" pitchFamily="34" charset="0"/>
              </a:rPr>
              <a:t>rebasage</a:t>
            </a:r>
            <a:r>
              <a:rPr lang="fr-FR" sz="2500" b="1" dirty="0" smtClean="0">
                <a:latin typeface="Arial" pitchFamily="34" charset="0"/>
                <a:cs typeface="Arial" pitchFamily="34" charset="0"/>
              </a:rPr>
              <a:t> des comptes et du passage au SCN2008 </a:t>
            </a:r>
            <a:endParaRPr lang="fr-FR" altLang="fr-FR" sz="2500" b="1" dirty="0" smtClean="0">
              <a:latin typeface="Arial" pitchFamily="34" charset="0"/>
              <a:cs typeface="Arial" pitchFamily="34" charset="0"/>
            </a:endParaRPr>
          </a:p>
          <a:p>
            <a:pPr marL="0" indent="0" eaLnBrk="1" fontAlgn="auto" hangingPunct="1">
              <a:lnSpc>
                <a:spcPct val="150000"/>
              </a:lnSpc>
              <a:spcBef>
                <a:spcPts val="1800"/>
              </a:spcBef>
              <a:spcAft>
                <a:spcPts val="0"/>
              </a:spcAft>
              <a:buFont typeface="Arial" panose="020B0604020202020204" pitchFamily="34" charset="0"/>
              <a:buNone/>
              <a:defRPr/>
            </a:pPr>
            <a:r>
              <a:rPr lang="fr-FR" altLang="fr-FR" sz="2500" b="1" dirty="0" smtClean="0">
                <a:latin typeface="Arial" pitchFamily="34" charset="0"/>
                <a:cs typeface="Arial" pitchFamily="34" charset="0"/>
              </a:rPr>
              <a:t>IV. </a:t>
            </a:r>
            <a:r>
              <a:rPr lang="fr-FR" altLang="fr-FR" sz="2500" b="1" dirty="0" smtClean="0">
                <a:latin typeface="Arial" pitchFamily="34" charset="0"/>
                <a:cs typeface="Arial" pitchFamily="34" charset="0"/>
              </a:rPr>
              <a:t>Etat des travaux mis en </a:t>
            </a:r>
            <a:r>
              <a:rPr lang="fr-FR" altLang="fr-FR" sz="2500" b="1" dirty="0" smtClean="0">
                <a:latin typeface="Arial" pitchFamily="34" charset="0"/>
                <a:cs typeface="Arial" pitchFamily="34" charset="0"/>
              </a:rPr>
              <a:t>œuvre à ce jour</a:t>
            </a:r>
            <a:endParaRPr lang="fr-FR" altLang="fr-FR" sz="2500" b="1" dirty="0" smtClean="0">
              <a:latin typeface="Arial" pitchFamily="34" charset="0"/>
              <a:cs typeface="Arial" pitchFamily="34" charset="0"/>
            </a:endParaRPr>
          </a:p>
          <a:p>
            <a:pPr marL="0" lvl="0" indent="0" eaLnBrk="1" fontAlgn="auto" hangingPunct="1">
              <a:lnSpc>
                <a:spcPct val="150000"/>
              </a:lnSpc>
              <a:spcBef>
                <a:spcPts val="1800"/>
              </a:spcBef>
              <a:spcAft>
                <a:spcPts val="0"/>
              </a:spcAft>
              <a:buNone/>
              <a:defRPr/>
            </a:pPr>
            <a:r>
              <a:rPr lang="fr-FR" altLang="fr-FR" sz="2500" b="1" dirty="0" smtClean="0">
                <a:latin typeface="Arial" pitchFamily="34" charset="0"/>
                <a:cs typeface="Arial" pitchFamily="34" charset="0"/>
              </a:rPr>
              <a:t>V. </a:t>
            </a:r>
            <a:r>
              <a:rPr lang="fr-FR" sz="2500" b="1" dirty="0" smtClean="0">
                <a:latin typeface="Arial" pitchFamily="34" charset="0"/>
                <a:cs typeface="Arial" pitchFamily="34" charset="0"/>
              </a:rPr>
              <a:t>Points sur les travaux de la rénovation restants à </a:t>
            </a:r>
            <a:r>
              <a:rPr lang="fr-FR" sz="2500" b="1" dirty="0" smtClean="0">
                <a:latin typeface="Arial" pitchFamily="34" charset="0"/>
                <a:cs typeface="Arial" pitchFamily="34" charset="0"/>
              </a:rPr>
              <a:t>réaliser</a:t>
            </a:r>
            <a:endParaRPr lang="fr-FR" sz="2500" b="1" dirty="0" smtClean="0">
              <a:latin typeface="Arial" pitchFamily="34" charset="0"/>
              <a:cs typeface="Arial" pitchFamily="34" charset="0"/>
            </a:endParaRPr>
          </a:p>
          <a:p>
            <a:pPr marL="0" lvl="0" indent="0" eaLnBrk="1" fontAlgn="auto" hangingPunct="1">
              <a:lnSpc>
                <a:spcPct val="150000"/>
              </a:lnSpc>
              <a:spcBef>
                <a:spcPts val="1800"/>
              </a:spcBef>
              <a:spcAft>
                <a:spcPts val="0"/>
              </a:spcAft>
              <a:buNone/>
              <a:defRPr/>
            </a:pPr>
            <a:r>
              <a:rPr lang="fr-FR" sz="2500" b="1" dirty="0" smtClean="0">
                <a:latin typeface="Arial" pitchFamily="34" charset="0"/>
                <a:cs typeface="Arial" pitchFamily="34" charset="0"/>
              </a:rPr>
              <a:t>VI.  </a:t>
            </a:r>
            <a:r>
              <a:rPr lang="fr-FR" sz="2500" b="1" dirty="0" smtClean="0">
                <a:latin typeface="Arial" pitchFamily="34" charset="0"/>
                <a:cs typeface="Arial" pitchFamily="34" charset="0"/>
              </a:rPr>
              <a:t>Difficultés rencontrées et </a:t>
            </a:r>
            <a:r>
              <a:rPr lang="fr-FR" sz="2500" b="1" dirty="0" smtClean="0">
                <a:latin typeface="Arial" pitchFamily="34" charset="0"/>
                <a:cs typeface="Arial" pitchFamily="34" charset="0"/>
              </a:rPr>
              <a:t>solutions</a:t>
            </a:r>
            <a:endParaRPr lang="fr-FR" altLang="fr-FR" sz="2500" b="1" dirty="0" smtClean="0">
              <a:latin typeface="Arial" pitchFamily="34" charset="0"/>
              <a:cs typeface="Arial" pitchFamily="34" charset="0"/>
            </a:endParaRPr>
          </a:p>
          <a:p>
            <a:pPr marL="0" lvl="0" indent="0" eaLnBrk="1" fontAlgn="auto" hangingPunct="1">
              <a:lnSpc>
                <a:spcPct val="150000"/>
              </a:lnSpc>
              <a:spcBef>
                <a:spcPts val="1800"/>
              </a:spcBef>
              <a:spcAft>
                <a:spcPts val="0"/>
              </a:spcAft>
              <a:buNone/>
              <a:defRPr/>
            </a:pPr>
            <a:r>
              <a:rPr lang="fr-FR" altLang="fr-FR" sz="2500" b="1" dirty="0" smtClean="0">
                <a:latin typeface="Arial" pitchFamily="34" charset="0"/>
                <a:cs typeface="Arial" pitchFamily="34" charset="0"/>
              </a:rPr>
              <a:t>VII. </a:t>
            </a:r>
            <a:r>
              <a:rPr lang="fr-FR" sz="2500" b="1" dirty="0" smtClean="0">
                <a:latin typeface="Arial" pitchFamily="34" charset="0"/>
                <a:cs typeface="Arial" pitchFamily="34" charset="0"/>
              </a:rPr>
              <a:t>Perspectives </a:t>
            </a:r>
          </a:p>
          <a:p>
            <a:pPr marL="0" indent="0" eaLnBrk="1" fontAlgn="auto" hangingPunct="1">
              <a:lnSpc>
                <a:spcPct val="150000"/>
              </a:lnSpc>
              <a:spcAft>
                <a:spcPts val="0"/>
              </a:spcAft>
              <a:buFont typeface="Arial" panose="020B0604020202020204" pitchFamily="34" charset="0"/>
              <a:buNone/>
              <a:defRPr/>
            </a:pPr>
            <a:endParaRPr lang="fr-FR" altLang="fr-FR" sz="2800" dirty="0">
              <a:cs typeface="Tahoma" pitchFamily="34" charset="0"/>
            </a:endParaRPr>
          </a:p>
          <a:p>
            <a:pPr algn="just" eaLnBrk="1" fontAlgn="auto" hangingPunct="1">
              <a:spcAft>
                <a:spcPts val="0"/>
              </a:spcAft>
              <a:buFont typeface="Arial" panose="020B0604020202020204" pitchFamily="34" charset="0"/>
              <a:buChar char="•"/>
              <a:defRPr/>
            </a:pPr>
            <a:endParaRPr lang="fr-FR" altLang="fr-FR" sz="2400" dirty="0">
              <a:latin typeface="Candara" pitchFamily="34" charset="0"/>
            </a:endParaRPr>
          </a:p>
          <a:p>
            <a:pPr algn="just" eaLnBrk="1" fontAlgn="auto" hangingPunct="1">
              <a:spcAft>
                <a:spcPts val="0"/>
              </a:spcAft>
              <a:buFont typeface="Arial" panose="020B0604020202020204" pitchFamily="34" charset="0"/>
              <a:buChar char="•"/>
              <a:defRPr/>
            </a:pPr>
            <a:endParaRPr lang="fr-FR" altLang="fr-FR" sz="2400" dirty="0"/>
          </a:p>
        </p:txBody>
      </p:sp>
      <p:sp>
        <p:nvSpPr>
          <p:cNvPr id="4100" name="Espace réservé du numéro de diapositive 5"/>
          <p:cNvSpPr>
            <a:spLocks noGrp="1"/>
          </p:cNvSpPr>
          <p:nvPr>
            <p:ph type="sldNum" sz="quarter" idx="12"/>
          </p:nvPr>
        </p:nvSpPr>
        <p:spPr bwMode="auto">
          <a:ln>
            <a:miter lim="800000"/>
            <a:headEnd/>
            <a:tailEnd/>
          </a:ln>
        </p:spPr>
        <p:txBody>
          <a:bodyPr>
            <a:noAutofit/>
          </a:bodyPr>
          <a:lstStyle/>
          <a:p>
            <a:pPr>
              <a:defRPr/>
            </a:pPr>
            <a:fld id="{6F4BE0D4-A422-4368-80E9-CF634F46EE3F}" type="slidenum">
              <a:rPr lang="fr-FR" altLang="fr-FR" sz="1800">
                <a:solidFill>
                  <a:schemeClr val="tx1"/>
                </a:solidFill>
              </a:rPr>
              <a:pPr>
                <a:defRPr/>
              </a:pPr>
              <a:t>3</a:t>
            </a:fld>
            <a:endParaRPr lang="fr-FR" altLang="fr-FR" sz="1800" dirty="0">
              <a:solidFill>
                <a:schemeClr val="tx1"/>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530" name="Rectangle 2"/>
          <p:cNvSpPr>
            <a:spLocks noGrp="1"/>
          </p:cNvSpPr>
          <p:nvPr>
            <p:ph type="title"/>
          </p:nvPr>
        </p:nvSpPr>
        <p:spPr>
          <a:xfrm>
            <a:off x="1357313" y="228600"/>
            <a:ext cx="7408862" cy="990600"/>
          </a:xfrm>
        </p:spPr>
        <p:txBody>
          <a:bodyPr/>
          <a:lstStyle/>
          <a:p>
            <a:pPr eaLnBrk="1" hangingPunct="1"/>
            <a:r>
              <a:rPr lang="fr-FR" sz="2200" b="1" dirty="0" smtClean="0">
                <a:solidFill>
                  <a:schemeClr val="tx1"/>
                </a:solidFill>
                <a:latin typeface="Arial" pitchFamily="34" charset="0"/>
                <a:cs typeface="Arial" pitchFamily="34" charset="0"/>
              </a:rPr>
              <a:t>I. ETAT DE MISE EN ŒUVRE DES RECOMMANDATIONS DU DERNIER ATELIER</a:t>
            </a:r>
            <a:endParaRPr lang="fr-FR" altLang="fr-FR" sz="2200" dirty="0" smtClean="0">
              <a:solidFill>
                <a:schemeClr val="tx1"/>
              </a:solidFill>
              <a:cs typeface="Tahoma" pitchFamily="34" charset="0"/>
            </a:endParaRPr>
          </a:p>
        </p:txBody>
      </p:sp>
      <p:sp>
        <p:nvSpPr>
          <p:cNvPr id="4099" name="Rectangle 3">
            <a:extLst>
              <a:ext uri="{FF2B5EF4-FFF2-40B4-BE49-F238E27FC236}"/>
            </a:extLst>
          </p:cNvPr>
          <p:cNvSpPr>
            <a:spLocks noGrp="1" noChangeArrowheads="1"/>
          </p:cNvSpPr>
          <p:nvPr>
            <p:ph sz="quarter" idx="1"/>
          </p:nvPr>
        </p:nvSpPr>
        <p:spPr>
          <a:xfrm>
            <a:off x="214282" y="1571612"/>
            <a:ext cx="8786874" cy="5143536"/>
          </a:xfrm>
        </p:spPr>
        <p:txBody>
          <a:bodyPr rtlCol="0">
            <a:noAutofit/>
          </a:bodyPr>
          <a:lstStyle/>
          <a:p>
            <a:pPr marL="266700" lvl="0" indent="-266700">
              <a:spcBef>
                <a:spcPts val="550"/>
              </a:spcBef>
              <a:buClrTx/>
              <a:buSzPct val="100000"/>
              <a:buFont typeface="+mj-lt"/>
              <a:buAutoNum type="romanLcPeriod"/>
            </a:pPr>
            <a:r>
              <a:rPr lang="fr-FR" sz="1600" dirty="0" smtClean="0">
                <a:latin typeface="Arial" pitchFamily="34" charset="0"/>
                <a:cs typeface="Arial" pitchFamily="34" charset="0"/>
              </a:rPr>
              <a:t>Renforcement de capacités  en ressources humaines de qualité: pas </a:t>
            </a:r>
            <a:r>
              <a:rPr lang="fr-FR" sz="1600" dirty="0" smtClean="0">
                <a:latin typeface="Arial" pitchFamily="34" charset="0"/>
                <a:cs typeface="Arial" pitchFamily="34" charset="0"/>
              </a:rPr>
              <a:t>de changement dans les effectifs, au total 13 </a:t>
            </a:r>
            <a:r>
              <a:rPr lang="fr-FR" sz="1600" dirty="0" smtClean="0">
                <a:latin typeface="Arial" pitchFamily="34" charset="0"/>
                <a:cs typeface="Arial" pitchFamily="34" charset="0"/>
              </a:rPr>
              <a:t>cadres</a:t>
            </a:r>
          </a:p>
          <a:p>
            <a:pPr marL="266700" lvl="0" indent="-266700">
              <a:spcBef>
                <a:spcPts val="550"/>
              </a:spcBef>
              <a:buClrTx/>
              <a:buSzPct val="100000"/>
              <a:buFont typeface="+mj-lt"/>
              <a:buAutoNum type="romanLcPeriod"/>
            </a:pPr>
            <a:r>
              <a:rPr lang="fr-FR" sz="1600" dirty="0" smtClean="0">
                <a:latin typeface="Arial" pitchFamily="34" charset="0"/>
                <a:cs typeface="Arial" pitchFamily="34" charset="0"/>
              </a:rPr>
              <a:t>Poursuite </a:t>
            </a:r>
            <a:r>
              <a:rPr lang="fr-FR" sz="1600" dirty="0" smtClean="0">
                <a:latin typeface="Arial" pitchFamily="34" charset="0"/>
                <a:cs typeface="Arial" pitchFamily="34" charset="0"/>
              </a:rPr>
              <a:t>les comptes suivant le SCN 93 : les travaux se sont poursuivis et pas de </a:t>
            </a:r>
            <a:r>
              <a:rPr lang="fr-FR" sz="1600" dirty="0" smtClean="0">
                <a:latin typeface="Arial" pitchFamily="34" charset="0"/>
                <a:cs typeface="Arial" pitchFamily="34" charset="0"/>
              </a:rPr>
              <a:t>retard accumulé jusqu’à la production des comptes sous le SCN 2008</a:t>
            </a:r>
            <a:endParaRPr lang="fr-FR" sz="1600" dirty="0" smtClean="0">
              <a:latin typeface="Arial" pitchFamily="34" charset="0"/>
              <a:cs typeface="Arial" pitchFamily="34" charset="0"/>
            </a:endParaRPr>
          </a:p>
          <a:p>
            <a:pPr marL="266700" lvl="0" indent="-266700">
              <a:spcBef>
                <a:spcPts val="550"/>
              </a:spcBef>
              <a:buClrTx/>
              <a:buSzPct val="100000"/>
              <a:buFont typeface="+mj-lt"/>
              <a:buAutoNum type="romanLcPeriod"/>
            </a:pPr>
            <a:r>
              <a:rPr lang="fr-FR" sz="1600" dirty="0" smtClean="0">
                <a:latin typeface="Arial" pitchFamily="34" charset="0"/>
                <a:cs typeface="Arial" pitchFamily="34" charset="0"/>
              </a:rPr>
              <a:t>Accélérer la diffusion des nomenclatures nationales  </a:t>
            </a:r>
            <a:r>
              <a:rPr lang="fr-FR" sz="1600" dirty="0" smtClean="0">
                <a:latin typeface="Arial" pitchFamily="34" charset="0"/>
                <a:cs typeface="Arial" pitchFamily="34" charset="0"/>
              </a:rPr>
              <a:t>: mise en œuvre, nomenclatures produites et publiées;</a:t>
            </a:r>
            <a:endParaRPr lang="fr-FR" sz="1600" dirty="0" smtClean="0">
              <a:latin typeface="Arial" pitchFamily="34" charset="0"/>
              <a:cs typeface="Arial" pitchFamily="34" charset="0"/>
            </a:endParaRPr>
          </a:p>
          <a:p>
            <a:pPr marL="266700" lvl="0" indent="-266700">
              <a:spcBef>
                <a:spcPts val="550"/>
              </a:spcBef>
              <a:buClrTx/>
              <a:buSzPct val="100000"/>
              <a:buFont typeface="+mj-lt"/>
              <a:buAutoNum type="romanLcPeriod"/>
            </a:pPr>
            <a:r>
              <a:rPr lang="fr-FR" sz="1600" dirty="0" smtClean="0">
                <a:latin typeface="Arial" pitchFamily="34" charset="0"/>
                <a:cs typeface="Arial" pitchFamily="34" charset="0"/>
              </a:rPr>
              <a:t>Mettre en </a:t>
            </a:r>
            <a:r>
              <a:rPr lang="fr-FR" sz="1600" dirty="0" smtClean="0">
                <a:latin typeface="Arial" pitchFamily="34" charset="0"/>
                <a:cs typeface="Arial" pitchFamily="34" charset="0"/>
              </a:rPr>
              <a:t>place un dispositif </a:t>
            </a:r>
            <a:r>
              <a:rPr lang="fr-FR" sz="1600" dirty="0" smtClean="0">
                <a:latin typeface="Arial" pitchFamily="34" charset="0"/>
                <a:cs typeface="Arial" pitchFamily="34" charset="0"/>
              </a:rPr>
              <a:t>pour pérenniser les acquis : en </a:t>
            </a:r>
            <a:r>
              <a:rPr lang="fr-FR" sz="1600" dirty="0" smtClean="0">
                <a:latin typeface="Arial" pitchFamily="34" charset="0"/>
                <a:cs typeface="Arial" pitchFamily="34" charset="0"/>
              </a:rPr>
              <a:t>cours de mise </a:t>
            </a:r>
            <a:r>
              <a:rPr lang="fr-FR" sz="1600" dirty="0" err="1" smtClean="0">
                <a:latin typeface="Arial" pitchFamily="34" charset="0"/>
                <a:cs typeface="Arial" pitchFamily="34" charset="0"/>
              </a:rPr>
              <a:t>oeuvre</a:t>
            </a:r>
            <a:endParaRPr lang="fr-FR" sz="1600" dirty="0" smtClean="0">
              <a:latin typeface="Arial" pitchFamily="34" charset="0"/>
              <a:cs typeface="Arial" pitchFamily="34" charset="0"/>
            </a:endParaRPr>
          </a:p>
          <a:p>
            <a:pPr marL="266700" lvl="0" indent="-266700">
              <a:spcBef>
                <a:spcPts val="550"/>
              </a:spcBef>
              <a:buClrTx/>
              <a:buSzPct val="100000"/>
              <a:buFont typeface="+mj-lt"/>
              <a:buAutoNum type="romanLcPeriod"/>
            </a:pPr>
            <a:r>
              <a:rPr lang="fr-FR" sz="1600" dirty="0" err="1" smtClean="0">
                <a:latin typeface="Arial" pitchFamily="34" charset="0"/>
                <a:cs typeface="Arial" pitchFamily="34" charset="0"/>
              </a:rPr>
              <a:t>Accélerer</a:t>
            </a:r>
            <a:r>
              <a:rPr lang="fr-FR" sz="1600" dirty="0" smtClean="0">
                <a:latin typeface="Arial" pitchFamily="34" charset="0"/>
                <a:cs typeface="Arial" pitchFamily="34" charset="0"/>
              </a:rPr>
              <a:t> </a:t>
            </a:r>
            <a:r>
              <a:rPr lang="fr-FR" sz="1600" dirty="0" smtClean="0">
                <a:latin typeface="Arial" pitchFamily="34" charset="0"/>
                <a:cs typeface="Arial" pitchFamily="34" charset="0"/>
              </a:rPr>
              <a:t>les travaux de mise en œuvre du SCN 2008 </a:t>
            </a:r>
            <a:r>
              <a:rPr lang="fr-FR" sz="1600" dirty="0" smtClean="0">
                <a:latin typeface="Arial" pitchFamily="34" charset="0"/>
                <a:cs typeface="Arial" pitchFamily="34" charset="0"/>
              </a:rPr>
              <a:t>: mise en </a:t>
            </a:r>
            <a:r>
              <a:rPr lang="fr-FR" sz="1600" dirty="0" err="1" smtClean="0">
                <a:latin typeface="Arial" pitchFamily="34" charset="0"/>
                <a:cs typeface="Arial" pitchFamily="34" charset="0"/>
              </a:rPr>
              <a:t>oeuvre</a:t>
            </a:r>
            <a:endParaRPr lang="fr-FR" sz="1600" dirty="0" smtClean="0">
              <a:latin typeface="Arial" pitchFamily="34" charset="0"/>
              <a:cs typeface="Arial" pitchFamily="34" charset="0"/>
            </a:endParaRPr>
          </a:p>
          <a:p>
            <a:pPr marL="266700" lvl="0" indent="-266700">
              <a:spcBef>
                <a:spcPts val="550"/>
              </a:spcBef>
              <a:buClrTx/>
              <a:buSzPct val="100000"/>
              <a:buFont typeface="+mj-lt"/>
              <a:buAutoNum type="romanLcPeriod"/>
            </a:pPr>
            <a:r>
              <a:rPr lang="fr-FR" sz="1600" dirty="0" smtClean="0">
                <a:latin typeface="Arial" pitchFamily="34" charset="0"/>
                <a:cs typeface="Arial" pitchFamily="34" charset="0"/>
              </a:rPr>
              <a:t>Atelier de partage des résultats de la nouvelle année de base en </a:t>
            </a:r>
            <a:r>
              <a:rPr lang="fr-FR" sz="1600" dirty="0" smtClean="0">
                <a:latin typeface="Arial" pitchFamily="34" charset="0"/>
                <a:cs typeface="Arial" pitchFamily="34" charset="0"/>
              </a:rPr>
              <a:t>2018: mise en </a:t>
            </a:r>
            <a:r>
              <a:rPr lang="fr-FR" sz="1600" dirty="0" err="1" smtClean="0">
                <a:latin typeface="Arial" pitchFamily="34" charset="0"/>
                <a:cs typeface="Arial" pitchFamily="34" charset="0"/>
              </a:rPr>
              <a:t>oeuvre</a:t>
            </a:r>
            <a:endParaRPr lang="fr-FR" sz="1600" dirty="0" smtClean="0">
              <a:latin typeface="Arial" pitchFamily="34" charset="0"/>
              <a:cs typeface="Arial" pitchFamily="34" charset="0"/>
            </a:endParaRPr>
          </a:p>
          <a:p>
            <a:pPr marL="266700" lvl="0" indent="-266700">
              <a:spcBef>
                <a:spcPts val="550"/>
              </a:spcBef>
              <a:buClrTx/>
              <a:buSzPct val="100000"/>
              <a:buFont typeface="+mj-lt"/>
              <a:buAutoNum type="romanLcPeriod"/>
            </a:pPr>
            <a:r>
              <a:rPr lang="fr-FR" sz="1600" dirty="0" smtClean="0">
                <a:latin typeface="Arial" pitchFamily="34" charset="0"/>
                <a:cs typeface="Arial" pitchFamily="34" charset="0"/>
              </a:rPr>
              <a:t>Elaboration des notes méthodologies : </a:t>
            </a:r>
            <a:r>
              <a:rPr lang="fr-FR" sz="1600" dirty="0" smtClean="0">
                <a:latin typeface="Arial" pitchFamily="34" charset="0"/>
                <a:cs typeface="Arial" pitchFamily="34" charset="0"/>
              </a:rPr>
              <a:t>en cours</a:t>
            </a:r>
            <a:endParaRPr lang="fr-FR" sz="1600" dirty="0" smtClean="0">
              <a:latin typeface="Arial" pitchFamily="34" charset="0"/>
              <a:cs typeface="Arial" pitchFamily="34" charset="0"/>
            </a:endParaRPr>
          </a:p>
          <a:p>
            <a:pPr marL="266700" lvl="0" indent="-266700">
              <a:spcBef>
                <a:spcPts val="550"/>
              </a:spcBef>
              <a:buClrTx/>
              <a:buSzPct val="100000"/>
              <a:buFont typeface="+mj-lt"/>
              <a:buAutoNum type="romanLcPeriod"/>
            </a:pPr>
            <a:r>
              <a:rPr lang="fr-FR" sz="1600" dirty="0" err="1" smtClean="0">
                <a:latin typeface="Arial" pitchFamily="34" charset="0"/>
                <a:cs typeface="Arial" pitchFamily="34" charset="0"/>
              </a:rPr>
              <a:t>Accelerer</a:t>
            </a:r>
            <a:r>
              <a:rPr lang="fr-FR" sz="1600" dirty="0" smtClean="0">
                <a:latin typeface="Arial" pitchFamily="34" charset="0"/>
                <a:cs typeface="Arial" pitchFamily="34" charset="0"/>
              </a:rPr>
              <a:t> l’</a:t>
            </a:r>
            <a:r>
              <a:rPr lang="fr-FR" sz="1600" dirty="0" err="1" smtClean="0">
                <a:latin typeface="Arial" pitchFamily="34" charset="0"/>
                <a:cs typeface="Arial" pitchFamily="34" charset="0"/>
              </a:rPr>
              <a:t>acquision</a:t>
            </a:r>
            <a:r>
              <a:rPr lang="fr-FR" sz="1600" dirty="0" smtClean="0">
                <a:latin typeface="Arial" pitchFamily="34" charset="0"/>
                <a:cs typeface="Arial" pitchFamily="34" charset="0"/>
              </a:rPr>
              <a:t> du logiciel </a:t>
            </a:r>
            <a:r>
              <a:rPr lang="fr-FR" sz="1600" dirty="0" err="1" smtClean="0">
                <a:latin typeface="Arial" pitchFamily="34" charset="0"/>
                <a:cs typeface="Arial" pitchFamily="34" charset="0"/>
              </a:rPr>
              <a:t>progress</a:t>
            </a:r>
            <a:r>
              <a:rPr lang="fr-FR" sz="1600" dirty="0" smtClean="0">
                <a:latin typeface="Arial" pitchFamily="34" charset="0"/>
                <a:cs typeface="Arial" pitchFamily="34" charset="0"/>
              </a:rPr>
              <a:t> : en cours</a:t>
            </a:r>
          </a:p>
          <a:p>
            <a:pPr marL="266700" lvl="0" indent="-266700">
              <a:spcBef>
                <a:spcPts val="550"/>
              </a:spcBef>
              <a:buClrTx/>
              <a:buSzPct val="100000"/>
              <a:buFont typeface="+mj-lt"/>
              <a:buAutoNum type="romanLcPeriod"/>
            </a:pPr>
            <a:r>
              <a:rPr lang="fr-FR" sz="1600" dirty="0" smtClean="0">
                <a:latin typeface="Arial" pitchFamily="34" charset="0"/>
                <a:cs typeface="Arial" pitchFamily="34" charset="0"/>
              </a:rPr>
              <a:t>Transmettre les résultats du </a:t>
            </a:r>
            <a:r>
              <a:rPr lang="fr-FR" sz="1600" dirty="0" err="1" smtClean="0">
                <a:latin typeface="Arial" pitchFamily="34" charset="0"/>
                <a:cs typeface="Arial" pitchFamily="34" charset="0"/>
              </a:rPr>
              <a:t>rebasage</a:t>
            </a:r>
            <a:r>
              <a:rPr lang="fr-FR" sz="1600" dirty="0" smtClean="0">
                <a:latin typeface="Arial" pitchFamily="34" charset="0"/>
                <a:cs typeface="Arial" pitchFamily="34" charset="0"/>
              </a:rPr>
              <a:t> aux institutions partenaires  : </a:t>
            </a:r>
            <a:r>
              <a:rPr lang="fr-FR" sz="1600" dirty="0" smtClean="0">
                <a:latin typeface="Arial" pitchFamily="34" charset="0"/>
                <a:cs typeface="Arial" pitchFamily="34" charset="0"/>
              </a:rPr>
              <a:t>fait, </a:t>
            </a:r>
            <a:r>
              <a:rPr lang="fr-FR" sz="1600" dirty="0" smtClean="0">
                <a:latin typeface="Arial" pitchFamily="34" charset="0"/>
                <a:cs typeface="Arial" pitchFamily="34" charset="0"/>
              </a:rPr>
              <a:t>un atelier </a:t>
            </a:r>
            <a:r>
              <a:rPr lang="fr-FR" sz="1600" dirty="0" smtClean="0">
                <a:latin typeface="Arial" pitchFamily="34" charset="0"/>
                <a:cs typeface="Arial" pitchFamily="34" charset="0"/>
              </a:rPr>
              <a:t>d’examen des résultats avec une mission conjointe conduite par AFRISTAT est prévue à partir du 21 octobre.</a:t>
            </a:r>
            <a:endParaRPr lang="fr-FR" sz="1600" dirty="0" smtClean="0">
              <a:latin typeface="Arial" pitchFamily="34" charset="0"/>
              <a:cs typeface="Arial" pitchFamily="34" charset="0"/>
            </a:endParaRPr>
          </a:p>
          <a:p>
            <a:pPr marL="266700" lvl="0" indent="-266700">
              <a:spcBef>
                <a:spcPts val="550"/>
              </a:spcBef>
              <a:buClrTx/>
              <a:buSzPct val="100000"/>
              <a:buFont typeface="+mj-lt"/>
              <a:buAutoNum type="romanLcPeriod"/>
            </a:pPr>
            <a:r>
              <a:rPr lang="fr-FR" sz="1600" dirty="0" smtClean="0">
                <a:latin typeface="Arial" pitchFamily="34" charset="0"/>
                <a:cs typeface="Arial" pitchFamily="34" charset="0"/>
              </a:rPr>
              <a:t>Diffusion des comptes nationaux </a:t>
            </a:r>
            <a:r>
              <a:rPr lang="fr-FR" sz="1600" dirty="0" smtClean="0">
                <a:latin typeface="Arial" pitchFamily="34" charset="0"/>
                <a:cs typeface="Arial" pitchFamily="34" charset="0"/>
              </a:rPr>
              <a:t>en anglais</a:t>
            </a:r>
            <a:r>
              <a:rPr lang="fr-FR" sz="1600" dirty="0" smtClean="0">
                <a:latin typeface="Arial" pitchFamily="34" charset="0"/>
                <a:cs typeface="Arial" pitchFamily="34" charset="0"/>
              </a:rPr>
              <a:t> : </a:t>
            </a:r>
            <a:r>
              <a:rPr lang="fr-FR" sz="1600" dirty="0" smtClean="0">
                <a:latin typeface="Arial" pitchFamily="34" charset="0"/>
                <a:cs typeface="Arial" pitchFamily="34" charset="0"/>
              </a:rPr>
              <a:t>pas mis en œuvre, mais le résumé est traduit</a:t>
            </a:r>
            <a:endParaRPr lang="fr-FR" sz="1600" dirty="0" smtClean="0">
              <a:latin typeface="Arial" pitchFamily="34" charset="0"/>
              <a:cs typeface="Arial" pitchFamily="34" charset="0"/>
            </a:endParaRPr>
          </a:p>
          <a:p>
            <a:pPr marL="266700" lvl="0" indent="-266700">
              <a:spcBef>
                <a:spcPts val="550"/>
              </a:spcBef>
              <a:buClrTx/>
              <a:buSzPct val="100000"/>
              <a:buFont typeface="+mj-lt"/>
              <a:buAutoNum type="romanLcPeriod"/>
            </a:pPr>
            <a:r>
              <a:rPr lang="fr-FR" sz="1600" dirty="0" smtClean="0">
                <a:latin typeface="Arial" pitchFamily="34" charset="0"/>
                <a:cs typeface="Arial" pitchFamily="34" charset="0"/>
              </a:rPr>
              <a:t>Impliquer les comptables nationaux dans les opérations d’enquête : pas totalement mis en </a:t>
            </a:r>
            <a:r>
              <a:rPr lang="fr-FR" sz="1600" dirty="0" smtClean="0">
                <a:latin typeface="Arial" pitchFamily="34" charset="0"/>
                <a:cs typeface="Arial" pitchFamily="34" charset="0"/>
              </a:rPr>
              <a:t>œuvre</a:t>
            </a:r>
            <a:r>
              <a:rPr lang="fr-FR" sz="1600" dirty="0">
                <a:latin typeface="Candara" pitchFamily="34" charset="0"/>
                <a:cs typeface="Arial" pitchFamily="34" charset="0"/>
              </a:rPr>
              <a:t>.</a:t>
            </a:r>
            <a:endParaRPr lang="fr-FR" sz="1600" dirty="0" smtClean="0">
              <a:latin typeface="Arial" pitchFamily="34" charset="0"/>
              <a:cs typeface="Arial" pitchFamily="34" charset="0"/>
            </a:endParaRPr>
          </a:p>
        </p:txBody>
      </p:sp>
      <p:sp>
        <p:nvSpPr>
          <p:cNvPr id="4100" name="Espace réservé du numéro de diapositive 5"/>
          <p:cNvSpPr>
            <a:spLocks noGrp="1"/>
          </p:cNvSpPr>
          <p:nvPr>
            <p:ph type="sldNum" sz="quarter" idx="12"/>
          </p:nvPr>
        </p:nvSpPr>
        <p:spPr bwMode="auto">
          <a:ln>
            <a:miter lim="800000"/>
            <a:headEnd/>
            <a:tailEnd/>
          </a:ln>
        </p:spPr>
        <p:txBody>
          <a:bodyPr>
            <a:noAutofit/>
          </a:bodyPr>
          <a:lstStyle/>
          <a:p>
            <a:pPr>
              <a:defRPr/>
            </a:pPr>
            <a:fld id="{6F4BE0D4-A422-4368-80E9-CF634F46EE3F}" type="slidenum">
              <a:rPr lang="fr-FR" altLang="fr-FR" sz="1800">
                <a:solidFill>
                  <a:schemeClr val="tx1"/>
                </a:solidFill>
              </a:rPr>
              <a:pPr>
                <a:defRPr/>
              </a:pPr>
              <a:t>4</a:t>
            </a:fld>
            <a:endParaRPr lang="fr-FR" altLang="fr-FR" sz="1800" dirty="0">
              <a:solidFill>
                <a:schemeClr val="tx1"/>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147" name="Espace réservé du contenu 2"/>
          <p:cNvSpPr>
            <a:spLocks noGrp="1"/>
          </p:cNvSpPr>
          <p:nvPr>
            <p:ph sz="quarter" idx="1"/>
          </p:nvPr>
        </p:nvSpPr>
        <p:spPr>
          <a:xfrm>
            <a:off x="250825" y="1643063"/>
            <a:ext cx="8385175" cy="5026025"/>
          </a:xfrm>
        </p:spPr>
        <p:txBody>
          <a:bodyPr/>
          <a:lstStyle/>
          <a:p>
            <a:pPr marL="0" indent="0">
              <a:buNone/>
            </a:pPr>
            <a:r>
              <a:rPr lang="fr-FR" sz="1900" dirty="0" smtClean="0">
                <a:latin typeface="Arial" pitchFamily="34" charset="0"/>
                <a:cs typeface="Arial" pitchFamily="34" charset="0"/>
              </a:rPr>
              <a:t>Les travaux sur la nomenclature nationale des activités et des produits ont été conduits en 2017</a:t>
            </a:r>
          </a:p>
          <a:p>
            <a:pPr marL="0" indent="0">
              <a:buNone/>
            </a:pPr>
            <a:r>
              <a:rPr lang="fr-FR" sz="1900" dirty="0" smtClean="0">
                <a:latin typeface="Arial" pitchFamily="34" charset="0"/>
                <a:cs typeface="Arial" pitchFamily="34" charset="0"/>
              </a:rPr>
              <a:t>La </a:t>
            </a:r>
            <a:r>
              <a:rPr lang="fr-FR" sz="1900" dirty="0" smtClean="0">
                <a:latin typeface="Arial" pitchFamily="34" charset="0"/>
                <a:cs typeface="Arial" pitchFamily="34" charset="0"/>
              </a:rPr>
              <a:t>structure de la nomenclature des activités et des produits du Niger (NAP-NIGER) s’inspire </a:t>
            </a:r>
            <a:r>
              <a:rPr lang="fr-FR" sz="1900" dirty="0" smtClean="0">
                <a:latin typeface="Arial" pitchFamily="34" charset="0"/>
                <a:cs typeface="Arial" pitchFamily="34" charset="0"/>
              </a:rPr>
              <a:t>de la </a:t>
            </a:r>
            <a:r>
              <a:rPr lang="fr-FR" sz="1900" dirty="0" smtClean="0">
                <a:latin typeface="Arial" pitchFamily="34" charset="0"/>
                <a:cs typeface="Arial" pitchFamily="34" charset="0"/>
              </a:rPr>
              <a:t>NAEMA </a:t>
            </a:r>
            <a:r>
              <a:rPr lang="fr-FR" sz="1900" dirty="0" err="1" smtClean="0">
                <a:latin typeface="Arial" pitchFamily="34" charset="0"/>
                <a:cs typeface="Arial" pitchFamily="34" charset="0"/>
              </a:rPr>
              <a:t>rev</a:t>
            </a:r>
            <a:r>
              <a:rPr lang="fr-FR" sz="1900" dirty="0" smtClean="0">
                <a:latin typeface="Arial" pitchFamily="34" charset="0"/>
                <a:cs typeface="Arial" pitchFamily="34" charset="0"/>
              </a:rPr>
              <a:t> 1 et la NOPEMA </a:t>
            </a:r>
            <a:r>
              <a:rPr lang="fr-FR" sz="1900" dirty="0" err="1" smtClean="0">
                <a:latin typeface="Arial" pitchFamily="34" charset="0"/>
                <a:cs typeface="Arial" pitchFamily="34" charset="0"/>
              </a:rPr>
              <a:t>rev</a:t>
            </a:r>
            <a:r>
              <a:rPr lang="fr-FR" sz="1900" dirty="0" smtClean="0">
                <a:latin typeface="Arial" pitchFamily="34" charset="0"/>
                <a:cs typeface="Arial" pitchFamily="34" charset="0"/>
              </a:rPr>
              <a:t> </a:t>
            </a:r>
            <a:r>
              <a:rPr lang="fr-FR" sz="1900" dirty="0" smtClean="0">
                <a:latin typeface="Arial" pitchFamily="34" charset="0"/>
                <a:cs typeface="Arial" pitchFamily="34" charset="0"/>
              </a:rPr>
              <a:t>1</a:t>
            </a:r>
          </a:p>
          <a:p>
            <a:pPr marL="0" indent="0">
              <a:buNone/>
            </a:pPr>
            <a:r>
              <a:rPr lang="fr-FR" sz="1900" dirty="0" smtClean="0">
                <a:latin typeface="Arial" pitchFamily="34" charset="0"/>
                <a:cs typeface="Arial" pitchFamily="34" charset="0"/>
              </a:rPr>
              <a:t>Les </a:t>
            </a:r>
            <a:r>
              <a:rPr lang="fr-FR" sz="1900" dirty="0" smtClean="0">
                <a:latin typeface="Arial" pitchFamily="34" charset="0"/>
                <a:cs typeface="Arial" pitchFamily="34" charset="0"/>
              </a:rPr>
              <a:t>tableaux de nomenclatures et les notes explicatives ont été publiés</a:t>
            </a:r>
            <a:r>
              <a:rPr lang="fr-FR" sz="1900" dirty="0" smtClean="0">
                <a:latin typeface="Arial" pitchFamily="34" charset="0"/>
                <a:cs typeface="Arial" pitchFamily="34" charset="0"/>
              </a:rPr>
              <a:t>.</a:t>
            </a:r>
            <a:endParaRPr lang="fr-FR" altLang="fr-FR" sz="1900" b="1" dirty="0" smtClean="0">
              <a:latin typeface="Arial" pitchFamily="34" charset="0"/>
              <a:cs typeface="Arial" pitchFamily="34" charset="0"/>
            </a:endParaRPr>
          </a:p>
          <a:p>
            <a:pPr marL="0" indent="0">
              <a:spcBef>
                <a:spcPct val="0"/>
              </a:spcBef>
              <a:buFont typeface="Arial" panose="020B0604020202020204" pitchFamily="34" charset="0"/>
              <a:buNone/>
              <a:defRPr/>
            </a:pPr>
            <a:endParaRPr lang="fr-FR" altLang="fr-FR" sz="1900" b="1" dirty="0" smtClean="0">
              <a:latin typeface="Arial" pitchFamily="34" charset="0"/>
              <a:cs typeface="Arial" pitchFamily="34" charset="0"/>
            </a:endParaRPr>
          </a:p>
          <a:p>
            <a:pPr marL="0" indent="0">
              <a:spcBef>
                <a:spcPct val="0"/>
              </a:spcBef>
              <a:buFont typeface="Arial" panose="020B0604020202020204" pitchFamily="34" charset="0"/>
              <a:buNone/>
              <a:defRPr/>
            </a:pPr>
            <a:r>
              <a:rPr lang="fr-FR" altLang="fr-FR" sz="1900" dirty="0" smtClean="0">
                <a:latin typeface="Arial" pitchFamily="34" charset="0"/>
                <a:cs typeface="Arial" pitchFamily="34" charset="0"/>
              </a:rPr>
              <a:t>Les </a:t>
            </a:r>
            <a:r>
              <a:rPr lang="fr-FR" altLang="fr-FR" sz="1900" dirty="0" smtClean="0">
                <a:latin typeface="Arial" pitchFamily="34" charset="0"/>
                <a:cs typeface="Arial" pitchFamily="34" charset="0"/>
              </a:rPr>
              <a:t>activités réalisées concernent:</a:t>
            </a:r>
          </a:p>
          <a:p>
            <a:pPr>
              <a:spcBef>
                <a:spcPts val="500"/>
              </a:spcBef>
              <a:buClrTx/>
              <a:buSzPct val="100000"/>
              <a:buFont typeface="Wingdings" pitchFamily="2" charset="2"/>
              <a:buChar char="§"/>
              <a:defRPr/>
            </a:pPr>
            <a:r>
              <a:rPr lang="fr-FR" altLang="fr-FR" sz="1900" dirty="0" smtClean="0">
                <a:latin typeface="Arial" pitchFamily="34" charset="0"/>
                <a:cs typeface="Arial" pitchFamily="34" charset="0"/>
              </a:rPr>
              <a:t>Des </a:t>
            </a:r>
            <a:r>
              <a:rPr lang="fr-FR" altLang="fr-FR" sz="1900" dirty="0" smtClean="0">
                <a:latin typeface="Arial" pitchFamily="34" charset="0"/>
                <a:cs typeface="Arial" pitchFamily="34" charset="0"/>
              </a:rPr>
              <a:t>travaux en ateliers;</a:t>
            </a:r>
          </a:p>
          <a:p>
            <a:pPr>
              <a:spcBef>
                <a:spcPts val="500"/>
              </a:spcBef>
              <a:buClrTx/>
              <a:buSzPct val="100000"/>
              <a:buFont typeface="Wingdings" pitchFamily="2" charset="2"/>
              <a:buChar char="§"/>
              <a:defRPr/>
            </a:pPr>
            <a:r>
              <a:rPr lang="fr-FR" altLang="fr-FR" sz="1900" dirty="0" smtClean="0">
                <a:latin typeface="Arial" pitchFamily="34" charset="0"/>
                <a:cs typeface="Arial" pitchFamily="34" charset="0"/>
              </a:rPr>
              <a:t>La </a:t>
            </a:r>
            <a:r>
              <a:rPr lang="fr-FR" altLang="fr-FR" sz="1900" dirty="0" smtClean="0">
                <a:latin typeface="Arial" pitchFamily="34" charset="0"/>
                <a:cs typeface="Arial" pitchFamily="34" charset="0"/>
              </a:rPr>
              <a:t>validation des résultats;</a:t>
            </a:r>
          </a:p>
          <a:p>
            <a:pPr>
              <a:spcBef>
                <a:spcPts val="500"/>
              </a:spcBef>
              <a:buClrTx/>
              <a:buSzPct val="100000"/>
              <a:buFont typeface="Wingdings" pitchFamily="2" charset="2"/>
              <a:buChar char="§"/>
              <a:defRPr/>
            </a:pPr>
            <a:r>
              <a:rPr lang="fr-FR" altLang="fr-FR" sz="1900" dirty="0" smtClean="0">
                <a:latin typeface="Arial" pitchFamily="34" charset="0"/>
                <a:cs typeface="Arial" pitchFamily="34" charset="0"/>
              </a:rPr>
              <a:t>La </a:t>
            </a:r>
            <a:r>
              <a:rPr lang="fr-FR" altLang="fr-FR" sz="1900" dirty="0" smtClean="0">
                <a:latin typeface="Arial" pitchFamily="34" charset="0"/>
                <a:cs typeface="Arial" pitchFamily="34" charset="0"/>
              </a:rPr>
              <a:t>reproduction des documents</a:t>
            </a:r>
            <a:r>
              <a:rPr lang="fr-FR" altLang="fr-FR" sz="1900" dirty="0" smtClean="0">
                <a:latin typeface="Arial" pitchFamily="34" charset="0"/>
                <a:cs typeface="Arial" pitchFamily="34" charset="0"/>
              </a:rPr>
              <a:t>.</a:t>
            </a:r>
          </a:p>
          <a:p>
            <a:pPr>
              <a:spcBef>
                <a:spcPts val="500"/>
              </a:spcBef>
              <a:buClrTx/>
              <a:buSzPct val="100000"/>
              <a:buFont typeface="Wingdings" pitchFamily="2" charset="2"/>
              <a:buChar char="§"/>
              <a:defRPr/>
            </a:pPr>
            <a:r>
              <a:rPr lang="fr-FR" altLang="fr-FR" sz="1900" dirty="0" smtClean="0">
                <a:latin typeface="Arial" pitchFamily="34" charset="0"/>
                <a:cs typeface="Arial" pitchFamily="34" charset="0"/>
              </a:rPr>
              <a:t>Appui technique d’AFRISTAT</a:t>
            </a:r>
            <a:endParaRPr lang="fr-FR" altLang="fr-FR" sz="1900" dirty="0" smtClean="0">
              <a:latin typeface="Arial" pitchFamily="34" charset="0"/>
              <a:cs typeface="Arial" pitchFamily="34" charset="0"/>
            </a:endParaRPr>
          </a:p>
          <a:p>
            <a:pPr marL="0" indent="0">
              <a:spcBef>
                <a:spcPct val="0"/>
              </a:spcBef>
              <a:buFont typeface="Arial" panose="020B0604020202020204" pitchFamily="34" charset="0"/>
              <a:buNone/>
              <a:defRPr/>
            </a:pPr>
            <a:endParaRPr lang="fr-FR" altLang="fr-FR" sz="1900" dirty="0">
              <a:latin typeface="Arial" pitchFamily="34" charset="0"/>
              <a:cs typeface="Arial" pitchFamily="34" charset="0"/>
            </a:endParaRPr>
          </a:p>
          <a:p>
            <a:pPr marL="0" indent="0">
              <a:spcBef>
                <a:spcPct val="0"/>
              </a:spcBef>
              <a:buFont typeface="Arial" panose="020B0604020202020204" pitchFamily="34" charset="0"/>
              <a:buNone/>
              <a:defRPr/>
            </a:pPr>
            <a:r>
              <a:rPr lang="fr-FR" altLang="fr-FR" sz="1900" dirty="0" smtClean="0">
                <a:latin typeface="Arial" pitchFamily="34" charset="0"/>
                <a:cs typeface="Arial" pitchFamily="34" charset="0"/>
              </a:rPr>
              <a:t>D</a:t>
            </a:r>
            <a:r>
              <a:rPr lang="fr-FR" altLang="fr-FR" sz="1900" dirty="0" smtClean="0">
                <a:latin typeface="Arial" pitchFamily="34" charset="0"/>
                <a:cs typeface="Arial" pitchFamily="34" charset="0"/>
              </a:rPr>
              <a:t>epuis </a:t>
            </a:r>
            <a:r>
              <a:rPr lang="fr-FR" altLang="fr-FR" sz="1900" dirty="0" smtClean="0">
                <a:latin typeface="Arial" pitchFamily="34" charset="0"/>
                <a:cs typeface="Arial" pitchFamily="34" charset="0"/>
              </a:rPr>
              <a:t>2017, l’INS dispose d’une nomenclature </a:t>
            </a:r>
            <a:r>
              <a:rPr lang="fr-FR" altLang="fr-FR" sz="1900" dirty="0" smtClean="0">
                <a:latin typeface="Arial" pitchFamily="34" charset="0"/>
                <a:cs typeface="Arial" pitchFamily="34" charset="0"/>
              </a:rPr>
              <a:t> nationale des </a:t>
            </a:r>
            <a:r>
              <a:rPr lang="fr-FR" altLang="fr-FR" sz="1900" dirty="0" smtClean="0">
                <a:latin typeface="Arial" pitchFamily="34" charset="0"/>
                <a:cs typeface="Arial" pitchFamily="34" charset="0"/>
              </a:rPr>
              <a:t>activités des produits </a:t>
            </a:r>
            <a:r>
              <a:rPr lang="fr-FR" altLang="fr-FR" sz="1900" dirty="0" smtClean="0">
                <a:latin typeface="Arial" pitchFamily="34" charset="0"/>
                <a:cs typeface="Arial" pitchFamily="34" charset="0"/>
              </a:rPr>
              <a:t>(NAP-Niger) utilisées par la comptabilité </a:t>
            </a:r>
            <a:r>
              <a:rPr lang="fr-FR" altLang="fr-FR" sz="1900" dirty="0" smtClean="0">
                <a:latin typeface="Arial" pitchFamily="34" charset="0"/>
                <a:cs typeface="Arial" pitchFamily="34" charset="0"/>
              </a:rPr>
              <a:t>nationale et dans les opérations de collecte et d’analyses </a:t>
            </a:r>
            <a:r>
              <a:rPr lang="fr-FR" altLang="fr-FR" sz="1900" dirty="0" smtClean="0">
                <a:latin typeface="Arial" pitchFamily="34" charset="0"/>
                <a:cs typeface="Arial" pitchFamily="34" charset="0"/>
              </a:rPr>
              <a:t>statistiques.</a:t>
            </a:r>
            <a:endParaRPr lang="fr-FR" altLang="fr-FR" sz="1900" dirty="0">
              <a:latin typeface="Arial" pitchFamily="34" charset="0"/>
              <a:cs typeface="Arial" pitchFamily="34" charset="0"/>
            </a:endParaRPr>
          </a:p>
        </p:txBody>
      </p:sp>
      <p:sp>
        <p:nvSpPr>
          <p:cNvPr id="11268" name="Espace réservé du numéro de diapositive 5"/>
          <p:cNvSpPr>
            <a:spLocks noGrp="1"/>
          </p:cNvSpPr>
          <p:nvPr>
            <p:ph type="sldNum" sz="quarter" idx="12"/>
          </p:nvPr>
        </p:nvSpPr>
        <p:spPr bwMode="auto">
          <a:ln>
            <a:miter lim="800000"/>
            <a:headEnd/>
            <a:tailEnd/>
          </a:ln>
        </p:spPr>
        <p:txBody>
          <a:bodyPr>
            <a:noAutofit/>
          </a:bodyPr>
          <a:lstStyle/>
          <a:p>
            <a:pPr>
              <a:defRPr/>
            </a:pPr>
            <a:fld id="{A075E34B-B58C-4506-97AC-E367E95B7D7F}" type="slidenum">
              <a:rPr lang="fr-FR" altLang="fr-FR" sz="1800">
                <a:solidFill>
                  <a:schemeClr val="tx1"/>
                </a:solidFill>
              </a:rPr>
              <a:pPr>
                <a:defRPr/>
              </a:pPr>
              <a:t>5</a:t>
            </a:fld>
            <a:endParaRPr lang="fr-FR" altLang="fr-FR" sz="1800" dirty="0">
              <a:solidFill>
                <a:schemeClr val="tx1"/>
              </a:solidFill>
            </a:endParaRPr>
          </a:p>
        </p:txBody>
      </p:sp>
      <p:sp>
        <p:nvSpPr>
          <p:cNvPr id="29700" name="Titre 1"/>
          <p:cNvSpPr>
            <a:spLocks noGrp="1"/>
          </p:cNvSpPr>
          <p:nvPr>
            <p:ph type="title"/>
          </p:nvPr>
        </p:nvSpPr>
        <p:spPr>
          <a:xfrm>
            <a:off x="1500188" y="188913"/>
            <a:ext cx="7186612" cy="936625"/>
          </a:xfrm>
        </p:spPr>
        <p:txBody>
          <a:bodyPr/>
          <a:lstStyle/>
          <a:p>
            <a:pPr eaLnBrk="1" hangingPunct="1"/>
            <a:r>
              <a:rPr lang="fr-FR" altLang="fr-FR" sz="3200" b="1" dirty="0" smtClean="0">
                <a:solidFill>
                  <a:schemeClr val="tx1"/>
                </a:solidFill>
                <a:cs typeface="Tahoma" pitchFamily="34" charset="0"/>
              </a:rPr>
              <a:t>II. </a:t>
            </a:r>
            <a:r>
              <a:rPr lang="fr-FR" sz="2800" b="1" dirty="0" smtClean="0">
                <a:solidFill>
                  <a:schemeClr val="tx1"/>
                </a:solidFill>
                <a:cs typeface="Tahoma" pitchFamily="34" charset="0"/>
              </a:rPr>
              <a:t>MISE EN ŒUVRE DE NOMENCLATURES</a:t>
            </a:r>
            <a:endParaRPr lang="fr-FR" altLang="fr-FR" sz="2800" dirty="0" smtClean="0">
              <a:solidFill>
                <a:schemeClr val="tx1"/>
              </a:solidFill>
              <a:cs typeface="Tahoma"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147" name="Espace réservé du contenu 2"/>
          <p:cNvSpPr>
            <a:spLocks noGrp="1"/>
          </p:cNvSpPr>
          <p:nvPr>
            <p:ph sz="quarter" idx="1"/>
          </p:nvPr>
        </p:nvSpPr>
        <p:spPr>
          <a:xfrm>
            <a:off x="250825" y="1643063"/>
            <a:ext cx="8385175" cy="5026025"/>
          </a:xfrm>
        </p:spPr>
        <p:txBody>
          <a:bodyPr/>
          <a:lstStyle/>
          <a:p>
            <a:pPr marL="0" indent="0">
              <a:spcBef>
                <a:spcPct val="0"/>
              </a:spcBef>
              <a:buFont typeface="Arial" panose="020B0604020202020204" pitchFamily="34" charset="0"/>
              <a:buNone/>
              <a:defRPr/>
            </a:pPr>
            <a:endParaRPr lang="fr-FR" altLang="fr-FR" sz="2000" dirty="0" smtClean="0">
              <a:latin typeface="Arial" pitchFamily="34" charset="0"/>
              <a:cs typeface="Arial" pitchFamily="34" charset="0"/>
            </a:endParaRPr>
          </a:p>
          <a:p>
            <a:pPr marL="0" indent="0">
              <a:spcBef>
                <a:spcPct val="0"/>
              </a:spcBef>
              <a:buFont typeface="Arial" panose="020B0604020202020204" pitchFamily="34" charset="0"/>
              <a:buNone/>
              <a:defRPr/>
            </a:pPr>
            <a:r>
              <a:rPr lang="fr-FR" altLang="fr-FR" sz="2000" dirty="0" smtClean="0">
                <a:latin typeface="Arial" pitchFamily="34" charset="0"/>
                <a:cs typeface="Arial" pitchFamily="34" charset="0"/>
              </a:rPr>
              <a:t>Niveaux de la nomenclature nationale des activités et des produits:</a:t>
            </a:r>
          </a:p>
          <a:p>
            <a:pPr marL="0" indent="0">
              <a:spcBef>
                <a:spcPct val="0"/>
              </a:spcBef>
              <a:buFont typeface="Arial" panose="020B0604020202020204" pitchFamily="34" charset="0"/>
              <a:buNone/>
              <a:defRPr/>
            </a:pPr>
            <a:endParaRPr lang="fr-FR" altLang="fr-FR" sz="2000" dirty="0" smtClean="0">
              <a:latin typeface="Arial" pitchFamily="34" charset="0"/>
              <a:cs typeface="Arial" pitchFamily="34" charset="0"/>
            </a:endParaRPr>
          </a:p>
          <a:p>
            <a:pPr marL="0" indent="0">
              <a:spcBef>
                <a:spcPct val="0"/>
              </a:spcBef>
              <a:buFont typeface="Arial" panose="020B0604020202020204" pitchFamily="34" charset="0"/>
              <a:buNone/>
              <a:defRPr/>
            </a:pPr>
            <a:endParaRPr lang="fr-FR" altLang="fr-FR" sz="2000" dirty="0" smtClean="0">
              <a:latin typeface="Arial" pitchFamily="34" charset="0"/>
              <a:cs typeface="Arial" pitchFamily="34" charset="0"/>
            </a:endParaRPr>
          </a:p>
          <a:p>
            <a:pPr marL="0" indent="0">
              <a:spcBef>
                <a:spcPct val="0"/>
              </a:spcBef>
              <a:buFont typeface="Arial" panose="020B0604020202020204" pitchFamily="34" charset="0"/>
              <a:buNone/>
              <a:defRPr/>
            </a:pPr>
            <a:endParaRPr lang="fr-FR" altLang="fr-FR" sz="2000" dirty="0" smtClean="0">
              <a:latin typeface="Arial" pitchFamily="34" charset="0"/>
              <a:cs typeface="Arial" pitchFamily="34" charset="0"/>
            </a:endParaRPr>
          </a:p>
          <a:p>
            <a:pPr marL="0" indent="0">
              <a:spcBef>
                <a:spcPct val="0"/>
              </a:spcBef>
              <a:buFont typeface="Arial" panose="020B0604020202020204" pitchFamily="34" charset="0"/>
              <a:buNone/>
              <a:defRPr/>
            </a:pPr>
            <a:endParaRPr lang="fr-FR" altLang="fr-FR" sz="2000" dirty="0" smtClean="0">
              <a:latin typeface="Arial" pitchFamily="34" charset="0"/>
              <a:cs typeface="Arial" pitchFamily="34" charset="0"/>
            </a:endParaRPr>
          </a:p>
          <a:p>
            <a:pPr marL="0" indent="0">
              <a:spcBef>
                <a:spcPct val="0"/>
              </a:spcBef>
              <a:buFont typeface="Arial" panose="020B0604020202020204" pitchFamily="34" charset="0"/>
              <a:buNone/>
              <a:defRPr/>
            </a:pPr>
            <a:endParaRPr lang="fr-FR" altLang="fr-FR" sz="2000" dirty="0" smtClean="0">
              <a:latin typeface="Arial" pitchFamily="34" charset="0"/>
              <a:cs typeface="Arial" pitchFamily="34" charset="0"/>
            </a:endParaRPr>
          </a:p>
          <a:p>
            <a:pPr marL="0" indent="0">
              <a:spcBef>
                <a:spcPct val="0"/>
              </a:spcBef>
              <a:buFont typeface="Arial" panose="020B0604020202020204" pitchFamily="34" charset="0"/>
              <a:buNone/>
              <a:defRPr/>
            </a:pPr>
            <a:endParaRPr lang="fr-FR" altLang="fr-FR" sz="2000" dirty="0" smtClean="0">
              <a:latin typeface="Arial" pitchFamily="34" charset="0"/>
              <a:cs typeface="Arial" pitchFamily="34" charset="0"/>
            </a:endParaRPr>
          </a:p>
          <a:p>
            <a:pPr marL="0" indent="0">
              <a:spcBef>
                <a:spcPct val="0"/>
              </a:spcBef>
              <a:buFont typeface="Arial" panose="020B0604020202020204" pitchFamily="34" charset="0"/>
              <a:buNone/>
              <a:defRPr/>
            </a:pPr>
            <a:endParaRPr lang="fr-FR" altLang="fr-FR" sz="2000" dirty="0" smtClean="0">
              <a:latin typeface="Arial" pitchFamily="34" charset="0"/>
              <a:cs typeface="Arial" pitchFamily="34" charset="0"/>
            </a:endParaRPr>
          </a:p>
          <a:p>
            <a:pPr marL="0" indent="0">
              <a:spcBef>
                <a:spcPct val="0"/>
              </a:spcBef>
              <a:buFont typeface="Arial" panose="020B0604020202020204" pitchFamily="34" charset="0"/>
              <a:buNone/>
              <a:defRPr/>
            </a:pPr>
            <a:endParaRPr lang="fr-FR" altLang="fr-FR" sz="2000" dirty="0" smtClean="0">
              <a:latin typeface="Arial" pitchFamily="34" charset="0"/>
              <a:cs typeface="Arial" pitchFamily="34" charset="0"/>
            </a:endParaRPr>
          </a:p>
          <a:p>
            <a:pPr marL="0" indent="0">
              <a:spcBef>
                <a:spcPct val="0"/>
              </a:spcBef>
              <a:buFont typeface="Arial" panose="020B0604020202020204" pitchFamily="34" charset="0"/>
              <a:buNone/>
              <a:defRPr/>
            </a:pPr>
            <a:endParaRPr lang="fr-FR" altLang="fr-FR" sz="2000" dirty="0" smtClean="0">
              <a:latin typeface="Arial" pitchFamily="34" charset="0"/>
              <a:cs typeface="Arial" pitchFamily="34" charset="0"/>
            </a:endParaRPr>
          </a:p>
          <a:p>
            <a:pPr marL="0" indent="0">
              <a:spcBef>
                <a:spcPct val="0"/>
              </a:spcBef>
              <a:buFont typeface="Arial" panose="020B0604020202020204" pitchFamily="34" charset="0"/>
              <a:buNone/>
              <a:defRPr/>
            </a:pPr>
            <a:r>
              <a:rPr lang="fr-FR" altLang="fr-FR" sz="2000" dirty="0" smtClean="0">
                <a:latin typeface="Arial" pitchFamily="34" charset="0"/>
                <a:cs typeface="Arial" pitchFamily="34" charset="0"/>
              </a:rPr>
              <a:t>Nomenclature de travail des comptes nationaux:</a:t>
            </a:r>
            <a:endParaRPr lang="fr-FR" altLang="fr-FR" sz="2000" dirty="0" smtClean="0">
              <a:latin typeface="Arial" pitchFamily="34" charset="0"/>
              <a:cs typeface="Arial" pitchFamily="34" charset="0"/>
            </a:endParaRPr>
          </a:p>
          <a:p>
            <a:r>
              <a:rPr lang="fr-FR" sz="2000" dirty="0" smtClean="0">
                <a:latin typeface="Arial" pitchFamily="34" charset="0"/>
                <a:cs typeface="Arial" pitchFamily="34" charset="0"/>
              </a:rPr>
              <a:t>Nombre </a:t>
            </a:r>
            <a:r>
              <a:rPr lang="fr-FR" sz="2000" dirty="0" smtClean="0">
                <a:latin typeface="Arial" pitchFamily="34" charset="0"/>
                <a:cs typeface="Arial" pitchFamily="34" charset="0"/>
              </a:rPr>
              <a:t>de produits</a:t>
            </a:r>
            <a:r>
              <a:rPr lang="fr-FR" sz="2000" dirty="0" smtClean="0">
                <a:latin typeface="Arial" pitchFamily="34" charset="0"/>
                <a:cs typeface="Arial" pitchFamily="34" charset="0"/>
              </a:rPr>
              <a:t> : 134</a:t>
            </a:r>
          </a:p>
          <a:p>
            <a:r>
              <a:rPr lang="fr-FR" sz="2000" dirty="0" smtClean="0">
                <a:latin typeface="Arial" pitchFamily="34" charset="0"/>
                <a:cs typeface="Arial" pitchFamily="34" charset="0"/>
              </a:rPr>
              <a:t>Nombre de branches : 77</a:t>
            </a:r>
          </a:p>
          <a:p>
            <a:pPr marL="0" indent="0">
              <a:spcBef>
                <a:spcPct val="0"/>
              </a:spcBef>
              <a:buFont typeface="Arial" panose="020B0604020202020204" pitchFamily="34" charset="0"/>
              <a:buNone/>
              <a:defRPr/>
            </a:pPr>
            <a:endParaRPr lang="fr-FR" altLang="fr-FR" sz="2000" dirty="0" smtClean="0">
              <a:latin typeface="Arial" pitchFamily="34" charset="0"/>
              <a:cs typeface="Arial" pitchFamily="34" charset="0"/>
            </a:endParaRPr>
          </a:p>
        </p:txBody>
      </p:sp>
      <p:sp>
        <p:nvSpPr>
          <p:cNvPr id="11268" name="Espace réservé du numéro de diapositive 5"/>
          <p:cNvSpPr>
            <a:spLocks noGrp="1"/>
          </p:cNvSpPr>
          <p:nvPr>
            <p:ph type="sldNum" sz="quarter" idx="12"/>
          </p:nvPr>
        </p:nvSpPr>
        <p:spPr bwMode="auto">
          <a:ln>
            <a:miter lim="800000"/>
            <a:headEnd/>
            <a:tailEnd/>
          </a:ln>
        </p:spPr>
        <p:txBody>
          <a:bodyPr>
            <a:noAutofit/>
          </a:bodyPr>
          <a:lstStyle/>
          <a:p>
            <a:pPr>
              <a:defRPr/>
            </a:pPr>
            <a:fld id="{A075E34B-B58C-4506-97AC-E367E95B7D7F}" type="slidenum">
              <a:rPr lang="fr-FR" altLang="fr-FR" sz="1800">
                <a:solidFill>
                  <a:schemeClr val="tx1"/>
                </a:solidFill>
              </a:rPr>
              <a:pPr>
                <a:defRPr/>
              </a:pPr>
              <a:t>6</a:t>
            </a:fld>
            <a:endParaRPr lang="fr-FR" altLang="fr-FR" sz="1800" dirty="0">
              <a:solidFill>
                <a:schemeClr val="tx1"/>
              </a:solidFill>
            </a:endParaRPr>
          </a:p>
        </p:txBody>
      </p:sp>
      <p:sp>
        <p:nvSpPr>
          <p:cNvPr id="29700" name="Titre 1"/>
          <p:cNvSpPr>
            <a:spLocks noGrp="1"/>
          </p:cNvSpPr>
          <p:nvPr>
            <p:ph type="title"/>
          </p:nvPr>
        </p:nvSpPr>
        <p:spPr>
          <a:xfrm>
            <a:off x="1500188" y="188913"/>
            <a:ext cx="7186612" cy="936625"/>
          </a:xfrm>
        </p:spPr>
        <p:txBody>
          <a:bodyPr/>
          <a:lstStyle/>
          <a:p>
            <a:pPr eaLnBrk="1" hangingPunct="1"/>
            <a:r>
              <a:rPr lang="fr-FR" altLang="fr-FR" sz="3200" b="1" dirty="0" smtClean="0">
                <a:solidFill>
                  <a:schemeClr val="tx1"/>
                </a:solidFill>
                <a:cs typeface="Tahoma" pitchFamily="34" charset="0"/>
              </a:rPr>
              <a:t>II. </a:t>
            </a:r>
            <a:r>
              <a:rPr lang="fr-FR" sz="2800" b="1" dirty="0" smtClean="0">
                <a:solidFill>
                  <a:schemeClr val="tx1"/>
                </a:solidFill>
                <a:cs typeface="Tahoma" pitchFamily="34" charset="0"/>
              </a:rPr>
              <a:t>MISE EN ŒUVRE DE NOMENCLATURES</a:t>
            </a:r>
            <a:endParaRPr lang="fr-FR" altLang="fr-FR" sz="2800" dirty="0" smtClean="0">
              <a:solidFill>
                <a:schemeClr val="tx1"/>
              </a:solidFill>
              <a:cs typeface="Tahoma" pitchFamily="34" charset="0"/>
            </a:endParaRPr>
          </a:p>
        </p:txBody>
      </p:sp>
      <p:graphicFrame>
        <p:nvGraphicFramePr>
          <p:cNvPr id="6" name="Tableau 5"/>
          <p:cNvGraphicFramePr>
            <a:graphicFrameLocks noGrp="1"/>
          </p:cNvGraphicFramePr>
          <p:nvPr/>
        </p:nvGraphicFramePr>
        <p:xfrm>
          <a:off x="928662" y="2500306"/>
          <a:ext cx="6096000" cy="2138680"/>
        </p:xfrm>
        <a:graphic>
          <a:graphicData uri="http://schemas.openxmlformats.org/drawingml/2006/table">
            <a:tbl>
              <a:tblPr/>
              <a:tblGrid>
                <a:gridCol w="2079955"/>
                <a:gridCol w="1970227"/>
                <a:gridCol w="2045818"/>
              </a:tblGrid>
              <a:tr h="376555">
                <a:tc>
                  <a:txBody>
                    <a:bodyPr/>
                    <a:lstStyle/>
                    <a:p>
                      <a:pPr marL="36195" algn="ctr">
                        <a:lnSpc>
                          <a:spcPct val="107000"/>
                        </a:lnSpc>
                        <a:spcAft>
                          <a:spcPts val="0"/>
                        </a:spcAft>
                      </a:pPr>
                      <a:endParaRPr lang="fr-FR" sz="1600" dirty="0">
                        <a:latin typeface="Arial"/>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07000"/>
                        </a:lnSpc>
                        <a:spcAft>
                          <a:spcPts val="0"/>
                        </a:spcAft>
                      </a:pPr>
                      <a:r>
                        <a:rPr lang="fr-FR" sz="1600">
                          <a:latin typeface="Arial"/>
                          <a:ea typeface="Times New Roman"/>
                          <a:cs typeface="Times New Roman"/>
                        </a:rPr>
                        <a:t>NAP-NIGER Activités</a:t>
                      </a:r>
                      <a:endParaRPr lang="fr-FR" sz="16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07000"/>
                        </a:lnSpc>
                        <a:spcAft>
                          <a:spcPts val="0"/>
                        </a:spcAft>
                      </a:pPr>
                      <a:r>
                        <a:rPr lang="fr-FR" sz="1600">
                          <a:latin typeface="Arial"/>
                          <a:ea typeface="Times New Roman"/>
                          <a:cs typeface="Times New Roman"/>
                        </a:rPr>
                        <a:t>NAP-NIGER Produits</a:t>
                      </a:r>
                      <a:endParaRPr lang="fr-FR" sz="16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2425">
                <a:tc>
                  <a:txBody>
                    <a:bodyPr/>
                    <a:lstStyle/>
                    <a:p>
                      <a:pPr marL="36195">
                        <a:lnSpc>
                          <a:spcPct val="107000"/>
                        </a:lnSpc>
                        <a:spcAft>
                          <a:spcPts val="0"/>
                        </a:spcAft>
                      </a:pPr>
                      <a:r>
                        <a:rPr lang="fr-FR" sz="1600" b="1">
                          <a:latin typeface="Arial"/>
                          <a:ea typeface="Times New Roman"/>
                          <a:cs typeface="Times New Roman"/>
                        </a:rPr>
                        <a:t>Sections</a:t>
                      </a:r>
                      <a:endParaRPr lang="fr-FR" sz="16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07000"/>
                        </a:lnSpc>
                        <a:spcAft>
                          <a:spcPts val="0"/>
                        </a:spcAft>
                      </a:pPr>
                      <a:r>
                        <a:rPr lang="fr-FR" sz="1600" dirty="0">
                          <a:latin typeface="Arial"/>
                          <a:ea typeface="Times New Roman"/>
                          <a:cs typeface="Times New Roman"/>
                        </a:rPr>
                        <a:t>21</a:t>
                      </a:r>
                      <a:endParaRPr lang="fr-FR" sz="1600" dirty="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07000"/>
                        </a:lnSpc>
                        <a:spcAft>
                          <a:spcPts val="0"/>
                        </a:spcAft>
                      </a:pPr>
                      <a:r>
                        <a:rPr lang="fr-FR" sz="1600" dirty="0">
                          <a:latin typeface="Arial"/>
                          <a:ea typeface="Times New Roman"/>
                          <a:cs typeface="Times New Roman"/>
                        </a:rPr>
                        <a:t>21</a:t>
                      </a:r>
                      <a:endParaRPr lang="fr-FR" sz="1600" dirty="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2425">
                <a:tc>
                  <a:txBody>
                    <a:bodyPr/>
                    <a:lstStyle/>
                    <a:p>
                      <a:pPr marL="36195">
                        <a:lnSpc>
                          <a:spcPct val="107000"/>
                        </a:lnSpc>
                        <a:spcAft>
                          <a:spcPts val="0"/>
                        </a:spcAft>
                      </a:pPr>
                      <a:r>
                        <a:rPr lang="fr-FR" sz="1600" b="1">
                          <a:latin typeface="Arial"/>
                          <a:ea typeface="Times New Roman"/>
                          <a:cs typeface="Times New Roman"/>
                        </a:rPr>
                        <a:t>Divisions</a:t>
                      </a:r>
                      <a:endParaRPr lang="fr-FR" sz="16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07000"/>
                        </a:lnSpc>
                        <a:spcAft>
                          <a:spcPts val="0"/>
                        </a:spcAft>
                      </a:pPr>
                      <a:r>
                        <a:rPr lang="fr-FR" sz="1600" dirty="0">
                          <a:latin typeface="Arial"/>
                          <a:ea typeface="Times New Roman"/>
                          <a:cs typeface="Times New Roman"/>
                        </a:rPr>
                        <a:t>88</a:t>
                      </a:r>
                      <a:endParaRPr lang="fr-FR" sz="1600" dirty="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07000"/>
                        </a:lnSpc>
                        <a:spcAft>
                          <a:spcPts val="0"/>
                        </a:spcAft>
                      </a:pPr>
                      <a:r>
                        <a:rPr lang="fr-FR" sz="1600" dirty="0">
                          <a:latin typeface="Arial"/>
                          <a:ea typeface="Times New Roman"/>
                          <a:cs typeface="Times New Roman"/>
                        </a:rPr>
                        <a:t>88</a:t>
                      </a:r>
                      <a:endParaRPr lang="fr-FR" sz="1600" dirty="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2425">
                <a:tc>
                  <a:txBody>
                    <a:bodyPr/>
                    <a:lstStyle/>
                    <a:p>
                      <a:pPr marL="36195">
                        <a:lnSpc>
                          <a:spcPct val="107000"/>
                        </a:lnSpc>
                        <a:spcAft>
                          <a:spcPts val="0"/>
                        </a:spcAft>
                      </a:pPr>
                      <a:r>
                        <a:rPr lang="fr-FR" sz="1600" b="1">
                          <a:latin typeface="Arial"/>
                          <a:ea typeface="Times New Roman"/>
                          <a:cs typeface="Times New Roman"/>
                        </a:rPr>
                        <a:t>Groupes</a:t>
                      </a:r>
                      <a:endParaRPr lang="fr-FR" sz="16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07000"/>
                        </a:lnSpc>
                        <a:spcAft>
                          <a:spcPts val="0"/>
                        </a:spcAft>
                      </a:pPr>
                      <a:r>
                        <a:rPr lang="fr-FR" sz="1600">
                          <a:latin typeface="Arial"/>
                          <a:ea typeface="Times New Roman"/>
                          <a:cs typeface="Times New Roman"/>
                        </a:rPr>
                        <a:t>136</a:t>
                      </a:r>
                      <a:endParaRPr lang="fr-FR" sz="16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07000"/>
                        </a:lnSpc>
                        <a:spcAft>
                          <a:spcPts val="0"/>
                        </a:spcAft>
                      </a:pPr>
                      <a:r>
                        <a:rPr lang="fr-FR" sz="1600" dirty="0">
                          <a:latin typeface="Arial"/>
                          <a:ea typeface="Times New Roman"/>
                          <a:cs typeface="Times New Roman"/>
                        </a:rPr>
                        <a:t>136</a:t>
                      </a:r>
                      <a:endParaRPr lang="fr-FR" sz="1600" dirty="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2425">
                <a:tc>
                  <a:txBody>
                    <a:bodyPr/>
                    <a:lstStyle/>
                    <a:p>
                      <a:pPr marL="36195">
                        <a:lnSpc>
                          <a:spcPct val="107000"/>
                        </a:lnSpc>
                        <a:spcAft>
                          <a:spcPts val="0"/>
                        </a:spcAft>
                      </a:pPr>
                      <a:r>
                        <a:rPr lang="fr-FR" sz="1600" b="1">
                          <a:latin typeface="Arial"/>
                          <a:ea typeface="Times New Roman"/>
                          <a:cs typeface="Times New Roman"/>
                        </a:rPr>
                        <a:t>Classes</a:t>
                      </a:r>
                      <a:endParaRPr lang="fr-FR" sz="16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07000"/>
                        </a:lnSpc>
                        <a:spcAft>
                          <a:spcPts val="0"/>
                        </a:spcAft>
                      </a:pPr>
                      <a:r>
                        <a:rPr lang="fr-FR" sz="1600">
                          <a:latin typeface="Arial"/>
                          <a:ea typeface="Times New Roman"/>
                          <a:cs typeface="Times New Roman"/>
                        </a:rPr>
                        <a:t>225</a:t>
                      </a:r>
                      <a:endParaRPr lang="fr-FR" sz="16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07000"/>
                        </a:lnSpc>
                        <a:spcAft>
                          <a:spcPts val="0"/>
                        </a:spcAft>
                      </a:pPr>
                      <a:r>
                        <a:rPr lang="fr-FR" sz="1600" dirty="0">
                          <a:latin typeface="Arial"/>
                          <a:ea typeface="Times New Roman"/>
                          <a:cs typeface="Times New Roman"/>
                        </a:rPr>
                        <a:t>225</a:t>
                      </a:r>
                      <a:endParaRPr lang="fr-FR" sz="1600" dirty="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2425">
                <a:tc>
                  <a:txBody>
                    <a:bodyPr/>
                    <a:lstStyle/>
                    <a:p>
                      <a:pPr marL="36195">
                        <a:lnSpc>
                          <a:spcPct val="107000"/>
                        </a:lnSpc>
                        <a:spcAft>
                          <a:spcPts val="0"/>
                        </a:spcAft>
                      </a:pPr>
                      <a:r>
                        <a:rPr lang="fr-FR" sz="1600" b="1">
                          <a:latin typeface="Arial"/>
                          <a:ea typeface="Times New Roman"/>
                          <a:cs typeface="Times New Roman"/>
                        </a:rPr>
                        <a:t>Catégories</a:t>
                      </a:r>
                      <a:endParaRPr lang="fr-FR" sz="160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07000"/>
                        </a:lnSpc>
                        <a:spcAft>
                          <a:spcPts val="0"/>
                        </a:spcAft>
                      </a:pPr>
                      <a:endParaRPr lang="fr-FR" sz="1600">
                        <a:latin typeface="Arial"/>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195" algn="ctr">
                        <a:lnSpc>
                          <a:spcPct val="107000"/>
                        </a:lnSpc>
                        <a:spcAft>
                          <a:spcPts val="0"/>
                        </a:spcAft>
                      </a:pPr>
                      <a:r>
                        <a:rPr lang="fr-FR" sz="1600" dirty="0">
                          <a:latin typeface="Arial"/>
                          <a:ea typeface="Times New Roman"/>
                          <a:cs typeface="Times New Roman"/>
                        </a:rPr>
                        <a:t>528</a:t>
                      </a:r>
                      <a:endParaRPr lang="fr-FR" sz="1600" dirty="0">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6626" name="Titre 1"/>
          <p:cNvSpPr>
            <a:spLocks noGrp="1"/>
          </p:cNvSpPr>
          <p:nvPr>
            <p:ph type="title"/>
          </p:nvPr>
        </p:nvSpPr>
        <p:spPr>
          <a:xfrm>
            <a:off x="1500188" y="357166"/>
            <a:ext cx="7429530" cy="768372"/>
          </a:xfrm>
        </p:spPr>
        <p:txBody>
          <a:bodyPr/>
          <a:lstStyle/>
          <a:p>
            <a:pPr eaLnBrk="1" hangingPunct="1"/>
            <a:r>
              <a:rPr lang="fr-FR" altLang="fr-FR" sz="2000" b="1" dirty="0" smtClean="0">
                <a:solidFill>
                  <a:schemeClr val="tx1"/>
                </a:solidFill>
                <a:latin typeface="Arial" pitchFamily="34" charset="0"/>
                <a:cs typeface="Arial" pitchFamily="34" charset="0"/>
              </a:rPr>
              <a:t>III. </a:t>
            </a:r>
            <a:r>
              <a:rPr lang="fr-FR" sz="2000" b="1" dirty="0" smtClean="0">
                <a:solidFill>
                  <a:schemeClr val="tx1"/>
                </a:solidFill>
                <a:latin typeface="Arial" pitchFamily="34" charset="0"/>
                <a:cs typeface="Arial" pitchFamily="34" charset="0"/>
              </a:rPr>
              <a:t>PRÉSENTATION DU PLAN DE TRAVAIL DE REBASAGE DES COMPTES ET DU PASSAGE AU SCN2008 </a:t>
            </a:r>
            <a:endParaRPr lang="fr-FR" altLang="fr-FR" sz="2000" dirty="0" smtClean="0">
              <a:solidFill>
                <a:schemeClr val="tx1"/>
              </a:solidFill>
              <a:cs typeface="Tahoma" pitchFamily="34" charset="0"/>
            </a:endParaRPr>
          </a:p>
        </p:txBody>
      </p:sp>
      <p:sp>
        <p:nvSpPr>
          <p:cNvPr id="26627" name="Espace réservé du contenu 2"/>
          <p:cNvSpPr>
            <a:spLocks noGrp="1"/>
          </p:cNvSpPr>
          <p:nvPr>
            <p:ph sz="quarter" idx="1"/>
          </p:nvPr>
        </p:nvSpPr>
        <p:spPr>
          <a:xfrm>
            <a:off x="250825" y="1643063"/>
            <a:ext cx="8385175" cy="4522787"/>
          </a:xfrm>
        </p:spPr>
        <p:txBody>
          <a:bodyPr/>
          <a:lstStyle/>
          <a:p>
            <a:pPr marL="457200" indent="-457200" algn="just">
              <a:buClrTx/>
              <a:buSzPct val="100000"/>
              <a:buNone/>
            </a:pPr>
            <a:r>
              <a:rPr lang="fr-FR" sz="1900" dirty="0" smtClean="0">
                <a:latin typeface="Arial Narrow" pitchFamily="34" charset="0"/>
                <a:cs typeface="Arial" pitchFamily="34" charset="0"/>
              </a:rPr>
              <a:t>Mise </a:t>
            </a:r>
            <a:r>
              <a:rPr lang="fr-FR" sz="1900" dirty="0" smtClean="0">
                <a:latin typeface="Arial Narrow" pitchFamily="34" charset="0"/>
                <a:cs typeface="Arial" pitchFamily="34" charset="0"/>
              </a:rPr>
              <a:t>en place, au sein de l’INS, d’une équipe de comptables nationaux chargée de tous les travaux  (janvier 2015)</a:t>
            </a:r>
          </a:p>
          <a:p>
            <a:pPr marL="457200" indent="-457200" algn="just">
              <a:buClrTx/>
              <a:buSzPct val="100000"/>
              <a:buFont typeface="Wingdings" pitchFamily="2" charset="2"/>
              <a:buChar char="q"/>
            </a:pPr>
            <a:r>
              <a:rPr lang="fr-FR" sz="1900" dirty="0" smtClean="0">
                <a:latin typeface="Arial Narrow" pitchFamily="34" charset="0"/>
                <a:cs typeface="Arial" pitchFamily="34" charset="0"/>
              </a:rPr>
              <a:t>Elaboration d’un plan d’action (août 2015)</a:t>
            </a:r>
          </a:p>
          <a:p>
            <a:pPr marL="457200" indent="-457200" algn="just">
              <a:buClrTx/>
              <a:buSzPct val="100000"/>
              <a:buFont typeface="Wingdings" pitchFamily="2" charset="2"/>
              <a:buChar char="q"/>
            </a:pPr>
            <a:r>
              <a:rPr lang="fr-FR" sz="1900" dirty="0" smtClean="0">
                <a:latin typeface="Arial Narrow" pitchFamily="34" charset="0"/>
                <a:cs typeface="Arial" pitchFamily="34" charset="0"/>
              </a:rPr>
              <a:t>Elaboration </a:t>
            </a:r>
            <a:r>
              <a:rPr lang="fr-FR" sz="1900" dirty="0" smtClean="0">
                <a:latin typeface="Arial Narrow" pitchFamily="34" charset="0"/>
                <a:cs typeface="Arial" pitchFamily="34" charset="0"/>
              </a:rPr>
              <a:t>des </a:t>
            </a:r>
            <a:r>
              <a:rPr lang="fr-FR" sz="1900" dirty="0" smtClean="0">
                <a:latin typeface="Arial Narrow" pitchFamily="34" charset="0"/>
                <a:cs typeface="Arial" pitchFamily="34" charset="0"/>
              </a:rPr>
              <a:t>nomenclature d’activités et de produits conforme  aux normes </a:t>
            </a:r>
            <a:r>
              <a:rPr lang="fr-FR" sz="1900" dirty="0" smtClean="0">
                <a:latin typeface="Arial Narrow" pitchFamily="34" charset="0"/>
                <a:cs typeface="Arial" pitchFamily="34" charset="0"/>
              </a:rPr>
              <a:t>internationales et des </a:t>
            </a:r>
            <a:r>
              <a:rPr lang="fr-FR" sz="1900" dirty="0" smtClean="0">
                <a:latin typeface="Arial Narrow" pitchFamily="34" charset="0"/>
                <a:cs typeface="Arial" pitchFamily="34" charset="0"/>
              </a:rPr>
              <a:t>nomenclatures de travail (mars  2016 à novembre 2017) </a:t>
            </a:r>
          </a:p>
          <a:p>
            <a:pPr marL="457200" indent="-457200" algn="just">
              <a:buClrTx/>
              <a:buSzPct val="100000"/>
              <a:buFont typeface="Wingdings" pitchFamily="2" charset="2"/>
              <a:buChar char="q"/>
            </a:pPr>
            <a:r>
              <a:rPr lang="fr-FR" sz="1900" dirty="0" smtClean="0">
                <a:latin typeface="Arial Narrow" pitchFamily="34" charset="0"/>
                <a:cs typeface="Arial" pitchFamily="34" charset="0"/>
              </a:rPr>
              <a:t>Collecte et traitement des données statistiques de base en maintenant des contacts permanents avec les principaux acteurs</a:t>
            </a:r>
          </a:p>
          <a:p>
            <a:pPr marL="457200" indent="-457200" algn="just">
              <a:buClrTx/>
              <a:buSzPct val="100000"/>
              <a:buFont typeface="Wingdings" pitchFamily="2" charset="2"/>
              <a:buChar char="q"/>
            </a:pPr>
            <a:r>
              <a:rPr lang="fr-FR" sz="1900" dirty="0" smtClean="0">
                <a:latin typeface="Arial Narrow" pitchFamily="34" charset="0"/>
                <a:cs typeface="Arial" pitchFamily="34" charset="0"/>
              </a:rPr>
              <a:t>Mise à jour du répertoire national des entreprises (avril, mai 2017</a:t>
            </a:r>
            <a:r>
              <a:rPr lang="fr-FR" sz="1900" dirty="0" smtClean="0">
                <a:latin typeface="Arial Narrow" pitchFamily="34" charset="0"/>
                <a:cs typeface="Arial" pitchFamily="34" charset="0"/>
              </a:rPr>
              <a:t>)</a:t>
            </a:r>
          </a:p>
          <a:p>
            <a:pPr algn="just">
              <a:buClrTx/>
              <a:buSzPct val="100000"/>
              <a:buFont typeface="Wingdings" pitchFamily="2" charset="2"/>
              <a:buChar char="q"/>
            </a:pPr>
            <a:r>
              <a:rPr lang="fr-FR" sz="1900" dirty="0" smtClean="0">
                <a:latin typeface="Arial Narrow" pitchFamily="34" charset="0"/>
                <a:cs typeface="Arial" pitchFamily="34" charset="0"/>
              </a:rPr>
              <a:t>Produire </a:t>
            </a:r>
            <a:r>
              <a:rPr lang="fr-FR" sz="1900" dirty="0" smtClean="0">
                <a:latin typeface="Arial Narrow" pitchFamily="34" charset="0"/>
                <a:cs typeface="Arial" pitchFamily="34" charset="0"/>
              </a:rPr>
              <a:t>les comptes de l’année de base 2015 et la première année courante suivant le SCN 2008</a:t>
            </a:r>
          </a:p>
          <a:p>
            <a:pPr algn="just">
              <a:buClrTx/>
              <a:buSzPct val="100000"/>
              <a:buFont typeface="Wingdings" pitchFamily="2" charset="2"/>
              <a:buChar char="q"/>
            </a:pPr>
            <a:r>
              <a:rPr lang="fr-FR" sz="1900" dirty="0" smtClean="0">
                <a:latin typeface="Arial Narrow" pitchFamily="34" charset="0"/>
                <a:cs typeface="Arial" pitchFamily="34" charset="0"/>
              </a:rPr>
              <a:t>renforcer les capacités des cadres de la comptabilité nationale; </a:t>
            </a:r>
          </a:p>
          <a:p>
            <a:pPr algn="just">
              <a:buClrTx/>
              <a:buSzPct val="100000"/>
              <a:buFont typeface="Wingdings" pitchFamily="2" charset="2"/>
              <a:buChar char="q"/>
            </a:pPr>
            <a:r>
              <a:rPr lang="fr-FR" sz="1900" dirty="0" smtClean="0">
                <a:latin typeface="Arial Narrow" pitchFamily="34" charset="0"/>
                <a:cs typeface="Arial" pitchFamily="34" charset="0"/>
              </a:rPr>
              <a:t>Réaliser la </a:t>
            </a:r>
            <a:r>
              <a:rPr lang="fr-FR" sz="1900" dirty="0" err="1" smtClean="0">
                <a:latin typeface="Arial Narrow" pitchFamily="34" charset="0"/>
                <a:cs typeface="Arial" pitchFamily="34" charset="0"/>
              </a:rPr>
              <a:t>retropolation</a:t>
            </a:r>
            <a:r>
              <a:rPr lang="fr-FR" sz="1900" dirty="0" smtClean="0">
                <a:latin typeface="Arial Narrow" pitchFamily="34" charset="0"/>
                <a:cs typeface="Arial" pitchFamily="34" charset="0"/>
              </a:rPr>
              <a:t> des anciennes séries des comptes nationaux</a:t>
            </a:r>
          </a:p>
          <a:p>
            <a:pPr marL="0" indent="0">
              <a:buClrTx/>
              <a:buSzPct val="100000"/>
              <a:buFont typeface="Wingdings" pitchFamily="2" charset="2"/>
              <a:buChar char="q"/>
            </a:pPr>
            <a:r>
              <a:rPr lang="fr-FR" sz="1900" dirty="0" smtClean="0">
                <a:latin typeface="Arial Narrow" pitchFamily="34" charset="0"/>
                <a:cs typeface="Arial" pitchFamily="34" charset="0"/>
              </a:rPr>
              <a:t>   Elaborer les </a:t>
            </a:r>
            <a:r>
              <a:rPr lang="fr-FR" sz="1900" dirty="0" smtClean="0">
                <a:latin typeface="Arial Narrow" pitchFamily="34" charset="0"/>
                <a:cs typeface="Arial" pitchFamily="34" charset="0"/>
              </a:rPr>
              <a:t>notes </a:t>
            </a:r>
            <a:r>
              <a:rPr lang="fr-FR" sz="1900" dirty="0" smtClean="0">
                <a:latin typeface="Arial Narrow" pitchFamily="34" charset="0"/>
                <a:cs typeface="Arial" pitchFamily="34" charset="0"/>
              </a:rPr>
              <a:t>méthodologiques</a:t>
            </a:r>
            <a:endParaRPr lang="fr-FR" sz="2000" dirty="0" smtClean="0">
              <a:latin typeface="Arial Narrow" panose="020B0606020202030204" pitchFamily="34" charset="0"/>
            </a:endParaRPr>
          </a:p>
          <a:p>
            <a:pPr marL="0" indent="0">
              <a:spcBef>
                <a:spcPct val="0"/>
              </a:spcBef>
              <a:buFont typeface="Arial" charset="0"/>
              <a:buNone/>
            </a:pPr>
            <a:endParaRPr lang="fr-FR" altLang="fr-FR" sz="2000" dirty="0" smtClean="0">
              <a:latin typeface="Arial" charset="0"/>
              <a:cs typeface="Arial" charset="0"/>
            </a:endParaRPr>
          </a:p>
        </p:txBody>
      </p:sp>
      <p:sp>
        <p:nvSpPr>
          <p:cNvPr id="8196" name="Espace réservé du numéro de diapositive 5"/>
          <p:cNvSpPr>
            <a:spLocks noGrp="1"/>
          </p:cNvSpPr>
          <p:nvPr>
            <p:ph type="sldNum" sz="quarter" idx="12"/>
          </p:nvPr>
        </p:nvSpPr>
        <p:spPr bwMode="auto">
          <a:ln>
            <a:miter lim="800000"/>
            <a:headEnd/>
            <a:tailEnd/>
          </a:ln>
        </p:spPr>
        <p:txBody>
          <a:bodyPr>
            <a:noAutofit/>
          </a:bodyPr>
          <a:lstStyle/>
          <a:p>
            <a:pPr>
              <a:defRPr/>
            </a:pPr>
            <a:fld id="{1F6A0E01-7179-4176-970A-02A6F1F5072A}" type="slidenum">
              <a:rPr lang="fr-FR" altLang="fr-FR" sz="1800">
                <a:solidFill>
                  <a:schemeClr val="tx1"/>
                </a:solidFill>
              </a:rPr>
              <a:pPr>
                <a:defRPr/>
              </a:pPr>
              <a:t>7</a:t>
            </a:fld>
            <a:endParaRPr lang="fr-FR" altLang="fr-FR" sz="1800" dirty="0">
              <a:solidFill>
                <a:schemeClr val="tx1"/>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6626" name="Titre 1"/>
          <p:cNvSpPr>
            <a:spLocks noGrp="1"/>
          </p:cNvSpPr>
          <p:nvPr>
            <p:ph type="title"/>
          </p:nvPr>
        </p:nvSpPr>
        <p:spPr>
          <a:xfrm>
            <a:off x="1500188" y="357166"/>
            <a:ext cx="7429530" cy="768372"/>
          </a:xfrm>
        </p:spPr>
        <p:txBody>
          <a:bodyPr/>
          <a:lstStyle/>
          <a:p>
            <a:pPr eaLnBrk="1" hangingPunct="1"/>
            <a:r>
              <a:rPr lang="fr-FR" altLang="fr-FR" sz="2000" b="1" dirty="0" smtClean="0">
                <a:solidFill>
                  <a:schemeClr val="tx1"/>
                </a:solidFill>
                <a:latin typeface="Arial" pitchFamily="34" charset="0"/>
                <a:cs typeface="Arial" pitchFamily="34" charset="0"/>
              </a:rPr>
              <a:t>III. </a:t>
            </a:r>
            <a:r>
              <a:rPr lang="fr-FR" sz="2000" b="1" dirty="0" smtClean="0">
                <a:solidFill>
                  <a:schemeClr val="tx1"/>
                </a:solidFill>
                <a:latin typeface="Arial" pitchFamily="34" charset="0"/>
                <a:cs typeface="Arial" pitchFamily="34" charset="0"/>
              </a:rPr>
              <a:t>PRÉSENTATION DU PLAN DE TRAVAIL DE REBASAGE DES COMPTES ET DU PASSAGE AU SCN2008 </a:t>
            </a:r>
            <a:endParaRPr lang="fr-FR" altLang="fr-FR" sz="2000" dirty="0" smtClean="0">
              <a:solidFill>
                <a:schemeClr val="tx1"/>
              </a:solidFill>
              <a:cs typeface="Tahoma" pitchFamily="34" charset="0"/>
            </a:endParaRPr>
          </a:p>
        </p:txBody>
      </p:sp>
      <p:sp>
        <p:nvSpPr>
          <p:cNvPr id="26627" name="Espace réservé du contenu 2"/>
          <p:cNvSpPr>
            <a:spLocks noGrp="1"/>
          </p:cNvSpPr>
          <p:nvPr>
            <p:ph sz="quarter" idx="1"/>
          </p:nvPr>
        </p:nvSpPr>
        <p:spPr>
          <a:xfrm>
            <a:off x="250825" y="1643063"/>
            <a:ext cx="8385175" cy="4522787"/>
          </a:xfrm>
        </p:spPr>
        <p:txBody>
          <a:bodyPr/>
          <a:lstStyle/>
          <a:p>
            <a:pPr marL="0" indent="0">
              <a:spcBef>
                <a:spcPct val="0"/>
              </a:spcBef>
              <a:buFont typeface="Arial" charset="0"/>
              <a:buNone/>
            </a:pPr>
            <a:r>
              <a:rPr lang="fr-FR" altLang="fr-FR" sz="2000" b="1" dirty="0" smtClean="0">
                <a:latin typeface="Arial" charset="0"/>
                <a:cs typeface="Arial" charset="0"/>
              </a:rPr>
              <a:t>Elaboration d’un programme des activités</a:t>
            </a:r>
          </a:p>
          <a:p>
            <a:pPr marL="0" indent="0">
              <a:spcBef>
                <a:spcPct val="0"/>
              </a:spcBef>
              <a:buFont typeface="Arial" charset="0"/>
              <a:buNone/>
            </a:pPr>
            <a:endParaRPr lang="fr-FR" altLang="fr-FR" sz="2000" b="1" dirty="0" smtClean="0">
              <a:latin typeface="Arial" charset="0"/>
              <a:cs typeface="Arial" charset="0"/>
            </a:endParaRPr>
          </a:p>
          <a:p>
            <a:pPr marL="92075" indent="-92075">
              <a:buClrTx/>
              <a:buSzPct val="100000"/>
              <a:buFont typeface="Wingdings" pitchFamily="2" charset="2"/>
              <a:buChar char="q"/>
            </a:pPr>
            <a:r>
              <a:rPr lang="fr-FR" sz="2000" dirty="0" smtClean="0">
                <a:latin typeface="Arial Narrow" panose="020B0606020202030204" pitchFamily="34" charset="0"/>
              </a:rPr>
              <a:t> Elaborer </a:t>
            </a:r>
            <a:r>
              <a:rPr lang="fr-FR" sz="2000" dirty="0" smtClean="0">
                <a:latin typeface="Arial Narrow" panose="020B0606020202030204" pitchFamily="34" charset="0"/>
              </a:rPr>
              <a:t>une nomenclature d’activités et de produits conforme  aux normes internationales;</a:t>
            </a:r>
          </a:p>
          <a:p>
            <a:pPr algn="just">
              <a:buClrTx/>
              <a:buSzPct val="100000"/>
              <a:buFont typeface="Wingdings" pitchFamily="2" charset="2"/>
              <a:buChar char="q"/>
            </a:pPr>
            <a:r>
              <a:rPr lang="fr-FR" sz="2000" dirty="0" smtClean="0">
                <a:latin typeface="Arial Narrow" panose="020B0606020202030204" pitchFamily="34" charset="0"/>
              </a:rPr>
              <a:t>collecter et traiter les données statistiques de base;</a:t>
            </a:r>
          </a:p>
          <a:p>
            <a:pPr algn="just">
              <a:buClrTx/>
              <a:buSzPct val="100000"/>
              <a:buFont typeface="Wingdings" pitchFamily="2" charset="2"/>
              <a:buChar char="q"/>
            </a:pPr>
            <a:r>
              <a:rPr lang="fr-FR" sz="2000" dirty="0" smtClean="0">
                <a:latin typeface="Arial Narrow" panose="020B0606020202030204" pitchFamily="34" charset="0"/>
              </a:rPr>
              <a:t>Produire les comptes de l’année de base 2015 et la première année courante suivant le SCN 2008</a:t>
            </a:r>
          </a:p>
          <a:p>
            <a:pPr algn="just">
              <a:buClrTx/>
              <a:buSzPct val="100000"/>
              <a:buFont typeface="Wingdings" pitchFamily="2" charset="2"/>
              <a:buChar char="q"/>
            </a:pPr>
            <a:r>
              <a:rPr lang="fr-FR" sz="2000" dirty="0" smtClean="0">
                <a:latin typeface="Arial Narrow" panose="020B0606020202030204" pitchFamily="34" charset="0"/>
              </a:rPr>
              <a:t>renforcer les capacités des cadres de la comptabilité nationale; </a:t>
            </a:r>
          </a:p>
          <a:p>
            <a:pPr algn="just">
              <a:buClrTx/>
              <a:buSzPct val="100000"/>
              <a:buFont typeface="Wingdings" pitchFamily="2" charset="2"/>
              <a:buChar char="q"/>
            </a:pPr>
            <a:r>
              <a:rPr lang="fr-FR" sz="2000" dirty="0" smtClean="0">
                <a:latin typeface="Arial Narrow" panose="020B0606020202030204" pitchFamily="34" charset="0"/>
              </a:rPr>
              <a:t>Réaliser la </a:t>
            </a:r>
            <a:r>
              <a:rPr lang="fr-FR" sz="2000" dirty="0" err="1" smtClean="0">
                <a:latin typeface="Arial Narrow" panose="020B0606020202030204" pitchFamily="34" charset="0"/>
              </a:rPr>
              <a:t>retropolation</a:t>
            </a:r>
            <a:r>
              <a:rPr lang="fr-FR" sz="2000" dirty="0" smtClean="0">
                <a:latin typeface="Arial Narrow" panose="020B0606020202030204" pitchFamily="34" charset="0"/>
              </a:rPr>
              <a:t> des anciennes séries des comptes nationaux</a:t>
            </a:r>
          </a:p>
          <a:p>
            <a:pPr marL="0" indent="0">
              <a:buClrTx/>
              <a:buSzPct val="100000"/>
              <a:buFont typeface="Wingdings" pitchFamily="2" charset="2"/>
              <a:buChar char="q"/>
            </a:pPr>
            <a:r>
              <a:rPr lang="fr-FR" sz="2000" dirty="0" smtClean="0">
                <a:latin typeface="Arial Narrow" panose="020B0606020202030204" pitchFamily="34" charset="0"/>
              </a:rPr>
              <a:t>élaborer des notes méthodologiques qui permettront de réaliser un document 	global retraçant tout le processus de changement d’année de base et mise en œuvre du SCN 2008</a:t>
            </a:r>
          </a:p>
          <a:p>
            <a:pPr marL="266700" indent="-266700">
              <a:buClrTx/>
              <a:buSzPct val="100000"/>
              <a:buFont typeface="Wingdings" pitchFamily="2" charset="2"/>
              <a:buChar char="§"/>
            </a:pPr>
            <a:endParaRPr lang="fr-FR" sz="2000" dirty="0" smtClean="0">
              <a:latin typeface="Arial Narrow" panose="020B0606020202030204" pitchFamily="34" charset="0"/>
            </a:endParaRPr>
          </a:p>
          <a:p>
            <a:pPr marL="0" indent="0">
              <a:spcBef>
                <a:spcPct val="0"/>
              </a:spcBef>
              <a:buFont typeface="Arial" charset="0"/>
              <a:buNone/>
            </a:pPr>
            <a:endParaRPr lang="fr-FR" altLang="fr-FR" sz="2000" b="1" dirty="0" smtClean="0">
              <a:latin typeface="Arial" charset="0"/>
              <a:cs typeface="Arial" charset="0"/>
            </a:endParaRPr>
          </a:p>
        </p:txBody>
      </p:sp>
      <p:sp>
        <p:nvSpPr>
          <p:cNvPr id="8196" name="Espace réservé du numéro de diapositive 5"/>
          <p:cNvSpPr>
            <a:spLocks noGrp="1"/>
          </p:cNvSpPr>
          <p:nvPr>
            <p:ph type="sldNum" sz="quarter" idx="12"/>
          </p:nvPr>
        </p:nvSpPr>
        <p:spPr bwMode="auto">
          <a:ln>
            <a:miter lim="800000"/>
            <a:headEnd/>
            <a:tailEnd/>
          </a:ln>
        </p:spPr>
        <p:txBody>
          <a:bodyPr>
            <a:noAutofit/>
          </a:bodyPr>
          <a:lstStyle/>
          <a:p>
            <a:pPr>
              <a:defRPr/>
            </a:pPr>
            <a:fld id="{1F6A0E01-7179-4176-970A-02A6F1F5072A}" type="slidenum">
              <a:rPr lang="fr-FR" altLang="fr-FR" sz="1800">
                <a:solidFill>
                  <a:schemeClr val="tx1"/>
                </a:solidFill>
              </a:rPr>
              <a:pPr>
                <a:defRPr/>
              </a:pPr>
              <a:t>8</a:t>
            </a:fld>
            <a:endParaRPr lang="fr-FR" altLang="fr-FR" sz="1800" dirty="0">
              <a:solidFill>
                <a:schemeClr val="tx1"/>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6626" name="Titre 1"/>
          <p:cNvSpPr>
            <a:spLocks noGrp="1"/>
          </p:cNvSpPr>
          <p:nvPr>
            <p:ph type="title"/>
          </p:nvPr>
        </p:nvSpPr>
        <p:spPr>
          <a:xfrm>
            <a:off x="1500188" y="188913"/>
            <a:ext cx="7186612" cy="936625"/>
          </a:xfrm>
        </p:spPr>
        <p:txBody>
          <a:bodyPr/>
          <a:lstStyle/>
          <a:p>
            <a:pPr eaLnBrk="1" hangingPunct="1"/>
            <a:r>
              <a:rPr lang="fr-FR" altLang="fr-FR" sz="3200" b="1" dirty="0" smtClean="0">
                <a:solidFill>
                  <a:schemeClr val="tx1"/>
                </a:solidFill>
                <a:cs typeface="Tahoma" pitchFamily="34" charset="0"/>
              </a:rPr>
              <a:t>IV. </a:t>
            </a:r>
            <a:r>
              <a:rPr lang="fr-FR" sz="2800" b="1" dirty="0" smtClean="0">
                <a:solidFill>
                  <a:schemeClr val="tx1"/>
                </a:solidFill>
                <a:cs typeface="Tahoma" pitchFamily="34" charset="0"/>
              </a:rPr>
              <a:t>ETAT DES TRAVAUX MIS EN OEUVRE</a:t>
            </a:r>
            <a:endParaRPr lang="fr-FR" altLang="fr-FR" sz="2800" dirty="0" smtClean="0">
              <a:solidFill>
                <a:schemeClr val="tx1"/>
              </a:solidFill>
              <a:cs typeface="Tahoma" pitchFamily="34" charset="0"/>
            </a:endParaRPr>
          </a:p>
        </p:txBody>
      </p:sp>
      <p:sp>
        <p:nvSpPr>
          <p:cNvPr id="26627" name="Espace réservé du contenu 2"/>
          <p:cNvSpPr>
            <a:spLocks noGrp="1"/>
          </p:cNvSpPr>
          <p:nvPr>
            <p:ph sz="quarter" idx="1"/>
          </p:nvPr>
        </p:nvSpPr>
        <p:spPr>
          <a:xfrm>
            <a:off x="250825" y="1643063"/>
            <a:ext cx="8385175" cy="4522787"/>
          </a:xfrm>
        </p:spPr>
        <p:txBody>
          <a:bodyPr/>
          <a:lstStyle/>
          <a:p>
            <a:pPr marL="457200" indent="-457200" algn="just">
              <a:buNone/>
            </a:pPr>
            <a:endParaRPr lang="fr-FR" sz="2000" b="1" dirty="0" smtClean="0">
              <a:latin typeface="Arial Narrow" panose="020B0606020202030204" pitchFamily="34" charset="0"/>
            </a:endParaRPr>
          </a:p>
          <a:p>
            <a:pPr marL="457200" indent="-457200" algn="just">
              <a:buNone/>
            </a:pPr>
            <a:r>
              <a:rPr lang="fr-FR" sz="2200" b="1" dirty="0" smtClean="0">
                <a:latin typeface="Arial" pitchFamily="34" charset="0"/>
                <a:cs typeface="Arial" pitchFamily="34" charset="0"/>
              </a:rPr>
              <a:t>1. Les </a:t>
            </a:r>
            <a:r>
              <a:rPr lang="fr-FR" sz="2200" b="1" dirty="0" smtClean="0">
                <a:latin typeface="Arial" pitchFamily="34" charset="0"/>
                <a:cs typeface="Arial" pitchFamily="34" charset="0"/>
              </a:rPr>
              <a:t>travaux  </a:t>
            </a:r>
            <a:r>
              <a:rPr lang="fr-FR" sz="2200" b="1" dirty="0" smtClean="0">
                <a:latin typeface="Arial" pitchFamily="34" charset="0"/>
                <a:cs typeface="Arial" pitchFamily="34" charset="0"/>
              </a:rPr>
              <a:t>généraux</a:t>
            </a:r>
          </a:p>
          <a:p>
            <a:pPr marL="457200" indent="-457200" algn="just">
              <a:buAutoNum type="arabicPeriod"/>
            </a:pPr>
            <a:endParaRPr lang="fr-FR" sz="2000" b="1" dirty="0" smtClean="0">
              <a:latin typeface="Arial Narrow" panose="020B0606020202030204" pitchFamily="34" charset="0"/>
            </a:endParaRPr>
          </a:p>
          <a:p>
            <a:pPr lvl="0" algn="just">
              <a:buClrTx/>
              <a:buSzPct val="100000"/>
              <a:buFont typeface="Wingdings" pitchFamily="2" charset="2"/>
              <a:buChar char="q"/>
            </a:pPr>
            <a:r>
              <a:rPr lang="fr-FR" sz="2000" dirty="0" smtClean="0">
                <a:latin typeface="Arial Narrow" panose="020B0606020202030204" pitchFamily="34" charset="0"/>
              </a:rPr>
              <a:t>La mise en place des nomenclatures ;</a:t>
            </a:r>
          </a:p>
          <a:p>
            <a:pPr lvl="0" algn="just">
              <a:buClrTx/>
              <a:buSzPct val="100000"/>
              <a:buFont typeface="Wingdings" pitchFamily="2" charset="2"/>
              <a:buChar char="q"/>
            </a:pPr>
            <a:r>
              <a:rPr lang="fr-FR" sz="2000" dirty="0" smtClean="0">
                <a:latin typeface="Arial Narrow" panose="020B0606020202030204" pitchFamily="34" charset="0"/>
              </a:rPr>
              <a:t>La mise à jour du répertoire national d’entreprises;</a:t>
            </a:r>
          </a:p>
          <a:p>
            <a:pPr lvl="0" algn="just">
              <a:lnSpc>
                <a:spcPct val="120000"/>
              </a:lnSpc>
              <a:buClrTx/>
              <a:buSzPct val="100000"/>
              <a:buFont typeface="Wingdings" pitchFamily="2" charset="2"/>
              <a:buChar char="q"/>
            </a:pPr>
            <a:r>
              <a:rPr lang="fr-FR" sz="2000" dirty="0" smtClean="0">
                <a:latin typeface="Arial Narrow" panose="020B0606020202030204" pitchFamily="34" charset="0"/>
              </a:rPr>
              <a:t>Le choix de l’année de base, la périodicité et le ou les outils informatiques utilisés pour la compilation des comptes nationaux ;</a:t>
            </a:r>
          </a:p>
          <a:p>
            <a:pPr lvl="0" algn="just">
              <a:buClrTx/>
              <a:buSzPct val="100000"/>
              <a:buFont typeface="Wingdings" pitchFamily="2" charset="2"/>
              <a:buChar char="q"/>
            </a:pPr>
            <a:r>
              <a:rPr lang="fr-FR" sz="2000" dirty="0" smtClean="0">
                <a:latin typeface="Arial Narrow" panose="020B0606020202030204" pitchFamily="34" charset="0"/>
              </a:rPr>
              <a:t>L’identification des sources de données existantes ou complémentaires ;</a:t>
            </a:r>
          </a:p>
          <a:p>
            <a:pPr lvl="0" algn="just">
              <a:buClrTx/>
              <a:buSzPct val="100000"/>
              <a:buFont typeface="Wingdings" pitchFamily="2" charset="2"/>
              <a:buChar char="q"/>
            </a:pPr>
            <a:r>
              <a:rPr lang="fr-FR" sz="2000" dirty="0" smtClean="0">
                <a:latin typeface="Arial Narrow" panose="020B0606020202030204" pitchFamily="34" charset="0"/>
              </a:rPr>
              <a:t>Le renforcement des capacités des comptables nationaux.</a:t>
            </a:r>
          </a:p>
          <a:p>
            <a:pPr marL="0" indent="0">
              <a:spcBef>
                <a:spcPct val="0"/>
              </a:spcBef>
              <a:buFont typeface="Arial" charset="0"/>
              <a:buNone/>
            </a:pPr>
            <a:endParaRPr lang="fr-FR" altLang="fr-FR" sz="2000" dirty="0" smtClean="0">
              <a:latin typeface="Arial" charset="0"/>
              <a:cs typeface="Arial" charset="0"/>
            </a:endParaRPr>
          </a:p>
        </p:txBody>
      </p:sp>
      <p:sp>
        <p:nvSpPr>
          <p:cNvPr id="8196" name="Espace réservé du numéro de diapositive 5"/>
          <p:cNvSpPr>
            <a:spLocks noGrp="1"/>
          </p:cNvSpPr>
          <p:nvPr>
            <p:ph type="sldNum" sz="quarter" idx="12"/>
          </p:nvPr>
        </p:nvSpPr>
        <p:spPr bwMode="auto">
          <a:ln>
            <a:miter lim="800000"/>
            <a:headEnd/>
            <a:tailEnd/>
          </a:ln>
        </p:spPr>
        <p:txBody>
          <a:bodyPr>
            <a:noAutofit/>
          </a:bodyPr>
          <a:lstStyle/>
          <a:p>
            <a:pPr>
              <a:defRPr/>
            </a:pPr>
            <a:fld id="{1F6A0E01-7179-4176-970A-02A6F1F5072A}" type="slidenum">
              <a:rPr lang="fr-FR" altLang="fr-FR" sz="1800">
                <a:solidFill>
                  <a:schemeClr val="tx1"/>
                </a:solidFill>
              </a:rPr>
              <a:pPr>
                <a:defRPr/>
              </a:pPr>
              <a:t>9</a:t>
            </a:fld>
            <a:endParaRPr lang="fr-FR" altLang="fr-FR" sz="1800" dirty="0">
              <a:solidFill>
                <a:schemeClr val="tx1"/>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édian">
  <a:themeElements>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é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Médian">
  <a:themeElements>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é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10.xml><?xml version="1.0" encoding="utf-8"?>
<a:themeOverride xmlns:a="http://schemas.openxmlformats.org/drawingml/2006/main">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11.xml><?xml version="1.0" encoding="utf-8"?>
<a:themeOverride xmlns:a="http://schemas.openxmlformats.org/drawingml/2006/main">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12.xml><?xml version="1.0" encoding="utf-8"?>
<a:themeOverride xmlns:a="http://schemas.openxmlformats.org/drawingml/2006/main">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13.xml><?xml version="1.0" encoding="utf-8"?>
<a:themeOverride xmlns:a="http://schemas.openxmlformats.org/drawingml/2006/main">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14.xml><?xml version="1.0" encoding="utf-8"?>
<a:themeOverride xmlns:a="http://schemas.openxmlformats.org/drawingml/2006/main">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15.xml><?xml version="1.0" encoding="utf-8"?>
<a:themeOverride xmlns:a="http://schemas.openxmlformats.org/drawingml/2006/main">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16.xml><?xml version="1.0" encoding="utf-8"?>
<a:themeOverride xmlns:a="http://schemas.openxmlformats.org/drawingml/2006/main">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17.xml><?xml version="1.0" encoding="utf-8"?>
<a:themeOverride xmlns:a="http://schemas.openxmlformats.org/drawingml/2006/main">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18.xml><?xml version="1.0" encoding="utf-8"?>
<a:themeOverride xmlns:a="http://schemas.openxmlformats.org/drawingml/2006/main">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19.xml><?xml version="1.0" encoding="utf-8"?>
<a:themeOverride xmlns:a="http://schemas.openxmlformats.org/drawingml/2006/main">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2.xml><?xml version="1.0" encoding="utf-8"?>
<a:themeOverride xmlns:a="http://schemas.openxmlformats.org/drawingml/2006/main">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20.xml><?xml version="1.0" encoding="utf-8"?>
<a:themeOverride xmlns:a="http://schemas.openxmlformats.org/drawingml/2006/main">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21.xml><?xml version="1.0" encoding="utf-8"?>
<a:themeOverride xmlns:a="http://schemas.openxmlformats.org/drawingml/2006/main">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3.xml><?xml version="1.0" encoding="utf-8"?>
<a:themeOverride xmlns:a="http://schemas.openxmlformats.org/drawingml/2006/main">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4.xml><?xml version="1.0" encoding="utf-8"?>
<a:themeOverride xmlns:a="http://schemas.openxmlformats.org/drawingml/2006/main">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5.xml><?xml version="1.0" encoding="utf-8"?>
<a:themeOverride xmlns:a="http://schemas.openxmlformats.org/drawingml/2006/main">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6.xml><?xml version="1.0" encoding="utf-8"?>
<a:themeOverride xmlns:a="http://schemas.openxmlformats.org/drawingml/2006/main">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7.xml><?xml version="1.0" encoding="utf-8"?>
<a:themeOverride xmlns:a="http://schemas.openxmlformats.org/drawingml/2006/main">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8.xml><?xml version="1.0" encoding="utf-8"?>
<a:themeOverride xmlns:a="http://schemas.openxmlformats.org/drawingml/2006/main">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ppt/theme/themeOverride9.xml><?xml version="1.0" encoding="utf-8"?>
<a:themeOverride xmlns:a="http://schemas.openxmlformats.org/drawingml/2006/main">
  <a:clrScheme name="Mé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
  <TotalTime>5735</TotalTime>
  <Words>1289</Words>
  <Application>Microsoft Office PowerPoint</Application>
  <PresentationFormat>Affichage à l'écran (4:3)</PresentationFormat>
  <Paragraphs>196</Paragraphs>
  <Slides>19</Slides>
  <Notes>1</Notes>
  <HiddenSlides>0</HiddenSlides>
  <MMClips>0</MMClips>
  <ScaleCrop>false</ScaleCrop>
  <HeadingPairs>
    <vt:vector size="4" baseType="variant">
      <vt:variant>
        <vt:lpstr>Thème</vt:lpstr>
      </vt:variant>
      <vt:variant>
        <vt:i4>2</vt:i4>
      </vt:variant>
      <vt:variant>
        <vt:lpstr>Titres des diapositives</vt:lpstr>
      </vt:variant>
      <vt:variant>
        <vt:i4>19</vt:i4>
      </vt:variant>
    </vt:vector>
  </HeadingPairs>
  <TitlesOfParts>
    <vt:vector size="21" baseType="lpstr">
      <vt:lpstr>Médian</vt:lpstr>
      <vt:lpstr>1_Médian</vt:lpstr>
      <vt:lpstr>Diapositive 1</vt:lpstr>
      <vt:lpstr>INTRODUCTION</vt:lpstr>
      <vt:lpstr>PLAN DE LA PRESENTATION</vt:lpstr>
      <vt:lpstr>I. ETAT DE MISE EN ŒUVRE DES RECOMMANDATIONS DU DERNIER ATELIER</vt:lpstr>
      <vt:lpstr>II. MISE EN ŒUVRE DE NOMENCLATURES</vt:lpstr>
      <vt:lpstr>II. MISE EN ŒUVRE DE NOMENCLATURES</vt:lpstr>
      <vt:lpstr>III. PRÉSENTATION DU PLAN DE TRAVAIL DE REBASAGE DES COMPTES ET DU PASSAGE AU SCN2008 </vt:lpstr>
      <vt:lpstr>III. PRÉSENTATION DU PLAN DE TRAVAIL DE REBASAGE DES COMPTES ET DU PASSAGE AU SCN2008 </vt:lpstr>
      <vt:lpstr>IV. ETAT DES TRAVAUX MIS EN OEUVRE</vt:lpstr>
      <vt:lpstr>Diapositive 10</vt:lpstr>
      <vt:lpstr>Diapositive 11</vt:lpstr>
      <vt:lpstr>IV. ETAT DES TRAVAUX MIS EN OEUVRE</vt:lpstr>
      <vt:lpstr>IV. ETAT DES TRAVAUX MIS EN OEUVRE</vt:lpstr>
      <vt:lpstr>Diapositive 14</vt:lpstr>
      <vt:lpstr>V. TRAVAUX DE LA RÉNOVATION RESTANTS À REALISER</vt:lpstr>
      <vt:lpstr>V. DIFFICULTÉS RENCONTRÉES ET SOLUTIONS</vt:lpstr>
      <vt:lpstr>VI. CONCLUSION</vt:lpstr>
      <vt:lpstr>VII. PERSPECTIVES</vt:lpstr>
      <vt:lpstr>MERCI POUR VOTRE ATTENTION</vt:lpstr>
    </vt:vector>
  </TitlesOfParts>
  <Company>INS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COMMUNAUTE ECONOMIQUE DES            ECONOMIC COMMUNITY OF ETATS DE L’AFRIQUE DE L’OUEST           WEST AFRICAN STATES</dc:title>
  <dc:creator>TASSIOU</dc:creator>
  <cp:lastModifiedBy>Laouali Chaibou</cp:lastModifiedBy>
  <cp:revision>499</cp:revision>
  <dcterms:created xsi:type="dcterms:W3CDTF">2010-05-02T08:13:13Z</dcterms:created>
  <dcterms:modified xsi:type="dcterms:W3CDTF">2019-10-09T16:01:12Z</dcterms:modified>
</cp:coreProperties>
</file>