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3" r:id="rId2"/>
    <p:sldId id="357" r:id="rId3"/>
    <p:sldId id="358" r:id="rId4"/>
    <p:sldId id="359" r:id="rId5"/>
    <p:sldId id="360" r:id="rId6"/>
    <p:sldId id="361" r:id="rId7"/>
    <p:sldId id="362" r:id="rId8"/>
    <p:sldId id="363" r:id="rId9"/>
    <p:sldId id="364" r:id="rId10"/>
    <p:sldId id="365" r:id="rId11"/>
    <p:sldId id="366" r:id="rId12"/>
    <p:sldId id="367" r:id="rId13"/>
    <p:sldId id="368" r:id="rId14"/>
  </p:sldIdLst>
  <p:sldSz cx="9144000" cy="6858000" type="screen4x3"/>
  <p:notesSz cx="7099300" cy="10234613"/>
  <p:defaultTextStyle>
    <a:defPPr>
      <a:defRPr lang="fr-F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DDDDDD"/>
    <a:srgbClr val="000099"/>
    <a:srgbClr val="1C1C1C"/>
    <a:srgbClr val="080808"/>
    <a:srgbClr val="333333"/>
    <a:srgbClr val="0033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626" autoAdjust="0"/>
    <p:restoredTop sz="96717" autoAdjust="0"/>
  </p:normalViewPr>
  <p:slideViewPr>
    <p:cSldViewPr>
      <p:cViewPr varScale="1">
        <p:scale>
          <a:sx n="73" d="100"/>
          <a:sy n="73" d="100"/>
        </p:scale>
        <p:origin x="17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026"/>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20483" name="Rectangle 1027"/>
          <p:cNvSpPr>
            <a:spLocks noGrp="1" noChangeArrowheads="1"/>
          </p:cNvSpPr>
          <p:nvPr>
            <p:ph type="dt" sz="quarter"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20484" name="Rectangle 1028"/>
          <p:cNvSpPr>
            <a:spLocks noGrp="1" noChangeArrowheads="1"/>
          </p:cNvSpPr>
          <p:nvPr>
            <p:ph type="ftr" sz="quarter" idx="2"/>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20485" name="Rectangle 1029"/>
          <p:cNvSpPr>
            <a:spLocks noGrp="1" noChangeArrowheads="1"/>
          </p:cNvSpPr>
          <p:nvPr>
            <p:ph type="sldNum" sz="quarter" idx="3"/>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03F61FA8-9F53-4CE8-80D9-383E5BABAB04}" type="slidenum">
              <a:rPr lang="fr-FR" altLang="fr-F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defTabSz="947738">
              <a:defRPr sz="1200" smtClean="0"/>
            </a:lvl1pPr>
          </a:lstStyle>
          <a:p>
            <a:pPr>
              <a:defRPr/>
            </a:pPr>
            <a:endParaRPr lang="fr-FR" altLang="fr-FR"/>
          </a:p>
        </p:txBody>
      </p:sp>
      <p:sp>
        <p:nvSpPr>
          <p:cNvPr id="6147" name="Rectangle 3"/>
          <p:cNvSpPr>
            <a:spLocks noGrp="1" noChangeArrowheads="1"/>
          </p:cNvSpPr>
          <p:nvPr>
            <p:ph type="dt" idx="1"/>
          </p:nvPr>
        </p:nvSpPr>
        <p:spPr bwMode="auto">
          <a:xfrm>
            <a:off x="4022725" y="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lvl1pPr algn="r" defTabSz="947738">
              <a:defRPr sz="1200" smtClean="0"/>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46150" y="4862513"/>
            <a:ext cx="5207000" cy="460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6150" name="Rectangle 6"/>
          <p:cNvSpPr>
            <a:spLocks noGrp="1" noChangeArrowheads="1"/>
          </p:cNvSpPr>
          <p:nvPr>
            <p:ph type="ftr" sz="quarter" idx="4"/>
          </p:nvPr>
        </p:nvSpPr>
        <p:spPr bwMode="auto">
          <a:xfrm>
            <a:off x="0"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defTabSz="947738">
              <a:defRPr sz="1200" smtClean="0"/>
            </a:lvl1pPr>
          </a:lstStyle>
          <a:p>
            <a:pPr>
              <a:defRPr/>
            </a:pPr>
            <a:endParaRPr lang="fr-FR" altLang="fr-FR"/>
          </a:p>
        </p:txBody>
      </p:sp>
      <p:sp>
        <p:nvSpPr>
          <p:cNvPr id="6151" name="Rectangle 7"/>
          <p:cNvSpPr>
            <a:spLocks noGrp="1" noChangeArrowheads="1"/>
          </p:cNvSpPr>
          <p:nvPr>
            <p:ph type="sldNum" sz="quarter" idx="5"/>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36" tIns="47369" rIns="94736" bIns="47369" numCol="1" anchor="b" anchorCtr="0" compatLnSpc="1">
            <a:prstTxWarp prst="textNoShape">
              <a:avLst/>
            </a:prstTxWarp>
          </a:bodyPr>
          <a:lstStyle>
            <a:lvl1pPr algn="r" defTabSz="947738">
              <a:defRPr sz="1200"/>
            </a:lvl1pPr>
          </a:lstStyle>
          <a:p>
            <a:fld id="{17E1391F-5B5A-44BE-94FF-CEEA3D8A0DC6}"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txBox="1">
            <a:spLocks noGrp="1" noChangeArrowheads="1"/>
          </p:cNvSpPr>
          <p:nvPr/>
        </p:nvSpPr>
        <p:spPr bwMode="auto">
          <a:xfrm>
            <a:off x="4022725" y="9721850"/>
            <a:ext cx="3076575"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751" tIns="47376" rIns="94751" bIns="47376" anchor="b"/>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A4DD107-11E2-4478-8C50-5857D2872471}" type="slidenum">
              <a:rPr lang="fr-FR" altLang="fr-FR"/>
              <a:pPr algn="r" eaLnBrk="1" hangingPunct="1">
                <a:spcBef>
                  <a:spcPct val="0"/>
                </a:spcBef>
              </a:pPr>
              <a:t>1</a:t>
            </a:fld>
            <a:endParaRPr lang="fr-FR" altLang="fr-FR"/>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p:spPr>
        <p:txBody>
          <a:bodyPr/>
          <a:lstStyle/>
          <a:p>
            <a:pPr eaLnBrk="1" hangingPunct="1"/>
            <a:endParaRPr lang="fr-FR" altLang="fr-FR" smtClean="0"/>
          </a:p>
        </p:txBody>
      </p:sp>
    </p:spTree>
    <p:extLst>
      <p:ext uri="{BB962C8B-B14F-4D97-AF65-F5344CB8AC3E}">
        <p14:creationId xmlns:p14="http://schemas.microsoft.com/office/powerpoint/2010/main" val="28452810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1031"/>
          <p:cNvSpPr>
            <a:spLocks noChangeShapeType="1"/>
          </p:cNvSpPr>
          <p:nvPr/>
        </p:nvSpPr>
        <p:spPr bwMode="auto">
          <a:xfrm>
            <a:off x="457200" y="2667000"/>
            <a:ext cx="32766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5" name="Line 1037"/>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6" name="Picture 1039" descr="C:\Documents and Settings\All Users\Documents\Transfert_WINDOWS\Transfert_Laurie\Insee\Visuels pour PPT\Bureaux-Small-100dpi-RV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2590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40" descr="C:\Documents and Settings\All Users\Documents\Transfert_WINDOWS\Transfert_Laurie\Insee\Visuels pour PPT\Drapeaux-Small-100dpi-RV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876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41" descr="C:\Documents and Settings\All Users\Documents\Transfert_WINDOWS\Transfert_Laurie\Insee\Visuels pour PPT\Ecran1-Small-100dpi-RV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43" descr="C:\Documents and Settings\All Users\Documents\Transfert_WINDOWS\Transfert_Laurie\Insee\Visuels pour PPT\Logement-Small-100dpi-RVB.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1447800"/>
            <a:ext cx="161925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1044"/>
          <p:cNvSpPr txBox="1">
            <a:spLocks noChangeArrowheads="1"/>
          </p:cNvSpPr>
          <p:nvPr/>
        </p:nvSpPr>
        <p:spPr bwMode="auto">
          <a:xfrm>
            <a:off x="447675" y="4724400"/>
            <a:ext cx="549592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2000">
                <a:solidFill>
                  <a:srgbClr val="000099"/>
                </a:solidFill>
                <a:latin typeface="Arial" panose="020B0604020202020204" pitchFamily="34" charset="0"/>
              </a:rPr>
              <a:t>Billot Sylvain</a:t>
            </a:r>
            <a:br>
              <a:rPr lang="fr-FR" altLang="fr-FR" sz="2000">
                <a:solidFill>
                  <a:srgbClr val="000099"/>
                </a:solidFill>
                <a:latin typeface="Arial" panose="020B0604020202020204" pitchFamily="34" charset="0"/>
              </a:rPr>
            </a:br>
            <a:r>
              <a:rPr lang="fr-FR" altLang="fr-FR" sz="2000">
                <a:solidFill>
                  <a:srgbClr val="000099"/>
                </a:solidFill>
                <a:latin typeface="Arial" panose="020B0604020202020204" pitchFamily="34" charset="0"/>
              </a:rPr>
              <a:t>Division Synthèse générale des comptes (DCN)</a:t>
            </a:r>
          </a:p>
        </p:txBody>
      </p:sp>
      <p:pic>
        <p:nvPicPr>
          <p:cNvPr id="11" name="Picture 1047" descr="\\S90ddarsfer\sil\SIL\IIS\Com\DiaporamaCharte2011\Photos\ChoixPhotos\FouleLuxembourgRecadreePetiteB.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304800"/>
            <a:ext cx="16192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054"/>
          <p:cNvGrpSpPr>
            <a:grpSpLocks/>
          </p:cNvGrpSpPr>
          <p:nvPr/>
        </p:nvGrpSpPr>
        <p:grpSpPr bwMode="auto">
          <a:xfrm>
            <a:off x="247650" y="5638800"/>
            <a:ext cx="644525" cy="1104900"/>
            <a:chOff x="156" y="3552"/>
            <a:chExt cx="406" cy="696"/>
          </a:xfrm>
        </p:grpSpPr>
        <p:sp>
          <p:nvSpPr>
            <p:cNvPr id="13" name="Rectangle 1055"/>
            <p:cNvSpPr>
              <a:spLocks noChangeArrowheads="1"/>
            </p:cNvSpPr>
            <p:nvPr userDrawn="1"/>
          </p:nvSpPr>
          <p:spPr bwMode="auto">
            <a:xfrm>
              <a:off x="291" y="3552"/>
              <a:ext cx="249" cy="24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4" name="Picture 1056" descr="\\S90ddarsfer\sil\SIL\IIS\Com\DiaporamaCharte2011\Version définitive\InseeDeveloppeRVB.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56" y="3552"/>
              <a:ext cx="406" cy="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4" name="Rectangle 1026"/>
          <p:cNvSpPr>
            <a:spLocks noGrp="1" noChangeArrowheads="1"/>
          </p:cNvSpPr>
          <p:nvPr>
            <p:ph type="ctrTitle"/>
          </p:nvPr>
        </p:nvSpPr>
        <p:spPr>
          <a:xfrm>
            <a:off x="457200" y="1187450"/>
            <a:ext cx="5794375" cy="1079500"/>
          </a:xfrm>
          <a:extLst>
            <a:ext uri="{91240B29-F687-4F45-9708-019B960494DF}">
              <a14:hiddenLine xmlns:a14="http://schemas.microsoft.com/office/drawing/2010/main" w="9525">
                <a:solidFill>
                  <a:srgbClr val="003399"/>
                </a:solidFill>
                <a:miter lim="800000"/>
                <a:headEnd/>
                <a:tailEnd/>
              </a14:hiddenLine>
            </a:ext>
          </a:extLst>
        </p:spPr>
        <p:txBody>
          <a:bodyPr/>
          <a:lstStyle>
            <a:lvl1pPr>
              <a:defRPr/>
            </a:lvl1pPr>
          </a:lstStyle>
          <a:p>
            <a:pPr lvl="0"/>
            <a:r>
              <a:rPr lang="fr-FR" altLang="fr-FR" noProof="0" smtClean="0"/>
              <a:t>Titre du diaporama</a:t>
            </a:r>
            <a:br>
              <a:rPr lang="fr-FR" altLang="fr-FR" noProof="0" smtClean="0"/>
            </a:br>
            <a:r>
              <a:rPr lang="fr-FR" altLang="fr-FR" noProof="0" smtClean="0"/>
              <a:t>sur deux lignes</a:t>
            </a:r>
          </a:p>
        </p:txBody>
      </p:sp>
      <p:sp>
        <p:nvSpPr>
          <p:cNvPr id="3075" name="Rectangle 1027"/>
          <p:cNvSpPr>
            <a:spLocks noGrp="1" noChangeArrowheads="1"/>
          </p:cNvSpPr>
          <p:nvPr>
            <p:ph type="subTitle" idx="1"/>
          </p:nvPr>
        </p:nvSpPr>
        <p:spPr>
          <a:xfrm>
            <a:off x="457200" y="2362200"/>
            <a:ext cx="5791200" cy="990600"/>
          </a:xfrm>
        </p:spPr>
        <p:txBody>
          <a:bodyPr/>
          <a:lstStyle>
            <a:lvl1pPr marL="0" indent="0">
              <a:buFontTx/>
              <a:buNone/>
              <a:defRPr sz="2100" b="1" i="1">
                <a:solidFill>
                  <a:srgbClr val="FF6600"/>
                </a:solidFill>
              </a:defRPr>
            </a:lvl1pPr>
          </a:lstStyle>
          <a:p>
            <a:pPr lvl="0"/>
            <a:r>
              <a:rPr lang="fr-FR" altLang="fr-FR" noProof="0" smtClean="0"/>
              <a:t>Sous titre</a:t>
            </a:r>
          </a:p>
        </p:txBody>
      </p:sp>
      <p:sp>
        <p:nvSpPr>
          <p:cNvPr id="15" name="Rectangle 1028"/>
          <p:cNvSpPr>
            <a:spLocks noGrp="1" noChangeArrowheads="1"/>
          </p:cNvSpPr>
          <p:nvPr>
            <p:ph type="dt" sz="half" idx="10"/>
          </p:nvPr>
        </p:nvSpPr>
        <p:spPr/>
        <p:txBody>
          <a:bodyPr/>
          <a:lstStyle>
            <a:lvl1pPr>
              <a:defRPr smtClean="0">
                <a:solidFill>
                  <a:srgbClr val="000099"/>
                </a:solidFill>
              </a:defRPr>
            </a:lvl1pPr>
          </a:lstStyle>
          <a:p>
            <a:pPr>
              <a:defRPr/>
            </a:pPr>
            <a:r>
              <a:rPr lang="fr-FR" altLang="fr-FR"/>
              <a:t>28/11/2014</a:t>
            </a:r>
          </a:p>
        </p:txBody>
      </p:sp>
    </p:spTree>
    <p:extLst>
      <p:ext uri="{BB962C8B-B14F-4D97-AF65-F5344CB8AC3E}">
        <p14:creationId xmlns:p14="http://schemas.microsoft.com/office/powerpoint/2010/main" val="1423717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62278D9-4F85-42AE-BD40-8649F71FB873}" type="slidenum">
              <a:rPr lang="fr-FR" altLang="fr-FR"/>
              <a:pPr/>
              <a:t>‹N°›</a:t>
            </a:fld>
            <a:endParaRPr lang="fr-FR" altLang="fr-FR"/>
          </a:p>
        </p:txBody>
      </p:sp>
    </p:spTree>
    <p:extLst>
      <p:ext uri="{BB962C8B-B14F-4D97-AF65-F5344CB8AC3E}">
        <p14:creationId xmlns:p14="http://schemas.microsoft.com/office/powerpoint/2010/main" val="46982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216650" y="161925"/>
            <a:ext cx="2038350" cy="593407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01600" y="161925"/>
            <a:ext cx="5962650" cy="593407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1EEE05F2-FE0F-4EEA-92DE-60F7553FFA23}" type="slidenum">
              <a:rPr lang="fr-FR" altLang="fr-FR"/>
              <a:pPr/>
              <a:t>‹N°›</a:t>
            </a:fld>
            <a:endParaRPr lang="fr-FR" altLang="fr-FR"/>
          </a:p>
        </p:txBody>
      </p:sp>
    </p:spTree>
    <p:extLst>
      <p:ext uri="{BB962C8B-B14F-4D97-AF65-F5344CB8AC3E}">
        <p14:creationId xmlns:p14="http://schemas.microsoft.com/office/powerpoint/2010/main" val="407708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a:xfrm>
            <a:off x="8382000" y="6324600"/>
            <a:ext cx="762000" cy="228600"/>
          </a:xfrm>
        </p:spPr>
        <p:txBody>
          <a:bodyPr/>
          <a:lstStyle>
            <a:lvl1pPr>
              <a:defRPr/>
            </a:lvl1pPr>
          </a:lstStyle>
          <a:p>
            <a:pPr>
              <a:defRPr/>
            </a:pPr>
            <a:r>
              <a:rPr lang="fr-FR" altLang="fr-FR"/>
              <a:t>Date</a:t>
            </a:r>
          </a:p>
        </p:txBody>
      </p:sp>
      <p:sp>
        <p:nvSpPr>
          <p:cNvPr id="5" name="Espace réservé du pied de page 4"/>
          <p:cNvSpPr>
            <a:spLocks noGrp="1"/>
          </p:cNvSpPr>
          <p:nvPr>
            <p:ph type="ftr" sz="quarter" idx="11"/>
          </p:nvPr>
        </p:nvSpPr>
        <p:spPr>
          <a:xfrm>
            <a:off x="838200" y="6324600"/>
            <a:ext cx="6477000" cy="228600"/>
          </a:xfrm>
        </p:spPr>
        <p:txBody>
          <a:bodyPr/>
          <a:lstStyle>
            <a:lvl1pPr>
              <a:defRPr/>
            </a:lvl1pPr>
          </a:lstStyle>
          <a:p>
            <a:pPr>
              <a:defRPr/>
            </a:pPr>
            <a:r>
              <a:rPr lang="fr-FR" altLang="fr-FR"/>
              <a:t>Titre du diaporama</a:t>
            </a:r>
          </a:p>
        </p:txBody>
      </p:sp>
      <p:sp>
        <p:nvSpPr>
          <p:cNvPr id="6" name="Espace réservé du numéro de diapositive 5"/>
          <p:cNvSpPr>
            <a:spLocks noGrp="1"/>
          </p:cNvSpPr>
          <p:nvPr>
            <p:ph type="sldNum" sz="quarter" idx="12"/>
          </p:nvPr>
        </p:nvSpPr>
        <p:spPr>
          <a:xfrm>
            <a:off x="0" y="6324600"/>
            <a:ext cx="304800" cy="228600"/>
          </a:xfrm>
        </p:spPr>
        <p:txBody>
          <a:bodyPr/>
          <a:lstStyle>
            <a:lvl1pPr>
              <a:defRPr/>
            </a:lvl1pPr>
          </a:lstStyle>
          <a:p>
            <a:fld id="{E262B659-B599-438C-BD2E-9BA94088FC54}" type="slidenum">
              <a:rPr lang="fr-FR" altLang="fr-FR"/>
              <a:pPr/>
              <a:t>‹N°›</a:t>
            </a:fld>
            <a:endParaRPr lang="fr-FR" altLang="fr-FR"/>
          </a:p>
        </p:txBody>
      </p:sp>
    </p:spTree>
    <p:extLst>
      <p:ext uri="{BB962C8B-B14F-4D97-AF65-F5344CB8AC3E}">
        <p14:creationId xmlns:p14="http://schemas.microsoft.com/office/powerpoint/2010/main" val="16808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BFAA955B-2790-480E-B70E-88DBEA09CE44}" type="slidenum">
              <a:rPr lang="fr-FR" altLang="fr-FR"/>
              <a:pPr/>
              <a:t>‹N°›</a:t>
            </a:fld>
            <a:endParaRPr lang="fr-FR" altLang="fr-FR"/>
          </a:p>
        </p:txBody>
      </p:sp>
    </p:spTree>
    <p:extLst>
      <p:ext uri="{BB962C8B-B14F-4D97-AF65-F5344CB8AC3E}">
        <p14:creationId xmlns:p14="http://schemas.microsoft.com/office/powerpoint/2010/main" val="219853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5"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6" name="Rectangle 9"/>
          <p:cNvSpPr>
            <a:spLocks noGrp="1" noChangeArrowheads="1"/>
          </p:cNvSpPr>
          <p:nvPr>
            <p:ph type="sldNum" sz="quarter" idx="12"/>
          </p:nvPr>
        </p:nvSpPr>
        <p:spPr>
          <a:ln/>
        </p:spPr>
        <p:txBody>
          <a:bodyPr/>
          <a:lstStyle>
            <a:lvl1pPr>
              <a:defRPr/>
            </a:lvl1pPr>
          </a:lstStyle>
          <a:p>
            <a:fld id="{005FD093-44BD-4B81-983A-98780D2D97F3}" type="slidenum">
              <a:rPr lang="fr-FR" altLang="fr-FR"/>
              <a:pPr/>
              <a:t>‹N°›</a:t>
            </a:fld>
            <a:endParaRPr lang="fr-FR" altLang="fr-FR"/>
          </a:p>
        </p:txBody>
      </p:sp>
    </p:spTree>
    <p:extLst>
      <p:ext uri="{BB962C8B-B14F-4D97-AF65-F5344CB8AC3E}">
        <p14:creationId xmlns:p14="http://schemas.microsoft.com/office/powerpoint/2010/main" val="2926447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016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254500" y="1295400"/>
            <a:ext cx="40005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4730780E-D289-4947-956B-0071D6349590}" type="slidenum">
              <a:rPr lang="fr-FR" altLang="fr-FR"/>
              <a:pPr/>
              <a:t>‹N°›</a:t>
            </a:fld>
            <a:endParaRPr lang="fr-FR" altLang="fr-FR"/>
          </a:p>
        </p:txBody>
      </p:sp>
    </p:spTree>
    <p:extLst>
      <p:ext uri="{BB962C8B-B14F-4D97-AF65-F5344CB8AC3E}">
        <p14:creationId xmlns:p14="http://schemas.microsoft.com/office/powerpoint/2010/main" val="3862732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8"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9" name="Rectangle 9"/>
          <p:cNvSpPr>
            <a:spLocks noGrp="1" noChangeArrowheads="1"/>
          </p:cNvSpPr>
          <p:nvPr>
            <p:ph type="sldNum" sz="quarter" idx="12"/>
          </p:nvPr>
        </p:nvSpPr>
        <p:spPr>
          <a:ln/>
        </p:spPr>
        <p:txBody>
          <a:bodyPr/>
          <a:lstStyle>
            <a:lvl1pPr>
              <a:defRPr/>
            </a:lvl1pPr>
          </a:lstStyle>
          <a:p>
            <a:fld id="{D38C7897-9320-439E-98BA-41CFA7CDD667}" type="slidenum">
              <a:rPr lang="fr-FR" altLang="fr-FR"/>
              <a:pPr/>
              <a:t>‹N°›</a:t>
            </a:fld>
            <a:endParaRPr lang="fr-FR" altLang="fr-FR"/>
          </a:p>
        </p:txBody>
      </p:sp>
    </p:spTree>
    <p:extLst>
      <p:ext uri="{BB962C8B-B14F-4D97-AF65-F5344CB8AC3E}">
        <p14:creationId xmlns:p14="http://schemas.microsoft.com/office/powerpoint/2010/main" val="371134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4"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5" name="Rectangle 9"/>
          <p:cNvSpPr>
            <a:spLocks noGrp="1" noChangeArrowheads="1"/>
          </p:cNvSpPr>
          <p:nvPr>
            <p:ph type="sldNum" sz="quarter" idx="12"/>
          </p:nvPr>
        </p:nvSpPr>
        <p:spPr>
          <a:ln/>
        </p:spPr>
        <p:txBody>
          <a:bodyPr/>
          <a:lstStyle>
            <a:lvl1pPr>
              <a:defRPr/>
            </a:lvl1pPr>
          </a:lstStyle>
          <a:p>
            <a:fld id="{4D40F451-7E25-4340-8F07-7380AB1A105C}" type="slidenum">
              <a:rPr lang="fr-FR" altLang="fr-FR"/>
              <a:pPr/>
              <a:t>‹N°›</a:t>
            </a:fld>
            <a:endParaRPr lang="fr-FR" altLang="fr-FR"/>
          </a:p>
        </p:txBody>
      </p:sp>
    </p:spTree>
    <p:extLst>
      <p:ext uri="{BB962C8B-B14F-4D97-AF65-F5344CB8AC3E}">
        <p14:creationId xmlns:p14="http://schemas.microsoft.com/office/powerpoint/2010/main" val="619789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3"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4" name="Rectangle 9"/>
          <p:cNvSpPr>
            <a:spLocks noGrp="1" noChangeArrowheads="1"/>
          </p:cNvSpPr>
          <p:nvPr>
            <p:ph type="sldNum" sz="quarter" idx="12"/>
          </p:nvPr>
        </p:nvSpPr>
        <p:spPr>
          <a:ln/>
        </p:spPr>
        <p:txBody>
          <a:bodyPr/>
          <a:lstStyle>
            <a:lvl1pPr>
              <a:defRPr/>
            </a:lvl1pPr>
          </a:lstStyle>
          <a:p>
            <a:fld id="{9468F2D2-0FFD-41BC-93FD-457BDDB31D33}" type="slidenum">
              <a:rPr lang="fr-FR" altLang="fr-FR"/>
              <a:pPr/>
              <a:t>‹N°›</a:t>
            </a:fld>
            <a:endParaRPr lang="fr-FR" altLang="fr-FR"/>
          </a:p>
        </p:txBody>
      </p:sp>
    </p:spTree>
    <p:extLst>
      <p:ext uri="{BB962C8B-B14F-4D97-AF65-F5344CB8AC3E}">
        <p14:creationId xmlns:p14="http://schemas.microsoft.com/office/powerpoint/2010/main" val="3773176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FB9DA367-F7CC-4ED7-ABD5-2DFA6BD5AA59}" type="slidenum">
              <a:rPr lang="fr-FR" altLang="fr-FR"/>
              <a:pPr/>
              <a:t>‹N°›</a:t>
            </a:fld>
            <a:endParaRPr lang="fr-FR" altLang="fr-FR"/>
          </a:p>
        </p:txBody>
      </p:sp>
    </p:spTree>
    <p:extLst>
      <p:ext uri="{BB962C8B-B14F-4D97-AF65-F5344CB8AC3E}">
        <p14:creationId xmlns:p14="http://schemas.microsoft.com/office/powerpoint/2010/main" val="4268651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r>
              <a:rPr lang="fr-FR" altLang="fr-FR"/>
              <a:t>Date</a:t>
            </a:r>
          </a:p>
        </p:txBody>
      </p:sp>
      <p:sp>
        <p:nvSpPr>
          <p:cNvPr id="6" name="Rectangle 8"/>
          <p:cNvSpPr>
            <a:spLocks noGrp="1" noChangeArrowheads="1"/>
          </p:cNvSpPr>
          <p:nvPr>
            <p:ph type="ftr" sz="quarter" idx="11"/>
          </p:nvPr>
        </p:nvSpPr>
        <p:spPr>
          <a:ln/>
        </p:spPr>
        <p:txBody>
          <a:bodyPr/>
          <a:lstStyle>
            <a:lvl1pPr>
              <a:defRPr/>
            </a:lvl1pPr>
          </a:lstStyle>
          <a:p>
            <a:pPr>
              <a:defRPr/>
            </a:pPr>
            <a:r>
              <a:rPr lang="fr-FR" altLang="fr-FR"/>
              <a:t>Titre du diaporama</a:t>
            </a:r>
          </a:p>
        </p:txBody>
      </p:sp>
      <p:sp>
        <p:nvSpPr>
          <p:cNvPr id="7" name="Rectangle 9"/>
          <p:cNvSpPr>
            <a:spLocks noGrp="1" noChangeArrowheads="1"/>
          </p:cNvSpPr>
          <p:nvPr>
            <p:ph type="sldNum" sz="quarter" idx="12"/>
          </p:nvPr>
        </p:nvSpPr>
        <p:spPr>
          <a:ln/>
        </p:spPr>
        <p:txBody>
          <a:bodyPr/>
          <a:lstStyle>
            <a:lvl1pPr>
              <a:defRPr/>
            </a:lvl1pPr>
          </a:lstStyle>
          <a:p>
            <a:fld id="{E6C9573D-FF1F-48A7-A80A-D4A355859847}" type="slidenum">
              <a:rPr lang="fr-FR" altLang="fr-FR"/>
              <a:pPr/>
              <a:t>‹N°›</a:t>
            </a:fld>
            <a:endParaRPr lang="fr-FR" altLang="fr-FR"/>
          </a:p>
        </p:txBody>
      </p:sp>
    </p:spTree>
    <p:extLst>
      <p:ext uri="{BB962C8B-B14F-4D97-AF65-F5344CB8AC3E}">
        <p14:creationId xmlns:p14="http://schemas.microsoft.com/office/powerpoint/2010/main" val="1217523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1925"/>
            <a:ext cx="7772400"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a:t>
            </a:r>
            <a:br>
              <a:rPr lang="fr-FR" altLang="fr-FR" smtClean="0"/>
            </a:br>
            <a:r>
              <a:rPr lang="fr-FR" altLang="fr-FR" smtClean="0"/>
              <a:t>le style</a:t>
            </a:r>
          </a:p>
        </p:txBody>
      </p:sp>
      <p:sp>
        <p:nvSpPr>
          <p:cNvPr id="1027" name="Rectangle 3"/>
          <p:cNvSpPr>
            <a:spLocks noGrp="1" noChangeArrowheads="1"/>
          </p:cNvSpPr>
          <p:nvPr>
            <p:ph type="body" idx="1"/>
          </p:nvPr>
        </p:nvSpPr>
        <p:spPr bwMode="auto">
          <a:xfrm>
            <a:off x="101600" y="1295400"/>
            <a:ext cx="8153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31" name="Rectangle 7"/>
          <p:cNvSpPr>
            <a:spLocks noGrp="1" noChangeArrowheads="1"/>
          </p:cNvSpPr>
          <p:nvPr>
            <p:ph type="dt" sz="half" idx="2"/>
          </p:nvPr>
        </p:nvSpPr>
        <p:spPr bwMode="auto">
          <a:xfrm>
            <a:off x="8382000" y="6324600"/>
            <a:ext cx="762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solidFill>
                  <a:srgbClr val="003399"/>
                </a:solidFill>
                <a:latin typeface="+mn-lt"/>
              </a:defRPr>
            </a:lvl1pPr>
          </a:lstStyle>
          <a:p>
            <a:pPr>
              <a:defRPr/>
            </a:pPr>
            <a:r>
              <a:rPr lang="fr-FR" altLang="fr-FR"/>
              <a:t>Date</a:t>
            </a:r>
          </a:p>
        </p:txBody>
      </p:sp>
      <p:sp>
        <p:nvSpPr>
          <p:cNvPr id="1032" name="Rectangle 8"/>
          <p:cNvSpPr>
            <a:spLocks noGrp="1" noChangeArrowheads="1"/>
          </p:cNvSpPr>
          <p:nvPr>
            <p:ph type="ftr" sz="quarter" idx="3"/>
          </p:nvPr>
        </p:nvSpPr>
        <p:spPr bwMode="auto">
          <a:xfrm>
            <a:off x="838200" y="6324600"/>
            <a:ext cx="6477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i="1" smtClean="0">
                <a:solidFill>
                  <a:srgbClr val="003399"/>
                </a:solidFill>
                <a:latin typeface="+mn-lt"/>
              </a:defRPr>
            </a:lvl1pPr>
          </a:lstStyle>
          <a:p>
            <a:pPr>
              <a:defRPr/>
            </a:pPr>
            <a:r>
              <a:rPr lang="fr-FR" altLang="fr-FR"/>
              <a:t>Titre du diaporama</a:t>
            </a:r>
          </a:p>
        </p:txBody>
      </p:sp>
      <p:sp>
        <p:nvSpPr>
          <p:cNvPr id="1033" name="Rectangle 9"/>
          <p:cNvSpPr>
            <a:spLocks noGrp="1" noChangeArrowheads="1"/>
          </p:cNvSpPr>
          <p:nvPr>
            <p:ph type="sldNum" sz="quarter" idx="4"/>
          </p:nvPr>
        </p:nvSpPr>
        <p:spPr bwMode="auto">
          <a:xfrm>
            <a:off x="0" y="6324600"/>
            <a:ext cx="304800" cy="228600"/>
          </a:xfrm>
          <a:prstGeom prst="rect">
            <a:avLst/>
          </a:prstGeom>
          <a:solidFill>
            <a:srgbClr val="FF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36000" bIns="0" numCol="1" anchor="t" anchorCtr="0" compatLnSpc="1">
            <a:prstTxWarp prst="textNoShape">
              <a:avLst/>
            </a:prstTxWarp>
          </a:bodyPr>
          <a:lstStyle>
            <a:lvl1pPr algn="r">
              <a:lnSpc>
                <a:spcPct val="115000"/>
              </a:lnSpc>
              <a:defRPr sz="1200" b="1">
                <a:solidFill>
                  <a:schemeClr val="bg1"/>
                </a:solidFill>
                <a:latin typeface="Arial" panose="020B0604020202020204" pitchFamily="34" charset="0"/>
              </a:defRPr>
            </a:lvl1pPr>
          </a:lstStyle>
          <a:p>
            <a:fld id="{E45EE9C5-7A16-4F20-A8BB-58CA0C59A243}" type="slidenum">
              <a:rPr lang="fr-FR" altLang="fr-FR"/>
              <a:pPr/>
              <a:t>‹N°›</a:t>
            </a:fld>
            <a:endParaRPr lang="fr-FR" altLang="fr-FR"/>
          </a:p>
        </p:txBody>
      </p:sp>
      <p:sp>
        <p:nvSpPr>
          <p:cNvPr id="2" name="Line 14"/>
          <p:cNvSpPr>
            <a:spLocks noChangeShapeType="1"/>
          </p:cNvSpPr>
          <p:nvPr/>
        </p:nvSpPr>
        <p:spPr bwMode="auto">
          <a:xfrm>
            <a:off x="8229600" y="6248400"/>
            <a:ext cx="0" cy="609600"/>
          </a:xfrm>
          <a:prstGeom prst="line">
            <a:avLst/>
          </a:prstGeom>
          <a:noFill/>
          <a:ln w="571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3" name="Line 15"/>
          <p:cNvSpPr>
            <a:spLocks noChangeShapeType="1"/>
          </p:cNvSpPr>
          <p:nvPr/>
        </p:nvSpPr>
        <p:spPr bwMode="auto">
          <a:xfrm>
            <a:off x="457200" y="990600"/>
            <a:ext cx="7772400"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nvGrpSpPr>
          <p:cNvPr id="4" name="Group 20"/>
          <p:cNvGrpSpPr>
            <a:grpSpLocks/>
          </p:cNvGrpSpPr>
          <p:nvPr/>
        </p:nvGrpSpPr>
        <p:grpSpPr bwMode="auto">
          <a:xfrm>
            <a:off x="333375" y="6324600"/>
            <a:ext cx="371475" cy="404813"/>
            <a:chOff x="210" y="3984"/>
            <a:chExt cx="234" cy="255"/>
          </a:xfrm>
        </p:grpSpPr>
        <p:sp>
          <p:nvSpPr>
            <p:cNvPr id="1034" name="Rectangle 19"/>
            <p:cNvSpPr>
              <a:spLocks noChangeArrowheads="1"/>
            </p:cNvSpPr>
            <p:nvPr userDrawn="1"/>
          </p:nvSpPr>
          <p:spPr bwMode="auto">
            <a:xfrm>
              <a:off x="290" y="3984"/>
              <a:ext cx="144" cy="1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fr-FR" altLang="fr-FR"/>
            </a:p>
          </p:txBody>
        </p:sp>
        <p:pic>
          <p:nvPicPr>
            <p:cNvPr id="1035" name="Picture 18" descr="\\S90ddarsfer\sil\SIL\IIS\Com\DiaporamaCharte2011\Version définitive\InseeSignatureRVB.gif"/>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10" y="3984"/>
              <a:ext cx="234"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72"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p:txStyles>
    <p:titleStyle>
      <a:lvl1pPr algn="l" rtl="0" eaLnBrk="0" fontAlgn="base" hangingPunct="0">
        <a:lnSpc>
          <a:spcPct val="90000"/>
        </a:lnSpc>
        <a:spcBef>
          <a:spcPct val="0"/>
        </a:spcBef>
        <a:spcAft>
          <a:spcPct val="0"/>
        </a:spcAft>
        <a:defRPr sz="2800" b="1">
          <a:solidFill>
            <a:srgbClr val="000099"/>
          </a:solidFill>
          <a:latin typeface="+mj-lt"/>
          <a:ea typeface="+mj-ea"/>
          <a:cs typeface="+mj-cs"/>
        </a:defRPr>
      </a:lvl1pPr>
      <a:lvl2pPr algn="l" rtl="0" eaLnBrk="0" fontAlgn="base" hangingPunct="0">
        <a:lnSpc>
          <a:spcPct val="90000"/>
        </a:lnSpc>
        <a:spcBef>
          <a:spcPct val="0"/>
        </a:spcBef>
        <a:spcAft>
          <a:spcPct val="0"/>
        </a:spcAft>
        <a:defRPr sz="2800" b="1">
          <a:solidFill>
            <a:srgbClr val="000099"/>
          </a:solidFill>
          <a:latin typeface="Arial" charset="0"/>
        </a:defRPr>
      </a:lvl2pPr>
      <a:lvl3pPr algn="l" rtl="0" eaLnBrk="0" fontAlgn="base" hangingPunct="0">
        <a:lnSpc>
          <a:spcPct val="90000"/>
        </a:lnSpc>
        <a:spcBef>
          <a:spcPct val="0"/>
        </a:spcBef>
        <a:spcAft>
          <a:spcPct val="0"/>
        </a:spcAft>
        <a:defRPr sz="2800" b="1">
          <a:solidFill>
            <a:srgbClr val="000099"/>
          </a:solidFill>
          <a:latin typeface="Arial" charset="0"/>
        </a:defRPr>
      </a:lvl3pPr>
      <a:lvl4pPr algn="l" rtl="0" eaLnBrk="0" fontAlgn="base" hangingPunct="0">
        <a:lnSpc>
          <a:spcPct val="90000"/>
        </a:lnSpc>
        <a:spcBef>
          <a:spcPct val="0"/>
        </a:spcBef>
        <a:spcAft>
          <a:spcPct val="0"/>
        </a:spcAft>
        <a:defRPr sz="2800" b="1">
          <a:solidFill>
            <a:srgbClr val="000099"/>
          </a:solidFill>
          <a:latin typeface="Arial" charset="0"/>
        </a:defRPr>
      </a:lvl4pPr>
      <a:lvl5pPr algn="l" rtl="0" eaLnBrk="0" fontAlgn="base" hangingPunct="0">
        <a:lnSpc>
          <a:spcPct val="90000"/>
        </a:lnSpc>
        <a:spcBef>
          <a:spcPct val="0"/>
        </a:spcBef>
        <a:spcAft>
          <a:spcPct val="0"/>
        </a:spcAft>
        <a:defRPr sz="2800" b="1">
          <a:solidFill>
            <a:srgbClr val="000099"/>
          </a:solidFill>
          <a:latin typeface="Arial" charset="0"/>
        </a:defRPr>
      </a:lvl5pPr>
      <a:lvl6pPr marL="457200" algn="l" rtl="0" fontAlgn="base">
        <a:lnSpc>
          <a:spcPct val="90000"/>
        </a:lnSpc>
        <a:spcBef>
          <a:spcPct val="0"/>
        </a:spcBef>
        <a:spcAft>
          <a:spcPct val="0"/>
        </a:spcAft>
        <a:defRPr sz="2800" b="1">
          <a:solidFill>
            <a:srgbClr val="000099"/>
          </a:solidFill>
          <a:latin typeface="Arial" charset="0"/>
        </a:defRPr>
      </a:lvl6pPr>
      <a:lvl7pPr marL="914400" algn="l" rtl="0" fontAlgn="base">
        <a:lnSpc>
          <a:spcPct val="90000"/>
        </a:lnSpc>
        <a:spcBef>
          <a:spcPct val="0"/>
        </a:spcBef>
        <a:spcAft>
          <a:spcPct val="0"/>
        </a:spcAft>
        <a:defRPr sz="2800" b="1">
          <a:solidFill>
            <a:srgbClr val="000099"/>
          </a:solidFill>
          <a:latin typeface="Arial" charset="0"/>
        </a:defRPr>
      </a:lvl7pPr>
      <a:lvl8pPr marL="1371600" algn="l" rtl="0" fontAlgn="base">
        <a:lnSpc>
          <a:spcPct val="90000"/>
        </a:lnSpc>
        <a:spcBef>
          <a:spcPct val="0"/>
        </a:spcBef>
        <a:spcAft>
          <a:spcPct val="0"/>
        </a:spcAft>
        <a:defRPr sz="2800" b="1">
          <a:solidFill>
            <a:srgbClr val="000099"/>
          </a:solidFill>
          <a:latin typeface="Arial" charset="0"/>
        </a:defRPr>
      </a:lvl8pPr>
      <a:lvl9pPr marL="1828800" algn="l" rtl="0" fontAlgn="base">
        <a:lnSpc>
          <a:spcPct val="90000"/>
        </a:lnSpc>
        <a:spcBef>
          <a:spcPct val="0"/>
        </a:spcBef>
        <a:spcAft>
          <a:spcPct val="0"/>
        </a:spcAft>
        <a:defRPr sz="2800" b="1">
          <a:solidFill>
            <a:srgbClr val="000099"/>
          </a:solidFill>
          <a:latin typeface="Arial" charset="0"/>
        </a:defRPr>
      </a:lvl9pPr>
    </p:titleStyle>
    <p:bodyStyle>
      <a:lvl1pPr marL="342900" indent="-342900" algn="l" rtl="0" eaLnBrk="0" fontAlgn="base" hangingPunct="0">
        <a:lnSpc>
          <a:spcPct val="90000"/>
        </a:lnSpc>
        <a:spcBef>
          <a:spcPct val="20000"/>
        </a:spcBef>
        <a:spcAft>
          <a:spcPct val="0"/>
        </a:spcAft>
        <a:buBlip>
          <a:blip r:embed="rId15"/>
        </a:buBlip>
        <a:defRPr sz="2400">
          <a:solidFill>
            <a:srgbClr val="000099"/>
          </a:solidFill>
          <a:latin typeface="+mn-lt"/>
          <a:ea typeface="+mn-ea"/>
          <a:cs typeface="+mn-cs"/>
        </a:defRPr>
      </a:lvl1pPr>
      <a:lvl2pPr marL="742950" indent="-285750" algn="l" rtl="0" eaLnBrk="0" fontAlgn="base" hangingPunct="0">
        <a:lnSpc>
          <a:spcPct val="90000"/>
        </a:lnSpc>
        <a:spcBef>
          <a:spcPct val="20000"/>
        </a:spcBef>
        <a:spcAft>
          <a:spcPct val="0"/>
        </a:spcAft>
        <a:buBlip>
          <a:blip r:embed="rId15"/>
        </a:buBlip>
        <a:defRPr sz="2200">
          <a:solidFill>
            <a:srgbClr val="333333"/>
          </a:solidFill>
          <a:latin typeface="+mn-lt"/>
        </a:defRPr>
      </a:lvl2pPr>
      <a:lvl3pPr marL="1143000" indent="-228600" algn="l" rtl="0" eaLnBrk="0" fontAlgn="base" hangingPunct="0">
        <a:lnSpc>
          <a:spcPct val="90000"/>
        </a:lnSpc>
        <a:spcBef>
          <a:spcPct val="20000"/>
        </a:spcBef>
        <a:spcAft>
          <a:spcPct val="0"/>
        </a:spcAft>
        <a:buBlip>
          <a:blip r:embed="rId15"/>
        </a:buBlip>
        <a:defRPr>
          <a:solidFill>
            <a:srgbClr val="000099"/>
          </a:solidFill>
          <a:latin typeface="+mn-lt"/>
        </a:defRPr>
      </a:lvl3pPr>
      <a:lvl4pPr marL="1600200" indent="-228600" algn="l" rtl="0" eaLnBrk="0" fontAlgn="base" hangingPunct="0">
        <a:lnSpc>
          <a:spcPct val="90000"/>
        </a:lnSpc>
        <a:spcBef>
          <a:spcPct val="20000"/>
        </a:spcBef>
        <a:spcAft>
          <a:spcPct val="0"/>
        </a:spcAft>
        <a:buBlip>
          <a:blip r:embed="rId15"/>
        </a:buBlip>
        <a:defRPr sz="1600">
          <a:solidFill>
            <a:srgbClr val="333333"/>
          </a:solidFill>
          <a:latin typeface="+mn-lt"/>
        </a:defRPr>
      </a:lvl4pPr>
      <a:lvl5pPr marL="2057400" indent="-228600" algn="l" rtl="0" eaLnBrk="0" fontAlgn="base" hangingPunct="0">
        <a:lnSpc>
          <a:spcPct val="90000"/>
        </a:lnSpc>
        <a:spcBef>
          <a:spcPct val="20000"/>
        </a:spcBef>
        <a:spcAft>
          <a:spcPct val="0"/>
        </a:spcAft>
        <a:buClr>
          <a:srgbClr val="FF6600"/>
        </a:buClr>
        <a:buChar char="♦"/>
        <a:defRPr sz="2400" b="1">
          <a:solidFill>
            <a:srgbClr val="000099"/>
          </a:solidFill>
          <a:latin typeface="+mn-lt"/>
        </a:defRPr>
      </a:lvl5pPr>
      <a:lvl6pPr marL="2514600" indent="-228600" algn="l" rtl="0" fontAlgn="base">
        <a:lnSpc>
          <a:spcPct val="90000"/>
        </a:lnSpc>
        <a:spcBef>
          <a:spcPct val="20000"/>
        </a:spcBef>
        <a:spcAft>
          <a:spcPct val="0"/>
        </a:spcAft>
        <a:buClr>
          <a:srgbClr val="FF6600"/>
        </a:buClr>
        <a:buChar char="♦"/>
        <a:defRPr sz="2400" b="1">
          <a:solidFill>
            <a:srgbClr val="000099"/>
          </a:solidFill>
          <a:latin typeface="+mn-lt"/>
        </a:defRPr>
      </a:lvl6pPr>
      <a:lvl7pPr marL="2971800" indent="-228600" algn="l" rtl="0" fontAlgn="base">
        <a:lnSpc>
          <a:spcPct val="90000"/>
        </a:lnSpc>
        <a:spcBef>
          <a:spcPct val="20000"/>
        </a:spcBef>
        <a:spcAft>
          <a:spcPct val="0"/>
        </a:spcAft>
        <a:buClr>
          <a:srgbClr val="FF6600"/>
        </a:buClr>
        <a:buChar char="♦"/>
        <a:defRPr sz="2400" b="1">
          <a:solidFill>
            <a:srgbClr val="000099"/>
          </a:solidFill>
          <a:latin typeface="+mn-lt"/>
        </a:defRPr>
      </a:lvl7pPr>
      <a:lvl8pPr marL="3429000" indent="-228600" algn="l" rtl="0" fontAlgn="base">
        <a:lnSpc>
          <a:spcPct val="90000"/>
        </a:lnSpc>
        <a:spcBef>
          <a:spcPct val="20000"/>
        </a:spcBef>
        <a:spcAft>
          <a:spcPct val="0"/>
        </a:spcAft>
        <a:buClr>
          <a:srgbClr val="FF6600"/>
        </a:buClr>
        <a:buChar char="♦"/>
        <a:defRPr sz="2400" b="1">
          <a:solidFill>
            <a:srgbClr val="000099"/>
          </a:solidFill>
          <a:latin typeface="+mn-lt"/>
        </a:defRPr>
      </a:lvl8pPr>
      <a:lvl9pPr marL="3886200" indent="-228600" algn="l" rtl="0" fontAlgn="base">
        <a:lnSpc>
          <a:spcPct val="90000"/>
        </a:lnSpc>
        <a:spcBef>
          <a:spcPct val="20000"/>
        </a:spcBef>
        <a:spcAft>
          <a:spcPct val="0"/>
        </a:spcAft>
        <a:buClr>
          <a:srgbClr val="FF6600"/>
        </a:buClr>
        <a:buChar char="♦"/>
        <a:defRPr sz="2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notesSlide" Target="../notesSlides/notesSlide1.xml"/><Relationship Id="rId7"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1.jpeg"/><Relationship Id="rId11" Type="http://schemas.openxmlformats.org/officeDocument/2006/relationships/image" Target="../media/image14.png"/><Relationship Id="rId5" Type="http://schemas.openxmlformats.org/officeDocument/2006/relationships/image" Target="../media/image2.png"/><Relationship Id="rId10" Type="http://schemas.openxmlformats.org/officeDocument/2006/relationships/image" Target="../media/image13.emf"/><Relationship Id="rId4" Type="http://schemas.openxmlformats.org/officeDocument/2006/relationships/image" Target="../media/image10.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idx="4294967295"/>
          </p:nvPr>
        </p:nvSpPr>
        <p:spPr>
          <a:xfrm>
            <a:off x="457200" y="1066800"/>
            <a:ext cx="5791200" cy="990600"/>
          </a:xfrm>
        </p:spPr>
        <p:txBody>
          <a:bodyPr/>
          <a:lstStyle/>
          <a:p>
            <a:pPr eaLnBrk="1" hangingPunct="1"/>
            <a:r>
              <a:rPr lang="fr-FR" altLang="fr-FR" dirty="0" smtClean="0">
                <a:cs typeface="Arial" charset="0"/>
              </a:rPr>
              <a:t>Les changements conceptuels lors du passage au SEC 2010</a:t>
            </a:r>
            <a:endParaRPr lang="fr-FR" altLang="fr-FR" dirty="0" smtClean="0">
              <a:cs typeface="Arial" charset="0"/>
            </a:endParaRPr>
          </a:p>
        </p:txBody>
      </p:sp>
      <p:pic>
        <p:nvPicPr>
          <p:cNvPr id="2053" name="Picture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5783263"/>
            <a:ext cx="48768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5" name="Text Box 20"/>
          <p:cNvSpPr txBox="1">
            <a:spLocks noChangeArrowheads="1"/>
          </p:cNvSpPr>
          <p:nvPr/>
        </p:nvSpPr>
        <p:spPr bwMode="auto">
          <a:xfrm>
            <a:off x="449840" y="3848100"/>
            <a:ext cx="555466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lnSpc>
                <a:spcPct val="90000"/>
              </a:lnSpc>
              <a:spcBef>
                <a:spcPct val="20000"/>
              </a:spcBef>
              <a:buBlip>
                <a:blip r:embed="rId5"/>
              </a:buBlip>
              <a:defRPr sz="2400">
                <a:solidFill>
                  <a:srgbClr val="333333"/>
                </a:solidFill>
                <a:latin typeface="Arial" charset="0"/>
              </a:defRPr>
            </a:lvl1pPr>
            <a:lvl2pPr marL="742950" indent="-285750" eaLnBrk="0" hangingPunct="0">
              <a:lnSpc>
                <a:spcPct val="90000"/>
              </a:lnSpc>
              <a:spcBef>
                <a:spcPct val="20000"/>
              </a:spcBef>
              <a:buBlip>
                <a:blip r:embed="rId5"/>
              </a:buBlip>
              <a:defRPr sz="2200">
                <a:solidFill>
                  <a:srgbClr val="660066"/>
                </a:solidFill>
                <a:latin typeface="Arial" charset="0"/>
              </a:defRPr>
            </a:lvl2pPr>
            <a:lvl3pPr marL="1143000" indent="-228600" eaLnBrk="0" hangingPunct="0">
              <a:lnSpc>
                <a:spcPct val="90000"/>
              </a:lnSpc>
              <a:spcBef>
                <a:spcPct val="20000"/>
              </a:spcBef>
              <a:buBlip>
                <a:blip r:embed="rId5"/>
              </a:buBlip>
              <a:defRPr>
                <a:solidFill>
                  <a:srgbClr val="333333"/>
                </a:solidFill>
                <a:latin typeface="Arial" charset="0"/>
              </a:defRPr>
            </a:lvl3pPr>
            <a:lvl4pPr marL="1600200" indent="-228600" eaLnBrk="0" hangingPunct="0">
              <a:lnSpc>
                <a:spcPct val="90000"/>
              </a:lnSpc>
              <a:spcBef>
                <a:spcPct val="20000"/>
              </a:spcBef>
              <a:buBlip>
                <a:blip r:embed="rId5"/>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r>
              <a:rPr lang="fr-FR" altLang="fr-FR" sz="2000" dirty="0">
                <a:solidFill>
                  <a:srgbClr val="660066"/>
                </a:solidFill>
              </a:rPr>
              <a:t>Sylvain Billot</a:t>
            </a:r>
            <a:br>
              <a:rPr lang="fr-FR" altLang="fr-FR" sz="2000" dirty="0">
                <a:solidFill>
                  <a:srgbClr val="660066"/>
                </a:solidFill>
              </a:rPr>
            </a:br>
            <a:r>
              <a:rPr lang="fr-FR" altLang="fr-FR" sz="2000" dirty="0">
                <a:solidFill>
                  <a:srgbClr val="660066"/>
                </a:solidFill>
              </a:rPr>
              <a:t>Département des Comptes Nationaux - INSEE</a:t>
            </a:r>
          </a:p>
        </p:txBody>
      </p:sp>
      <p:pic>
        <p:nvPicPr>
          <p:cNvPr id="2056" name="Picture 47" descr="http://www.google.fr/url?source=imglanding&amp;ct=img&amp;q=http://extranet.editis.com/it-yonixweb/IMAGES/DEC/P3/9782707137029.JPG&amp;sa=X&amp;ei=trBDVar0INDZatzZgfgC&amp;ved=0CAkQ8wc&amp;usg=AFQjCNHRXPszaD5DR3ej17_8g_5WoTzUE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533400"/>
            <a:ext cx="1152525" cy="164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2" descr="http://www.google.fr/url?source=imglanding&amp;ct=img&amp;q=http://www.insee.fr/fr/ffc/img/ecofra.png&amp;sa=X&amp;ei=abBDVe3hM5b1armggJAI&amp;ved=0CAkQ8wc&amp;usg=AFQjCNGDpoNNC06LFd0YwamJKJF7kVgdIA"/>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2362200"/>
            <a:ext cx="18827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58" name="Object 35"/>
          <p:cNvGraphicFramePr>
            <a:graphicFrameLocks/>
          </p:cNvGraphicFramePr>
          <p:nvPr/>
        </p:nvGraphicFramePr>
        <p:xfrm>
          <a:off x="6781800" y="3505200"/>
          <a:ext cx="1882775" cy="1295400"/>
        </p:xfrm>
        <a:graphic>
          <a:graphicData uri="http://schemas.openxmlformats.org/presentationml/2006/ole">
            <mc:AlternateContent xmlns:mc="http://schemas.openxmlformats.org/markup-compatibility/2006">
              <mc:Choice xmlns:v="urn:schemas-microsoft-com:vml" Requires="v">
                <p:oleObj spid="_x0000_s123919" name="Image bitmap" r:id="rId8" imgW="6542857" imgH="5276190" progId="Paint.Picture">
                  <p:embed/>
                </p:oleObj>
              </mc:Choice>
              <mc:Fallback>
                <p:oleObj name="Image bitmap" r:id="rId8" imgW="6542857" imgH="5276190" progId="Paint.Picture">
                  <p:embed/>
                  <p:pic>
                    <p:nvPicPr>
                      <p:cNvPr id="2058" name="Object 35"/>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81800" y="3505200"/>
                        <a:ext cx="188277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34"/>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4876800"/>
            <a:ext cx="1882775" cy="129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649838" y="533400"/>
            <a:ext cx="1098875" cy="164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281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10</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smtClean="0"/>
              <a:t>Chantiers impactant le compte des APU</a:t>
            </a:r>
            <a:r>
              <a:rPr lang="fr-FR" altLang="fr-FR" dirty="0"/>
              <a:t/>
            </a:r>
            <a:br>
              <a:rPr lang="fr-FR" altLang="fr-FR" dirty="0"/>
            </a:br>
            <a:r>
              <a:rPr lang="fr-FR" altLang="fr-FR" dirty="0" smtClean="0">
                <a:solidFill>
                  <a:schemeClr val="tx1"/>
                </a:solidFill>
              </a:rPr>
              <a:t>Le nouveau traitement des soultes</a:t>
            </a:r>
            <a:endParaRPr lang="fr-FR" altLang="fr-FR" dirty="0" smtClean="0"/>
          </a:p>
        </p:txBody>
      </p:sp>
      <p:pic>
        <p:nvPicPr>
          <p:cNvPr id="2" name="Image 1"/>
          <p:cNvPicPr>
            <a:picLocks noChangeAspect="1"/>
          </p:cNvPicPr>
          <p:nvPr/>
        </p:nvPicPr>
        <p:blipFill>
          <a:blip r:embed="rId2"/>
          <a:stretch>
            <a:fillRect/>
          </a:stretch>
        </p:blipFill>
        <p:spPr>
          <a:xfrm>
            <a:off x="90986" y="1484783"/>
            <a:ext cx="8762132" cy="5065241"/>
          </a:xfrm>
          <a:prstGeom prst="rect">
            <a:avLst/>
          </a:prstGeom>
        </p:spPr>
      </p:pic>
    </p:spTree>
    <p:extLst>
      <p:ext uri="{BB962C8B-B14F-4D97-AF65-F5344CB8AC3E}">
        <p14:creationId xmlns:p14="http://schemas.microsoft.com/office/powerpoint/2010/main" val="685220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11</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smtClean="0"/>
              <a:t>Chantiers impactant le compte des APU</a:t>
            </a:r>
            <a:r>
              <a:rPr lang="fr-FR" altLang="fr-FR" dirty="0"/>
              <a:t/>
            </a:r>
            <a:br>
              <a:rPr lang="fr-FR" altLang="fr-FR" dirty="0"/>
            </a:br>
            <a:r>
              <a:rPr lang="fr-FR" altLang="fr-FR" dirty="0" smtClean="0">
                <a:solidFill>
                  <a:schemeClr val="tx1"/>
                </a:solidFill>
              </a:rPr>
              <a:t>Les crédits d’impôts restituables</a:t>
            </a:r>
            <a:endParaRPr lang="fr-FR" altLang="fr-FR" dirty="0" smtClean="0"/>
          </a:p>
        </p:txBody>
      </p:sp>
      <p:sp>
        <p:nvSpPr>
          <p:cNvPr id="87046" name="Rectangle 3"/>
          <p:cNvSpPr txBox="1">
            <a:spLocks noChangeArrowheads="1"/>
          </p:cNvSpPr>
          <p:nvPr/>
        </p:nvSpPr>
        <p:spPr bwMode="auto">
          <a:xfrm>
            <a:off x="312590" y="1268760"/>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algn="just" eaLnBrk="1" hangingPunct="1">
              <a:buFontTx/>
              <a:buNone/>
            </a:pPr>
            <a:r>
              <a:rPr lang="fr-FR" altLang="fr-FR" sz="1800" dirty="0" smtClean="0"/>
              <a:t>	Un crédit d’impôt est « restituable » si le contribuable peut obtenir un remboursement de l’Etat lorsque l’avantage fiscal excède le montant d’impôt dû.</a:t>
            </a:r>
          </a:p>
          <a:p>
            <a:pPr lvl="1" algn="just" eaLnBrk="1" hangingPunct="1">
              <a:buFontTx/>
              <a:buNone/>
            </a:pPr>
            <a:endParaRPr lang="fr-FR" altLang="fr-FR" sz="1800" dirty="0"/>
          </a:p>
          <a:p>
            <a:pPr lvl="1" algn="just" eaLnBrk="1" hangingPunct="1">
              <a:buFontTx/>
              <a:buNone/>
            </a:pPr>
            <a:r>
              <a:rPr lang="fr-FR" altLang="fr-FR" sz="1800" dirty="0" smtClean="0"/>
              <a:t>	</a:t>
            </a:r>
            <a:r>
              <a:rPr lang="fr-FR" altLang="fr-FR" sz="1800" b="1" dirty="0" smtClean="0"/>
              <a:t>Le SCN 2008 prescrit de comptabiliser les crédits d’impôts restituables comme des dépenses des administrations publiques</a:t>
            </a:r>
            <a:r>
              <a:rPr lang="fr-FR" altLang="fr-FR" sz="1800" dirty="0" smtClean="0"/>
              <a:t>, et non plus en tant que moindre recettes d’impôts.</a:t>
            </a:r>
          </a:p>
          <a:p>
            <a:pPr lvl="1" algn="just" eaLnBrk="1" hangingPunct="1">
              <a:buFontTx/>
              <a:buNone/>
            </a:pPr>
            <a:endParaRPr lang="fr-FR" altLang="fr-FR" sz="1800" dirty="0"/>
          </a:p>
          <a:p>
            <a:pPr lvl="1" algn="just" eaLnBrk="1" hangingPunct="1">
              <a:buFontTx/>
              <a:buNone/>
            </a:pPr>
            <a:r>
              <a:rPr lang="fr-FR" altLang="fr-FR" sz="1800" dirty="0" smtClean="0"/>
              <a:t>	Ils sont enregistrés intégralement au moment où le bénéficiaire fait reconnaître sa créance par l’administration, quel que soit le moment où la versement sera effectivement réalisé. Ce nouveau traitement relève donc à la fois les dépenses et les recettes publiques, mais pas nécessairement du même montant chaque année, si la créance créée par le crédit d’impôt n’est pas immédiatement recouvrée.</a:t>
            </a:r>
          </a:p>
          <a:p>
            <a:pPr lvl="1" algn="just" eaLnBrk="1" hangingPunct="1">
              <a:buFontTx/>
              <a:buNone/>
            </a:pPr>
            <a:endParaRPr lang="fr-FR" altLang="fr-FR" sz="1800" dirty="0"/>
          </a:p>
          <a:p>
            <a:pPr lvl="1" algn="just" eaLnBrk="1" hangingPunct="1">
              <a:buFontTx/>
              <a:buNone/>
            </a:pPr>
            <a:r>
              <a:rPr lang="fr-FR" altLang="fr-FR" sz="1800" dirty="0" smtClean="0"/>
              <a:t>	La contrepartie en dépenses des APU varie selon les dispositifs : subventions sur les produits, sur les rémunérations, prestations sociale, transfert courant, aide à l’investissement. </a:t>
            </a:r>
          </a:p>
          <a:p>
            <a:pPr lvl="1" eaLnBrk="1" hangingPunct="1">
              <a:buFontTx/>
              <a:buNone/>
            </a:pPr>
            <a:endParaRPr lang="fr-FR" altLang="fr-FR" sz="1800" dirty="0"/>
          </a:p>
          <a:p>
            <a:pPr lvl="1" eaLnBrk="1" hangingPunct="1">
              <a:buFontTx/>
              <a:buNone/>
            </a:pPr>
            <a:endParaRPr lang="fr-FR" altLang="fr-FR" sz="1800" dirty="0"/>
          </a:p>
        </p:txBody>
      </p:sp>
    </p:spTree>
    <p:extLst>
      <p:ext uri="{BB962C8B-B14F-4D97-AF65-F5344CB8AC3E}">
        <p14:creationId xmlns:p14="http://schemas.microsoft.com/office/powerpoint/2010/main" val="1199083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12</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smtClean="0"/>
              <a:t>Chantiers impactant le compte des APU</a:t>
            </a:r>
            <a:r>
              <a:rPr lang="fr-FR" altLang="fr-FR" dirty="0"/>
              <a:t/>
            </a:r>
            <a:br>
              <a:rPr lang="fr-FR" altLang="fr-FR" dirty="0"/>
            </a:br>
            <a:r>
              <a:rPr lang="fr-FR" altLang="fr-FR" dirty="0" smtClean="0">
                <a:solidFill>
                  <a:schemeClr val="tx1"/>
                </a:solidFill>
              </a:rPr>
              <a:t>Les crédits d’impôts restituables</a:t>
            </a:r>
            <a:endParaRPr lang="fr-FR" altLang="fr-FR" dirty="0" smtClean="0"/>
          </a:p>
        </p:txBody>
      </p:sp>
      <p:pic>
        <p:nvPicPr>
          <p:cNvPr id="2" name="Image 1"/>
          <p:cNvPicPr>
            <a:picLocks noChangeAspect="1"/>
          </p:cNvPicPr>
          <p:nvPr/>
        </p:nvPicPr>
        <p:blipFill>
          <a:blip r:embed="rId2"/>
          <a:stretch>
            <a:fillRect/>
          </a:stretch>
        </p:blipFill>
        <p:spPr>
          <a:xfrm>
            <a:off x="112476" y="152399"/>
            <a:ext cx="9032526" cy="6636577"/>
          </a:xfrm>
          <a:prstGeom prst="rect">
            <a:avLst/>
          </a:prstGeom>
        </p:spPr>
      </p:pic>
    </p:spTree>
    <p:extLst>
      <p:ext uri="{BB962C8B-B14F-4D97-AF65-F5344CB8AC3E}">
        <p14:creationId xmlns:p14="http://schemas.microsoft.com/office/powerpoint/2010/main" val="31516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13</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smtClean="0"/>
              <a:t>Chantiers impactant le compte des APU</a:t>
            </a:r>
            <a:r>
              <a:rPr lang="fr-FR" altLang="fr-FR" dirty="0"/>
              <a:t/>
            </a:r>
            <a:br>
              <a:rPr lang="fr-FR" altLang="fr-FR" dirty="0"/>
            </a:br>
            <a:r>
              <a:rPr lang="fr-FR" altLang="fr-FR" dirty="0" smtClean="0">
                <a:solidFill>
                  <a:schemeClr val="tx1"/>
                </a:solidFill>
              </a:rPr>
              <a:t>Les crédits d’impôts restituables</a:t>
            </a:r>
            <a:endParaRPr lang="fr-FR" altLang="fr-FR" dirty="0" smtClean="0"/>
          </a:p>
        </p:txBody>
      </p:sp>
      <p:pic>
        <p:nvPicPr>
          <p:cNvPr id="3" name="Image 2"/>
          <p:cNvPicPr>
            <a:picLocks noChangeAspect="1"/>
          </p:cNvPicPr>
          <p:nvPr/>
        </p:nvPicPr>
        <p:blipFill>
          <a:blip r:embed="rId2"/>
          <a:stretch>
            <a:fillRect/>
          </a:stretch>
        </p:blipFill>
        <p:spPr>
          <a:xfrm>
            <a:off x="253053" y="1510828"/>
            <a:ext cx="8637893" cy="4582468"/>
          </a:xfrm>
          <a:prstGeom prst="rect">
            <a:avLst/>
          </a:prstGeom>
        </p:spPr>
      </p:pic>
    </p:spTree>
    <p:extLst>
      <p:ext uri="{BB962C8B-B14F-4D97-AF65-F5344CB8AC3E}">
        <p14:creationId xmlns:p14="http://schemas.microsoft.com/office/powerpoint/2010/main" val="1015200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20B84370-5362-4321-947A-6874B6B37F1A}" type="slidenum">
              <a:rPr lang="fr-FR" altLang="fr-FR" sz="1200" b="1">
                <a:solidFill>
                  <a:schemeClr val="bg1"/>
                </a:solidFill>
                <a:latin typeface="+mn-lt"/>
              </a:rPr>
              <a:pPr algn="r">
                <a:lnSpc>
                  <a:spcPct val="115000"/>
                </a:lnSpc>
                <a:defRPr/>
              </a:pPr>
              <a:t>2</a:t>
            </a:fld>
            <a:endParaRPr lang="fr-FR" altLang="fr-FR" sz="1200" b="1">
              <a:solidFill>
                <a:schemeClr val="bg1"/>
              </a:solidFill>
              <a:latin typeface="+mn-lt"/>
            </a:endParaRPr>
          </a:p>
        </p:txBody>
      </p:sp>
      <p:sp>
        <p:nvSpPr>
          <p:cNvPr id="86021" name="Rectangle 2"/>
          <p:cNvSpPr>
            <a:spLocks noGrp="1" noChangeArrowheads="1"/>
          </p:cNvSpPr>
          <p:nvPr>
            <p:ph type="title" idx="4294967295"/>
          </p:nvPr>
        </p:nvSpPr>
        <p:spPr>
          <a:xfrm>
            <a:off x="457200" y="152400"/>
            <a:ext cx="8370888" cy="609600"/>
          </a:xfrm>
        </p:spPr>
        <p:txBody>
          <a:bodyPr lIns="91440" tIns="45720" rIns="91440" bIns="45720" anchor="t"/>
          <a:lstStyle/>
          <a:p>
            <a:r>
              <a:rPr lang="fr-FR" altLang="fr-FR" dirty="0"/>
              <a:t>Les chantiers qui impactent la FBCF</a:t>
            </a:r>
            <a:br>
              <a:rPr lang="fr-FR" altLang="fr-FR" dirty="0"/>
            </a:br>
            <a:r>
              <a:rPr lang="fr-FR" altLang="fr-FR" dirty="0">
                <a:solidFill>
                  <a:schemeClr val="tx1"/>
                </a:solidFill>
              </a:rPr>
              <a:t>Le nouveau traitement de la R&amp;D</a:t>
            </a:r>
            <a:endParaRPr lang="fr-FR" altLang="fr-FR" dirty="0">
              <a:solidFill>
                <a:schemeClr val="tx1"/>
              </a:solidFill>
            </a:endParaRPr>
          </a:p>
        </p:txBody>
      </p:sp>
      <p:sp>
        <p:nvSpPr>
          <p:cNvPr id="86022" name="Rectangle 3"/>
          <p:cNvSpPr txBox="1">
            <a:spLocks noChangeArrowheads="1"/>
          </p:cNvSpPr>
          <p:nvPr/>
        </p:nvSpPr>
        <p:spPr bwMode="auto">
          <a:xfrm>
            <a:off x="444215" y="1105422"/>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eaLnBrk="1" hangingPunct="1">
              <a:buFontTx/>
              <a:buNone/>
            </a:pPr>
            <a:r>
              <a:rPr lang="fr-FR" altLang="fr-FR" dirty="0"/>
              <a:t>Achat d’une prestation R&amp;D par une société non financière</a:t>
            </a:r>
          </a:p>
        </p:txBody>
      </p:sp>
      <p:grpSp>
        <p:nvGrpSpPr>
          <p:cNvPr id="86023" name="Group 4"/>
          <p:cNvGrpSpPr>
            <a:grpSpLocks noChangeAspect="1"/>
          </p:cNvGrpSpPr>
          <p:nvPr/>
        </p:nvGrpSpPr>
        <p:grpSpPr bwMode="auto">
          <a:xfrm>
            <a:off x="1371600" y="1752600"/>
            <a:ext cx="6343650" cy="2286000"/>
            <a:chOff x="624" y="1440"/>
            <a:chExt cx="4476" cy="1626"/>
          </a:xfrm>
        </p:grpSpPr>
        <p:sp>
          <p:nvSpPr>
            <p:cNvPr id="86054" name="AutoShape 3"/>
            <p:cNvSpPr>
              <a:spLocks noChangeAspect="1" noChangeArrowheads="1" noTextEdit="1"/>
            </p:cNvSpPr>
            <p:nvPr/>
          </p:nvSpPr>
          <p:spPr bwMode="auto">
            <a:xfrm>
              <a:off x="624" y="1440"/>
              <a:ext cx="4476" cy="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86055" name="Rectangle 5"/>
            <p:cNvSpPr>
              <a:spLocks noChangeArrowheads="1"/>
            </p:cNvSpPr>
            <p:nvPr/>
          </p:nvSpPr>
          <p:spPr bwMode="auto">
            <a:xfrm>
              <a:off x="1436" y="1714"/>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6" name="Rectangle 6"/>
            <p:cNvSpPr>
              <a:spLocks noChangeArrowheads="1"/>
            </p:cNvSpPr>
            <p:nvPr/>
          </p:nvSpPr>
          <p:spPr bwMode="auto">
            <a:xfrm>
              <a:off x="3520" y="1714"/>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7" name="Rectangle 7"/>
            <p:cNvSpPr>
              <a:spLocks noChangeArrowheads="1"/>
            </p:cNvSpPr>
            <p:nvPr/>
          </p:nvSpPr>
          <p:spPr bwMode="auto">
            <a:xfrm>
              <a:off x="723" y="2054"/>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8" name="Rectangle 8"/>
            <p:cNvSpPr>
              <a:spLocks noChangeArrowheads="1"/>
            </p:cNvSpPr>
            <p:nvPr/>
          </p:nvSpPr>
          <p:spPr bwMode="auto">
            <a:xfrm>
              <a:off x="723" y="2263"/>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9" name="Rectangle 9"/>
            <p:cNvSpPr>
              <a:spLocks noChangeArrowheads="1"/>
            </p:cNvSpPr>
            <p:nvPr/>
          </p:nvSpPr>
          <p:spPr bwMode="auto">
            <a:xfrm>
              <a:off x="3023" y="2054"/>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0" name="Rectangle 10"/>
            <p:cNvSpPr>
              <a:spLocks noChangeArrowheads="1"/>
            </p:cNvSpPr>
            <p:nvPr/>
          </p:nvSpPr>
          <p:spPr bwMode="auto">
            <a:xfrm>
              <a:off x="3023" y="2263"/>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1" name="Rectangle 11"/>
            <p:cNvSpPr>
              <a:spLocks noChangeArrowheads="1"/>
            </p:cNvSpPr>
            <p:nvPr/>
          </p:nvSpPr>
          <p:spPr bwMode="auto">
            <a:xfrm>
              <a:off x="723" y="2580"/>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2" name="Rectangle 12"/>
            <p:cNvSpPr>
              <a:spLocks noChangeArrowheads="1"/>
            </p:cNvSpPr>
            <p:nvPr/>
          </p:nvSpPr>
          <p:spPr bwMode="auto">
            <a:xfrm>
              <a:off x="723" y="2793"/>
              <a:ext cx="0"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3" name="Rectangle 13"/>
            <p:cNvSpPr>
              <a:spLocks noChangeArrowheads="1"/>
            </p:cNvSpPr>
            <p:nvPr/>
          </p:nvSpPr>
          <p:spPr bwMode="auto">
            <a:xfrm>
              <a:off x="2070" y="1460"/>
              <a:ext cx="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4" name="Rectangle 14"/>
            <p:cNvSpPr>
              <a:spLocks noChangeArrowheads="1"/>
            </p:cNvSpPr>
            <p:nvPr/>
          </p:nvSpPr>
          <p:spPr bwMode="auto">
            <a:xfrm>
              <a:off x="2850" y="1948"/>
              <a:ext cx="23" cy="1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5" name="Rectangle 15"/>
            <p:cNvSpPr>
              <a:spLocks noChangeArrowheads="1"/>
            </p:cNvSpPr>
            <p:nvPr/>
          </p:nvSpPr>
          <p:spPr bwMode="auto">
            <a:xfrm>
              <a:off x="628" y="1670"/>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66" name="Rectangle 16"/>
            <p:cNvSpPr>
              <a:spLocks noChangeArrowheads="1"/>
            </p:cNvSpPr>
            <p:nvPr/>
          </p:nvSpPr>
          <p:spPr bwMode="auto">
            <a:xfrm>
              <a:off x="628" y="1925"/>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grpSp>
      <p:sp>
        <p:nvSpPr>
          <p:cNvPr id="86024" name="Text Box 21"/>
          <p:cNvSpPr txBox="1">
            <a:spLocks noChangeArrowheads="1"/>
          </p:cNvSpPr>
          <p:nvPr/>
        </p:nvSpPr>
        <p:spPr bwMode="auto">
          <a:xfrm>
            <a:off x="1981200" y="16764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dirty="0">
                <a:solidFill>
                  <a:schemeClr val="tx1"/>
                </a:solidFill>
                <a:latin typeface="Times New Roman" pitchFamily="18" charset="0"/>
              </a:rPr>
              <a:t>Traitement SEC 95 (base 2005)</a:t>
            </a:r>
          </a:p>
        </p:txBody>
      </p:sp>
      <p:sp>
        <p:nvSpPr>
          <p:cNvPr id="86025" name="Text Box 22"/>
          <p:cNvSpPr txBox="1">
            <a:spLocks noChangeArrowheads="1"/>
          </p:cNvSpPr>
          <p:nvPr/>
        </p:nvSpPr>
        <p:spPr bwMode="auto">
          <a:xfrm>
            <a:off x="1981200" y="2057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Emplois</a:t>
            </a:r>
          </a:p>
        </p:txBody>
      </p:sp>
      <p:sp>
        <p:nvSpPr>
          <p:cNvPr id="86026" name="Text Box 23"/>
          <p:cNvSpPr txBox="1">
            <a:spLocks noChangeArrowheads="1"/>
          </p:cNvSpPr>
          <p:nvPr/>
        </p:nvSpPr>
        <p:spPr bwMode="auto">
          <a:xfrm>
            <a:off x="5334000" y="2057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Ressources</a:t>
            </a:r>
          </a:p>
        </p:txBody>
      </p:sp>
      <p:sp>
        <p:nvSpPr>
          <p:cNvPr id="86027" name="Text Box 24"/>
          <p:cNvSpPr txBox="1">
            <a:spLocks noChangeArrowheads="1"/>
          </p:cNvSpPr>
          <p:nvPr/>
        </p:nvSpPr>
        <p:spPr bwMode="auto">
          <a:xfrm>
            <a:off x="1524000" y="2514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dirty="0">
                <a:solidFill>
                  <a:schemeClr val="tx1"/>
                </a:solidFill>
                <a:latin typeface="Times New Roman" pitchFamily="18" charset="0"/>
              </a:rPr>
              <a:t>P2 hors R&amp;D = 50</a:t>
            </a:r>
          </a:p>
        </p:txBody>
      </p:sp>
      <p:sp>
        <p:nvSpPr>
          <p:cNvPr id="86028" name="Text Box 25"/>
          <p:cNvSpPr txBox="1">
            <a:spLocks noChangeArrowheads="1"/>
          </p:cNvSpPr>
          <p:nvPr/>
        </p:nvSpPr>
        <p:spPr bwMode="auto">
          <a:xfrm>
            <a:off x="5029200" y="26670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a:solidFill>
                  <a:schemeClr val="tx1"/>
                </a:solidFill>
                <a:latin typeface="Times New Roman" pitchFamily="18" charset="0"/>
              </a:rPr>
              <a:t>P1 = 100</a:t>
            </a:r>
          </a:p>
        </p:txBody>
      </p:sp>
      <p:sp>
        <p:nvSpPr>
          <p:cNvPr id="86029" name="Text Box 26"/>
          <p:cNvSpPr txBox="1">
            <a:spLocks noChangeArrowheads="1"/>
          </p:cNvSpPr>
          <p:nvPr/>
        </p:nvSpPr>
        <p:spPr bwMode="auto">
          <a:xfrm>
            <a:off x="1524000" y="2895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P2 R&amp;D = 20</a:t>
            </a:r>
          </a:p>
        </p:txBody>
      </p:sp>
      <p:sp>
        <p:nvSpPr>
          <p:cNvPr id="86030" name="Text Box 27"/>
          <p:cNvSpPr txBox="1">
            <a:spLocks noChangeArrowheads="1"/>
          </p:cNvSpPr>
          <p:nvPr/>
        </p:nvSpPr>
        <p:spPr bwMode="auto">
          <a:xfrm>
            <a:off x="1524000" y="3276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B1g = 30</a:t>
            </a:r>
          </a:p>
        </p:txBody>
      </p:sp>
      <p:sp>
        <p:nvSpPr>
          <p:cNvPr id="86031" name="Text Box 28"/>
          <p:cNvSpPr txBox="1">
            <a:spLocks noChangeArrowheads="1"/>
          </p:cNvSpPr>
          <p:nvPr/>
        </p:nvSpPr>
        <p:spPr bwMode="auto">
          <a:xfrm>
            <a:off x="1524000" y="37338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dirty="0">
                <a:solidFill>
                  <a:schemeClr val="tx1"/>
                </a:solidFill>
                <a:latin typeface="Times New Roman" pitchFamily="18" charset="0"/>
              </a:rPr>
              <a:t>B9NF = -10</a:t>
            </a:r>
          </a:p>
        </p:txBody>
      </p:sp>
      <p:grpSp>
        <p:nvGrpSpPr>
          <p:cNvPr id="86032" name="Group 4"/>
          <p:cNvGrpSpPr>
            <a:grpSpLocks noChangeAspect="1"/>
          </p:cNvGrpSpPr>
          <p:nvPr/>
        </p:nvGrpSpPr>
        <p:grpSpPr bwMode="auto">
          <a:xfrm>
            <a:off x="1447800" y="4267200"/>
            <a:ext cx="6343650" cy="2438400"/>
            <a:chOff x="624" y="1440"/>
            <a:chExt cx="4476" cy="1626"/>
          </a:xfrm>
        </p:grpSpPr>
        <p:sp>
          <p:nvSpPr>
            <p:cNvPr id="86041" name="AutoShape 3"/>
            <p:cNvSpPr>
              <a:spLocks noChangeAspect="1" noChangeArrowheads="1" noTextEdit="1"/>
            </p:cNvSpPr>
            <p:nvPr/>
          </p:nvSpPr>
          <p:spPr bwMode="auto">
            <a:xfrm>
              <a:off x="624" y="1440"/>
              <a:ext cx="4476" cy="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86042" name="Rectangle 5"/>
            <p:cNvSpPr>
              <a:spLocks noChangeArrowheads="1"/>
            </p:cNvSpPr>
            <p:nvPr/>
          </p:nvSpPr>
          <p:spPr bwMode="auto">
            <a:xfrm>
              <a:off x="1436" y="1714"/>
              <a:ext cx="0"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3" name="Rectangle 6"/>
            <p:cNvSpPr>
              <a:spLocks noChangeArrowheads="1"/>
            </p:cNvSpPr>
            <p:nvPr/>
          </p:nvSpPr>
          <p:spPr bwMode="auto">
            <a:xfrm>
              <a:off x="3520" y="1714"/>
              <a:ext cx="0"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4" name="Rectangle 7"/>
            <p:cNvSpPr>
              <a:spLocks noChangeArrowheads="1"/>
            </p:cNvSpPr>
            <p:nvPr/>
          </p:nvSpPr>
          <p:spPr bwMode="auto">
            <a:xfrm>
              <a:off x="723" y="2054"/>
              <a:ext cx="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5" name="Rectangle 8"/>
            <p:cNvSpPr>
              <a:spLocks noChangeArrowheads="1"/>
            </p:cNvSpPr>
            <p:nvPr/>
          </p:nvSpPr>
          <p:spPr bwMode="auto">
            <a:xfrm>
              <a:off x="723" y="2263"/>
              <a:ext cx="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6" name="Rectangle 9"/>
            <p:cNvSpPr>
              <a:spLocks noChangeArrowheads="1"/>
            </p:cNvSpPr>
            <p:nvPr/>
          </p:nvSpPr>
          <p:spPr bwMode="auto">
            <a:xfrm>
              <a:off x="3023" y="2054"/>
              <a:ext cx="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7" name="Rectangle 10"/>
            <p:cNvSpPr>
              <a:spLocks noChangeArrowheads="1"/>
            </p:cNvSpPr>
            <p:nvPr/>
          </p:nvSpPr>
          <p:spPr bwMode="auto">
            <a:xfrm>
              <a:off x="3023" y="2263"/>
              <a:ext cx="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8" name="Rectangle 11"/>
            <p:cNvSpPr>
              <a:spLocks noChangeArrowheads="1"/>
            </p:cNvSpPr>
            <p:nvPr/>
          </p:nvSpPr>
          <p:spPr bwMode="auto">
            <a:xfrm>
              <a:off x="723" y="2580"/>
              <a:ext cx="0"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49" name="Rectangle 12"/>
            <p:cNvSpPr>
              <a:spLocks noChangeArrowheads="1"/>
            </p:cNvSpPr>
            <p:nvPr/>
          </p:nvSpPr>
          <p:spPr bwMode="auto">
            <a:xfrm>
              <a:off x="723" y="2793"/>
              <a:ext cx="0"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0" name="Rectangle 13"/>
            <p:cNvSpPr>
              <a:spLocks noChangeArrowheads="1"/>
            </p:cNvSpPr>
            <p:nvPr/>
          </p:nvSpPr>
          <p:spPr bwMode="auto">
            <a:xfrm>
              <a:off x="2070" y="1460"/>
              <a:ext cx="0"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1" name="Rectangle 14"/>
            <p:cNvSpPr>
              <a:spLocks noChangeArrowheads="1"/>
            </p:cNvSpPr>
            <p:nvPr/>
          </p:nvSpPr>
          <p:spPr bwMode="auto">
            <a:xfrm>
              <a:off x="2850" y="1948"/>
              <a:ext cx="23" cy="1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2" name="Rectangle 15"/>
            <p:cNvSpPr>
              <a:spLocks noChangeArrowheads="1"/>
            </p:cNvSpPr>
            <p:nvPr/>
          </p:nvSpPr>
          <p:spPr bwMode="auto">
            <a:xfrm>
              <a:off x="628" y="1670"/>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6053" name="Rectangle 16"/>
            <p:cNvSpPr>
              <a:spLocks noChangeArrowheads="1"/>
            </p:cNvSpPr>
            <p:nvPr/>
          </p:nvSpPr>
          <p:spPr bwMode="auto">
            <a:xfrm>
              <a:off x="628" y="1925"/>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grpSp>
      <p:sp>
        <p:nvSpPr>
          <p:cNvPr id="86033" name="Text Box 43"/>
          <p:cNvSpPr txBox="1">
            <a:spLocks noChangeArrowheads="1"/>
          </p:cNvSpPr>
          <p:nvPr/>
        </p:nvSpPr>
        <p:spPr bwMode="auto">
          <a:xfrm>
            <a:off x="2209800" y="42672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a:solidFill>
                  <a:schemeClr val="tx1"/>
                </a:solidFill>
                <a:latin typeface="Times New Roman" pitchFamily="18" charset="0"/>
              </a:rPr>
              <a:t>Traitement SEC 2010 (base 2010)</a:t>
            </a:r>
          </a:p>
        </p:txBody>
      </p:sp>
      <p:sp>
        <p:nvSpPr>
          <p:cNvPr id="86034" name="Text Box 44"/>
          <p:cNvSpPr txBox="1">
            <a:spLocks noChangeArrowheads="1"/>
          </p:cNvSpPr>
          <p:nvPr/>
        </p:nvSpPr>
        <p:spPr bwMode="auto">
          <a:xfrm>
            <a:off x="1600200" y="51054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P2 hors R&amp;D = 50</a:t>
            </a:r>
          </a:p>
        </p:txBody>
      </p:sp>
      <p:sp>
        <p:nvSpPr>
          <p:cNvPr id="86035" name="Text Box 45"/>
          <p:cNvSpPr txBox="1">
            <a:spLocks noChangeArrowheads="1"/>
          </p:cNvSpPr>
          <p:nvPr/>
        </p:nvSpPr>
        <p:spPr bwMode="auto">
          <a:xfrm>
            <a:off x="1600200" y="54102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b="1">
                <a:solidFill>
                  <a:schemeClr val="tx1"/>
                </a:solidFill>
                <a:latin typeface="Times New Roman" pitchFamily="18" charset="0"/>
              </a:rPr>
              <a:t>B1g = 50</a:t>
            </a:r>
          </a:p>
        </p:txBody>
      </p:sp>
      <p:sp>
        <p:nvSpPr>
          <p:cNvPr id="86036" name="Text Box 46"/>
          <p:cNvSpPr txBox="1">
            <a:spLocks noChangeArrowheads="1"/>
          </p:cNvSpPr>
          <p:nvPr/>
        </p:nvSpPr>
        <p:spPr bwMode="auto">
          <a:xfrm>
            <a:off x="5105400" y="51816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a:solidFill>
                  <a:schemeClr val="tx1"/>
                </a:solidFill>
                <a:latin typeface="Times New Roman" pitchFamily="18" charset="0"/>
              </a:rPr>
              <a:t>P1 = 100</a:t>
            </a:r>
          </a:p>
        </p:txBody>
      </p:sp>
      <p:sp>
        <p:nvSpPr>
          <p:cNvPr id="86037" name="Text Box 47"/>
          <p:cNvSpPr txBox="1">
            <a:spLocks noChangeArrowheads="1"/>
          </p:cNvSpPr>
          <p:nvPr/>
        </p:nvSpPr>
        <p:spPr bwMode="auto">
          <a:xfrm>
            <a:off x="1600200" y="60960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B9NF = -10</a:t>
            </a:r>
          </a:p>
        </p:txBody>
      </p:sp>
      <p:sp>
        <p:nvSpPr>
          <p:cNvPr id="86038" name="Text Box 48"/>
          <p:cNvSpPr txBox="1">
            <a:spLocks noChangeArrowheads="1"/>
          </p:cNvSpPr>
          <p:nvPr/>
        </p:nvSpPr>
        <p:spPr bwMode="auto">
          <a:xfrm>
            <a:off x="1600200" y="57150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P51g R&amp;D = 20</a:t>
            </a:r>
          </a:p>
        </p:txBody>
      </p:sp>
      <p:sp>
        <p:nvSpPr>
          <p:cNvPr id="86039" name="Text Box 49"/>
          <p:cNvSpPr txBox="1">
            <a:spLocks noChangeArrowheads="1"/>
          </p:cNvSpPr>
          <p:nvPr/>
        </p:nvSpPr>
        <p:spPr bwMode="auto">
          <a:xfrm>
            <a:off x="2057400" y="46482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Emplois</a:t>
            </a:r>
          </a:p>
        </p:txBody>
      </p:sp>
      <p:sp>
        <p:nvSpPr>
          <p:cNvPr id="86040" name="Text Box 50"/>
          <p:cNvSpPr txBox="1">
            <a:spLocks noChangeArrowheads="1"/>
          </p:cNvSpPr>
          <p:nvPr/>
        </p:nvSpPr>
        <p:spPr bwMode="auto">
          <a:xfrm>
            <a:off x="5410200" y="46482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Ressources</a:t>
            </a:r>
          </a:p>
        </p:txBody>
      </p:sp>
    </p:spTree>
    <p:extLst>
      <p:ext uri="{BB962C8B-B14F-4D97-AF65-F5344CB8AC3E}">
        <p14:creationId xmlns:p14="http://schemas.microsoft.com/office/powerpoint/2010/main" val="128514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3</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a:solidFill>
                  <a:schemeClr val="tx1"/>
                </a:solidFill>
              </a:rPr>
              <a:t>Le nouveau traitement de la R&amp;D</a:t>
            </a:r>
            <a:endParaRPr lang="fr-FR" altLang="fr-FR" dirty="0" smtClean="0"/>
          </a:p>
        </p:txBody>
      </p:sp>
      <p:sp>
        <p:nvSpPr>
          <p:cNvPr id="87046" name="Rectangle 3"/>
          <p:cNvSpPr txBox="1">
            <a:spLocks noChangeArrowheads="1"/>
          </p:cNvSpPr>
          <p:nvPr/>
        </p:nvSpPr>
        <p:spPr bwMode="auto">
          <a:xfrm>
            <a:off x="444215" y="1052513"/>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eaLnBrk="1" hangingPunct="1">
              <a:buFontTx/>
              <a:buNone/>
            </a:pPr>
            <a:r>
              <a:rPr lang="fr-FR" altLang="fr-FR"/>
              <a:t>Production non marchande de R&amp;D : par exemple CNRS</a:t>
            </a:r>
          </a:p>
        </p:txBody>
      </p:sp>
      <p:grpSp>
        <p:nvGrpSpPr>
          <p:cNvPr id="87047" name="Group 4"/>
          <p:cNvGrpSpPr>
            <a:grpSpLocks noChangeAspect="1"/>
          </p:cNvGrpSpPr>
          <p:nvPr/>
        </p:nvGrpSpPr>
        <p:grpSpPr bwMode="auto">
          <a:xfrm>
            <a:off x="1371600" y="1447800"/>
            <a:ext cx="6343650" cy="1882775"/>
            <a:chOff x="624" y="1440"/>
            <a:chExt cx="4476" cy="1679"/>
          </a:xfrm>
        </p:grpSpPr>
        <p:sp>
          <p:nvSpPr>
            <p:cNvPr id="87084" name="AutoShape 3"/>
            <p:cNvSpPr>
              <a:spLocks noChangeAspect="1" noChangeArrowheads="1" noTextEdit="1"/>
            </p:cNvSpPr>
            <p:nvPr/>
          </p:nvSpPr>
          <p:spPr bwMode="auto">
            <a:xfrm>
              <a:off x="624" y="1440"/>
              <a:ext cx="4476" cy="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87085" name="Rectangle 5"/>
            <p:cNvSpPr>
              <a:spLocks noChangeArrowheads="1"/>
            </p:cNvSpPr>
            <p:nvPr/>
          </p:nvSpPr>
          <p:spPr bwMode="auto">
            <a:xfrm>
              <a:off x="1436" y="1713"/>
              <a:ext cx="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6" name="Rectangle 6"/>
            <p:cNvSpPr>
              <a:spLocks noChangeArrowheads="1"/>
            </p:cNvSpPr>
            <p:nvPr/>
          </p:nvSpPr>
          <p:spPr bwMode="auto">
            <a:xfrm>
              <a:off x="3520" y="1713"/>
              <a:ext cx="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7" name="Rectangle 7"/>
            <p:cNvSpPr>
              <a:spLocks noChangeArrowheads="1"/>
            </p:cNvSpPr>
            <p:nvPr/>
          </p:nvSpPr>
          <p:spPr bwMode="auto">
            <a:xfrm>
              <a:off x="723" y="2053"/>
              <a:ext cx="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8" name="Rectangle 8"/>
            <p:cNvSpPr>
              <a:spLocks noChangeArrowheads="1"/>
            </p:cNvSpPr>
            <p:nvPr/>
          </p:nvSpPr>
          <p:spPr bwMode="auto">
            <a:xfrm>
              <a:off x="723" y="2263"/>
              <a:ext cx="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9" name="Rectangle 9"/>
            <p:cNvSpPr>
              <a:spLocks noChangeArrowheads="1"/>
            </p:cNvSpPr>
            <p:nvPr/>
          </p:nvSpPr>
          <p:spPr bwMode="auto">
            <a:xfrm>
              <a:off x="3023" y="2053"/>
              <a:ext cx="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0" name="Rectangle 10"/>
            <p:cNvSpPr>
              <a:spLocks noChangeArrowheads="1"/>
            </p:cNvSpPr>
            <p:nvPr/>
          </p:nvSpPr>
          <p:spPr bwMode="auto">
            <a:xfrm>
              <a:off x="3023" y="2263"/>
              <a:ext cx="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1" name="Rectangle 11"/>
            <p:cNvSpPr>
              <a:spLocks noChangeArrowheads="1"/>
            </p:cNvSpPr>
            <p:nvPr/>
          </p:nvSpPr>
          <p:spPr bwMode="auto">
            <a:xfrm>
              <a:off x="723" y="2580"/>
              <a:ext cx="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2" name="Rectangle 12"/>
            <p:cNvSpPr>
              <a:spLocks noChangeArrowheads="1"/>
            </p:cNvSpPr>
            <p:nvPr/>
          </p:nvSpPr>
          <p:spPr bwMode="auto">
            <a:xfrm>
              <a:off x="723" y="2794"/>
              <a:ext cx="0"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3" name="Rectangle 13"/>
            <p:cNvSpPr>
              <a:spLocks noChangeArrowheads="1"/>
            </p:cNvSpPr>
            <p:nvPr/>
          </p:nvSpPr>
          <p:spPr bwMode="auto">
            <a:xfrm>
              <a:off x="2070" y="1461"/>
              <a:ext cx="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4" name="Rectangle 14"/>
            <p:cNvSpPr>
              <a:spLocks noChangeArrowheads="1"/>
            </p:cNvSpPr>
            <p:nvPr/>
          </p:nvSpPr>
          <p:spPr bwMode="auto">
            <a:xfrm>
              <a:off x="2850" y="1948"/>
              <a:ext cx="23" cy="1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5" name="Rectangle 15"/>
            <p:cNvSpPr>
              <a:spLocks noChangeArrowheads="1"/>
            </p:cNvSpPr>
            <p:nvPr/>
          </p:nvSpPr>
          <p:spPr bwMode="auto">
            <a:xfrm>
              <a:off x="628" y="1670"/>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96" name="Rectangle 16"/>
            <p:cNvSpPr>
              <a:spLocks noChangeArrowheads="1"/>
            </p:cNvSpPr>
            <p:nvPr/>
          </p:nvSpPr>
          <p:spPr bwMode="auto">
            <a:xfrm>
              <a:off x="628" y="1925"/>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grpSp>
      <p:sp>
        <p:nvSpPr>
          <p:cNvPr id="87048" name="Text Box 21"/>
          <p:cNvSpPr txBox="1">
            <a:spLocks noChangeArrowheads="1"/>
          </p:cNvSpPr>
          <p:nvPr/>
        </p:nvSpPr>
        <p:spPr bwMode="auto">
          <a:xfrm>
            <a:off x="1981200" y="13716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dirty="0">
                <a:solidFill>
                  <a:schemeClr val="tx1"/>
                </a:solidFill>
                <a:latin typeface="Times New Roman" pitchFamily="18" charset="0"/>
              </a:rPr>
              <a:t>Traitement SEC 95 (base 2005)</a:t>
            </a:r>
          </a:p>
        </p:txBody>
      </p:sp>
      <p:sp>
        <p:nvSpPr>
          <p:cNvPr id="87049" name="Text Box 22"/>
          <p:cNvSpPr txBox="1">
            <a:spLocks noChangeArrowheads="1"/>
          </p:cNvSpPr>
          <p:nvPr/>
        </p:nvSpPr>
        <p:spPr bwMode="auto">
          <a:xfrm>
            <a:off x="1981200" y="1676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Emplois</a:t>
            </a:r>
          </a:p>
        </p:txBody>
      </p:sp>
      <p:sp>
        <p:nvSpPr>
          <p:cNvPr id="87050" name="Text Box 23"/>
          <p:cNvSpPr txBox="1">
            <a:spLocks noChangeArrowheads="1"/>
          </p:cNvSpPr>
          <p:nvPr/>
        </p:nvSpPr>
        <p:spPr bwMode="auto">
          <a:xfrm>
            <a:off x="5334000" y="16764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Ressources</a:t>
            </a:r>
          </a:p>
        </p:txBody>
      </p:sp>
      <p:sp>
        <p:nvSpPr>
          <p:cNvPr id="87051" name="Text Box 24"/>
          <p:cNvSpPr txBox="1">
            <a:spLocks noChangeArrowheads="1"/>
          </p:cNvSpPr>
          <p:nvPr/>
        </p:nvSpPr>
        <p:spPr bwMode="auto">
          <a:xfrm>
            <a:off x="1524000" y="2895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rgbClr val="008000"/>
                </a:solidFill>
                <a:latin typeface="Times New Roman" pitchFamily="18" charset="0"/>
              </a:rPr>
              <a:t>P3 R&amp;D = 100</a:t>
            </a:r>
          </a:p>
        </p:txBody>
      </p:sp>
      <p:sp>
        <p:nvSpPr>
          <p:cNvPr id="87052" name="Text Box 25"/>
          <p:cNvSpPr txBox="1">
            <a:spLocks noChangeArrowheads="1"/>
          </p:cNvSpPr>
          <p:nvPr/>
        </p:nvSpPr>
        <p:spPr bwMode="auto">
          <a:xfrm>
            <a:off x="5029200" y="2286000"/>
            <a:ext cx="243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2000">
                <a:solidFill>
                  <a:srgbClr val="008000"/>
                </a:solidFill>
                <a:latin typeface="Times New Roman" pitchFamily="18" charset="0"/>
              </a:rPr>
              <a:t>P13 R&amp;D = 100</a:t>
            </a:r>
          </a:p>
        </p:txBody>
      </p:sp>
      <p:sp>
        <p:nvSpPr>
          <p:cNvPr id="87053" name="Text Box 26"/>
          <p:cNvSpPr txBox="1">
            <a:spLocks noChangeArrowheads="1"/>
          </p:cNvSpPr>
          <p:nvPr/>
        </p:nvSpPr>
        <p:spPr bwMode="auto">
          <a:xfrm>
            <a:off x="1524000" y="22098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P2 = 20</a:t>
            </a:r>
          </a:p>
        </p:txBody>
      </p:sp>
      <p:sp>
        <p:nvSpPr>
          <p:cNvPr id="87054" name="Text Box 27"/>
          <p:cNvSpPr txBox="1">
            <a:spLocks noChangeArrowheads="1"/>
          </p:cNvSpPr>
          <p:nvPr/>
        </p:nvSpPr>
        <p:spPr bwMode="auto">
          <a:xfrm>
            <a:off x="1524000" y="25146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b="1">
                <a:solidFill>
                  <a:srgbClr val="990099"/>
                </a:solidFill>
                <a:latin typeface="Times New Roman" pitchFamily="18" charset="0"/>
              </a:rPr>
              <a:t>B1g = 80</a:t>
            </a:r>
          </a:p>
        </p:txBody>
      </p:sp>
      <p:grpSp>
        <p:nvGrpSpPr>
          <p:cNvPr id="87055" name="Group 4"/>
          <p:cNvGrpSpPr>
            <a:grpSpLocks noChangeAspect="1"/>
          </p:cNvGrpSpPr>
          <p:nvPr/>
        </p:nvGrpSpPr>
        <p:grpSpPr bwMode="auto">
          <a:xfrm>
            <a:off x="1447800" y="3657600"/>
            <a:ext cx="6343650" cy="2667000"/>
            <a:chOff x="624" y="1440"/>
            <a:chExt cx="4476" cy="1626"/>
          </a:xfrm>
        </p:grpSpPr>
        <p:sp>
          <p:nvSpPr>
            <p:cNvPr id="87071" name="AutoShape 3"/>
            <p:cNvSpPr>
              <a:spLocks noChangeAspect="1" noChangeArrowheads="1" noTextEdit="1"/>
            </p:cNvSpPr>
            <p:nvPr/>
          </p:nvSpPr>
          <p:spPr bwMode="auto">
            <a:xfrm>
              <a:off x="624" y="1440"/>
              <a:ext cx="4476" cy="1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p>
          </p:txBody>
        </p:sp>
        <p:sp>
          <p:nvSpPr>
            <p:cNvPr id="87072" name="Rectangle 5"/>
            <p:cNvSpPr>
              <a:spLocks noChangeArrowheads="1"/>
            </p:cNvSpPr>
            <p:nvPr/>
          </p:nvSpPr>
          <p:spPr bwMode="auto">
            <a:xfrm>
              <a:off x="1436" y="1714"/>
              <a:ext cx="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3" name="Rectangle 6"/>
            <p:cNvSpPr>
              <a:spLocks noChangeArrowheads="1"/>
            </p:cNvSpPr>
            <p:nvPr/>
          </p:nvSpPr>
          <p:spPr bwMode="auto">
            <a:xfrm>
              <a:off x="3520" y="1714"/>
              <a:ext cx="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4" name="Rectangle 7"/>
            <p:cNvSpPr>
              <a:spLocks noChangeArrowheads="1"/>
            </p:cNvSpPr>
            <p:nvPr/>
          </p:nvSpPr>
          <p:spPr bwMode="auto">
            <a:xfrm>
              <a:off x="723" y="2054"/>
              <a:ext cx="0"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5" name="Rectangle 8"/>
            <p:cNvSpPr>
              <a:spLocks noChangeArrowheads="1"/>
            </p:cNvSpPr>
            <p:nvPr/>
          </p:nvSpPr>
          <p:spPr bwMode="auto">
            <a:xfrm>
              <a:off x="723" y="2263"/>
              <a:ext cx="0"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6" name="Rectangle 9"/>
            <p:cNvSpPr>
              <a:spLocks noChangeArrowheads="1"/>
            </p:cNvSpPr>
            <p:nvPr/>
          </p:nvSpPr>
          <p:spPr bwMode="auto">
            <a:xfrm>
              <a:off x="3023" y="2054"/>
              <a:ext cx="0"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7" name="Rectangle 10"/>
            <p:cNvSpPr>
              <a:spLocks noChangeArrowheads="1"/>
            </p:cNvSpPr>
            <p:nvPr/>
          </p:nvSpPr>
          <p:spPr bwMode="auto">
            <a:xfrm>
              <a:off x="3023" y="2263"/>
              <a:ext cx="0" cy="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8" name="Rectangle 11"/>
            <p:cNvSpPr>
              <a:spLocks noChangeArrowheads="1"/>
            </p:cNvSpPr>
            <p:nvPr/>
          </p:nvSpPr>
          <p:spPr bwMode="auto">
            <a:xfrm>
              <a:off x="723" y="2580"/>
              <a:ext cx="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79" name="Rectangle 12"/>
            <p:cNvSpPr>
              <a:spLocks noChangeArrowheads="1"/>
            </p:cNvSpPr>
            <p:nvPr/>
          </p:nvSpPr>
          <p:spPr bwMode="auto">
            <a:xfrm>
              <a:off x="723" y="2793"/>
              <a:ext cx="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0" name="Rectangle 13"/>
            <p:cNvSpPr>
              <a:spLocks noChangeArrowheads="1"/>
            </p:cNvSpPr>
            <p:nvPr/>
          </p:nvSpPr>
          <p:spPr bwMode="auto">
            <a:xfrm>
              <a:off x="2070" y="1460"/>
              <a:ext cx="0" cy="2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1" name="Rectangle 14"/>
            <p:cNvSpPr>
              <a:spLocks noChangeArrowheads="1"/>
            </p:cNvSpPr>
            <p:nvPr/>
          </p:nvSpPr>
          <p:spPr bwMode="auto">
            <a:xfrm>
              <a:off x="2850" y="1948"/>
              <a:ext cx="23" cy="11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2" name="Rectangle 15"/>
            <p:cNvSpPr>
              <a:spLocks noChangeArrowheads="1"/>
            </p:cNvSpPr>
            <p:nvPr/>
          </p:nvSpPr>
          <p:spPr bwMode="auto">
            <a:xfrm>
              <a:off x="628" y="1670"/>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83" name="Rectangle 16"/>
            <p:cNvSpPr>
              <a:spLocks noChangeArrowheads="1"/>
            </p:cNvSpPr>
            <p:nvPr/>
          </p:nvSpPr>
          <p:spPr bwMode="auto">
            <a:xfrm>
              <a:off x="628" y="1925"/>
              <a:ext cx="4469" cy="2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grpSp>
      <p:sp>
        <p:nvSpPr>
          <p:cNvPr id="87056" name="Text Box 42"/>
          <p:cNvSpPr txBox="1">
            <a:spLocks noChangeArrowheads="1"/>
          </p:cNvSpPr>
          <p:nvPr/>
        </p:nvSpPr>
        <p:spPr bwMode="auto">
          <a:xfrm>
            <a:off x="2209800" y="36576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a:solidFill>
                  <a:schemeClr val="tx1"/>
                </a:solidFill>
                <a:latin typeface="Times New Roman" pitchFamily="18" charset="0"/>
              </a:rPr>
              <a:t>Traitement SEC 2010 (base 2010)</a:t>
            </a:r>
          </a:p>
        </p:txBody>
      </p:sp>
      <p:sp>
        <p:nvSpPr>
          <p:cNvPr id="87057" name="Text Box 43"/>
          <p:cNvSpPr txBox="1">
            <a:spLocks noChangeArrowheads="1"/>
          </p:cNvSpPr>
          <p:nvPr/>
        </p:nvSpPr>
        <p:spPr bwMode="auto">
          <a:xfrm>
            <a:off x="1981200" y="40386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Emplois</a:t>
            </a:r>
          </a:p>
        </p:txBody>
      </p:sp>
      <p:sp>
        <p:nvSpPr>
          <p:cNvPr id="87058" name="Text Box 44"/>
          <p:cNvSpPr txBox="1">
            <a:spLocks noChangeArrowheads="1"/>
          </p:cNvSpPr>
          <p:nvPr/>
        </p:nvSpPr>
        <p:spPr bwMode="auto">
          <a:xfrm>
            <a:off x="5410200" y="40386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algn="ctr" eaLnBrk="1" hangingPunct="1">
              <a:lnSpc>
                <a:spcPct val="100000"/>
              </a:lnSpc>
              <a:spcBef>
                <a:spcPct val="50000"/>
              </a:spcBef>
              <a:buFontTx/>
              <a:buNone/>
            </a:pPr>
            <a:r>
              <a:rPr lang="fr-FR" altLang="fr-FR" sz="1800" b="1">
                <a:solidFill>
                  <a:schemeClr val="tx1"/>
                </a:solidFill>
                <a:latin typeface="Times New Roman" pitchFamily="18" charset="0"/>
              </a:rPr>
              <a:t>Ressources</a:t>
            </a:r>
          </a:p>
        </p:txBody>
      </p:sp>
      <p:sp>
        <p:nvSpPr>
          <p:cNvPr id="87059" name="Text Box 45"/>
          <p:cNvSpPr txBox="1">
            <a:spLocks noChangeArrowheads="1"/>
          </p:cNvSpPr>
          <p:nvPr/>
        </p:nvSpPr>
        <p:spPr bwMode="auto">
          <a:xfrm>
            <a:off x="4800600" y="45720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rgbClr val="008000"/>
                </a:solidFill>
                <a:latin typeface="Times New Roman" pitchFamily="18" charset="0"/>
              </a:rPr>
              <a:t>P12 R&amp;D = 100</a:t>
            </a:r>
          </a:p>
        </p:txBody>
      </p:sp>
      <p:sp>
        <p:nvSpPr>
          <p:cNvPr id="87060" name="Text Box 46"/>
          <p:cNvSpPr txBox="1">
            <a:spLocks noChangeArrowheads="1"/>
          </p:cNvSpPr>
          <p:nvPr/>
        </p:nvSpPr>
        <p:spPr bwMode="auto">
          <a:xfrm>
            <a:off x="1600200" y="44958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chemeClr val="tx1"/>
                </a:solidFill>
                <a:latin typeface="Times New Roman" pitchFamily="18" charset="0"/>
              </a:rPr>
              <a:t>P2 = 20</a:t>
            </a:r>
          </a:p>
        </p:txBody>
      </p:sp>
      <p:sp>
        <p:nvSpPr>
          <p:cNvPr id="87061" name="Text Box 47"/>
          <p:cNvSpPr txBox="1">
            <a:spLocks noChangeArrowheads="1"/>
          </p:cNvSpPr>
          <p:nvPr/>
        </p:nvSpPr>
        <p:spPr bwMode="auto">
          <a:xfrm>
            <a:off x="1600200" y="48768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a:solidFill>
                  <a:srgbClr val="008000"/>
                </a:solidFill>
                <a:latin typeface="Times New Roman" pitchFamily="18" charset="0"/>
              </a:rPr>
              <a:t>P51g R&amp;D = 100</a:t>
            </a:r>
          </a:p>
        </p:txBody>
      </p:sp>
      <p:sp>
        <p:nvSpPr>
          <p:cNvPr id="87062" name="Text Box 48"/>
          <p:cNvSpPr txBox="1">
            <a:spLocks noChangeArrowheads="1"/>
          </p:cNvSpPr>
          <p:nvPr/>
        </p:nvSpPr>
        <p:spPr bwMode="auto">
          <a:xfrm>
            <a:off x="1600200" y="53340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dirty="0">
                <a:solidFill>
                  <a:srgbClr val="000099"/>
                </a:solidFill>
                <a:latin typeface="Times New Roman" pitchFamily="18" charset="0"/>
              </a:rPr>
              <a:t>P51c R&amp;D = </a:t>
            </a:r>
            <a:r>
              <a:rPr lang="fr-FR" altLang="fr-FR" sz="1800" dirty="0" smtClean="0">
                <a:solidFill>
                  <a:srgbClr val="000099"/>
                </a:solidFill>
                <a:latin typeface="Times New Roman" pitchFamily="18" charset="0"/>
              </a:rPr>
              <a:t>10</a:t>
            </a:r>
            <a:endParaRPr lang="fr-FR" altLang="fr-FR" sz="1800" dirty="0">
              <a:solidFill>
                <a:srgbClr val="000099"/>
              </a:solidFill>
              <a:latin typeface="Times New Roman" pitchFamily="18" charset="0"/>
            </a:endParaRPr>
          </a:p>
        </p:txBody>
      </p:sp>
      <p:sp>
        <p:nvSpPr>
          <p:cNvPr id="87063" name="Text Box 49"/>
          <p:cNvSpPr txBox="1">
            <a:spLocks noChangeArrowheads="1"/>
          </p:cNvSpPr>
          <p:nvPr/>
        </p:nvSpPr>
        <p:spPr bwMode="auto">
          <a:xfrm>
            <a:off x="4800600" y="5257800"/>
            <a:ext cx="3733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dirty="0">
                <a:solidFill>
                  <a:srgbClr val="000099"/>
                </a:solidFill>
                <a:latin typeface="Times New Roman" pitchFamily="18" charset="0"/>
              </a:rPr>
              <a:t>P13 (diffusion recherche) = </a:t>
            </a:r>
            <a:r>
              <a:rPr lang="fr-FR" altLang="fr-FR" sz="1800" dirty="0" smtClean="0">
                <a:solidFill>
                  <a:srgbClr val="000099"/>
                </a:solidFill>
                <a:latin typeface="Times New Roman" pitchFamily="18" charset="0"/>
              </a:rPr>
              <a:t>10</a:t>
            </a:r>
            <a:endParaRPr lang="fr-FR" altLang="fr-FR" sz="1800" dirty="0">
              <a:solidFill>
                <a:srgbClr val="000099"/>
              </a:solidFill>
              <a:latin typeface="Times New Roman" pitchFamily="18" charset="0"/>
            </a:endParaRPr>
          </a:p>
        </p:txBody>
      </p:sp>
      <p:sp>
        <p:nvSpPr>
          <p:cNvPr id="87064" name="Text Box 50"/>
          <p:cNvSpPr txBox="1">
            <a:spLocks noChangeArrowheads="1"/>
          </p:cNvSpPr>
          <p:nvPr/>
        </p:nvSpPr>
        <p:spPr bwMode="auto">
          <a:xfrm>
            <a:off x="1600200" y="5715000"/>
            <a:ext cx="297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dirty="0">
                <a:solidFill>
                  <a:srgbClr val="000099"/>
                </a:solidFill>
                <a:latin typeface="Times New Roman" pitchFamily="18" charset="0"/>
              </a:rPr>
              <a:t>P3 (diffusion recherche) = </a:t>
            </a:r>
            <a:r>
              <a:rPr lang="fr-FR" altLang="fr-FR" sz="1800" dirty="0" smtClean="0">
                <a:solidFill>
                  <a:srgbClr val="000099"/>
                </a:solidFill>
                <a:latin typeface="Times New Roman" pitchFamily="18" charset="0"/>
              </a:rPr>
              <a:t>10</a:t>
            </a:r>
            <a:endParaRPr lang="fr-FR" altLang="fr-FR" sz="1800" dirty="0">
              <a:solidFill>
                <a:srgbClr val="000099"/>
              </a:solidFill>
              <a:latin typeface="Times New Roman" pitchFamily="18" charset="0"/>
            </a:endParaRPr>
          </a:p>
        </p:txBody>
      </p:sp>
      <p:sp>
        <p:nvSpPr>
          <p:cNvPr id="87065" name="Text Box 51"/>
          <p:cNvSpPr txBox="1">
            <a:spLocks noChangeArrowheads="1"/>
          </p:cNvSpPr>
          <p:nvPr/>
        </p:nvSpPr>
        <p:spPr bwMode="auto">
          <a:xfrm>
            <a:off x="1600200" y="6096000"/>
            <a:ext cx="2743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50000"/>
              </a:spcBef>
              <a:buFontTx/>
              <a:buNone/>
            </a:pPr>
            <a:r>
              <a:rPr lang="fr-FR" altLang="fr-FR" sz="1800" b="1" dirty="0">
                <a:solidFill>
                  <a:srgbClr val="990099"/>
                </a:solidFill>
                <a:latin typeface="Times New Roman" pitchFamily="18" charset="0"/>
              </a:rPr>
              <a:t>B1g = </a:t>
            </a:r>
            <a:r>
              <a:rPr lang="fr-FR" altLang="fr-FR" sz="1800" b="1" dirty="0">
                <a:solidFill>
                  <a:srgbClr val="990099"/>
                </a:solidFill>
                <a:latin typeface="Times New Roman" pitchFamily="18" charset="0"/>
              </a:rPr>
              <a:t>9</a:t>
            </a:r>
            <a:r>
              <a:rPr lang="fr-FR" altLang="fr-FR" sz="1800" b="1" dirty="0" smtClean="0">
                <a:solidFill>
                  <a:srgbClr val="990099"/>
                </a:solidFill>
                <a:latin typeface="Times New Roman" pitchFamily="18" charset="0"/>
              </a:rPr>
              <a:t>0</a:t>
            </a:r>
            <a:endParaRPr lang="fr-FR" altLang="fr-FR" sz="1800" b="1" dirty="0">
              <a:solidFill>
                <a:srgbClr val="990099"/>
              </a:solidFill>
              <a:latin typeface="Times New Roman" pitchFamily="18" charset="0"/>
            </a:endParaRPr>
          </a:p>
        </p:txBody>
      </p:sp>
      <p:sp>
        <p:nvSpPr>
          <p:cNvPr id="87066" name="Line 52"/>
          <p:cNvSpPr>
            <a:spLocks noChangeShapeType="1"/>
          </p:cNvSpPr>
          <p:nvPr/>
        </p:nvSpPr>
        <p:spPr bwMode="auto">
          <a:xfrm flipH="1">
            <a:off x="3200400" y="2590800"/>
            <a:ext cx="1828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a:p>
        </p:txBody>
      </p:sp>
      <p:sp>
        <p:nvSpPr>
          <p:cNvPr id="87067" name="Line 53"/>
          <p:cNvSpPr>
            <a:spLocks noChangeShapeType="1"/>
          </p:cNvSpPr>
          <p:nvPr/>
        </p:nvSpPr>
        <p:spPr bwMode="auto">
          <a:xfrm flipH="1">
            <a:off x="3352800" y="4800600"/>
            <a:ext cx="14478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a:p>
        </p:txBody>
      </p:sp>
      <p:sp>
        <p:nvSpPr>
          <p:cNvPr id="87068" name="AutoShape 54"/>
          <p:cNvSpPr>
            <a:spLocks noChangeArrowheads="1"/>
          </p:cNvSpPr>
          <p:nvPr/>
        </p:nvSpPr>
        <p:spPr bwMode="auto">
          <a:xfrm>
            <a:off x="1143000" y="5029200"/>
            <a:ext cx="457200" cy="609600"/>
          </a:xfrm>
          <a:prstGeom prst="curvedRightArrow">
            <a:avLst>
              <a:gd name="adj1" fmla="val 26667"/>
              <a:gd name="adj2" fmla="val 53333"/>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lnSpc>
                <a:spcPct val="90000"/>
              </a:lnSpc>
              <a:spcBef>
                <a:spcPct val="20000"/>
              </a:spcBef>
              <a:buBlip>
                <a:blip r:embed="rId2"/>
              </a:buBlip>
              <a:defRPr sz="2400">
                <a:solidFill>
                  <a:srgbClr val="333333"/>
                </a:solidFill>
                <a:latin typeface="Arial" charset="0"/>
              </a:defRPr>
            </a:lvl1pPr>
            <a:lvl2pPr marL="742950" indent="-2857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eaLnBrk="1" hangingPunct="1">
              <a:lnSpc>
                <a:spcPct val="100000"/>
              </a:lnSpc>
              <a:spcBef>
                <a:spcPct val="0"/>
              </a:spcBef>
              <a:buFontTx/>
              <a:buNone/>
            </a:pPr>
            <a:endParaRPr lang="fr-FR" altLang="fr-FR">
              <a:solidFill>
                <a:schemeClr val="tx1"/>
              </a:solidFill>
              <a:latin typeface="Times New Roman" pitchFamily="18" charset="0"/>
            </a:endParaRPr>
          </a:p>
        </p:txBody>
      </p:sp>
      <p:sp>
        <p:nvSpPr>
          <p:cNvPr id="87069" name="Line 55"/>
          <p:cNvSpPr>
            <a:spLocks noChangeShapeType="1"/>
          </p:cNvSpPr>
          <p:nvPr/>
        </p:nvSpPr>
        <p:spPr bwMode="auto">
          <a:xfrm flipV="1">
            <a:off x="3352800" y="5410200"/>
            <a:ext cx="14478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a:p>
        </p:txBody>
      </p:sp>
      <p:sp>
        <p:nvSpPr>
          <p:cNvPr id="87070" name="Line 56"/>
          <p:cNvSpPr>
            <a:spLocks noChangeShapeType="1"/>
          </p:cNvSpPr>
          <p:nvPr/>
        </p:nvSpPr>
        <p:spPr bwMode="auto">
          <a:xfrm flipH="1">
            <a:off x="3581400" y="5562600"/>
            <a:ext cx="1295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FR"/>
          </a:p>
        </p:txBody>
      </p:sp>
    </p:spTree>
    <p:extLst>
      <p:ext uri="{BB962C8B-B14F-4D97-AF65-F5344CB8AC3E}">
        <p14:creationId xmlns:p14="http://schemas.microsoft.com/office/powerpoint/2010/main" val="1006361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4</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a:solidFill>
                  <a:schemeClr val="tx1"/>
                </a:solidFill>
              </a:rPr>
              <a:t>Le nouveau traitement de la R&amp;D</a:t>
            </a:r>
            <a:endParaRPr lang="fr-FR" altLang="fr-FR" dirty="0" smtClean="0"/>
          </a:p>
        </p:txBody>
      </p:sp>
      <p:sp>
        <p:nvSpPr>
          <p:cNvPr id="87046" name="Rectangle 3"/>
          <p:cNvSpPr txBox="1">
            <a:spLocks noChangeArrowheads="1"/>
          </p:cNvSpPr>
          <p:nvPr/>
        </p:nvSpPr>
        <p:spPr bwMode="auto">
          <a:xfrm>
            <a:off x="138566" y="1520825"/>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algn="just" eaLnBrk="1" hangingPunct="1">
              <a:buFontTx/>
              <a:buNone/>
            </a:pPr>
            <a:r>
              <a:rPr lang="fr-FR" altLang="fr-FR" dirty="0" smtClean="0"/>
              <a:t>	L’estimation de la FBCF en R&amp;D a mobilisé les données de </a:t>
            </a:r>
            <a:r>
              <a:rPr lang="fr-FR" altLang="fr-FR" b="1" dirty="0" smtClean="0"/>
              <a:t>l’enquête R&amp;D </a:t>
            </a:r>
            <a:r>
              <a:rPr lang="fr-FR" altLang="fr-FR" dirty="0" smtClean="0"/>
              <a:t>conduite par le ministère de l’enseignement supérieure et de la recherche (auprès des entreprises et des administrations publiques)</a:t>
            </a:r>
          </a:p>
          <a:p>
            <a:pPr lvl="1" algn="just" eaLnBrk="1" hangingPunct="1">
              <a:buFontTx/>
              <a:buNone/>
            </a:pPr>
            <a:endParaRPr lang="fr-FR" altLang="fr-FR" dirty="0"/>
          </a:p>
          <a:p>
            <a:pPr lvl="1" algn="just" eaLnBrk="1" hangingPunct="1">
              <a:buFontTx/>
              <a:buNone/>
            </a:pPr>
            <a:r>
              <a:rPr lang="fr-FR" altLang="fr-FR" dirty="0" smtClean="0"/>
              <a:t>	</a:t>
            </a:r>
            <a:r>
              <a:rPr lang="fr-FR" altLang="fr-FR" b="1" dirty="0" smtClean="0"/>
              <a:t>L’enquête est réalisée depuis le début des années 1960</a:t>
            </a:r>
            <a:r>
              <a:rPr lang="fr-FR" altLang="fr-FR" dirty="0" smtClean="0"/>
              <a:t>, ce qui permet d’avoir des séries exogènes depuis cette période.</a:t>
            </a:r>
          </a:p>
          <a:p>
            <a:pPr lvl="1" algn="just" eaLnBrk="1" hangingPunct="1">
              <a:buFontTx/>
              <a:buNone/>
            </a:pPr>
            <a:endParaRPr lang="fr-FR" altLang="fr-FR" dirty="0"/>
          </a:p>
          <a:p>
            <a:pPr lvl="1" algn="just" eaLnBrk="1" hangingPunct="1">
              <a:buFontTx/>
              <a:buNone/>
            </a:pPr>
            <a:r>
              <a:rPr lang="fr-FR" altLang="fr-FR" dirty="0" smtClean="0"/>
              <a:t>	</a:t>
            </a:r>
            <a:r>
              <a:rPr lang="fr-FR" altLang="fr-FR" b="1" dirty="0" smtClean="0"/>
              <a:t>Hypothèse de durée de vie des actifs de R&amp;D : 10 ans.</a:t>
            </a:r>
          </a:p>
          <a:p>
            <a:pPr lvl="1" algn="just" eaLnBrk="1" hangingPunct="1">
              <a:buFontTx/>
              <a:buNone/>
            </a:pPr>
            <a:r>
              <a:rPr lang="fr-FR" altLang="fr-FR" b="1" dirty="0"/>
              <a:t>	</a:t>
            </a:r>
            <a:r>
              <a:rPr lang="fr-FR" altLang="fr-FR" dirty="0" smtClean="0"/>
              <a:t>A partir des flux d’investissement des administrations publiques, on calcule la CCF des unités non marchandes, qui augmente la VA des administrations publiques.</a:t>
            </a:r>
            <a:endParaRPr lang="fr-FR" altLang="fr-FR" dirty="0"/>
          </a:p>
        </p:txBody>
      </p:sp>
    </p:spTree>
    <p:extLst>
      <p:ext uri="{BB962C8B-B14F-4D97-AF65-F5344CB8AC3E}">
        <p14:creationId xmlns:p14="http://schemas.microsoft.com/office/powerpoint/2010/main" val="6547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5</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a:solidFill>
                  <a:schemeClr val="tx1"/>
                </a:solidFill>
              </a:rPr>
              <a:t>Le nouveau traitement de la R&amp;D</a:t>
            </a:r>
            <a:endParaRPr lang="fr-FR" altLang="fr-FR" dirty="0" smtClean="0"/>
          </a:p>
        </p:txBody>
      </p:sp>
      <p:pic>
        <p:nvPicPr>
          <p:cNvPr id="2" name="Image 1"/>
          <p:cNvPicPr>
            <a:picLocks noChangeAspect="1"/>
          </p:cNvPicPr>
          <p:nvPr/>
        </p:nvPicPr>
        <p:blipFill>
          <a:blip r:embed="rId2"/>
          <a:stretch>
            <a:fillRect/>
          </a:stretch>
        </p:blipFill>
        <p:spPr>
          <a:xfrm>
            <a:off x="755576" y="1114461"/>
            <a:ext cx="7520048" cy="5449641"/>
          </a:xfrm>
          <a:prstGeom prst="rect">
            <a:avLst/>
          </a:prstGeom>
        </p:spPr>
      </p:pic>
    </p:spTree>
    <p:extLst>
      <p:ext uri="{BB962C8B-B14F-4D97-AF65-F5344CB8AC3E}">
        <p14:creationId xmlns:p14="http://schemas.microsoft.com/office/powerpoint/2010/main" val="310625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6</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smtClean="0">
                <a:solidFill>
                  <a:schemeClr val="tx1"/>
                </a:solidFill>
              </a:rPr>
              <a:t>La capitalisation des dépenses militaires</a:t>
            </a:r>
            <a:endParaRPr lang="fr-FR" altLang="fr-FR" dirty="0" smtClean="0"/>
          </a:p>
        </p:txBody>
      </p:sp>
      <p:sp>
        <p:nvSpPr>
          <p:cNvPr id="87046" name="Rectangle 3"/>
          <p:cNvSpPr txBox="1">
            <a:spLocks noChangeArrowheads="1"/>
          </p:cNvSpPr>
          <p:nvPr/>
        </p:nvSpPr>
        <p:spPr bwMode="auto">
          <a:xfrm>
            <a:off x="312590" y="1268760"/>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algn="just" eaLnBrk="1" hangingPunct="1">
              <a:buFontTx/>
              <a:buNone/>
            </a:pPr>
            <a:r>
              <a:rPr lang="fr-FR" altLang="fr-FR" sz="1800" dirty="0" smtClean="0"/>
              <a:t>	Comme pour la R&amp;D non marchande, les dépenses d’équipement militaire sont considérées comme des actifs fixes, servant à assurer un service de défense, générant de la CCF qui augmente la VA des administrations publiques</a:t>
            </a:r>
          </a:p>
          <a:p>
            <a:pPr lvl="1" algn="just" eaLnBrk="1" hangingPunct="1">
              <a:buFontTx/>
              <a:buNone/>
            </a:pPr>
            <a:endParaRPr lang="fr-FR" altLang="fr-FR" sz="1800" dirty="0"/>
          </a:p>
          <a:p>
            <a:pPr lvl="1" algn="just" eaLnBrk="1" hangingPunct="1">
              <a:buFontTx/>
              <a:buNone/>
            </a:pPr>
            <a:r>
              <a:rPr lang="fr-FR" altLang="fr-FR" sz="1800" dirty="0" smtClean="0"/>
              <a:t>	Ces systèmes d’armes militaires comprennent véhicules blindés, navires de guerre, sous-marins, avions de combat, transporteurs, lanceurs de missiles, etc.</a:t>
            </a:r>
          </a:p>
          <a:p>
            <a:pPr lvl="1" algn="just" eaLnBrk="1" hangingPunct="1">
              <a:buFontTx/>
              <a:buNone/>
            </a:pPr>
            <a:endParaRPr lang="fr-FR" altLang="fr-FR" sz="1800" dirty="0"/>
          </a:p>
          <a:p>
            <a:pPr lvl="1" algn="just" eaLnBrk="1" hangingPunct="1">
              <a:buFontTx/>
              <a:buNone/>
            </a:pPr>
            <a:r>
              <a:rPr lang="fr-FR" altLang="fr-FR" sz="1800" b="1" dirty="0" smtClean="0"/>
              <a:t>	Depuis 2005</a:t>
            </a:r>
            <a:r>
              <a:rPr lang="fr-FR" altLang="fr-FR" sz="1800" dirty="0" smtClean="0"/>
              <a:t>, les montants de dépenses d’équipement militaire lourd (FBCF) sont transmis par le ministère de la défense</a:t>
            </a:r>
          </a:p>
          <a:p>
            <a:pPr lvl="1" algn="just" eaLnBrk="1" hangingPunct="1">
              <a:buFontTx/>
              <a:buNone/>
            </a:pPr>
            <a:r>
              <a:rPr lang="fr-FR" altLang="fr-FR" sz="1800" dirty="0" smtClean="0"/>
              <a:t>	</a:t>
            </a:r>
            <a:r>
              <a:rPr lang="fr-FR" altLang="fr-FR" sz="1800" b="1" dirty="0" smtClean="0"/>
              <a:t>Pour la période 1953-2005, </a:t>
            </a:r>
            <a:r>
              <a:rPr lang="fr-FR" altLang="fr-FR" sz="1800" dirty="0" smtClean="0"/>
              <a:t>la FBCF a été évalué à partir de données transmises par l’Observatoire économique de la Défense</a:t>
            </a:r>
          </a:p>
          <a:p>
            <a:pPr lvl="1" algn="just" eaLnBrk="1" hangingPunct="1">
              <a:buFontTx/>
              <a:buNone/>
            </a:pPr>
            <a:r>
              <a:rPr lang="fr-FR" altLang="fr-FR" sz="1800" dirty="0" smtClean="0"/>
              <a:t>	</a:t>
            </a:r>
            <a:r>
              <a:rPr lang="fr-FR" altLang="fr-FR" sz="1800" b="1" dirty="0" smtClean="0"/>
              <a:t>Avant 1953, </a:t>
            </a:r>
            <a:r>
              <a:rPr lang="fr-FR" altLang="fr-FR" sz="1800" dirty="0" smtClean="0"/>
              <a:t>on fait évoluer la FBCF en matériel militaire comme la FBCF de l’Etat en machines et équipements</a:t>
            </a:r>
          </a:p>
          <a:p>
            <a:pPr lvl="1" algn="just" eaLnBrk="1" hangingPunct="1">
              <a:buFontTx/>
              <a:buNone/>
            </a:pPr>
            <a:r>
              <a:rPr lang="fr-FR" altLang="fr-FR" sz="1800" dirty="0" smtClean="0"/>
              <a:t>	</a:t>
            </a:r>
          </a:p>
          <a:p>
            <a:pPr lvl="1" algn="just" eaLnBrk="1" hangingPunct="1">
              <a:buFontTx/>
              <a:buNone/>
            </a:pPr>
            <a:r>
              <a:rPr lang="fr-FR" altLang="fr-FR" sz="1800" dirty="0"/>
              <a:t>	</a:t>
            </a:r>
            <a:r>
              <a:rPr lang="fr-FR" altLang="fr-FR" sz="1800" b="1" dirty="0" smtClean="0"/>
              <a:t>Durée de vie fixée : 20 ans</a:t>
            </a:r>
            <a:endParaRPr lang="fr-FR" altLang="fr-FR" sz="1800" b="1" dirty="0"/>
          </a:p>
        </p:txBody>
      </p:sp>
    </p:spTree>
    <p:extLst>
      <p:ext uri="{BB962C8B-B14F-4D97-AF65-F5344CB8AC3E}">
        <p14:creationId xmlns:p14="http://schemas.microsoft.com/office/powerpoint/2010/main" val="148352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7</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smtClean="0">
                <a:solidFill>
                  <a:schemeClr val="tx1"/>
                </a:solidFill>
              </a:rPr>
              <a:t>La capitalisation des dépenses militaires</a:t>
            </a:r>
            <a:endParaRPr lang="fr-FR" altLang="fr-FR" dirty="0" smtClean="0"/>
          </a:p>
        </p:txBody>
      </p:sp>
      <p:pic>
        <p:nvPicPr>
          <p:cNvPr id="2" name="Image 1"/>
          <p:cNvPicPr>
            <a:picLocks noChangeAspect="1"/>
          </p:cNvPicPr>
          <p:nvPr/>
        </p:nvPicPr>
        <p:blipFill>
          <a:blip r:embed="rId2"/>
          <a:stretch>
            <a:fillRect/>
          </a:stretch>
        </p:blipFill>
        <p:spPr>
          <a:xfrm>
            <a:off x="292264" y="1484784"/>
            <a:ext cx="8720063" cy="4824536"/>
          </a:xfrm>
          <a:prstGeom prst="rect">
            <a:avLst/>
          </a:prstGeom>
        </p:spPr>
      </p:pic>
    </p:spTree>
    <p:extLst>
      <p:ext uri="{BB962C8B-B14F-4D97-AF65-F5344CB8AC3E}">
        <p14:creationId xmlns:p14="http://schemas.microsoft.com/office/powerpoint/2010/main" val="3550739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8</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a:t>Les chantiers qui impactent la FBCF</a:t>
            </a:r>
            <a:br>
              <a:rPr lang="fr-FR" altLang="fr-FR" dirty="0"/>
            </a:br>
            <a:r>
              <a:rPr lang="fr-FR" altLang="fr-FR" dirty="0" smtClean="0">
                <a:solidFill>
                  <a:schemeClr val="tx1"/>
                </a:solidFill>
              </a:rPr>
              <a:t>Bases de données et estimation globale</a:t>
            </a:r>
            <a:endParaRPr lang="fr-FR" altLang="fr-FR" dirty="0" smtClean="0"/>
          </a:p>
        </p:txBody>
      </p:sp>
      <p:sp>
        <p:nvSpPr>
          <p:cNvPr id="87046" name="Rectangle 3"/>
          <p:cNvSpPr txBox="1">
            <a:spLocks noChangeArrowheads="1"/>
          </p:cNvSpPr>
          <p:nvPr/>
        </p:nvSpPr>
        <p:spPr bwMode="auto">
          <a:xfrm>
            <a:off x="312590" y="1268760"/>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algn="just" eaLnBrk="1" hangingPunct="1">
              <a:buFontTx/>
              <a:buNone/>
            </a:pPr>
            <a:r>
              <a:rPr lang="fr-FR" altLang="fr-FR" sz="1800" dirty="0" smtClean="0"/>
              <a:t>	La production de logiciels pour compte propre a été réévaluée à partir des salaires versés aux équipes informatiques internes et autres coûts, selon une méthode proposée par l’OCDE également appliquée pour estimer la production de bases de données pour compte propre</a:t>
            </a:r>
          </a:p>
          <a:p>
            <a:pPr lvl="1" eaLnBrk="1" hangingPunct="1">
              <a:buFontTx/>
              <a:buNone/>
            </a:pPr>
            <a:endParaRPr lang="fr-FR" altLang="fr-FR" sz="1800" dirty="0"/>
          </a:p>
          <a:p>
            <a:pPr lvl="1" eaLnBrk="1" hangingPunct="1">
              <a:buFontTx/>
              <a:buNone/>
            </a:pPr>
            <a:endParaRPr lang="fr-FR" altLang="fr-FR" sz="1800" dirty="0"/>
          </a:p>
        </p:txBody>
      </p:sp>
      <p:pic>
        <p:nvPicPr>
          <p:cNvPr id="2" name="Image 1"/>
          <p:cNvPicPr>
            <a:picLocks noChangeAspect="1"/>
          </p:cNvPicPr>
          <p:nvPr/>
        </p:nvPicPr>
        <p:blipFill>
          <a:blip r:embed="rId3"/>
          <a:stretch>
            <a:fillRect/>
          </a:stretch>
        </p:blipFill>
        <p:spPr>
          <a:xfrm>
            <a:off x="2123728" y="2564904"/>
            <a:ext cx="4776247" cy="3823641"/>
          </a:xfrm>
          <a:prstGeom prst="rect">
            <a:avLst/>
          </a:prstGeom>
        </p:spPr>
      </p:pic>
    </p:spTree>
    <p:extLst>
      <p:ext uri="{BB962C8B-B14F-4D97-AF65-F5344CB8AC3E}">
        <p14:creationId xmlns:p14="http://schemas.microsoft.com/office/powerpoint/2010/main" val="394799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txBox="1">
            <a:spLocks noGrp="1"/>
          </p:cNvSpPr>
          <p:nvPr/>
        </p:nvSpPr>
        <p:spPr bwMode="auto">
          <a:xfrm>
            <a:off x="0" y="6550025"/>
            <a:ext cx="304800" cy="228600"/>
          </a:xfrm>
          <a:prstGeom prst="rect">
            <a:avLst/>
          </a:prstGeom>
          <a:solidFill>
            <a:srgbClr val="336600"/>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36000" bIns="0"/>
          <a:lstStyle/>
          <a:p>
            <a:pPr algn="r">
              <a:lnSpc>
                <a:spcPct val="115000"/>
              </a:lnSpc>
              <a:defRPr/>
            </a:pPr>
            <a:fld id="{5702C8A1-E446-40B0-A6F6-CFC6CE0515B8}" type="slidenum">
              <a:rPr lang="fr-FR" altLang="fr-FR" sz="1200" b="1">
                <a:solidFill>
                  <a:schemeClr val="bg1"/>
                </a:solidFill>
                <a:latin typeface="+mn-lt"/>
              </a:rPr>
              <a:pPr algn="r">
                <a:lnSpc>
                  <a:spcPct val="115000"/>
                </a:lnSpc>
                <a:defRPr/>
              </a:pPr>
              <a:t>9</a:t>
            </a:fld>
            <a:endParaRPr lang="fr-FR" altLang="fr-FR" sz="1200" b="1">
              <a:solidFill>
                <a:schemeClr val="bg1"/>
              </a:solidFill>
              <a:latin typeface="+mn-lt"/>
            </a:endParaRPr>
          </a:p>
        </p:txBody>
      </p:sp>
      <p:sp>
        <p:nvSpPr>
          <p:cNvPr id="87045" name="Rectangle 2"/>
          <p:cNvSpPr>
            <a:spLocks noGrp="1" noChangeArrowheads="1"/>
          </p:cNvSpPr>
          <p:nvPr>
            <p:ph type="title" idx="4294967295"/>
          </p:nvPr>
        </p:nvSpPr>
        <p:spPr>
          <a:xfrm>
            <a:off x="457200" y="152400"/>
            <a:ext cx="8370888" cy="609600"/>
          </a:xfrm>
        </p:spPr>
        <p:txBody>
          <a:bodyPr lIns="91440" tIns="45720" rIns="91440" bIns="45720" anchor="t"/>
          <a:lstStyle/>
          <a:p>
            <a:pPr eaLnBrk="1" hangingPunct="1"/>
            <a:r>
              <a:rPr lang="fr-FR" altLang="fr-FR" dirty="0" smtClean="0"/>
              <a:t>Chantiers impactant le compte des APU</a:t>
            </a:r>
            <a:r>
              <a:rPr lang="fr-FR" altLang="fr-FR" dirty="0"/>
              <a:t/>
            </a:r>
            <a:br>
              <a:rPr lang="fr-FR" altLang="fr-FR" dirty="0"/>
            </a:br>
            <a:r>
              <a:rPr lang="fr-FR" altLang="fr-FR" dirty="0" smtClean="0">
                <a:solidFill>
                  <a:schemeClr val="tx1"/>
                </a:solidFill>
              </a:rPr>
              <a:t>Le nouveau traitement des soultes</a:t>
            </a:r>
            <a:endParaRPr lang="fr-FR" altLang="fr-FR" dirty="0" smtClean="0"/>
          </a:p>
        </p:txBody>
      </p:sp>
      <p:sp>
        <p:nvSpPr>
          <p:cNvPr id="87046" name="Rectangle 3"/>
          <p:cNvSpPr txBox="1">
            <a:spLocks noChangeArrowheads="1"/>
          </p:cNvSpPr>
          <p:nvPr/>
        </p:nvSpPr>
        <p:spPr bwMode="auto">
          <a:xfrm>
            <a:off x="312590" y="1268760"/>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038" rIns="93600" bIns="46038"/>
          <a:lstStyle>
            <a:lvl1pPr marL="187325" indent="-185738" eaLnBrk="0" hangingPunct="0">
              <a:lnSpc>
                <a:spcPct val="90000"/>
              </a:lnSpc>
              <a:spcBef>
                <a:spcPct val="20000"/>
              </a:spcBef>
              <a:buBlip>
                <a:blip r:embed="rId2"/>
              </a:buBlip>
              <a:defRPr sz="2400">
                <a:solidFill>
                  <a:srgbClr val="333333"/>
                </a:solidFill>
                <a:latin typeface="Arial" charset="0"/>
              </a:defRPr>
            </a:lvl1pPr>
            <a:lvl2pPr marL="561975" indent="-184150" eaLnBrk="0" hangingPunct="0">
              <a:lnSpc>
                <a:spcPct val="90000"/>
              </a:lnSpc>
              <a:spcBef>
                <a:spcPct val="20000"/>
              </a:spcBef>
              <a:buBlip>
                <a:blip r:embed="rId2"/>
              </a:buBlip>
              <a:defRPr sz="2200">
                <a:solidFill>
                  <a:srgbClr val="660066"/>
                </a:solidFill>
                <a:latin typeface="Arial" charset="0"/>
              </a:defRPr>
            </a:lvl2pPr>
            <a:lvl3pPr marL="1143000" indent="-228600" eaLnBrk="0" hangingPunct="0">
              <a:lnSpc>
                <a:spcPct val="90000"/>
              </a:lnSpc>
              <a:spcBef>
                <a:spcPct val="20000"/>
              </a:spcBef>
              <a:buBlip>
                <a:blip r:embed="rId2"/>
              </a:buBlip>
              <a:defRPr>
                <a:solidFill>
                  <a:srgbClr val="333333"/>
                </a:solidFill>
                <a:latin typeface="Arial" charset="0"/>
              </a:defRPr>
            </a:lvl3pPr>
            <a:lvl4pPr marL="1600200" indent="-228600" eaLnBrk="0" hangingPunct="0">
              <a:lnSpc>
                <a:spcPct val="90000"/>
              </a:lnSpc>
              <a:spcBef>
                <a:spcPct val="20000"/>
              </a:spcBef>
              <a:buBlip>
                <a:blip r:embed="rId2"/>
              </a:buBlip>
              <a:defRPr sz="1600">
                <a:solidFill>
                  <a:srgbClr val="660066"/>
                </a:solidFill>
                <a:latin typeface="Arial" charset="0"/>
              </a:defRPr>
            </a:lvl4pPr>
            <a:lvl5pPr marL="2057400" indent="-228600" eaLnBrk="0" hangingPunct="0">
              <a:lnSpc>
                <a:spcPct val="90000"/>
              </a:lnSpc>
              <a:spcBef>
                <a:spcPct val="20000"/>
              </a:spcBef>
              <a:buClr>
                <a:srgbClr val="336600"/>
              </a:buClr>
              <a:buChar char="♦"/>
              <a:defRPr sz="2400" b="1">
                <a:solidFill>
                  <a:srgbClr val="333333"/>
                </a:solidFill>
                <a:latin typeface="Arial" charset="0"/>
              </a:defRPr>
            </a:lvl5pPr>
            <a:lvl6pPr marL="25146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6pPr>
            <a:lvl7pPr marL="29718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7pPr>
            <a:lvl8pPr marL="34290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8pPr>
            <a:lvl9pPr marL="3886200" indent="-228600" eaLnBrk="0" fontAlgn="base" hangingPunct="0">
              <a:lnSpc>
                <a:spcPct val="90000"/>
              </a:lnSpc>
              <a:spcBef>
                <a:spcPct val="20000"/>
              </a:spcBef>
              <a:spcAft>
                <a:spcPct val="0"/>
              </a:spcAft>
              <a:buClr>
                <a:srgbClr val="336600"/>
              </a:buClr>
              <a:buChar char="♦"/>
              <a:defRPr sz="2400" b="1">
                <a:solidFill>
                  <a:srgbClr val="333333"/>
                </a:solidFill>
                <a:latin typeface="Arial" charset="0"/>
              </a:defRPr>
            </a:lvl9pPr>
          </a:lstStyle>
          <a:p>
            <a:pPr lvl="1" algn="just" eaLnBrk="1" hangingPunct="1">
              <a:buFontTx/>
              <a:buNone/>
            </a:pPr>
            <a:r>
              <a:rPr lang="fr-FR" altLang="fr-FR" sz="1800" dirty="0" smtClean="0"/>
              <a:t>	De grandes entreprises publiques possédaient un régime spécifique de retraite financé par l’employeur. Elles se sont déchargées de cet engagement (en vue de diminuer leurs charges à long terme) en versant une soulte aux APU</a:t>
            </a:r>
          </a:p>
          <a:p>
            <a:pPr lvl="1" algn="just" eaLnBrk="1" hangingPunct="1">
              <a:buFontTx/>
              <a:buNone/>
            </a:pPr>
            <a:endParaRPr lang="fr-FR" altLang="fr-FR" sz="1800" dirty="0"/>
          </a:p>
          <a:p>
            <a:pPr lvl="1" algn="just" eaLnBrk="1" hangingPunct="1">
              <a:buFontTx/>
              <a:buNone/>
            </a:pPr>
            <a:r>
              <a:rPr lang="fr-FR" altLang="fr-FR" sz="1800" dirty="0" smtClean="0"/>
              <a:t>	C’est le cas de France de Telecom en 1997, d’EDF-GDF en 2005, de La Poste en 2006.</a:t>
            </a:r>
          </a:p>
          <a:p>
            <a:pPr lvl="1" algn="just" eaLnBrk="1" hangingPunct="1">
              <a:buFontTx/>
              <a:buNone/>
            </a:pPr>
            <a:endParaRPr lang="fr-FR" altLang="fr-FR" sz="1800" dirty="0"/>
          </a:p>
          <a:p>
            <a:pPr lvl="1" algn="just" eaLnBrk="1" hangingPunct="1">
              <a:buFontTx/>
              <a:buNone/>
            </a:pPr>
            <a:r>
              <a:rPr lang="fr-FR" altLang="fr-FR" sz="1800" dirty="0" smtClean="0"/>
              <a:t>	</a:t>
            </a:r>
            <a:r>
              <a:rPr lang="fr-FR" altLang="fr-FR" sz="1800" b="1" dirty="0" smtClean="0"/>
              <a:t>SCN 1993 : </a:t>
            </a:r>
            <a:r>
              <a:rPr lang="fr-FR" altLang="fr-FR" sz="1800" dirty="0" smtClean="0"/>
              <a:t>ces soultes étaient enregistrées comme des transferts en capital de ces entreprises vers les APU, améliorant fortement le déficit public l’année de leur versement</a:t>
            </a:r>
          </a:p>
          <a:p>
            <a:pPr lvl="1" algn="just" eaLnBrk="1" hangingPunct="1">
              <a:buFontTx/>
              <a:buNone/>
            </a:pPr>
            <a:endParaRPr lang="fr-FR" altLang="fr-FR" sz="1800" dirty="0"/>
          </a:p>
          <a:p>
            <a:pPr lvl="1" algn="just" eaLnBrk="1" hangingPunct="1">
              <a:buFontTx/>
              <a:buNone/>
            </a:pPr>
            <a:r>
              <a:rPr lang="fr-FR" altLang="fr-FR" sz="1800" dirty="0" smtClean="0"/>
              <a:t>	</a:t>
            </a:r>
            <a:r>
              <a:rPr lang="fr-FR" altLang="fr-FR" sz="1800" b="1" dirty="0" smtClean="0"/>
              <a:t>SCN 2008 : </a:t>
            </a:r>
            <a:r>
              <a:rPr lang="fr-FR" altLang="fr-FR" sz="1800" dirty="0" smtClean="0"/>
              <a:t>ces soultes sont traitées comme des avances correspondant au préfinancement de cotisations de retraites visant à compenser la charge supplémentaire encourue par les APU. L’enregistrement de ces soultes se traduit par des transferts courants étalés sur la durée de versement des pensions, débutant l’année d’encaissement de la soulte</a:t>
            </a:r>
            <a:endParaRPr lang="fr-FR" altLang="fr-FR" sz="1800" dirty="0"/>
          </a:p>
          <a:p>
            <a:pPr lvl="1" eaLnBrk="1" hangingPunct="1">
              <a:buFontTx/>
              <a:buNone/>
            </a:pPr>
            <a:endParaRPr lang="fr-FR" altLang="fr-FR" sz="1800" dirty="0"/>
          </a:p>
        </p:txBody>
      </p:sp>
    </p:spTree>
    <p:extLst>
      <p:ext uri="{BB962C8B-B14F-4D97-AF65-F5344CB8AC3E}">
        <p14:creationId xmlns:p14="http://schemas.microsoft.com/office/powerpoint/2010/main" val="557717293"/>
      </p:ext>
    </p:extLst>
  </p:cSld>
  <p:clrMapOvr>
    <a:masterClrMapping/>
  </p:clrMapOvr>
</p:sld>
</file>

<file path=ppt/theme/theme1.xml><?xml version="1.0" encoding="utf-8"?>
<a:theme xmlns:a="http://schemas.openxmlformats.org/drawingml/2006/main" name="CharteInseeBleu">
  <a:themeElements>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fontScheme name="CharteInseeBl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rteInseeBleu 1">
        <a:dk1>
          <a:srgbClr val="1C1C1C"/>
        </a:dk1>
        <a:lt1>
          <a:srgbClr val="FFFFFF"/>
        </a:lt1>
        <a:dk2>
          <a:srgbClr val="1C1C1C"/>
        </a:dk2>
        <a:lt2>
          <a:srgbClr val="777777"/>
        </a:lt2>
        <a:accent1>
          <a:srgbClr val="FF0000"/>
        </a:accent1>
        <a:accent2>
          <a:srgbClr val="000099"/>
        </a:accent2>
        <a:accent3>
          <a:srgbClr val="FFFFFF"/>
        </a:accent3>
        <a:accent4>
          <a:srgbClr val="161616"/>
        </a:accent4>
        <a:accent5>
          <a:srgbClr val="FFAA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2">
        <a:dk1>
          <a:srgbClr val="333333"/>
        </a:dk1>
        <a:lt1>
          <a:srgbClr val="FFFFFF"/>
        </a:lt1>
        <a:dk2>
          <a:srgbClr val="333333"/>
        </a:dk2>
        <a:lt2>
          <a:srgbClr val="777777"/>
        </a:lt2>
        <a:accent1>
          <a:srgbClr val="FF6600"/>
        </a:accent1>
        <a:accent2>
          <a:srgbClr val="000099"/>
        </a:accent2>
        <a:accent3>
          <a:srgbClr val="FFFFFF"/>
        </a:accent3>
        <a:accent4>
          <a:srgbClr val="2A2A2A"/>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
      <a:clrScheme name="CharteInseeBleu 3">
        <a:dk1>
          <a:srgbClr val="1C1C1C"/>
        </a:dk1>
        <a:lt1>
          <a:srgbClr val="FFFFFF"/>
        </a:lt1>
        <a:dk2>
          <a:srgbClr val="1C1C1C"/>
        </a:dk2>
        <a:lt2>
          <a:srgbClr val="777777"/>
        </a:lt2>
        <a:accent1>
          <a:srgbClr val="FF6600"/>
        </a:accent1>
        <a:accent2>
          <a:srgbClr val="000099"/>
        </a:accent2>
        <a:accent3>
          <a:srgbClr val="FFFFFF"/>
        </a:accent3>
        <a:accent4>
          <a:srgbClr val="161616"/>
        </a:accent4>
        <a:accent5>
          <a:srgbClr val="FFB8AA"/>
        </a:accent5>
        <a:accent6>
          <a:srgbClr val="00008A"/>
        </a:accent6>
        <a:hlink>
          <a:srgbClr val="000099"/>
        </a:hlink>
        <a:folHlink>
          <a:srgbClr val="0000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V:\office2000\modeles INSEE\CharteInseePrune.pot</Template>
  <TotalTime>3629</TotalTime>
  <Words>234</Words>
  <Application>Microsoft Office PowerPoint</Application>
  <PresentationFormat>Affichage à l'écran (4:3)</PresentationFormat>
  <Paragraphs>92</Paragraphs>
  <Slides>13</Slides>
  <Notes>1</Notes>
  <HiddenSlides>0</HiddenSlides>
  <MMClips>0</MMClips>
  <ScaleCrop>false</ScaleCrop>
  <HeadingPairs>
    <vt:vector size="8" baseType="variant">
      <vt:variant>
        <vt:lpstr>Polices utilisées</vt:lpstr>
      </vt:variant>
      <vt:variant>
        <vt:i4>2</vt:i4>
      </vt:variant>
      <vt:variant>
        <vt:lpstr>Thème</vt:lpstr>
      </vt:variant>
      <vt:variant>
        <vt:i4>1</vt:i4>
      </vt:variant>
      <vt:variant>
        <vt:lpstr>Serveurs OLE incorporés</vt:lpstr>
      </vt:variant>
      <vt:variant>
        <vt:i4>1</vt:i4>
      </vt:variant>
      <vt:variant>
        <vt:lpstr>Titres des diapositives</vt:lpstr>
      </vt:variant>
      <vt:variant>
        <vt:i4>13</vt:i4>
      </vt:variant>
    </vt:vector>
  </HeadingPairs>
  <TitlesOfParts>
    <vt:vector size="17" baseType="lpstr">
      <vt:lpstr>Arial</vt:lpstr>
      <vt:lpstr>Times New Roman</vt:lpstr>
      <vt:lpstr>CharteInseeBleu</vt:lpstr>
      <vt:lpstr>Image bitmap</vt:lpstr>
      <vt:lpstr>Les changements conceptuels lors du passage au SEC 2010</vt:lpstr>
      <vt:lpstr>Les chantiers qui impactent la FBCF Le nouveau traitement de la R&amp;D</vt:lpstr>
      <vt:lpstr>Les chantiers qui impactent la FBCF Le nouveau traitement de la R&amp;D</vt:lpstr>
      <vt:lpstr>Les chantiers qui impactent la FBCF Le nouveau traitement de la R&amp;D</vt:lpstr>
      <vt:lpstr>Les chantiers qui impactent la FBCF Le nouveau traitement de la R&amp;D</vt:lpstr>
      <vt:lpstr>Les chantiers qui impactent la FBCF La capitalisation des dépenses militaires</vt:lpstr>
      <vt:lpstr>Les chantiers qui impactent la FBCF La capitalisation des dépenses militaires</vt:lpstr>
      <vt:lpstr>Les chantiers qui impactent la FBCF Bases de données et estimation globale</vt:lpstr>
      <vt:lpstr>Chantiers impactant le compte des APU Le nouveau traitement des soultes</vt:lpstr>
      <vt:lpstr>Chantiers impactant le compte des APU Le nouveau traitement des soultes</vt:lpstr>
      <vt:lpstr>Chantiers impactant le compte des APU Les crédits d’impôts restituables</vt:lpstr>
      <vt:lpstr>Chantiers impactant le compte des APU Les crédits d’impôts restituables</vt:lpstr>
      <vt:lpstr>Chantiers impactant le compte des APU Les crédits d’impôts restituables</vt:lpstr>
    </vt:vector>
  </TitlesOfParts>
  <Company>INSEE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rétropolation des comptes nationaux en base 2010 :</dc:title>
  <dc:creator>z868g4</dc:creator>
  <cp:lastModifiedBy>Billot Sylvain</cp:lastModifiedBy>
  <cp:revision>81</cp:revision>
  <dcterms:created xsi:type="dcterms:W3CDTF">2014-11-19T11:09:10Z</dcterms:created>
  <dcterms:modified xsi:type="dcterms:W3CDTF">2019-11-13T09:01:06Z</dcterms:modified>
</cp:coreProperties>
</file>