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75" r:id="rId6"/>
    <p:sldId id="261" r:id="rId7"/>
    <p:sldId id="264" r:id="rId8"/>
    <p:sldId id="265" r:id="rId9"/>
    <p:sldId id="267" r:id="rId10"/>
    <p:sldId id="274" r:id="rId11"/>
    <p:sldId id="273" r:id="rId12"/>
    <p:sldId id="263" r:id="rId13"/>
    <p:sldId id="268" r:id="rId14"/>
    <p:sldId id="269" r:id="rId15"/>
    <p:sldId id="270" r:id="rId16"/>
    <p:sldId id="271" r:id="rId17"/>
    <p:sldId id="272"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p:scale>
          <a:sx n="68" d="100"/>
          <a:sy n="68" d="100"/>
        </p:scale>
        <p:origin x="816" y="72"/>
      </p:cViewPr>
      <p:guideLst/>
    </p:cSldViewPr>
  </p:slideViewPr>
  <p:outlineViewPr>
    <p:cViewPr>
      <p:scale>
        <a:sx n="33" d="100"/>
        <a:sy n="33" d="100"/>
      </p:scale>
      <p:origin x="0" y="-681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EC79D9-2EC5-44FC-9C9A-ADF88CEB0F2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28B3671-015C-4922-9A62-DE0E507859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BB0787B-CE59-4DA4-8489-54920F5D4776}"/>
              </a:ext>
            </a:extLst>
          </p:cNvPr>
          <p:cNvSpPr>
            <a:spLocks noGrp="1"/>
          </p:cNvSpPr>
          <p:nvPr>
            <p:ph type="dt" sz="half" idx="10"/>
          </p:nvPr>
        </p:nvSpPr>
        <p:spPr/>
        <p:txBody>
          <a:bodyPr/>
          <a:lstStyle/>
          <a:p>
            <a:fld id="{F59F3C2C-CA8D-4727-A2A7-7FCCAABA2672}" type="datetimeFigureOut">
              <a:rPr lang="fr-FR" smtClean="0"/>
              <a:t>09/10/2019</a:t>
            </a:fld>
            <a:endParaRPr lang="fr-FR"/>
          </a:p>
        </p:txBody>
      </p:sp>
      <p:sp>
        <p:nvSpPr>
          <p:cNvPr id="5" name="Espace réservé du pied de page 4">
            <a:extLst>
              <a:ext uri="{FF2B5EF4-FFF2-40B4-BE49-F238E27FC236}">
                <a16:creationId xmlns:a16="http://schemas.microsoft.com/office/drawing/2014/main" id="{0C55D7DD-9334-4418-BD25-96129FF4D84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EC85B58-B140-4EB1-9C24-BE8937FE2EA7}"/>
              </a:ext>
            </a:extLst>
          </p:cNvPr>
          <p:cNvSpPr>
            <a:spLocks noGrp="1"/>
          </p:cNvSpPr>
          <p:nvPr>
            <p:ph type="sldNum" sz="quarter" idx="12"/>
          </p:nvPr>
        </p:nvSpPr>
        <p:spPr/>
        <p:txBody>
          <a:bodyPr/>
          <a:lstStyle/>
          <a:p>
            <a:fld id="{63CFB4D2-9D94-487B-87F3-7E93BC4C7C09}" type="slidenum">
              <a:rPr lang="fr-FR" smtClean="0"/>
              <a:t>‹N°›</a:t>
            </a:fld>
            <a:endParaRPr lang="fr-FR"/>
          </a:p>
        </p:txBody>
      </p:sp>
    </p:spTree>
    <p:extLst>
      <p:ext uri="{BB962C8B-B14F-4D97-AF65-F5344CB8AC3E}">
        <p14:creationId xmlns:p14="http://schemas.microsoft.com/office/powerpoint/2010/main" val="380835159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ED0372-AEC8-4E35-9414-8972A2783A8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5676877-5037-44BE-9FAE-C9308F7631C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CCC96E9-58A6-430E-BBD9-D19BF91859C1}"/>
              </a:ext>
            </a:extLst>
          </p:cNvPr>
          <p:cNvSpPr>
            <a:spLocks noGrp="1"/>
          </p:cNvSpPr>
          <p:nvPr>
            <p:ph type="dt" sz="half" idx="10"/>
          </p:nvPr>
        </p:nvSpPr>
        <p:spPr/>
        <p:txBody>
          <a:bodyPr/>
          <a:lstStyle/>
          <a:p>
            <a:fld id="{F59F3C2C-CA8D-4727-A2A7-7FCCAABA2672}" type="datetimeFigureOut">
              <a:rPr lang="fr-FR" smtClean="0"/>
              <a:t>09/10/2019</a:t>
            </a:fld>
            <a:endParaRPr lang="fr-FR"/>
          </a:p>
        </p:txBody>
      </p:sp>
      <p:sp>
        <p:nvSpPr>
          <p:cNvPr id="5" name="Espace réservé du pied de page 4">
            <a:extLst>
              <a:ext uri="{FF2B5EF4-FFF2-40B4-BE49-F238E27FC236}">
                <a16:creationId xmlns:a16="http://schemas.microsoft.com/office/drawing/2014/main" id="{F2E11CA3-47B7-4FDF-B91D-D122F3C8384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F05B505-7A59-4A72-A353-F010973102D9}"/>
              </a:ext>
            </a:extLst>
          </p:cNvPr>
          <p:cNvSpPr>
            <a:spLocks noGrp="1"/>
          </p:cNvSpPr>
          <p:nvPr>
            <p:ph type="sldNum" sz="quarter" idx="12"/>
          </p:nvPr>
        </p:nvSpPr>
        <p:spPr/>
        <p:txBody>
          <a:bodyPr/>
          <a:lstStyle/>
          <a:p>
            <a:fld id="{63CFB4D2-9D94-487B-87F3-7E93BC4C7C09}" type="slidenum">
              <a:rPr lang="fr-FR" smtClean="0"/>
              <a:t>‹N°›</a:t>
            </a:fld>
            <a:endParaRPr lang="fr-FR"/>
          </a:p>
        </p:txBody>
      </p:sp>
    </p:spTree>
    <p:extLst>
      <p:ext uri="{BB962C8B-B14F-4D97-AF65-F5344CB8AC3E}">
        <p14:creationId xmlns:p14="http://schemas.microsoft.com/office/powerpoint/2010/main" val="292945330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D759EE4-1088-416B-BDC4-87A256D685E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23AC6F5-E0DE-42D0-9A58-748803F9E0E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81F3FA8-4200-4857-8805-B55CA701FA97}"/>
              </a:ext>
            </a:extLst>
          </p:cNvPr>
          <p:cNvSpPr>
            <a:spLocks noGrp="1"/>
          </p:cNvSpPr>
          <p:nvPr>
            <p:ph type="dt" sz="half" idx="10"/>
          </p:nvPr>
        </p:nvSpPr>
        <p:spPr/>
        <p:txBody>
          <a:bodyPr/>
          <a:lstStyle/>
          <a:p>
            <a:fld id="{F59F3C2C-CA8D-4727-A2A7-7FCCAABA2672}" type="datetimeFigureOut">
              <a:rPr lang="fr-FR" smtClean="0"/>
              <a:t>09/10/2019</a:t>
            </a:fld>
            <a:endParaRPr lang="fr-FR"/>
          </a:p>
        </p:txBody>
      </p:sp>
      <p:sp>
        <p:nvSpPr>
          <p:cNvPr id="5" name="Espace réservé du pied de page 4">
            <a:extLst>
              <a:ext uri="{FF2B5EF4-FFF2-40B4-BE49-F238E27FC236}">
                <a16:creationId xmlns:a16="http://schemas.microsoft.com/office/drawing/2014/main" id="{DD43586B-494F-4F42-A946-4B8044B9AF8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C591EC5-ECF5-439B-80B7-AB42E8CFA946}"/>
              </a:ext>
            </a:extLst>
          </p:cNvPr>
          <p:cNvSpPr>
            <a:spLocks noGrp="1"/>
          </p:cNvSpPr>
          <p:nvPr>
            <p:ph type="sldNum" sz="quarter" idx="12"/>
          </p:nvPr>
        </p:nvSpPr>
        <p:spPr/>
        <p:txBody>
          <a:bodyPr/>
          <a:lstStyle/>
          <a:p>
            <a:fld id="{63CFB4D2-9D94-487B-87F3-7E93BC4C7C09}" type="slidenum">
              <a:rPr lang="fr-FR" smtClean="0"/>
              <a:t>‹N°›</a:t>
            </a:fld>
            <a:endParaRPr lang="fr-FR"/>
          </a:p>
        </p:txBody>
      </p:sp>
    </p:spTree>
    <p:extLst>
      <p:ext uri="{BB962C8B-B14F-4D97-AF65-F5344CB8AC3E}">
        <p14:creationId xmlns:p14="http://schemas.microsoft.com/office/powerpoint/2010/main" val="313202596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90C484-1FA6-4656-84E0-C28E52063C3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C08EDDA-A7B9-41BD-9ACB-836840E9EAC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9C5D3AD-2E57-4029-8CE2-CF922F52DF03}"/>
              </a:ext>
            </a:extLst>
          </p:cNvPr>
          <p:cNvSpPr>
            <a:spLocks noGrp="1"/>
          </p:cNvSpPr>
          <p:nvPr>
            <p:ph type="dt" sz="half" idx="10"/>
          </p:nvPr>
        </p:nvSpPr>
        <p:spPr/>
        <p:txBody>
          <a:bodyPr/>
          <a:lstStyle/>
          <a:p>
            <a:fld id="{F59F3C2C-CA8D-4727-A2A7-7FCCAABA2672}" type="datetimeFigureOut">
              <a:rPr lang="fr-FR" smtClean="0"/>
              <a:t>09/10/2019</a:t>
            </a:fld>
            <a:endParaRPr lang="fr-FR"/>
          </a:p>
        </p:txBody>
      </p:sp>
      <p:sp>
        <p:nvSpPr>
          <p:cNvPr id="5" name="Espace réservé du pied de page 4">
            <a:extLst>
              <a:ext uri="{FF2B5EF4-FFF2-40B4-BE49-F238E27FC236}">
                <a16:creationId xmlns:a16="http://schemas.microsoft.com/office/drawing/2014/main" id="{3F922BBB-5A98-4679-B81B-48BF6A1C914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B59CB65-03EE-4641-A349-037A1B266F51}"/>
              </a:ext>
            </a:extLst>
          </p:cNvPr>
          <p:cNvSpPr>
            <a:spLocks noGrp="1"/>
          </p:cNvSpPr>
          <p:nvPr>
            <p:ph type="sldNum" sz="quarter" idx="12"/>
          </p:nvPr>
        </p:nvSpPr>
        <p:spPr/>
        <p:txBody>
          <a:bodyPr/>
          <a:lstStyle/>
          <a:p>
            <a:fld id="{63CFB4D2-9D94-487B-87F3-7E93BC4C7C09}" type="slidenum">
              <a:rPr lang="fr-FR" smtClean="0"/>
              <a:t>‹N°›</a:t>
            </a:fld>
            <a:endParaRPr lang="fr-FR"/>
          </a:p>
        </p:txBody>
      </p:sp>
    </p:spTree>
    <p:extLst>
      <p:ext uri="{BB962C8B-B14F-4D97-AF65-F5344CB8AC3E}">
        <p14:creationId xmlns:p14="http://schemas.microsoft.com/office/powerpoint/2010/main" val="243809501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EBFF29-4F50-46C3-91E8-0B58157F224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202F5B3-63AA-453A-96EF-E88DC15A70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6E5714B-E6A8-48E4-9A90-C81D5A4ADA98}"/>
              </a:ext>
            </a:extLst>
          </p:cNvPr>
          <p:cNvSpPr>
            <a:spLocks noGrp="1"/>
          </p:cNvSpPr>
          <p:nvPr>
            <p:ph type="dt" sz="half" idx="10"/>
          </p:nvPr>
        </p:nvSpPr>
        <p:spPr/>
        <p:txBody>
          <a:bodyPr/>
          <a:lstStyle/>
          <a:p>
            <a:fld id="{F59F3C2C-CA8D-4727-A2A7-7FCCAABA2672}" type="datetimeFigureOut">
              <a:rPr lang="fr-FR" smtClean="0"/>
              <a:t>09/10/2019</a:t>
            </a:fld>
            <a:endParaRPr lang="fr-FR"/>
          </a:p>
        </p:txBody>
      </p:sp>
      <p:sp>
        <p:nvSpPr>
          <p:cNvPr id="5" name="Espace réservé du pied de page 4">
            <a:extLst>
              <a:ext uri="{FF2B5EF4-FFF2-40B4-BE49-F238E27FC236}">
                <a16:creationId xmlns:a16="http://schemas.microsoft.com/office/drawing/2014/main" id="{A763B48A-64B6-4DCE-B926-49CDAB42981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DECFD10-950B-46FE-9960-C2403A7CDF96}"/>
              </a:ext>
            </a:extLst>
          </p:cNvPr>
          <p:cNvSpPr>
            <a:spLocks noGrp="1"/>
          </p:cNvSpPr>
          <p:nvPr>
            <p:ph type="sldNum" sz="quarter" idx="12"/>
          </p:nvPr>
        </p:nvSpPr>
        <p:spPr/>
        <p:txBody>
          <a:bodyPr/>
          <a:lstStyle/>
          <a:p>
            <a:fld id="{63CFB4D2-9D94-487B-87F3-7E93BC4C7C09}" type="slidenum">
              <a:rPr lang="fr-FR" smtClean="0"/>
              <a:t>‹N°›</a:t>
            </a:fld>
            <a:endParaRPr lang="fr-FR"/>
          </a:p>
        </p:txBody>
      </p:sp>
    </p:spTree>
    <p:extLst>
      <p:ext uri="{BB962C8B-B14F-4D97-AF65-F5344CB8AC3E}">
        <p14:creationId xmlns:p14="http://schemas.microsoft.com/office/powerpoint/2010/main" val="322655722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DBAFF4-D77C-4EBA-8BD0-600C5C5322A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22A2B99-9049-4163-AC4B-6617FD87DD8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E0F32C2-2CAB-4192-B584-658EDDECADE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776CD21-8B31-4AF9-AD53-210E32252D88}"/>
              </a:ext>
            </a:extLst>
          </p:cNvPr>
          <p:cNvSpPr>
            <a:spLocks noGrp="1"/>
          </p:cNvSpPr>
          <p:nvPr>
            <p:ph type="dt" sz="half" idx="10"/>
          </p:nvPr>
        </p:nvSpPr>
        <p:spPr/>
        <p:txBody>
          <a:bodyPr/>
          <a:lstStyle/>
          <a:p>
            <a:fld id="{F59F3C2C-CA8D-4727-A2A7-7FCCAABA2672}" type="datetimeFigureOut">
              <a:rPr lang="fr-FR" smtClean="0"/>
              <a:t>09/10/2019</a:t>
            </a:fld>
            <a:endParaRPr lang="fr-FR"/>
          </a:p>
        </p:txBody>
      </p:sp>
      <p:sp>
        <p:nvSpPr>
          <p:cNvPr id="6" name="Espace réservé du pied de page 5">
            <a:extLst>
              <a:ext uri="{FF2B5EF4-FFF2-40B4-BE49-F238E27FC236}">
                <a16:creationId xmlns:a16="http://schemas.microsoft.com/office/drawing/2014/main" id="{23E1B9D8-7F4E-4856-884E-7830F0939FF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11DB68A-3B05-45F7-B58F-DAC04AFE76BB}"/>
              </a:ext>
            </a:extLst>
          </p:cNvPr>
          <p:cNvSpPr>
            <a:spLocks noGrp="1"/>
          </p:cNvSpPr>
          <p:nvPr>
            <p:ph type="sldNum" sz="quarter" idx="12"/>
          </p:nvPr>
        </p:nvSpPr>
        <p:spPr/>
        <p:txBody>
          <a:bodyPr/>
          <a:lstStyle/>
          <a:p>
            <a:fld id="{63CFB4D2-9D94-487B-87F3-7E93BC4C7C09}" type="slidenum">
              <a:rPr lang="fr-FR" smtClean="0"/>
              <a:t>‹N°›</a:t>
            </a:fld>
            <a:endParaRPr lang="fr-FR"/>
          </a:p>
        </p:txBody>
      </p:sp>
    </p:spTree>
    <p:extLst>
      <p:ext uri="{BB962C8B-B14F-4D97-AF65-F5344CB8AC3E}">
        <p14:creationId xmlns:p14="http://schemas.microsoft.com/office/powerpoint/2010/main" val="241813198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1AA674-A0F5-4159-A31C-CA78298BEFA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3B04E82-6B04-493F-87B1-1EECB03DFA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5A17DE2-668C-40A4-9CA0-B423CC5590F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8107176-FDB6-481D-B72E-6286FF4A1B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2E8F963-DB39-424B-B852-E0F7EBE292D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FE1F0A4-E57E-4D90-9E57-53E3F988B98B}"/>
              </a:ext>
            </a:extLst>
          </p:cNvPr>
          <p:cNvSpPr>
            <a:spLocks noGrp="1"/>
          </p:cNvSpPr>
          <p:nvPr>
            <p:ph type="dt" sz="half" idx="10"/>
          </p:nvPr>
        </p:nvSpPr>
        <p:spPr/>
        <p:txBody>
          <a:bodyPr/>
          <a:lstStyle/>
          <a:p>
            <a:fld id="{F59F3C2C-CA8D-4727-A2A7-7FCCAABA2672}" type="datetimeFigureOut">
              <a:rPr lang="fr-FR" smtClean="0"/>
              <a:t>09/10/2019</a:t>
            </a:fld>
            <a:endParaRPr lang="fr-FR"/>
          </a:p>
        </p:txBody>
      </p:sp>
      <p:sp>
        <p:nvSpPr>
          <p:cNvPr id="8" name="Espace réservé du pied de page 7">
            <a:extLst>
              <a:ext uri="{FF2B5EF4-FFF2-40B4-BE49-F238E27FC236}">
                <a16:creationId xmlns:a16="http://schemas.microsoft.com/office/drawing/2014/main" id="{FA30F71F-7D62-4790-A2FE-CE20B689B73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87B54E4-45BE-4F10-BAC1-6C7EBF7D3ADA}"/>
              </a:ext>
            </a:extLst>
          </p:cNvPr>
          <p:cNvSpPr>
            <a:spLocks noGrp="1"/>
          </p:cNvSpPr>
          <p:nvPr>
            <p:ph type="sldNum" sz="quarter" idx="12"/>
          </p:nvPr>
        </p:nvSpPr>
        <p:spPr/>
        <p:txBody>
          <a:bodyPr/>
          <a:lstStyle/>
          <a:p>
            <a:fld id="{63CFB4D2-9D94-487B-87F3-7E93BC4C7C09}" type="slidenum">
              <a:rPr lang="fr-FR" smtClean="0"/>
              <a:t>‹N°›</a:t>
            </a:fld>
            <a:endParaRPr lang="fr-FR"/>
          </a:p>
        </p:txBody>
      </p:sp>
    </p:spTree>
    <p:extLst>
      <p:ext uri="{BB962C8B-B14F-4D97-AF65-F5344CB8AC3E}">
        <p14:creationId xmlns:p14="http://schemas.microsoft.com/office/powerpoint/2010/main" val="181969209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6A521D-8CE0-4E73-AB1E-2772AD26266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B1F267E-B397-428A-AE93-4DA2F39B46F8}"/>
              </a:ext>
            </a:extLst>
          </p:cNvPr>
          <p:cNvSpPr>
            <a:spLocks noGrp="1"/>
          </p:cNvSpPr>
          <p:nvPr>
            <p:ph type="dt" sz="half" idx="10"/>
          </p:nvPr>
        </p:nvSpPr>
        <p:spPr/>
        <p:txBody>
          <a:bodyPr/>
          <a:lstStyle/>
          <a:p>
            <a:fld id="{F59F3C2C-CA8D-4727-A2A7-7FCCAABA2672}" type="datetimeFigureOut">
              <a:rPr lang="fr-FR" smtClean="0"/>
              <a:t>09/10/2019</a:t>
            </a:fld>
            <a:endParaRPr lang="fr-FR"/>
          </a:p>
        </p:txBody>
      </p:sp>
      <p:sp>
        <p:nvSpPr>
          <p:cNvPr id="4" name="Espace réservé du pied de page 3">
            <a:extLst>
              <a:ext uri="{FF2B5EF4-FFF2-40B4-BE49-F238E27FC236}">
                <a16:creationId xmlns:a16="http://schemas.microsoft.com/office/drawing/2014/main" id="{5208D32B-3BA7-4FFC-95BD-18C59C97E40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1BA20C0-EF9A-4F02-BFCB-995B8A55FC5F}"/>
              </a:ext>
            </a:extLst>
          </p:cNvPr>
          <p:cNvSpPr>
            <a:spLocks noGrp="1"/>
          </p:cNvSpPr>
          <p:nvPr>
            <p:ph type="sldNum" sz="quarter" idx="12"/>
          </p:nvPr>
        </p:nvSpPr>
        <p:spPr/>
        <p:txBody>
          <a:bodyPr/>
          <a:lstStyle/>
          <a:p>
            <a:fld id="{63CFB4D2-9D94-487B-87F3-7E93BC4C7C09}" type="slidenum">
              <a:rPr lang="fr-FR" smtClean="0"/>
              <a:t>‹N°›</a:t>
            </a:fld>
            <a:endParaRPr lang="fr-FR"/>
          </a:p>
        </p:txBody>
      </p:sp>
    </p:spTree>
    <p:extLst>
      <p:ext uri="{BB962C8B-B14F-4D97-AF65-F5344CB8AC3E}">
        <p14:creationId xmlns:p14="http://schemas.microsoft.com/office/powerpoint/2010/main" val="71920947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65C07D9-9EA7-4C24-BD11-C9B743206AA2}"/>
              </a:ext>
            </a:extLst>
          </p:cNvPr>
          <p:cNvSpPr>
            <a:spLocks noGrp="1"/>
          </p:cNvSpPr>
          <p:nvPr>
            <p:ph type="dt" sz="half" idx="10"/>
          </p:nvPr>
        </p:nvSpPr>
        <p:spPr/>
        <p:txBody>
          <a:bodyPr/>
          <a:lstStyle/>
          <a:p>
            <a:fld id="{F59F3C2C-CA8D-4727-A2A7-7FCCAABA2672}" type="datetimeFigureOut">
              <a:rPr lang="fr-FR" smtClean="0"/>
              <a:t>09/10/2019</a:t>
            </a:fld>
            <a:endParaRPr lang="fr-FR"/>
          </a:p>
        </p:txBody>
      </p:sp>
      <p:sp>
        <p:nvSpPr>
          <p:cNvPr id="3" name="Espace réservé du pied de page 2">
            <a:extLst>
              <a:ext uri="{FF2B5EF4-FFF2-40B4-BE49-F238E27FC236}">
                <a16:creationId xmlns:a16="http://schemas.microsoft.com/office/drawing/2014/main" id="{23882799-E778-4D57-ACF0-CE87E1B0827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5F45EA2-F9BC-4041-9D31-DAF76B289184}"/>
              </a:ext>
            </a:extLst>
          </p:cNvPr>
          <p:cNvSpPr>
            <a:spLocks noGrp="1"/>
          </p:cNvSpPr>
          <p:nvPr>
            <p:ph type="sldNum" sz="quarter" idx="12"/>
          </p:nvPr>
        </p:nvSpPr>
        <p:spPr/>
        <p:txBody>
          <a:bodyPr/>
          <a:lstStyle/>
          <a:p>
            <a:fld id="{63CFB4D2-9D94-487B-87F3-7E93BC4C7C09}" type="slidenum">
              <a:rPr lang="fr-FR" smtClean="0"/>
              <a:t>‹N°›</a:t>
            </a:fld>
            <a:endParaRPr lang="fr-FR"/>
          </a:p>
        </p:txBody>
      </p:sp>
    </p:spTree>
    <p:extLst>
      <p:ext uri="{BB962C8B-B14F-4D97-AF65-F5344CB8AC3E}">
        <p14:creationId xmlns:p14="http://schemas.microsoft.com/office/powerpoint/2010/main" val="142624456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D2E535-053E-457E-AAB3-BD1DA69225C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620143B-CEED-4637-9C94-70ABCD0FD2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C373092-2675-4B25-A4B7-493DF1D4B8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DA02088-823B-4763-8913-4C537DCB1B1E}"/>
              </a:ext>
            </a:extLst>
          </p:cNvPr>
          <p:cNvSpPr>
            <a:spLocks noGrp="1"/>
          </p:cNvSpPr>
          <p:nvPr>
            <p:ph type="dt" sz="half" idx="10"/>
          </p:nvPr>
        </p:nvSpPr>
        <p:spPr/>
        <p:txBody>
          <a:bodyPr/>
          <a:lstStyle/>
          <a:p>
            <a:fld id="{F59F3C2C-CA8D-4727-A2A7-7FCCAABA2672}" type="datetimeFigureOut">
              <a:rPr lang="fr-FR" smtClean="0"/>
              <a:t>09/10/2019</a:t>
            </a:fld>
            <a:endParaRPr lang="fr-FR"/>
          </a:p>
        </p:txBody>
      </p:sp>
      <p:sp>
        <p:nvSpPr>
          <p:cNvPr id="6" name="Espace réservé du pied de page 5">
            <a:extLst>
              <a:ext uri="{FF2B5EF4-FFF2-40B4-BE49-F238E27FC236}">
                <a16:creationId xmlns:a16="http://schemas.microsoft.com/office/drawing/2014/main" id="{605C169C-C2C6-4287-96F1-EB343A84E48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BACE3B5-0FF3-48AC-B4D6-F0F7E9FD7912}"/>
              </a:ext>
            </a:extLst>
          </p:cNvPr>
          <p:cNvSpPr>
            <a:spLocks noGrp="1"/>
          </p:cNvSpPr>
          <p:nvPr>
            <p:ph type="sldNum" sz="quarter" idx="12"/>
          </p:nvPr>
        </p:nvSpPr>
        <p:spPr/>
        <p:txBody>
          <a:bodyPr/>
          <a:lstStyle/>
          <a:p>
            <a:fld id="{63CFB4D2-9D94-487B-87F3-7E93BC4C7C09}" type="slidenum">
              <a:rPr lang="fr-FR" smtClean="0"/>
              <a:t>‹N°›</a:t>
            </a:fld>
            <a:endParaRPr lang="fr-FR"/>
          </a:p>
        </p:txBody>
      </p:sp>
    </p:spTree>
    <p:extLst>
      <p:ext uri="{BB962C8B-B14F-4D97-AF65-F5344CB8AC3E}">
        <p14:creationId xmlns:p14="http://schemas.microsoft.com/office/powerpoint/2010/main" val="104912999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D7326D-91CA-43A5-9EFC-420F3931782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E5BC655-F35F-4F4F-994E-EFEEB5D80D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CC1C1F3-DE5F-4C1D-8E82-9B50600F90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576401D-63B5-4AFE-B7EB-A3DEAC24E864}"/>
              </a:ext>
            </a:extLst>
          </p:cNvPr>
          <p:cNvSpPr>
            <a:spLocks noGrp="1"/>
          </p:cNvSpPr>
          <p:nvPr>
            <p:ph type="dt" sz="half" idx="10"/>
          </p:nvPr>
        </p:nvSpPr>
        <p:spPr/>
        <p:txBody>
          <a:bodyPr/>
          <a:lstStyle/>
          <a:p>
            <a:fld id="{F59F3C2C-CA8D-4727-A2A7-7FCCAABA2672}" type="datetimeFigureOut">
              <a:rPr lang="fr-FR" smtClean="0"/>
              <a:t>09/10/2019</a:t>
            </a:fld>
            <a:endParaRPr lang="fr-FR"/>
          </a:p>
        </p:txBody>
      </p:sp>
      <p:sp>
        <p:nvSpPr>
          <p:cNvPr id="6" name="Espace réservé du pied de page 5">
            <a:extLst>
              <a:ext uri="{FF2B5EF4-FFF2-40B4-BE49-F238E27FC236}">
                <a16:creationId xmlns:a16="http://schemas.microsoft.com/office/drawing/2014/main" id="{7F2D887C-C22F-47DF-BB36-5AF793CF500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A6BFF1D-5C8D-4C52-B937-5F5379954B4B}"/>
              </a:ext>
            </a:extLst>
          </p:cNvPr>
          <p:cNvSpPr>
            <a:spLocks noGrp="1"/>
          </p:cNvSpPr>
          <p:nvPr>
            <p:ph type="sldNum" sz="quarter" idx="12"/>
          </p:nvPr>
        </p:nvSpPr>
        <p:spPr/>
        <p:txBody>
          <a:bodyPr/>
          <a:lstStyle/>
          <a:p>
            <a:fld id="{63CFB4D2-9D94-487B-87F3-7E93BC4C7C09}" type="slidenum">
              <a:rPr lang="fr-FR" smtClean="0"/>
              <a:t>‹N°›</a:t>
            </a:fld>
            <a:endParaRPr lang="fr-FR"/>
          </a:p>
        </p:txBody>
      </p:sp>
    </p:spTree>
    <p:extLst>
      <p:ext uri="{BB962C8B-B14F-4D97-AF65-F5344CB8AC3E}">
        <p14:creationId xmlns:p14="http://schemas.microsoft.com/office/powerpoint/2010/main" val="346003102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88E045A-B321-4920-9F06-FA6105A8CB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0EF69E2-CADC-4264-8315-7A120D7FCB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70229DE-2523-4A5E-B3A6-8331BA881D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F3C2C-CA8D-4727-A2A7-7FCCAABA2672}" type="datetimeFigureOut">
              <a:rPr lang="fr-FR" smtClean="0"/>
              <a:t>09/10/2019</a:t>
            </a:fld>
            <a:endParaRPr lang="fr-FR"/>
          </a:p>
        </p:txBody>
      </p:sp>
      <p:sp>
        <p:nvSpPr>
          <p:cNvPr id="5" name="Espace réservé du pied de page 4">
            <a:extLst>
              <a:ext uri="{FF2B5EF4-FFF2-40B4-BE49-F238E27FC236}">
                <a16:creationId xmlns:a16="http://schemas.microsoft.com/office/drawing/2014/main" id="{DCC40F36-C77E-4DF3-873C-BE73ADFAA5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2F0599D-D579-4BEB-BEFD-BAFB83D225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FB4D2-9D94-487B-87F3-7E93BC4C7C09}" type="slidenum">
              <a:rPr lang="fr-FR" smtClean="0"/>
              <a:t>‹N°›</a:t>
            </a:fld>
            <a:endParaRPr lang="fr-FR"/>
          </a:p>
        </p:txBody>
      </p:sp>
    </p:spTree>
    <p:extLst>
      <p:ext uri="{BB962C8B-B14F-4D97-AF65-F5344CB8AC3E}">
        <p14:creationId xmlns:p14="http://schemas.microsoft.com/office/powerpoint/2010/main" val="120757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3C59C4-A92D-482E-AAF5-36492B9C9674}"/>
              </a:ext>
            </a:extLst>
          </p:cNvPr>
          <p:cNvSpPr/>
          <p:nvPr/>
        </p:nvSpPr>
        <p:spPr>
          <a:xfrm>
            <a:off x="755375" y="2026449"/>
            <a:ext cx="10783664" cy="1154162"/>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16200000" scaled="1"/>
            <a:tileRect/>
          </a:gradFill>
          <a:ln w="28575">
            <a:noFill/>
          </a:ln>
        </p:spPr>
        <p:style>
          <a:lnRef idx="0">
            <a:schemeClr val="accent6"/>
          </a:lnRef>
          <a:fillRef idx="3">
            <a:schemeClr val="accent6"/>
          </a:fillRef>
          <a:effectRef idx="3">
            <a:schemeClr val="accent6"/>
          </a:effectRef>
          <a:fontRef idx="minor">
            <a:schemeClr val="lt1"/>
          </a:fontRef>
        </p:style>
        <p:txBody>
          <a:bodyPr wrap="square">
            <a:spAutoFit/>
          </a:bodyPr>
          <a:lstStyle/>
          <a:p>
            <a:pPr algn="ctr">
              <a:lnSpc>
                <a:spcPct val="150000"/>
              </a:lnSpc>
            </a:pPr>
            <a:r>
              <a:rPr lang="fr-FR"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ATELIER REGIONAL SUR LES COMPTES NATIONAUX</a:t>
            </a:r>
            <a:endParaRPr lang="fr-FR" sz="1100" dirty="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pPr algn="ctr">
              <a:lnSpc>
                <a:spcPct val="150000"/>
              </a:lnSpc>
            </a:pPr>
            <a:r>
              <a:rPr lang="fr-FR"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(Dans le cadre des activités du PSR-UEMOA 2015-2020)</a:t>
            </a:r>
            <a:endParaRPr lang="fr-FR" sz="1600" b="1" dirty="0">
              <a:latin typeface="Arial" panose="020B0604020202020204" pitchFamily="34" charset="0"/>
              <a:ea typeface="Times New Roman" panose="02020603050405020304" pitchFamily="18" charset="0"/>
              <a:cs typeface="Arial" panose="020B0604020202020204" pitchFamily="34" charset="0"/>
            </a:endParaRPr>
          </a:p>
          <a:p>
            <a:pPr algn="ctr"/>
            <a:endParaRPr lang="fr-FR" sz="900" dirty="0">
              <a:latin typeface="Arial" panose="020B0604020202020204" pitchFamily="34" charset="0"/>
              <a:ea typeface="Times New Roman" panose="02020603050405020304" pitchFamily="18" charset="0"/>
              <a:cs typeface="Times New Roman" panose="02020603050405020304" pitchFamily="18" charset="0"/>
            </a:endParaRPr>
          </a:p>
        </p:txBody>
      </p:sp>
      <p:pic>
        <p:nvPicPr>
          <p:cNvPr id="5" name="Image 4" descr="Logo INSTAT FINAL.JPG">
            <a:extLst>
              <a:ext uri="{FF2B5EF4-FFF2-40B4-BE49-F238E27FC236}">
                <a16:creationId xmlns:a16="http://schemas.microsoft.com/office/drawing/2014/main" id="{1BA482AB-5CF3-4E3E-B314-2ADCC30A0550}"/>
              </a:ext>
            </a:extLst>
          </p:cNvPr>
          <p:cNvPicPr/>
          <p:nvPr/>
        </p:nvPicPr>
        <p:blipFill>
          <a:blip r:embed="rId2" cstate="print"/>
          <a:srcRect/>
          <a:stretch>
            <a:fillRect/>
          </a:stretch>
        </p:blipFill>
        <p:spPr bwMode="auto">
          <a:xfrm>
            <a:off x="9645491" y="25952"/>
            <a:ext cx="1501068" cy="781052"/>
          </a:xfrm>
          <a:prstGeom prst="rect">
            <a:avLst/>
          </a:prstGeom>
          <a:noFill/>
          <a:ln w="9525">
            <a:noFill/>
            <a:miter lim="800000"/>
            <a:headEnd/>
            <a:tailEnd/>
          </a:ln>
        </p:spPr>
      </p:pic>
      <p:sp>
        <p:nvSpPr>
          <p:cNvPr id="9" name="Rectangle 8">
            <a:extLst>
              <a:ext uri="{FF2B5EF4-FFF2-40B4-BE49-F238E27FC236}">
                <a16:creationId xmlns:a16="http://schemas.microsoft.com/office/drawing/2014/main" id="{CCF290DE-B6CF-42A3-B402-88E491C3F6CF}"/>
              </a:ext>
            </a:extLst>
          </p:cNvPr>
          <p:cNvSpPr/>
          <p:nvPr/>
        </p:nvSpPr>
        <p:spPr>
          <a:xfrm>
            <a:off x="3810000" y="3186626"/>
            <a:ext cx="4572000" cy="300082"/>
          </a:xfrm>
          <a:prstGeom prst="rect">
            <a:avLst/>
          </a:prstGeom>
        </p:spPr>
        <p:txBody>
          <a:bodyPr>
            <a:spAutoFit/>
          </a:bodyPr>
          <a:lstStyle/>
          <a:p>
            <a:endParaRPr lang="fr-FR" sz="1350" b="1" i="1" dirty="0">
              <a:latin typeface="Arial" panose="020B0604020202020204" pitchFamily="34" charset="0"/>
              <a:ea typeface="Times New Roman" panose="02020603050405020304" pitchFamily="18" charset="0"/>
              <a:cs typeface="Arial" panose="020B0604020202020204" pitchFamily="34" charset="0"/>
            </a:endParaRPr>
          </a:p>
        </p:txBody>
      </p:sp>
      <p:sp>
        <p:nvSpPr>
          <p:cNvPr id="16" name="Rectangle : coins arrondis 15">
            <a:extLst>
              <a:ext uri="{FF2B5EF4-FFF2-40B4-BE49-F238E27FC236}">
                <a16:creationId xmlns:a16="http://schemas.microsoft.com/office/drawing/2014/main" id="{E824DA96-B0B9-4B65-9C96-442DA5763DA3}"/>
              </a:ext>
            </a:extLst>
          </p:cNvPr>
          <p:cNvSpPr/>
          <p:nvPr/>
        </p:nvSpPr>
        <p:spPr>
          <a:xfrm>
            <a:off x="2264899" y="3568756"/>
            <a:ext cx="8131126" cy="1154163"/>
          </a:xfrm>
          <a:prstGeom prst="round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1620000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b="1" dirty="0">
                <a:solidFill>
                  <a:schemeClr val="tx1"/>
                </a:solidFill>
              </a:rPr>
              <a:t>Evaluation du volet Comptabilité Nationale du PSR-UEMOA : bilan de la migration vers le SCN 2008 et de la construction des Matrices de Comptabilité Sociale (MCS), partage d’expériences, module ERETES et perspectives</a:t>
            </a:r>
            <a:endParaRPr lang="fr-FR" sz="1350" dirty="0">
              <a:solidFill>
                <a:schemeClr val="tx1"/>
              </a:solidFill>
            </a:endParaRPr>
          </a:p>
        </p:txBody>
      </p:sp>
      <p:sp>
        <p:nvSpPr>
          <p:cNvPr id="17" name="Rectangle : coins arrondis 16">
            <a:extLst>
              <a:ext uri="{FF2B5EF4-FFF2-40B4-BE49-F238E27FC236}">
                <a16:creationId xmlns:a16="http://schemas.microsoft.com/office/drawing/2014/main" id="{7BDEE711-47B6-4175-A5D9-EA529BF8C8B5}"/>
              </a:ext>
            </a:extLst>
          </p:cNvPr>
          <p:cNvSpPr/>
          <p:nvPr/>
        </p:nvSpPr>
        <p:spPr>
          <a:xfrm>
            <a:off x="4108659" y="6071425"/>
            <a:ext cx="4234375" cy="67379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500" b="1" i="1" dirty="0">
                <a:solidFill>
                  <a:schemeClr val="tx1"/>
                </a:solidFill>
                <a:latin typeface="Times New Roman" panose="02020603050405020304" pitchFamily="18" charset="0"/>
                <a:cs typeface="Times New Roman" panose="02020603050405020304" pitchFamily="18" charset="0"/>
              </a:rPr>
              <a:t>Ouag</a:t>
            </a:r>
            <a:r>
              <a:rPr lang="fr-FR" b="1" i="1" dirty="0">
                <a:solidFill>
                  <a:schemeClr val="tx1"/>
                </a:solidFill>
                <a:latin typeface="Times New Roman" panose="02020603050405020304" pitchFamily="18" charset="0"/>
                <a:cs typeface="Times New Roman" panose="02020603050405020304" pitchFamily="18" charset="0"/>
              </a:rPr>
              <a:t>adougou, du 7 au 11 octobre 2019</a:t>
            </a:r>
            <a:endParaRPr lang="fr-FR" sz="1500" b="1" i="1" dirty="0">
              <a:solidFill>
                <a:schemeClr val="tx1"/>
              </a:solidFill>
              <a:latin typeface="Times New Roman" panose="02020603050405020304" pitchFamily="18" charset="0"/>
              <a:cs typeface="Times New Roman" panose="02020603050405020304" pitchFamily="18" charset="0"/>
            </a:endParaRPr>
          </a:p>
        </p:txBody>
      </p:sp>
      <p:sp>
        <p:nvSpPr>
          <p:cNvPr id="2" name="Rectangle : coins arrondis 1">
            <a:extLst>
              <a:ext uri="{FF2B5EF4-FFF2-40B4-BE49-F238E27FC236}">
                <a16:creationId xmlns:a16="http://schemas.microsoft.com/office/drawing/2014/main" id="{21D1ABF9-363E-4164-BBF6-B6E04D2F980F}"/>
              </a:ext>
            </a:extLst>
          </p:cNvPr>
          <p:cNvSpPr/>
          <p:nvPr/>
        </p:nvSpPr>
        <p:spPr>
          <a:xfrm>
            <a:off x="8696700" y="860350"/>
            <a:ext cx="2982351" cy="564760"/>
          </a:xfrm>
          <a:prstGeom prst="roundRect">
            <a:avLst/>
          </a:prstGeom>
          <a:solidFill>
            <a:schemeClr val="bg1"/>
          </a:solidFill>
          <a:ln w="28575">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FR" sz="1200" b="1" dirty="0"/>
              <a:t>REPUBLIQUE DU MALI       </a:t>
            </a:r>
          </a:p>
          <a:p>
            <a:pPr algn="ctr"/>
            <a:r>
              <a:rPr lang="fr-FR" sz="1200" b="1" dirty="0"/>
              <a:t>UN PEUPLE - UN BUT – UNE FOI</a:t>
            </a:r>
          </a:p>
          <a:p>
            <a:pPr algn="ctr"/>
            <a:endParaRPr lang="fr-FR" b="1" dirty="0"/>
          </a:p>
        </p:txBody>
      </p:sp>
      <p:pic>
        <p:nvPicPr>
          <p:cNvPr id="8" name="Image 7" descr="logo4">
            <a:extLst>
              <a:ext uri="{FF2B5EF4-FFF2-40B4-BE49-F238E27FC236}">
                <a16:creationId xmlns:a16="http://schemas.microsoft.com/office/drawing/2014/main" id="{DE315661-0B7D-42A8-91DD-EF4982F4A385}"/>
              </a:ext>
            </a:extLst>
          </p:cNvPr>
          <p:cNvPicPr/>
          <p:nvPr/>
        </p:nvPicPr>
        <p:blipFill>
          <a:blip r:embed="rId3" cstate="print"/>
          <a:srcRect/>
          <a:stretch>
            <a:fillRect/>
          </a:stretch>
        </p:blipFill>
        <p:spPr bwMode="auto">
          <a:xfrm>
            <a:off x="652962" y="117817"/>
            <a:ext cx="847725" cy="1028700"/>
          </a:xfrm>
          <a:prstGeom prst="rect">
            <a:avLst/>
          </a:prstGeom>
          <a:noFill/>
          <a:ln w="9525">
            <a:noFill/>
            <a:miter lim="800000"/>
            <a:headEnd/>
            <a:tailEnd/>
          </a:ln>
        </p:spPr>
      </p:pic>
      <p:pic>
        <p:nvPicPr>
          <p:cNvPr id="10" name="Image 9" descr="Logo Afristat">
            <a:extLst>
              <a:ext uri="{FF2B5EF4-FFF2-40B4-BE49-F238E27FC236}">
                <a16:creationId xmlns:a16="http://schemas.microsoft.com/office/drawing/2014/main" id="{80B469CA-F08D-4BE8-B2FE-3B225F5CA974}"/>
              </a:ext>
            </a:extLst>
          </p:cNvPr>
          <p:cNvPicPr/>
          <p:nvPr/>
        </p:nvPicPr>
        <p:blipFill>
          <a:blip r:embed="rId4" cstate="print"/>
          <a:srcRect/>
          <a:stretch>
            <a:fillRect/>
          </a:stretch>
        </p:blipFill>
        <p:spPr bwMode="auto">
          <a:xfrm>
            <a:off x="5073162" y="127342"/>
            <a:ext cx="1257300" cy="1009650"/>
          </a:xfrm>
          <a:prstGeom prst="rect">
            <a:avLst/>
          </a:prstGeom>
          <a:noFill/>
          <a:ln w="9525">
            <a:noFill/>
            <a:miter lim="800000"/>
            <a:headEnd/>
            <a:tailEnd/>
          </a:ln>
        </p:spPr>
      </p:pic>
      <p:sp>
        <p:nvSpPr>
          <p:cNvPr id="11" name="Rectangle : coins arrondis 10">
            <a:extLst>
              <a:ext uri="{FF2B5EF4-FFF2-40B4-BE49-F238E27FC236}">
                <a16:creationId xmlns:a16="http://schemas.microsoft.com/office/drawing/2014/main" id="{35ADD2FF-3494-4399-B95A-4C32B8587141}"/>
              </a:ext>
            </a:extLst>
          </p:cNvPr>
          <p:cNvSpPr/>
          <p:nvPr/>
        </p:nvSpPr>
        <p:spPr>
          <a:xfrm>
            <a:off x="4234380" y="4858634"/>
            <a:ext cx="3981153" cy="11004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fr-FR" sz="1500" b="1" i="1" dirty="0">
                <a:solidFill>
                  <a:schemeClr val="tx1"/>
                </a:solidFill>
              </a:rPr>
              <a:t>Par :   Mme MAGASSOUBA </a:t>
            </a:r>
            <a:r>
              <a:rPr lang="fr-FR" sz="1500" b="1" i="1" dirty="0" err="1">
                <a:solidFill>
                  <a:schemeClr val="tx1"/>
                </a:solidFill>
              </a:rPr>
              <a:t>Kadidia</a:t>
            </a:r>
            <a:r>
              <a:rPr lang="fr-FR" sz="1500" b="1" i="1" dirty="0">
                <a:solidFill>
                  <a:schemeClr val="tx1"/>
                </a:solidFill>
              </a:rPr>
              <a:t> TRAORE</a:t>
            </a:r>
          </a:p>
          <a:p>
            <a:r>
              <a:rPr lang="fr-FR" sz="1500" b="1" i="1" dirty="0">
                <a:solidFill>
                  <a:schemeClr val="tx1"/>
                </a:solidFill>
              </a:rPr>
              <a:t>           Mme N’DIAYE Fatou DIA</a:t>
            </a:r>
            <a:endParaRPr lang="fr-FR" sz="500" b="1" i="1" dirty="0">
              <a:solidFill>
                <a:schemeClr val="tx1"/>
              </a:solidFill>
            </a:endParaRPr>
          </a:p>
          <a:p>
            <a:r>
              <a:rPr lang="fr-FR" sz="1500" b="1" i="1" dirty="0">
                <a:solidFill>
                  <a:schemeClr val="tx1"/>
                </a:solidFill>
              </a:rPr>
              <a:t>           M. Adama Nama SANOGO</a:t>
            </a:r>
          </a:p>
        </p:txBody>
      </p:sp>
    </p:spTree>
    <p:extLst>
      <p:ext uri="{BB962C8B-B14F-4D97-AF65-F5344CB8AC3E}">
        <p14:creationId xmlns:p14="http://schemas.microsoft.com/office/powerpoint/2010/main" val="321822854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8DE0F8-549E-4B93-9743-1EFE932B6783}"/>
              </a:ext>
            </a:extLst>
          </p:cNvPr>
          <p:cNvSpPr>
            <a:spLocks noGrp="1"/>
          </p:cNvSpPr>
          <p:nvPr>
            <p:ph type="title"/>
          </p:nvPr>
        </p:nvSpPr>
        <p:spPr>
          <a:xfrm>
            <a:off x="838200" y="18255"/>
            <a:ext cx="10515600" cy="896145"/>
          </a:xfrm>
        </p:spPr>
        <p:txBody>
          <a:bodyPr>
            <a:normAutofit/>
          </a:bodyPr>
          <a:lstStyle/>
          <a:p>
            <a:pPr algn="ctr"/>
            <a:r>
              <a:rPr lang="fr-FR" sz="2800" b="1" dirty="0">
                <a:latin typeface="Arial Black" panose="020B0A04020102020204" pitchFamily="34" charset="0"/>
              </a:rPr>
              <a:t>Etat des travaux à ce jour    </a:t>
            </a:r>
            <a:r>
              <a:rPr lang="fr-FR" sz="4800" dirty="0"/>
              <a:t> </a:t>
            </a:r>
          </a:p>
        </p:txBody>
      </p:sp>
      <p:sp>
        <p:nvSpPr>
          <p:cNvPr id="3" name="Espace réservé du contenu 2">
            <a:extLst>
              <a:ext uri="{FF2B5EF4-FFF2-40B4-BE49-F238E27FC236}">
                <a16:creationId xmlns:a16="http://schemas.microsoft.com/office/drawing/2014/main" id="{F5BDD74F-7882-4820-B2F1-6FE8B4D40B34}"/>
              </a:ext>
            </a:extLst>
          </p:cNvPr>
          <p:cNvSpPr>
            <a:spLocks noGrp="1"/>
          </p:cNvSpPr>
          <p:nvPr>
            <p:ph idx="1"/>
          </p:nvPr>
        </p:nvSpPr>
        <p:spPr>
          <a:xfrm>
            <a:off x="838200" y="914400"/>
            <a:ext cx="10515600" cy="5711483"/>
          </a:xfrm>
        </p:spPr>
        <p:txBody>
          <a:bodyPr>
            <a:noAutofit/>
          </a:bodyPr>
          <a:lstStyle/>
          <a:p>
            <a:pPr marL="342900" lvl="1" indent="-342900"/>
            <a:r>
              <a:rPr lang="fr-FR" sz="2200" b="1" dirty="0">
                <a:solidFill>
                  <a:srgbClr val="0070C0"/>
                </a:solidFill>
                <a:latin typeface="Times New Roman" panose="02020603050405020304" pitchFamily="18" charset="0"/>
                <a:cs typeface="Times New Roman" panose="02020603050405020304" pitchFamily="18" charset="0"/>
              </a:rPr>
              <a:t>Ressources mobilisées</a:t>
            </a:r>
          </a:p>
          <a:p>
            <a:pPr marL="228600" lvl="1" algn="just">
              <a:lnSpc>
                <a:spcPct val="150000"/>
              </a:lnSpc>
              <a:spcBef>
                <a:spcPts val="1000"/>
              </a:spcBef>
            </a:pPr>
            <a:r>
              <a:rPr lang="fr-FR" sz="2200" b="1" dirty="0">
                <a:latin typeface="Times New Roman" panose="02020603050405020304" pitchFamily="18" charset="0"/>
                <a:cs typeface="Times New Roman" panose="02020603050405020304" pitchFamily="18" charset="0"/>
              </a:rPr>
              <a:t>Travaux de rebasage des comptes nationaux</a:t>
            </a:r>
          </a:p>
          <a:p>
            <a:pPr marL="228600" lvl="1" algn="just">
              <a:lnSpc>
                <a:spcPct val="150000"/>
              </a:lnSpc>
              <a:spcBef>
                <a:spcPts val="1000"/>
              </a:spcBef>
            </a:pPr>
            <a:r>
              <a:rPr lang="fr-FR" sz="2200" dirty="0">
                <a:latin typeface="Times New Roman" panose="02020603050405020304" pitchFamily="18" charset="0"/>
                <a:cs typeface="Times New Roman" panose="02020603050405020304" pitchFamily="18" charset="0"/>
              </a:rPr>
              <a:t>A ce jour le budget total (831 millions de francs CFA) a été financé par plusieurs partenaires à savoir  : </a:t>
            </a:r>
          </a:p>
          <a:p>
            <a:pPr marL="685800" lvl="3" algn="just">
              <a:lnSpc>
                <a:spcPct val="150000"/>
              </a:lnSpc>
              <a:spcBef>
                <a:spcPts val="1000"/>
              </a:spcBef>
            </a:pPr>
            <a:r>
              <a:rPr lang="fr-FR" sz="2200" dirty="0">
                <a:latin typeface="Times New Roman" panose="02020603050405020304" pitchFamily="18" charset="0"/>
                <a:cs typeface="Times New Roman" panose="02020603050405020304" pitchFamily="18" charset="0"/>
              </a:rPr>
              <a:t>L’UEMOA à travers le PSR : 170 millions de FCFA (soit 20%);</a:t>
            </a:r>
          </a:p>
          <a:p>
            <a:pPr marL="685800" lvl="3" algn="just">
              <a:lnSpc>
                <a:spcPct val="150000"/>
              </a:lnSpc>
              <a:spcBef>
                <a:spcPts val="1000"/>
              </a:spcBef>
            </a:pPr>
            <a:r>
              <a:rPr lang="fr-FR" sz="2200" dirty="0">
                <a:latin typeface="Times New Roman" panose="02020603050405020304" pitchFamily="18" charset="0"/>
                <a:cs typeface="Times New Roman" panose="02020603050405020304" pitchFamily="18" charset="0"/>
              </a:rPr>
              <a:t>le Gouvernement du Mali: 180 millions de FCFA (soit 22%);</a:t>
            </a:r>
          </a:p>
          <a:p>
            <a:pPr marL="685800" lvl="3" algn="just">
              <a:lnSpc>
                <a:spcPct val="150000"/>
              </a:lnSpc>
              <a:spcBef>
                <a:spcPts val="1000"/>
              </a:spcBef>
            </a:pPr>
            <a:r>
              <a:rPr lang="fr-FR" sz="2200" dirty="0">
                <a:latin typeface="Times New Roman" panose="02020603050405020304" pitchFamily="18" charset="0"/>
                <a:cs typeface="Times New Roman" panose="02020603050405020304" pitchFamily="18" charset="0"/>
              </a:rPr>
              <a:t>La Statistique Suède : 481 millions de FCFA (soit 58%).</a:t>
            </a:r>
          </a:p>
          <a:p>
            <a:pPr marL="457200" lvl="3" indent="0" algn="just">
              <a:lnSpc>
                <a:spcPct val="150000"/>
              </a:lnSpc>
              <a:spcBef>
                <a:spcPts val="1000"/>
              </a:spcBef>
              <a:buNone/>
            </a:pPr>
            <a:endParaRPr lang="fr-FR" sz="2200" dirty="0">
              <a:latin typeface="Times New Roman" panose="02020603050405020304" pitchFamily="18" charset="0"/>
              <a:cs typeface="Times New Roman" panose="02020603050405020304" pitchFamily="18" charset="0"/>
            </a:endParaRPr>
          </a:p>
          <a:p>
            <a:pPr marL="342900" lvl="1" indent="-342900"/>
            <a:r>
              <a:rPr lang="fr-FR" sz="2200" b="1" dirty="0">
                <a:solidFill>
                  <a:srgbClr val="0070C0"/>
                </a:solidFill>
                <a:latin typeface="Times New Roman" panose="02020603050405020304" pitchFamily="18" charset="0"/>
                <a:cs typeface="Times New Roman" panose="02020603050405020304" pitchFamily="18" charset="0"/>
              </a:rPr>
              <a:t>Personnel</a:t>
            </a:r>
          </a:p>
          <a:p>
            <a:r>
              <a:rPr lang="fr-FR" sz="2200" dirty="0">
                <a:latin typeface="Times New Roman" panose="02020603050405020304" pitchFamily="18" charset="0"/>
                <a:cs typeface="Times New Roman" panose="02020603050405020304" pitchFamily="18" charset="0"/>
              </a:rPr>
              <a:t>Quatre (4) cadre supérieurs et trois (3) agents techniques.</a:t>
            </a:r>
          </a:p>
        </p:txBody>
      </p:sp>
      <p:pic>
        <p:nvPicPr>
          <p:cNvPr id="4" name="Image 3" descr="Description : Description : Logo INSTAT FINAL">
            <a:extLst>
              <a:ext uri="{FF2B5EF4-FFF2-40B4-BE49-F238E27FC236}">
                <a16:creationId xmlns:a16="http://schemas.microsoft.com/office/drawing/2014/main" id="{A4F1BF2C-F393-40B2-9DDD-F88185E4C695}"/>
              </a:ext>
            </a:extLst>
          </p:cNvPr>
          <p:cNvPicPr/>
          <p:nvPr/>
        </p:nvPicPr>
        <p:blipFill>
          <a:blip r:embed="rId2" cstate="print"/>
          <a:srcRect/>
          <a:stretch>
            <a:fillRect/>
          </a:stretch>
        </p:blipFill>
        <p:spPr bwMode="auto">
          <a:xfrm>
            <a:off x="10064861" y="18255"/>
            <a:ext cx="1008112" cy="936104"/>
          </a:xfrm>
          <a:prstGeom prst="rect">
            <a:avLst/>
          </a:prstGeom>
          <a:noFill/>
          <a:ln w="9525">
            <a:noFill/>
            <a:miter lim="800000"/>
            <a:headEnd/>
            <a:tailEnd/>
          </a:ln>
        </p:spPr>
      </p:pic>
    </p:spTree>
    <p:extLst>
      <p:ext uri="{BB962C8B-B14F-4D97-AF65-F5344CB8AC3E}">
        <p14:creationId xmlns:p14="http://schemas.microsoft.com/office/powerpoint/2010/main" val="128076435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8DE0F8-549E-4B93-9743-1EFE932B6783}"/>
              </a:ext>
            </a:extLst>
          </p:cNvPr>
          <p:cNvSpPr>
            <a:spLocks noGrp="1"/>
          </p:cNvSpPr>
          <p:nvPr>
            <p:ph type="title"/>
          </p:nvPr>
        </p:nvSpPr>
        <p:spPr>
          <a:xfrm>
            <a:off x="838200" y="18255"/>
            <a:ext cx="10515600" cy="896145"/>
          </a:xfrm>
        </p:spPr>
        <p:txBody>
          <a:bodyPr/>
          <a:lstStyle/>
          <a:p>
            <a:pPr algn="ctr"/>
            <a:r>
              <a:rPr lang="fr-FR" sz="2800" b="1" dirty="0">
                <a:latin typeface="Arial Black" panose="020B0A04020102020204" pitchFamily="34" charset="0"/>
              </a:rPr>
              <a:t>Etat des travaux à ce jour    </a:t>
            </a:r>
            <a:r>
              <a:rPr lang="fr-FR" dirty="0"/>
              <a:t> </a:t>
            </a:r>
          </a:p>
        </p:txBody>
      </p:sp>
      <p:sp>
        <p:nvSpPr>
          <p:cNvPr id="3" name="Espace réservé du contenu 2">
            <a:extLst>
              <a:ext uri="{FF2B5EF4-FFF2-40B4-BE49-F238E27FC236}">
                <a16:creationId xmlns:a16="http://schemas.microsoft.com/office/drawing/2014/main" id="{F5BDD74F-7882-4820-B2F1-6FE8B4D40B34}"/>
              </a:ext>
            </a:extLst>
          </p:cNvPr>
          <p:cNvSpPr>
            <a:spLocks noGrp="1"/>
          </p:cNvSpPr>
          <p:nvPr>
            <p:ph idx="1"/>
          </p:nvPr>
        </p:nvSpPr>
        <p:spPr>
          <a:xfrm>
            <a:off x="838200" y="1350503"/>
            <a:ext cx="10515600" cy="5121886"/>
          </a:xfrm>
        </p:spPr>
        <p:txBody>
          <a:bodyPr>
            <a:normAutofit lnSpcReduction="10000"/>
          </a:bodyPr>
          <a:lstStyle/>
          <a:p>
            <a:pPr marL="342900" lvl="1" indent="-342900"/>
            <a:r>
              <a:rPr lang="fr-FR" b="1" dirty="0">
                <a:solidFill>
                  <a:srgbClr val="0070C0"/>
                </a:solidFill>
                <a:latin typeface="Times New Roman" panose="02020603050405020304" pitchFamily="18" charset="0"/>
                <a:cs typeface="Times New Roman" panose="02020603050405020304" pitchFamily="18" charset="0"/>
              </a:rPr>
              <a:t>Grandes sources de données mobilisées</a:t>
            </a:r>
          </a:p>
          <a:p>
            <a:pPr marL="342900" lvl="1" indent="-342900"/>
            <a:endParaRPr lang="fr-FR" sz="700" b="1" dirty="0">
              <a:solidFill>
                <a:srgbClr val="0070C0"/>
              </a:solidFill>
              <a:latin typeface="Times New Roman" panose="02020603050405020304" pitchFamily="18" charset="0"/>
              <a:cs typeface="Times New Roman" panose="02020603050405020304" pitchFamily="18" charset="0"/>
            </a:endParaRP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Les données administratives sur l’agriculture, l’élevage, la pêche, la sylviculture, les administrations publiques;</a:t>
            </a: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Les statistiques du commerce extérieur et de la balance des paiements;</a:t>
            </a: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Les enquêtes budget consommations des ménages (ELIM 2009, EMOP 2015);</a:t>
            </a: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l’enquête agricole de conjoncture (EAC);</a:t>
            </a: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les enquêtes spécifiques (ISBL, marges</a:t>
            </a:r>
            <a:r>
              <a:rPr lang="fr-FR" sz="2000">
                <a:latin typeface="Times New Roman" panose="02020603050405020304" pitchFamily="18" charset="0"/>
                <a:cs typeface="Times New Roman" panose="02020603050405020304" pitchFamily="18" charset="0"/>
              </a:rPr>
              <a:t>, structure CI, EPN);</a:t>
            </a:r>
            <a:endParaRPr lang="fr-FR" sz="2000" dirty="0">
              <a:latin typeface="Times New Roman" panose="02020603050405020304" pitchFamily="18" charset="0"/>
              <a:cs typeface="Times New Roman" panose="02020603050405020304" pitchFamily="18" charset="0"/>
            </a:endParaRP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l’enquête sur l’emploi et le secteur informel (ERI-ESI);</a:t>
            </a: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Le RGPH 2009.</a:t>
            </a:r>
          </a:p>
          <a:p>
            <a:endParaRPr lang="fr-FR" sz="3200" dirty="0">
              <a:latin typeface="Times New Roman" panose="02020603050405020304" pitchFamily="18" charset="0"/>
              <a:cs typeface="Times New Roman" panose="02020603050405020304" pitchFamily="18" charset="0"/>
            </a:endParaRPr>
          </a:p>
        </p:txBody>
      </p:sp>
      <p:pic>
        <p:nvPicPr>
          <p:cNvPr id="4" name="Image 3" descr="Description : Description : Logo INSTAT FINAL">
            <a:extLst>
              <a:ext uri="{FF2B5EF4-FFF2-40B4-BE49-F238E27FC236}">
                <a16:creationId xmlns:a16="http://schemas.microsoft.com/office/drawing/2014/main" id="{A4F1BF2C-F393-40B2-9DDD-F88185E4C695}"/>
              </a:ext>
            </a:extLst>
          </p:cNvPr>
          <p:cNvPicPr/>
          <p:nvPr/>
        </p:nvPicPr>
        <p:blipFill>
          <a:blip r:embed="rId2" cstate="print"/>
          <a:srcRect/>
          <a:stretch>
            <a:fillRect/>
          </a:stretch>
        </p:blipFill>
        <p:spPr bwMode="auto">
          <a:xfrm>
            <a:off x="10022658" y="212985"/>
            <a:ext cx="1008112" cy="936104"/>
          </a:xfrm>
          <a:prstGeom prst="rect">
            <a:avLst/>
          </a:prstGeom>
          <a:noFill/>
          <a:ln w="9525">
            <a:noFill/>
            <a:miter lim="800000"/>
            <a:headEnd/>
            <a:tailEnd/>
          </a:ln>
        </p:spPr>
      </p:pic>
    </p:spTree>
    <p:extLst>
      <p:ext uri="{BB962C8B-B14F-4D97-AF65-F5344CB8AC3E}">
        <p14:creationId xmlns:p14="http://schemas.microsoft.com/office/powerpoint/2010/main" val="146050900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85D499-E15F-4A9E-AAD5-4D904ACEED6B}"/>
              </a:ext>
            </a:extLst>
          </p:cNvPr>
          <p:cNvSpPr>
            <a:spLocks noGrp="1"/>
          </p:cNvSpPr>
          <p:nvPr>
            <p:ph type="title"/>
          </p:nvPr>
        </p:nvSpPr>
        <p:spPr>
          <a:xfrm>
            <a:off x="838200" y="365125"/>
            <a:ext cx="10515600" cy="746223"/>
          </a:xfrm>
        </p:spPr>
        <p:txBody>
          <a:bodyPr>
            <a:normAutofit/>
          </a:bodyPr>
          <a:lstStyle/>
          <a:p>
            <a:pPr algn="ctr"/>
            <a:r>
              <a:rPr lang="fr-FR" sz="2800" b="1" dirty="0">
                <a:latin typeface="Arial Black" panose="020B0A04020102020204" pitchFamily="34" charset="0"/>
              </a:rPr>
              <a:t>Etat des travaux à ce jour </a:t>
            </a:r>
          </a:p>
        </p:txBody>
      </p:sp>
      <p:sp>
        <p:nvSpPr>
          <p:cNvPr id="3" name="Espace réservé du contenu 2">
            <a:extLst>
              <a:ext uri="{FF2B5EF4-FFF2-40B4-BE49-F238E27FC236}">
                <a16:creationId xmlns:a16="http://schemas.microsoft.com/office/drawing/2014/main" id="{473329FC-88A6-4616-B5DC-76F5B14E54AE}"/>
              </a:ext>
            </a:extLst>
          </p:cNvPr>
          <p:cNvSpPr>
            <a:spLocks noGrp="1"/>
          </p:cNvSpPr>
          <p:nvPr>
            <p:ph idx="1"/>
          </p:nvPr>
        </p:nvSpPr>
        <p:spPr>
          <a:xfrm>
            <a:off x="203200" y="1301228"/>
            <a:ext cx="11596914" cy="5404371"/>
          </a:xfrm>
        </p:spPr>
        <p:txBody>
          <a:bodyPr>
            <a:normAutofit fontScale="92500"/>
          </a:bodyPr>
          <a:lstStyle/>
          <a:p>
            <a:r>
              <a:rPr lang="fr-FR" sz="3200" b="1" dirty="0">
                <a:solidFill>
                  <a:schemeClr val="accent1"/>
                </a:solidFill>
                <a:latin typeface="Times New Roman" panose="02020603050405020304" pitchFamily="18" charset="0"/>
                <a:cs typeface="Times New Roman" panose="02020603050405020304" pitchFamily="18" charset="0"/>
              </a:rPr>
              <a:t>Travaux réalisés</a:t>
            </a:r>
          </a:p>
          <a:p>
            <a:pPr lvl="1" algn="just">
              <a:lnSpc>
                <a:spcPct val="150000"/>
              </a:lnSpc>
              <a:spcBef>
                <a:spcPts val="1000"/>
              </a:spcBef>
            </a:pPr>
            <a:r>
              <a:rPr lang="fr-FR" dirty="0">
                <a:latin typeface="Times New Roman" panose="02020603050405020304" pitchFamily="18" charset="0"/>
                <a:cs typeface="Times New Roman" panose="02020603050405020304" pitchFamily="18" charset="0"/>
              </a:rPr>
              <a:t>Avec l’appui technique d’AFRISTAT et d’AFRITAC de l’ouest :</a:t>
            </a:r>
          </a:p>
          <a:p>
            <a:pPr lvl="2" algn="just">
              <a:lnSpc>
                <a:spcPct val="150000"/>
              </a:lnSpc>
              <a:spcBef>
                <a:spcPts val="1000"/>
              </a:spcBef>
            </a:pPr>
            <a:r>
              <a:rPr lang="fr-FR" sz="1800" dirty="0">
                <a:latin typeface="Times New Roman" panose="02020603050405020304" pitchFamily="18" charset="0"/>
                <a:cs typeface="Times New Roman" panose="02020603050405020304" pitchFamily="18" charset="0"/>
              </a:rPr>
              <a:t>nomenclatures d’activités et de produits des comptes nationaux tirées de la NAPROMA élaborées;</a:t>
            </a:r>
          </a:p>
          <a:p>
            <a:pPr lvl="2" algn="just">
              <a:lnSpc>
                <a:spcPct val="150000"/>
              </a:lnSpc>
              <a:spcBef>
                <a:spcPts val="1000"/>
              </a:spcBef>
            </a:pPr>
            <a:r>
              <a:rPr lang="fr-FR" sz="1800" dirty="0">
                <a:latin typeface="Times New Roman" panose="02020603050405020304" pitchFamily="18" charset="0"/>
                <a:cs typeface="Times New Roman" panose="02020603050405020304" pitchFamily="18" charset="0"/>
              </a:rPr>
              <a:t>inventaire des sources de données qui seront utilisées pour l’élaboration de la nouvelle année de base;</a:t>
            </a:r>
          </a:p>
          <a:p>
            <a:pPr lvl="2" algn="just">
              <a:lnSpc>
                <a:spcPct val="150000"/>
              </a:lnSpc>
              <a:spcBef>
                <a:spcPts val="1000"/>
              </a:spcBef>
            </a:pPr>
            <a:r>
              <a:rPr lang="fr-FR" sz="1800" dirty="0">
                <a:latin typeface="Times New Roman" panose="02020603050405020304" pitchFamily="18" charset="0"/>
                <a:cs typeface="Times New Roman" panose="02020603050405020304" pitchFamily="18" charset="0"/>
              </a:rPr>
              <a:t>reclassification des activités et des produits des entreprises ayant déposé leur DSF auprès des impôts suivant la nouvelle nomenclature;</a:t>
            </a:r>
          </a:p>
          <a:p>
            <a:pPr lvl="2" algn="just">
              <a:lnSpc>
                <a:spcPct val="150000"/>
              </a:lnSpc>
              <a:spcBef>
                <a:spcPts val="1000"/>
              </a:spcBef>
            </a:pPr>
            <a:r>
              <a:rPr lang="fr-FR" sz="1800" dirty="0">
                <a:latin typeface="Times New Roman" panose="02020603050405020304" pitchFamily="18" charset="0"/>
                <a:cs typeface="Times New Roman" panose="02020603050405020304" pitchFamily="18" charset="0"/>
              </a:rPr>
              <a:t>Traitement et codification suivant la nouvelle nomenclature des données du secteur financier (assurances, banque centrale, autres établissements financier, SIFIM);</a:t>
            </a:r>
          </a:p>
          <a:p>
            <a:pPr lvl="2" algn="just">
              <a:lnSpc>
                <a:spcPct val="150000"/>
              </a:lnSpc>
              <a:spcBef>
                <a:spcPts val="1000"/>
              </a:spcBef>
            </a:pPr>
            <a:r>
              <a:rPr lang="fr-FR" sz="1800" dirty="0">
                <a:latin typeface="Times New Roman" panose="02020603050405020304" pitchFamily="18" charset="0"/>
                <a:cs typeface="Times New Roman" panose="02020603050405020304" pitchFamily="18" charset="0"/>
              </a:rPr>
              <a:t>Traitement des autres sources de données (APU, secteur primaire, commerce extérieur, etc.) disponibles déjà entamé.</a:t>
            </a:r>
          </a:p>
          <a:p>
            <a:pPr lvl="1" algn="just">
              <a:lnSpc>
                <a:spcPct val="150000"/>
              </a:lnSpc>
              <a:spcBef>
                <a:spcPts val="1000"/>
              </a:spcBef>
            </a:pPr>
            <a:r>
              <a:rPr lang="fr-FR" dirty="0">
                <a:latin typeface="Times New Roman" panose="02020603050405020304" pitchFamily="18" charset="0"/>
                <a:cs typeface="Times New Roman" panose="02020603050405020304" pitchFamily="18" charset="0"/>
              </a:rPr>
              <a:t>phase terrain de la cartographie / repérage du RGUE;</a:t>
            </a:r>
          </a:p>
          <a:p>
            <a:pPr lvl="1" algn="just">
              <a:lnSpc>
                <a:spcPct val="150000"/>
              </a:lnSpc>
              <a:spcBef>
                <a:spcPts val="1000"/>
              </a:spcBef>
            </a:pPr>
            <a:endParaRPr lang="fr-FR" dirty="0">
              <a:latin typeface="Times New Roman" panose="02020603050405020304" pitchFamily="18" charset="0"/>
              <a:cs typeface="Times New Roman" panose="02020603050405020304" pitchFamily="18" charset="0"/>
            </a:endParaRPr>
          </a:p>
          <a:p>
            <a:pPr lvl="1" algn="just">
              <a:lnSpc>
                <a:spcPct val="150000"/>
              </a:lnSpc>
              <a:spcBef>
                <a:spcPts val="1000"/>
              </a:spcBef>
            </a:pPr>
            <a:endParaRPr lang="fr-FR" dirty="0">
              <a:latin typeface="Times New Roman" panose="02020603050405020304" pitchFamily="18" charset="0"/>
              <a:cs typeface="Times New Roman" panose="02020603050405020304" pitchFamily="18" charset="0"/>
            </a:endParaRPr>
          </a:p>
        </p:txBody>
      </p:sp>
      <p:sp>
        <p:nvSpPr>
          <p:cNvPr id="6" name="Rectangle 1">
            <a:extLst>
              <a:ext uri="{FF2B5EF4-FFF2-40B4-BE49-F238E27FC236}">
                <a16:creationId xmlns:a16="http://schemas.microsoft.com/office/drawing/2014/main" id="{7114C83C-F2C2-4BFA-A5DC-BF95913CEB2E}"/>
              </a:ext>
            </a:extLst>
          </p:cNvPr>
          <p:cNvSpPr>
            <a:spLocks noChangeArrowheads="1"/>
          </p:cNvSpPr>
          <p:nvPr/>
        </p:nvSpPr>
        <p:spPr bwMode="auto">
          <a:xfrm>
            <a:off x="5610225" y="17668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7" name="Image 6" descr="Description : Description : Logo INSTAT FINAL">
            <a:extLst>
              <a:ext uri="{FF2B5EF4-FFF2-40B4-BE49-F238E27FC236}">
                <a16:creationId xmlns:a16="http://schemas.microsoft.com/office/drawing/2014/main" id="{8A3BA11B-8F65-4F24-BF53-C75AC1FA50CB}"/>
              </a:ext>
            </a:extLst>
          </p:cNvPr>
          <p:cNvPicPr/>
          <p:nvPr/>
        </p:nvPicPr>
        <p:blipFill>
          <a:blip r:embed="rId2" cstate="print"/>
          <a:srcRect/>
          <a:stretch>
            <a:fillRect/>
          </a:stretch>
        </p:blipFill>
        <p:spPr bwMode="auto">
          <a:xfrm>
            <a:off x="10032482" y="358124"/>
            <a:ext cx="1008112" cy="936104"/>
          </a:xfrm>
          <a:prstGeom prst="rect">
            <a:avLst/>
          </a:prstGeom>
          <a:noFill/>
          <a:ln w="9525">
            <a:noFill/>
            <a:miter lim="800000"/>
            <a:headEnd/>
            <a:tailEnd/>
          </a:ln>
        </p:spPr>
      </p:pic>
    </p:spTree>
    <p:extLst>
      <p:ext uri="{BB962C8B-B14F-4D97-AF65-F5344CB8AC3E}">
        <p14:creationId xmlns:p14="http://schemas.microsoft.com/office/powerpoint/2010/main" val="402744673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01FB2B-597A-4B2F-9FE0-69EE6DDAF38F}"/>
              </a:ext>
            </a:extLst>
          </p:cNvPr>
          <p:cNvSpPr>
            <a:spLocks noGrp="1"/>
          </p:cNvSpPr>
          <p:nvPr>
            <p:ph type="title"/>
          </p:nvPr>
        </p:nvSpPr>
        <p:spPr>
          <a:xfrm>
            <a:off x="346878" y="273074"/>
            <a:ext cx="10515600" cy="815926"/>
          </a:xfrm>
        </p:spPr>
        <p:txBody>
          <a:bodyPr>
            <a:normAutofit fontScale="90000"/>
          </a:bodyPr>
          <a:lstStyle/>
          <a:p>
            <a:pPr algn="ctr"/>
            <a:br>
              <a:rPr lang="fr-FR" sz="2700" b="1" dirty="0"/>
            </a:br>
            <a:br>
              <a:rPr lang="fr-FR" sz="2700" b="1" dirty="0"/>
            </a:br>
            <a:r>
              <a:rPr lang="fr-FR" sz="2800" b="1" dirty="0">
                <a:latin typeface="Arial Black" panose="020B0A04020102020204" pitchFamily="34" charset="0"/>
              </a:rPr>
              <a:t>Points sur les travaux de la rénovation restants à faire   </a:t>
            </a:r>
            <a:br>
              <a:rPr lang="fr-FR" dirty="0"/>
            </a:br>
            <a:endParaRPr lang="fr-FR" dirty="0"/>
          </a:p>
        </p:txBody>
      </p:sp>
      <p:sp>
        <p:nvSpPr>
          <p:cNvPr id="3" name="Espace réservé du contenu 2">
            <a:extLst>
              <a:ext uri="{FF2B5EF4-FFF2-40B4-BE49-F238E27FC236}">
                <a16:creationId xmlns:a16="http://schemas.microsoft.com/office/drawing/2014/main" id="{30C55FDE-3210-49E1-823C-6EAC8798AD7A}"/>
              </a:ext>
            </a:extLst>
          </p:cNvPr>
          <p:cNvSpPr>
            <a:spLocks noGrp="1"/>
          </p:cNvSpPr>
          <p:nvPr>
            <p:ph idx="1"/>
          </p:nvPr>
        </p:nvSpPr>
        <p:spPr>
          <a:xfrm>
            <a:off x="756312" y="1435115"/>
            <a:ext cx="10515600" cy="5192225"/>
          </a:xfrm>
        </p:spPr>
        <p:txBody>
          <a:bodyPr>
            <a:normAutofit/>
          </a:bodyPr>
          <a:lstStyle/>
          <a:p>
            <a:pPr lvl="1" algn="just">
              <a:lnSpc>
                <a:spcPct val="150000"/>
              </a:lnSpc>
              <a:spcBef>
                <a:spcPts val="1000"/>
              </a:spcBef>
            </a:pPr>
            <a:r>
              <a:rPr lang="fr-FR" sz="1900" dirty="0">
                <a:latin typeface="Times New Roman" panose="02020603050405020304" pitchFamily="18" charset="0"/>
                <a:cs typeface="Times New Roman" panose="02020603050405020304" pitchFamily="18" charset="0"/>
              </a:rPr>
              <a:t>Réalisation des enquêtes de structures à travers le Recensement Général des Unités Economiques (RGUE);</a:t>
            </a:r>
          </a:p>
          <a:p>
            <a:pPr lvl="1" algn="just">
              <a:lnSpc>
                <a:spcPct val="150000"/>
              </a:lnSpc>
              <a:spcBef>
                <a:spcPts val="1000"/>
              </a:spcBef>
            </a:pPr>
            <a:r>
              <a:rPr lang="fr-FR" sz="1900" dirty="0">
                <a:latin typeface="Times New Roman" panose="02020603050405020304" pitchFamily="18" charset="0"/>
                <a:cs typeface="Times New Roman" panose="02020603050405020304" pitchFamily="18" charset="0"/>
              </a:rPr>
              <a:t>traitement et codification des données d’enquêtes et de recensement;</a:t>
            </a:r>
          </a:p>
          <a:p>
            <a:pPr lvl="1" algn="just">
              <a:lnSpc>
                <a:spcPct val="150000"/>
              </a:lnSpc>
              <a:spcBef>
                <a:spcPts val="1000"/>
              </a:spcBef>
            </a:pPr>
            <a:r>
              <a:rPr lang="fr-FR" sz="1900" dirty="0">
                <a:latin typeface="Times New Roman" panose="02020603050405020304" pitchFamily="18" charset="0"/>
                <a:cs typeface="Times New Roman" panose="02020603050405020304" pitchFamily="18" charset="0"/>
              </a:rPr>
              <a:t>traitement</a:t>
            </a:r>
            <a:r>
              <a:rPr lang="en-US" sz="1900" dirty="0">
                <a:latin typeface="Times New Roman" panose="02020603050405020304" pitchFamily="18" charset="0"/>
                <a:cs typeface="Times New Roman" panose="02020603050405020304" pitchFamily="18" charset="0"/>
              </a:rPr>
              <a:t> et codification des </a:t>
            </a:r>
            <a:r>
              <a:rPr lang="fr-ML" sz="1900" dirty="0">
                <a:latin typeface="Times New Roman" panose="02020603050405020304" pitchFamily="18" charset="0"/>
                <a:cs typeface="Times New Roman" panose="02020603050405020304" pitchFamily="18" charset="0"/>
              </a:rPr>
              <a:t>statistiques administratives (APU, Agriculture, élevage, pêche, sylviculture)</a:t>
            </a:r>
            <a:r>
              <a:rPr lang="fr-FR" sz="1900" dirty="0">
                <a:latin typeface="Times New Roman" panose="02020603050405020304" pitchFamily="18" charset="0"/>
                <a:cs typeface="Times New Roman" panose="02020603050405020304" pitchFamily="18" charset="0"/>
              </a:rPr>
              <a:t>;</a:t>
            </a:r>
          </a:p>
          <a:p>
            <a:pPr lvl="1" algn="just">
              <a:lnSpc>
                <a:spcPct val="150000"/>
              </a:lnSpc>
              <a:spcBef>
                <a:spcPts val="1000"/>
              </a:spcBef>
            </a:pPr>
            <a:r>
              <a:rPr lang="fr-FR" sz="1900" dirty="0">
                <a:latin typeface="Times New Roman" panose="02020603050405020304" pitchFamily="18" charset="0"/>
                <a:cs typeface="Times New Roman" panose="02020603050405020304" pitchFamily="18" charset="0"/>
              </a:rPr>
              <a:t>élaboration des comptes de l’année de base;</a:t>
            </a:r>
          </a:p>
          <a:p>
            <a:pPr lvl="1" algn="just">
              <a:lnSpc>
                <a:spcPct val="150000"/>
              </a:lnSpc>
              <a:spcBef>
                <a:spcPts val="1000"/>
              </a:spcBef>
            </a:pPr>
            <a:r>
              <a:rPr lang="fr-FR" sz="1900" dirty="0">
                <a:latin typeface="Times New Roman" panose="02020603050405020304" pitchFamily="18" charset="0"/>
                <a:cs typeface="Times New Roman" panose="02020603050405020304" pitchFamily="18" charset="0"/>
              </a:rPr>
              <a:t>élaboration des comptes de la première année courante;</a:t>
            </a:r>
          </a:p>
          <a:p>
            <a:pPr lvl="1" algn="just">
              <a:lnSpc>
                <a:spcPct val="150000"/>
              </a:lnSpc>
              <a:spcBef>
                <a:spcPts val="1000"/>
              </a:spcBef>
            </a:pPr>
            <a:r>
              <a:rPr lang="fr-FR" sz="1900" dirty="0">
                <a:latin typeface="Times New Roman" panose="02020603050405020304" pitchFamily="18" charset="0"/>
                <a:cs typeface="Times New Roman" panose="02020603050405020304" pitchFamily="18" charset="0"/>
              </a:rPr>
              <a:t>rétropolation des comptes historiques;</a:t>
            </a:r>
          </a:p>
          <a:p>
            <a:pPr lvl="1" algn="just">
              <a:lnSpc>
                <a:spcPct val="150000"/>
              </a:lnSpc>
              <a:spcBef>
                <a:spcPts val="1000"/>
              </a:spcBef>
            </a:pPr>
            <a:r>
              <a:rPr lang="fr-FR" sz="1900" dirty="0">
                <a:latin typeface="Times New Roman" panose="02020603050405020304" pitchFamily="18" charset="0"/>
                <a:cs typeface="Times New Roman" panose="02020603050405020304" pitchFamily="18" charset="0"/>
              </a:rPr>
              <a:t>Elaboration des notes méthodologiques.</a:t>
            </a:r>
          </a:p>
          <a:p>
            <a:endParaRPr lang="fr-FR" dirty="0">
              <a:latin typeface="Times New Roman" panose="02020603050405020304" pitchFamily="18" charset="0"/>
              <a:cs typeface="Times New Roman" panose="02020603050405020304" pitchFamily="18" charset="0"/>
            </a:endParaRPr>
          </a:p>
        </p:txBody>
      </p:sp>
      <p:pic>
        <p:nvPicPr>
          <p:cNvPr id="4" name="Image 3" descr="Description : Description : Logo INSTAT FINAL">
            <a:extLst>
              <a:ext uri="{FF2B5EF4-FFF2-40B4-BE49-F238E27FC236}">
                <a16:creationId xmlns:a16="http://schemas.microsoft.com/office/drawing/2014/main" id="{5C19722F-6C34-4CD8-B34E-E4B71648883C}"/>
              </a:ext>
            </a:extLst>
          </p:cNvPr>
          <p:cNvPicPr/>
          <p:nvPr/>
        </p:nvPicPr>
        <p:blipFill>
          <a:blip r:embed="rId2" cstate="print"/>
          <a:srcRect/>
          <a:stretch>
            <a:fillRect/>
          </a:stretch>
        </p:blipFill>
        <p:spPr bwMode="auto">
          <a:xfrm>
            <a:off x="10582220" y="160854"/>
            <a:ext cx="1008112" cy="936104"/>
          </a:xfrm>
          <a:prstGeom prst="rect">
            <a:avLst/>
          </a:prstGeom>
          <a:noFill/>
          <a:ln w="9525">
            <a:noFill/>
            <a:miter lim="800000"/>
            <a:headEnd/>
            <a:tailEnd/>
          </a:ln>
        </p:spPr>
      </p:pic>
    </p:spTree>
    <p:extLst>
      <p:ext uri="{BB962C8B-B14F-4D97-AF65-F5344CB8AC3E}">
        <p14:creationId xmlns:p14="http://schemas.microsoft.com/office/powerpoint/2010/main" val="206465886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FE0278-F3ED-40D5-8B32-7D8DE69DFAE4}"/>
              </a:ext>
            </a:extLst>
          </p:cNvPr>
          <p:cNvSpPr>
            <a:spLocks noGrp="1"/>
          </p:cNvSpPr>
          <p:nvPr>
            <p:ph type="title"/>
          </p:nvPr>
        </p:nvSpPr>
        <p:spPr>
          <a:xfrm>
            <a:off x="128509" y="365125"/>
            <a:ext cx="10515600" cy="915035"/>
          </a:xfrm>
        </p:spPr>
        <p:txBody>
          <a:bodyPr/>
          <a:lstStyle/>
          <a:p>
            <a:pPr algn="ctr"/>
            <a:r>
              <a:rPr lang="fr-FR" sz="2500" b="1" dirty="0">
                <a:latin typeface="Arial Black" panose="020B0A04020102020204" pitchFamily="34" charset="0"/>
              </a:rPr>
              <a:t>Difficultés rencontrées et solutions escomptées</a:t>
            </a:r>
            <a:r>
              <a:rPr lang="fr-FR" sz="2400" b="1" dirty="0"/>
              <a:t>           </a:t>
            </a:r>
          </a:p>
        </p:txBody>
      </p:sp>
      <p:sp>
        <p:nvSpPr>
          <p:cNvPr id="3" name="Espace réservé du contenu 2">
            <a:extLst>
              <a:ext uri="{FF2B5EF4-FFF2-40B4-BE49-F238E27FC236}">
                <a16:creationId xmlns:a16="http://schemas.microsoft.com/office/drawing/2014/main" id="{3D38F0CE-3A11-459B-AFE5-F75570E9DA35}"/>
              </a:ext>
            </a:extLst>
          </p:cNvPr>
          <p:cNvSpPr>
            <a:spLocks noGrp="1"/>
          </p:cNvSpPr>
          <p:nvPr>
            <p:ph idx="1"/>
          </p:nvPr>
        </p:nvSpPr>
        <p:spPr>
          <a:xfrm>
            <a:off x="838200" y="1392702"/>
            <a:ext cx="10515600" cy="5252313"/>
          </a:xfrm>
        </p:spPr>
        <p:txBody>
          <a:bodyPr/>
          <a:lstStyle/>
          <a:p>
            <a:pPr lvl="1" algn="just">
              <a:lnSpc>
                <a:spcPct val="150000"/>
              </a:lnSpc>
              <a:spcBef>
                <a:spcPts val="1000"/>
              </a:spcBef>
            </a:pPr>
            <a:r>
              <a:rPr lang="fr-FR" sz="1900" dirty="0">
                <a:latin typeface="Times New Roman" panose="02020603050405020304" pitchFamily="18" charset="0"/>
                <a:cs typeface="Times New Roman" panose="02020603050405020304" pitchFamily="18" charset="0"/>
              </a:rPr>
              <a:t>Difficultés à mobiliser le gap de financement du RGUE;</a:t>
            </a:r>
          </a:p>
          <a:p>
            <a:pPr lvl="1" algn="just">
              <a:lnSpc>
                <a:spcPct val="150000"/>
              </a:lnSpc>
              <a:spcBef>
                <a:spcPts val="1000"/>
              </a:spcBef>
            </a:pPr>
            <a:r>
              <a:rPr lang="fr-FR" sz="1900" dirty="0">
                <a:latin typeface="Times New Roman" panose="02020603050405020304" pitchFamily="18" charset="0"/>
                <a:cs typeface="Times New Roman" panose="02020603050405020304" pitchFamily="18" charset="0"/>
              </a:rPr>
              <a:t>Problème de qualité de certaines données administratives;</a:t>
            </a:r>
          </a:p>
          <a:p>
            <a:pPr lvl="1" algn="just">
              <a:lnSpc>
                <a:spcPct val="150000"/>
              </a:lnSpc>
              <a:spcBef>
                <a:spcPts val="1000"/>
              </a:spcBef>
            </a:pPr>
            <a:r>
              <a:rPr lang="fr-FR" sz="1900" dirty="0">
                <a:latin typeface="Times New Roman" panose="02020603050405020304" pitchFamily="18" charset="0"/>
                <a:cs typeface="Times New Roman" panose="02020603050405020304" pitchFamily="18" charset="0"/>
              </a:rPr>
              <a:t>Plus de la moitié des comptables nationaux sont des nouveaux n’ayant donc pas d’expérience;</a:t>
            </a:r>
          </a:p>
          <a:p>
            <a:pPr lvl="1" algn="just">
              <a:lnSpc>
                <a:spcPct val="150000"/>
              </a:lnSpc>
              <a:spcBef>
                <a:spcPts val="1000"/>
              </a:spcBef>
            </a:pPr>
            <a:r>
              <a:rPr lang="fr-FR" sz="1900" dirty="0">
                <a:latin typeface="Times New Roman" panose="02020603050405020304" pitchFamily="18" charset="0"/>
                <a:cs typeface="Times New Roman" panose="02020603050405020304" pitchFamily="18" charset="0"/>
              </a:rPr>
              <a:t>Comme initiatives pour faire face aux difficultés ci-dessus citées, des mesures ci après ont été adoptées ou envisagées: </a:t>
            </a:r>
          </a:p>
          <a:p>
            <a:pPr lvl="2" algn="just">
              <a:lnSpc>
                <a:spcPct val="150000"/>
              </a:lnSpc>
              <a:spcBef>
                <a:spcPts val="1000"/>
              </a:spcBef>
            </a:pPr>
            <a:r>
              <a:rPr lang="fr-FR" sz="1900" dirty="0">
                <a:latin typeface="Times New Roman" panose="02020603050405020304" pitchFamily="18" charset="0"/>
                <a:cs typeface="Times New Roman" panose="02020603050405020304" pitchFamily="18" charset="0"/>
              </a:rPr>
              <a:t>poursuivre la recherche de financement pour combler le gap qui se dégage;</a:t>
            </a:r>
          </a:p>
          <a:p>
            <a:pPr lvl="2" algn="just">
              <a:lnSpc>
                <a:spcPct val="150000"/>
              </a:lnSpc>
              <a:spcBef>
                <a:spcPts val="1000"/>
              </a:spcBef>
            </a:pPr>
            <a:r>
              <a:rPr lang="fr-FR" sz="1900" dirty="0">
                <a:latin typeface="Times New Roman" panose="02020603050405020304" pitchFamily="18" charset="0"/>
                <a:cs typeface="Times New Roman" panose="02020603050405020304" pitchFamily="18" charset="0"/>
              </a:rPr>
              <a:t>sensibiliser les producteurs des données administratives sur le bien fondé de la rénovation des comptes nationaux afin de disposer des données sources nécessaires pour les travaux de rebasage;</a:t>
            </a:r>
          </a:p>
          <a:p>
            <a:pPr lvl="2" algn="just">
              <a:lnSpc>
                <a:spcPct val="150000"/>
              </a:lnSpc>
              <a:spcBef>
                <a:spcPts val="1000"/>
              </a:spcBef>
            </a:pPr>
            <a:r>
              <a:rPr lang="fr-FR" sz="1900" dirty="0">
                <a:latin typeface="Times New Roman" panose="02020603050405020304" pitchFamily="18" charset="0"/>
                <a:cs typeface="Times New Roman" panose="02020603050405020304" pitchFamily="18" charset="0"/>
              </a:rPr>
              <a:t>former les nouveaux comptables sur les nouveautés du SCN 2008 et le module ERETES</a:t>
            </a:r>
          </a:p>
          <a:p>
            <a:endParaRPr lang="fr-FR" dirty="0">
              <a:latin typeface="Times New Roman" panose="02020603050405020304" pitchFamily="18" charset="0"/>
              <a:cs typeface="Times New Roman" panose="02020603050405020304" pitchFamily="18" charset="0"/>
            </a:endParaRPr>
          </a:p>
        </p:txBody>
      </p:sp>
      <p:pic>
        <p:nvPicPr>
          <p:cNvPr id="4" name="Image 3" descr="Description : Description : Logo INSTAT FINAL">
            <a:extLst>
              <a:ext uri="{FF2B5EF4-FFF2-40B4-BE49-F238E27FC236}">
                <a16:creationId xmlns:a16="http://schemas.microsoft.com/office/drawing/2014/main" id="{40392A60-A528-47F9-9A2D-CCD2EE0DE329}"/>
              </a:ext>
            </a:extLst>
          </p:cNvPr>
          <p:cNvPicPr/>
          <p:nvPr/>
        </p:nvPicPr>
        <p:blipFill>
          <a:blip r:embed="rId2" cstate="print"/>
          <a:srcRect/>
          <a:stretch>
            <a:fillRect/>
          </a:stretch>
        </p:blipFill>
        <p:spPr bwMode="auto">
          <a:xfrm>
            <a:off x="10617702" y="212985"/>
            <a:ext cx="1008112" cy="936104"/>
          </a:xfrm>
          <a:prstGeom prst="rect">
            <a:avLst/>
          </a:prstGeom>
          <a:noFill/>
          <a:ln w="9525">
            <a:noFill/>
            <a:miter lim="800000"/>
            <a:headEnd/>
            <a:tailEnd/>
          </a:ln>
        </p:spPr>
      </p:pic>
    </p:spTree>
    <p:extLst>
      <p:ext uri="{BB962C8B-B14F-4D97-AF65-F5344CB8AC3E}">
        <p14:creationId xmlns:p14="http://schemas.microsoft.com/office/powerpoint/2010/main" val="200924160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DE2D3E-6268-4D96-AAA2-CDDB20C28291}"/>
              </a:ext>
            </a:extLst>
          </p:cNvPr>
          <p:cNvSpPr>
            <a:spLocks noGrp="1"/>
          </p:cNvSpPr>
          <p:nvPr>
            <p:ph type="title"/>
          </p:nvPr>
        </p:nvSpPr>
        <p:spPr>
          <a:xfrm>
            <a:off x="774032" y="272192"/>
            <a:ext cx="10515600" cy="521139"/>
          </a:xfrm>
        </p:spPr>
        <p:txBody>
          <a:bodyPr>
            <a:normAutofit/>
          </a:bodyPr>
          <a:lstStyle/>
          <a:p>
            <a:pPr algn="ctr"/>
            <a:r>
              <a:rPr lang="fr-FR" sz="2800" b="1" dirty="0">
                <a:latin typeface="Arial Black" panose="020B0A04020102020204" pitchFamily="34" charset="0"/>
              </a:rPr>
              <a:t>Les perspectives    </a:t>
            </a:r>
          </a:p>
        </p:txBody>
      </p:sp>
      <p:sp>
        <p:nvSpPr>
          <p:cNvPr id="3" name="Espace réservé du contenu 2">
            <a:extLst>
              <a:ext uri="{FF2B5EF4-FFF2-40B4-BE49-F238E27FC236}">
                <a16:creationId xmlns:a16="http://schemas.microsoft.com/office/drawing/2014/main" id="{2E36407D-AAD4-4E61-A1A4-9C4F595DB1D3}"/>
              </a:ext>
            </a:extLst>
          </p:cNvPr>
          <p:cNvSpPr>
            <a:spLocks noGrp="1"/>
          </p:cNvSpPr>
          <p:nvPr>
            <p:ph idx="1"/>
          </p:nvPr>
        </p:nvSpPr>
        <p:spPr>
          <a:xfrm>
            <a:off x="838200" y="1017397"/>
            <a:ext cx="10515600" cy="5568412"/>
          </a:xfrm>
        </p:spPr>
        <p:txBody>
          <a:bodyPr>
            <a:normAutofit fontScale="92500"/>
          </a:bodyPr>
          <a:lstStyle/>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Poursuivre la recherche du gap de financement;</a:t>
            </a: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Organisation des activités de renforcement des capacités des équipes de rebasage des comptes nationaux;</a:t>
            </a: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réalisation des enquêtes de structures à travers le Recensement Général des Unités Economiques (RGUE);</a:t>
            </a: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poursuite du traitement et de la codification des données sources;</a:t>
            </a: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réalisation des comptes de l’année de base d’ici fin décembre 2019;</a:t>
            </a: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Elaboration de la première année courante 2016 des CN selon le SCN 2008 d’ici fin mars  2020;</a:t>
            </a:r>
          </a:p>
          <a:p>
            <a:pPr lvl="1" algn="just">
              <a:lnSpc>
                <a:spcPct val="150000"/>
              </a:lnSpc>
              <a:spcBef>
                <a:spcPts val="1000"/>
              </a:spcBef>
            </a:pPr>
            <a:r>
              <a:rPr lang="en-GB" sz="2000" dirty="0">
                <a:latin typeface="Times New Roman" panose="02020603050405020304" pitchFamily="18" charset="0"/>
                <a:cs typeface="Times New Roman" panose="02020603050405020304" pitchFamily="18" charset="0"/>
              </a:rPr>
              <a:t>Rétropolation des nouveaux </a:t>
            </a:r>
            <a:r>
              <a:rPr lang="fr-FR" sz="2000" dirty="0">
                <a:latin typeface="Times New Roman" panose="02020603050405020304" pitchFamily="18" charset="0"/>
                <a:cs typeface="Times New Roman" panose="02020603050405020304" pitchFamily="18" charset="0"/>
              </a:rPr>
              <a:t>comptes  selon </a:t>
            </a:r>
            <a:r>
              <a:rPr lang="en-GB" sz="2000" dirty="0">
                <a:latin typeface="Times New Roman" panose="02020603050405020304" pitchFamily="18" charset="0"/>
                <a:cs typeface="Times New Roman" panose="02020603050405020304" pitchFamily="18" charset="0"/>
              </a:rPr>
              <a:t>le SCN 2008 au plus tard à la fin du </a:t>
            </a:r>
            <a:r>
              <a:rPr lang="fr-FR" sz="2000" dirty="0">
                <a:latin typeface="Times New Roman" panose="02020603050405020304" pitchFamily="18" charset="0"/>
                <a:cs typeface="Times New Roman" panose="02020603050405020304" pitchFamily="18" charset="0"/>
              </a:rPr>
              <a:t>mois</a:t>
            </a:r>
            <a:r>
              <a:rPr lang="en-GB" sz="2000" dirty="0">
                <a:latin typeface="Times New Roman" panose="02020603050405020304" pitchFamily="18" charset="0"/>
                <a:cs typeface="Times New Roman" panose="02020603050405020304" pitchFamily="18" charset="0"/>
              </a:rPr>
              <a:t> de </a:t>
            </a:r>
            <a:r>
              <a:rPr lang="fr-FR" sz="2000" dirty="0">
                <a:latin typeface="Times New Roman" panose="02020603050405020304" pitchFamily="18" charset="0"/>
                <a:cs typeface="Times New Roman" panose="02020603050405020304" pitchFamily="18" charset="0"/>
              </a:rPr>
              <a:t>juin</a:t>
            </a:r>
            <a:r>
              <a:rPr lang="en-GB" sz="2000" dirty="0">
                <a:latin typeface="Times New Roman" panose="02020603050405020304" pitchFamily="18" charset="0"/>
                <a:cs typeface="Times New Roman" panose="02020603050405020304" pitchFamily="18" charset="0"/>
              </a:rPr>
              <a:t> 2020;</a:t>
            </a:r>
          </a:p>
          <a:p>
            <a:pPr lvl="1" algn="just">
              <a:lnSpc>
                <a:spcPct val="150000"/>
              </a:lnSpc>
              <a:spcBef>
                <a:spcPts val="1000"/>
              </a:spcBef>
            </a:pPr>
            <a:r>
              <a:rPr lang="fr-FR" sz="2000" dirty="0">
                <a:latin typeface="Times New Roman" panose="02020603050405020304" pitchFamily="18" charset="0"/>
                <a:cs typeface="Times New Roman" panose="02020603050405020304" pitchFamily="18" charset="0"/>
              </a:rPr>
              <a:t>Rédaction des notes méthodologiques d’élaboration des comptes nationaux selon le SCN2008.</a:t>
            </a:r>
          </a:p>
        </p:txBody>
      </p:sp>
      <p:pic>
        <p:nvPicPr>
          <p:cNvPr id="4" name="Image 3" descr="Description : Description : Logo INSTAT FINAL">
            <a:extLst>
              <a:ext uri="{FF2B5EF4-FFF2-40B4-BE49-F238E27FC236}">
                <a16:creationId xmlns:a16="http://schemas.microsoft.com/office/drawing/2014/main" id="{79F62B5E-9389-435C-85F7-725192EDEBF1}"/>
              </a:ext>
            </a:extLst>
          </p:cNvPr>
          <p:cNvPicPr/>
          <p:nvPr/>
        </p:nvPicPr>
        <p:blipFill>
          <a:blip r:embed="rId2" cstate="print"/>
          <a:srcRect/>
          <a:stretch>
            <a:fillRect/>
          </a:stretch>
        </p:blipFill>
        <p:spPr bwMode="auto">
          <a:xfrm>
            <a:off x="9966388" y="0"/>
            <a:ext cx="1008112" cy="936104"/>
          </a:xfrm>
          <a:prstGeom prst="rect">
            <a:avLst/>
          </a:prstGeom>
          <a:noFill/>
          <a:ln w="9525">
            <a:noFill/>
            <a:miter lim="800000"/>
            <a:headEnd/>
            <a:tailEnd/>
          </a:ln>
        </p:spPr>
      </p:pic>
    </p:spTree>
    <p:extLst>
      <p:ext uri="{BB962C8B-B14F-4D97-AF65-F5344CB8AC3E}">
        <p14:creationId xmlns:p14="http://schemas.microsoft.com/office/powerpoint/2010/main" val="99429793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C9F236-A712-4071-B7E7-9B81DB68ABF8}"/>
              </a:ext>
            </a:extLst>
          </p:cNvPr>
          <p:cNvSpPr>
            <a:spLocks noGrp="1"/>
          </p:cNvSpPr>
          <p:nvPr>
            <p:ph type="title"/>
          </p:nvPr>
        </p:nvSpPr>
        <p:spPr>
          <a:xfrm>
            <a:off x="838200" y="365126"/>
            <a:ext cx="10515600" cy="774358"/>
          </a:xfrm>
        </p:spPr>
        <p:txBody>
          <a:bodyPr>
            <a:normAutofit/>
          </a:bodyPr>
          <a:lstStyle/>
          <a:p>
            <a:pPr algn="ctr"/>
            <a:r>
              <a:rPr lang="fr-FR" sz="2800" b="1" dirty="0">
                <a:latin typeface="Arial Black" panose="020B0A04020102020204" pitchFamily="34" charset="0"/>
              </a:rPr>
              <a:t>Conclusions     </a:t>
            </a:r>
          </a:p>
        </p:txBody>
      </p:sp>
      <p:sp>
        <p:nvSpPr>
          <p:cNvPr id="3" name="Espace réservé du contenu 2">
            <a:extLst>
              <a:ext uri="{FF2B5EF4-FFF2-40B4-BE49-F238E27FC236}">
                <a16:creationId xmlns:a16="http://schemas.microsoft.com/office/drawing/2014/main" id="{72D3D625-172E-4B60-ABC2-8967CDE4843F}"/>
              </a:ext>
            </a:extLst>
          </p:cNvPr>
          <p:cNvSpPr>
            <a:spLocks noGrp="1"/>
          </p:cNvSpPr>
          <p:nvPr>
            <p:ph idx="1"/>
          </p:nvPr>
        </p:nvSpPr>
        <p:spPr>
          <a:xfrm>
            <a:off x="693821" y="1429566"/>
            <a:ext cx="11113168" cy="5276034"/>
          </a:xfrm>
        </p:spPr>
        <p:txBody>
          <a:bodyPr>
            <a:normAutofit/>
          </a:bodyPr>
          <a:lstStyle/>
          <a:p>
            <a:pPr lvl="1" algn="just">
              <a:lnSpc>
                <a:spcPct val="150000"/>
              </a:lnSpc>
              <a:spcBef>
                <a:spcPts val="1000"/>
              </a:spcBef>
            </a:pPr>
            <a:r>
              <a:rPr lang="fr-FR" dirty="0">
                <a:latin typeface="Times New Roman" panose="02020603050405020304" pitchFamily="18" charset="0"/>
                <a:cs typeface="Times New Roman" panose="02020603050405020304" pitchFamily="18" charset="0"/>
              </a:rPr>
              <a:t>Bien qu’ayant connu un léger retard dans le processus de migration des comptes vers le SCN 2008, l’équipe pays du Mali avec l’appui d’AFRISTAT a mis en place une stratégie basée sur les ateliers de retraite afin de disposer des premiers résultats avant la fin du mois de décembre 2019. </a:t>
            </a:r>
          </a:p>
          <a:p>
            <a:pPr lvl="1" algn="just">
              <a:lnSpc>
                <a:spcPct val="150000"/>
              </a:lnSpc>
              <a:spcBef>
                <a:spcPts val="1000"/>
              </a:spcBef>
            </a:pPr>
            <a:endParaRPr lang="fr-FR" sz="600" dirty="0">
              <a:latin typeface="Times New Roman" panose="02020603050405020304" pitchFamily="18" charset="0"/>
              <a:cs typeface="Times New Roman" panose="02020603050405020304" pitchFamily="18" charset="0"/>
            </a:endParaRPr>
          </a:p>
          <a:p>
            <a:pPr lvl="1" algn="just">
              <a:lnSpc>
                <a:spcPct val="150000"/>
              </a:lnSpc>
              <a:spcBef>
                <a:spcPts val="1000"/>
              </a:spcBef>
            </a:pPr>
            <a:r>
              <a:rPr lang="fr-FR" dirty="0">
                <a:latin typeface="Times New Roman" panose="02020603050405020304" pitchFamily="18" charset="0"/>
                <a:cs typeface="Times New Roman" panose="02020603050405020304" pitchFamily="18" charset="0"/>
              </a:rPr>
              <a:t>Dans cette même logique, les comptes de la nouvelle année courante 2016 seront élaborés avant fin mars 2020 et la retropolation des comptes historiques avant fin juin 2020. </a:t>
            </a:r>
          </a:p>
        </p:txBody>
      </p:sp>
      <p:pic>
        <p:nvPicPr>
          <p:cNvPr id="4" name="Image 3" descr="Description : Description : Logo INSTAT FINAL">
            <a:extLst>
              <a:ext uri="{FF2B5EF4-FFF2-40B4-BE49-F238E27FC236}">
                <a16:creationId xmlns:a16="http://schemas.microsoft.com/office/drawing/2014/main" id="{234E8FF0-BCA6-4682-8962-8DC9FFD66049}"/>
              </a:ext>
            </a:extLst>
          </p:cNvPr>
          <p:cNvPicPr/>
          <p:nvPr/>
        </p:nvPicPr>
        <p:blipFill>
          <a:blip r:embed="rId2" cstate="print"/>
          <a:srcRect/>
          <a:stretch>
            <a:fillRect/>
          </a:stretch>
        </p:blipFill>
        <p:spPr bwMode="auto">
          <a:xfrm>
            <a:off x="9896050" y="365126"/>
            <a:ext cx="1008112" cy="936104"/>
          </a:xfrm>
          <a:prstGeom prst="rect">
            <a:avLst/>
          </a:prstGeom>
          <a:noFill/>
          <a:ln w="9525">
            <a:noFill/>
            <a:miter lim="800000"/>
            <a:headEnd/>
            <a:tailEnd/>
          </a:ln>
        </p:spPr>
      </p:pic>
    </p:spTree>
    <p:extLst>
      <p:ext uri="{BB962C8B-B14F-4D97-AF65-F5344CB8AC3E}">
        <p14:creationId xmlns:p14="http://schemas.microsoft.com/office/powerpoint/2010/main" val="41383774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81F6A0A-BB72-403F-B2EA-3E4F998748DD}"/>
              </a:ext>
            </a:extLst>
          </p:cNvPr>
          <p:cNvSpPr>
            <a:spLocks noGrp="1"/>
          </p:cNvSpPr>
          <p:nvPr>
            <p:ph idx="1"/>
          </p:nvPr>
        </p:nvSpPr>
        <p:spPr>
          <a:xfrm>
            <a:off x="1672389" y="112293"/>
            <a:ext cx="8658726" cy="2662990"/>
          </a:xfrm>
        </p:spPr>
        <p:txBody>
          <a:bodyPr>
            <a:noAutofit/>
          </a:bodyPr>
          <a:lstStyle/>
          <a:p>
            <a:pPr marL="0" indent="0" algn="ctr">
              <a:buNone/>
            </a:pPr>
            <a:endParaRPr lang="fr-FR" sz="6000" dirty="0"/>
          </a:p>
          <a:p>
            <a:pPr marL="0" indent="0" algn="ctr">
              <a:buNone/>
            </a:pPr>
            <a:endParaRPr lang="fr-FR" sz="6000" dirty="0"/>
          </a:p>
          <a:p>
            <a:pPr marL="0" indent="0" algn="ctr">
              <a:buNone/>
            </a:pPr>
            <a:endParaRPr lang="fr-FR" sz="6000" dirty="0"/>
          </a:p>
          <a:p>
            <a:pPr marL="0" indent="0" algn="ctr">
              <a:buNone/>
            </a:pPr>
            <a:r>
              <a:rPr lang="fr-FR" sz="6000" b="1" dirty="0">
                <a:latin typeface="Algerian" panose="04020705040A02060702" pitchFamily="82" charset="0"/>
              </a:rPr>
              <a:t>MERCI </a:t>
            </a:r>
          </a:p>
        </p:txBody>
      </p:sp>
    </p:spTree>
    <p:extLst>
      <p:ext uri="{BB962C8B-B14F-4D97-AF65-F5344CB8AC3E}">
        <p14:creationId xmlns:p14="http://schemas.microsoft.com/office/powerpoint/2010/main" val="134119121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4D98CC-9835-4D93-A75D-BCD4F4BED2B0}"/>
              </a:ext>
            </a:extLst>
          </p:cNvPr>
          <p:cNvSpPr>
            <a:spLocks noGrp="1"/>
          </p:cNvSpPr>
          <p:nvPr>
            <p:ph type="title"/>
          </p:nvPr>
        </p:nvSpPr>
        <p:spPr>
          <a:xfrm>
            <a:off x="838200" y="365125"/>
            <a:ext cx="10515600" cy="999441"/>
          </a:xfrm>
        </p:spPr>
        <p:txBody>
          <a:bodyPr>
            <a:normAutofit/>
          </a:bodyPr>
          <a:lstStyle/>
          <a:p>
            <a:pPr algn="ctr"/>
            <a:r>
              <a:rPr lang="fr-FR" sz="2800" b="1" dirty="0">
                <a:solidFill>
                  <a:prstClr val="black">
                    <a:hueOff val="0"/>
                    <a:satOff val="0"/>
                    <a:lumOff val="0"/>
                    <a:alphaOff val="0"/>
                  </a:prstClr>
                </a:solidFill>
                <a:latin typeface="Arial Black" panose="020B0A04020102020204" pitchFamily="34" charset="0"/>
              </a:rPr>
              <a:t>Plan de présentation</a:t>
            </a:r>
            <a:endParaRPr lang="fr-FR" sz="28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ADCADC99-20D5-464A-8B8C-3F0B730A71C5}"/>
              </a:ext>
            </a:extLst>
          </p:cNvPr>
          <p:cNvSpPr>
            <a:spLocks noGrp="1"/>
          </p:cNvSpPr>
          <p:nvPr>
            <p:ph idx="1"/>
          </p:nvPr>
        </p:nvSpPr>
        <p:spPr>
          <a:xfrm>
            <a:off x="838200" y="1430956"/>
            <a:ext cx="10161104" cy="4713923"/>
          </a:xfrm>
        </p:spPr>
        <p:txBody>
          <a:bodyPr>
            <a:noAutofit/>
          </a:bodyPr>
          <a:lstStyle/>
          <a:p>
            <a:pPr lvl="0" algn="just">
              <a:lnSpc>
                <a:spcPct val="150000"/>
              </a:lnSpc>
            </a:pPr>
            <a:r>
              <a:rPr lang="fr-FR" sz="2000" dirty="0">
                <a:latin typeface="Times New Roman" panose="02020603050405020304" pitchFamily="18" charset="0"/>
                <a:cs typeface="Times New Roman" panose="02020603050405020304" pitchFamily="18" charset="0"/>
              </a:rPr>
              <a:t>Introduction</a:t>
            </a:r>
          </a:p>
          <a:p>
            <a:pPr lvl="0" algn="just">
              <a:lnSpc>
                <a:spcPct val="150000"/>
              </a:lnSpc>
            </a:pPr>
            <a:r>
              <a:rPr lang="fr-FR" sz="2000" dirty="0">
                <a:latin typeface="Times New Roman" panose="02020603050405020304" pitchFamily="18" charset="0"/>
                <a:cs typeface="Times New Roman" panose="02020603050405020304" pitchFamily="18" charset="0"/>
              </a:rPr>
              <a:t>Etat de mise en œuvre des recommandations du dernier atelier</a:t>
            </a:r>
          </a:p>
          <a:p>
            <a:pPr lvl="0" algn="just">
              <a:lnSpc>
                <a:spcPct val="150000"/>
              </a:lnSpc>
            </a:pPr>
            <a:r>
              <a:rPr lang="fr-FR" sz="2000" dirty="0">
                <a:latin typeface="Times New Roman" panose="02020603050405020304" pitchFamily="18" charset="0"/>
                <a:cs typeface="Times New Roman" panose="02020603050405020304" pitchFamily="18" charset="0"/>
              </a:rPr>
              <a:t>Mise en œuvre des nomenclatures d’activités et de produits (situation actuelle et perspectives)</a:t>
            </a:r>
          </a:p>
          <a:p>
            <a:pPr algn="just">
              <a:lnSpc>
                <a:spcPct val="150000"/>
              </a:lnSpc>
            </a:pPr>
            <a:r>
              <a:rPr lang="fr-FR" sz="2000" dirty="0">
                <a:latin typeface="Times New Roman" panose="02020603050405020304" pitchFamily="18" charset="0"/>
                <a:cs typeface="Times New Roman" panose="02020603050405020304" pitchFamily="18" charset="0"/>
              </a:rPr>
              <a:t>Présentation du plan de travail de rebasage des comptes et du passage au SCN 2008 </a:t>
            </a:r>
          </a:p>
          <a:p>
            <a:pPr algn="just">
              <a:lnSpc>
                <a:spcPct val="150000"/>
              </a:lnSpc>
            </a:pPr>
            <a:r>
              <a:rPr lang="fr-FR" sz="2000" dirty="0">
                <a:latin typeface="Times New Roman" panose="02020603050405020304" pitchFamily="18" charset="0"/>
                <a:cs typeface="Times New Roman" panose="02020603050405020304" pitchFamily="18" charset="0"/>
              </a:rPr>
              <a:t>Etat des travaux à ce jour :</a:t>
            </a:r>
          </a:p>
          <a:p>
            <a:pPr lvl="0" algn="just">
              <a:lnSpc>
                <a:spcPct val="150000"/>
              </a:lnSpc>
            </a:pPr>
            <a:r>
              <a:rPr lang="fr-FR" sz="2000" dirty="0">
                <a:latin typeface="Times New Roman" panose="02020603050405020304" pitchFamily="18" charset="0"/>
                <a:cs typeface="Times New Roman" panose="02020603050405020304" pitchFamily="18" charset="0"/>
              </a:rPr>
              <a:t>Points sur les travaux de la rénovation restants à faire</a:t>
            </a:r>
          </a:p>
          <a:p>
            <a:pPr algn="just">
              <a:lnSpc>
                <a:spcPct val="150000"/>
              </a:lnSpc>
            </a:pPr>
            <a:r>
              <a:rPr lang="fr-FR" sz="2000" dirty="0">
                <a:latin typeface="Times New Roman" panose="02020603050405020304" pitchFamily="18" charset="0"/>
                <a:cs typeface="Times New Roman" panose="02020603050405020304" pitchFamily="18" charset="0"/>
              </a:rPr>
              <a:t>Difficultés rencontrées et solutions escomptées </a:t>
            </a:r>
          </a:p>
          <a:p>
            <a:pPr algn="just">
              <a:lnSpc>
                <a:spcPct val="150000"/>
              </a:lnSpc>
            </a:pPr>
            <a:r>
              <a:rPr lang="fr-FR" sz="2000" dirty="0">
                <a:latin typeface="Times New Roman" panose="02020603050405020304" pitchFamily="18" charset="0"/>
                <a:cs typeface="Times New Roman" panose="02020603050405020304" pitchFamily="18" charset="0"/>
              </a:rPr>
              <a:t>Perspectives </a:t>
            </a:r>
          </a:p>
          <a:p>
            <a:pPr algn="just">
              <a:lnSpc>
                <a:spcPct val="150000"/>
              </a:lnSpc>
            </a:pPr>
            <a:r>
              <a:rPr lang="fr-FR" sz="2000" dirty="0">
                <a:latin typeface="Times New Roman" panose="02020603050405020304" pitchFamily="18" charset="0"/>
                <a:cs typeface="Times New Roman" panose="02020603050405020304" pitchFamily="18" charset="0"/>
              </a:rPr>
              <a:t>Conclusion</a:t>
            </a:r>
          </a:p>
          <a:p>
            <a:endParaRPr lang="fr-FR" sz="2000" dirty="0">
              <a:latin typeface="Times New Roman" panose="02020603050405020304" pitchFamily="18" charset="0"/>
              <a:cs typeface="Times New Roman" panose="02020603050405020304" pitchFamily="18" charset="0"/>
            </a:endParaRPr>
          </a:p>
        </p:txBody>
      </p:sp>
      <p:pic>
        <p:nvPicPr>
          <p:cNvPr id="4" name="Image 3" descr="Description : Description : Logo INSTAT FINAL">
            <a:extLst>
              <a:ext uri="{FF2B5EF4-FFF2-40B4-BE49-F238E27FC236}">
                <a16:creationId xmlns:a16="http://schemas.microsoft.com/office/drawing/2014/main" id="{19D221AF-E3AC-471E-BC97-42ECB01EEE0E}"/>
              </a:ext>
            </a:extLst>
          </p:cNvPr>
          <p:cNvPicPr/>
          <p:nvPr/>
        </p:nvPicPr>
        <p:blipFill>
          <a:blip r:embed="rId2" cstate="print"/>
          <a:srcRect/>
          <a:stretch>
            <a:fillRect/>
          </a:stretch>
        </p:blipFill>
        <p:spPr bwMode="auto">
          <a:xfrm>
            <a:off x="9699100" y="365125"/>
            <a:ext cx="1008112" cy="936104"/>
          </a:xfrm>
          <a:prstGeom prst="rect">
            <a:avLst/>
          </a:prstGeom>
          <a:noFill/>
          <a:ln w="9525">
            <a:noFill/>
            <a:miter lim="800000"/>
            <a:headEnd/>
            <a:tailEnd/>
          </a:ln>
        </p:spPr>
      </p:pic>
    </p:spTree>
    <p:extLst>
      <p:ext uri="{BB962C8B-B14F-4D97-AF65-F5344CB8AC3E}">
        <p14:creationId xmlns:p14="http://schemas.microsoft.com/office/powerpoint/2010/main" val="244896210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EE5ABBC5-B5F2-4873-957B-338AB78C1BD1}"/>
              </a:ext>
            </a:extLst>
          </p:cNvPr>
          <p:cNvSpPr>
            <a:spLocks noGrp="1"/>
          </p:cNvSpPr>
          <p:nvPr>
            <p:ph type="title"/>
          </p:nvPr>
        </p:nvSpPr>
        <p:spPr>
          <a:xfrm>
            <a:off x="400878" y="487273"/>
            <a:ext cx="10515600" cy="633681"/>
          </a:xfrm>
        </p:spPr>
        <p:txBody>
          <a:bodyPr>
            <a:noAutofit/>
          </a:bodyPr>
          <a:lstStyle/>
          <a:p>
            <a:pPr algn="ctr"/>
            <a:br>
              <a:rPr lang="fr-FR" sz="2800" b="1" dirty="0"/>
            </a:br>
            <a:r>
              <a:rPr lang="fr-FR" sz="2800" b="1" dirty="0">
                <a:latin typeface="Arial Black" panose="020B0A04020102020204" pitchFamily="34" charset="0"/>
              </a:rPr>
              <a:t>Introduction</a:t>
            </a:r>
            <a:r>
              <a:rPr lang="fr-FR" sz="2800" b="1" dirty="0"/>
              <a:t>   </a:t>
            </a:r>
            <a:br>
              <a:rPr lang="fr-FR" sz="2800" dirty="0"/>
            </a:br>
            <a:endParaRPr lang="fr-FR" sz="2800" dirty="0"/>
          </a:p>
        </p:txBody>
      </p:sp>
      <p:sp>
        <p:nvSpPr>
          <p:cNvPr id="5" name="Espace réservé du contenu 4">
            <a:extLst>
              <a:ext uri="{FF2B5EF4-FFF2-40B4-BE49-F238E27FC236}">
                <a16:creationId xmlns:a16="http://schemas.microsoft.com/office/drawing/2014/main" id="{11748CB1-3FF9-48D0-A165-0EBC477B5CE8}"/>
              </a:ext>
            </a:extLst>
          </p:cNvPr>
          <p:cNvSpPr>
            <a:spLocks noGrp="1"/>
          </p:cNvSpPr>
          <p:nvPr>
            <p:ph idx="1"/>
          </p:nvPr>
        </p:nvSpPr>
        <p:spPr>
          <a:xfrm>
            <a:off x="838200" y="1294227"/>
            <a:ext cx="10515600" cy="4910871"/>
          </a:xfrm>
        </p:spPr>
        <p:txBody>
          <a:bodyPr>
            <a:noAutofit/>
          </a:bodyPr>
          <a:lstStyle/>
          <a:p>
            <a:pPr algn="just">
              <a:lnSpc>
                <a:spcPct val="150000"/>
              </a:lnSpc>
            </a:pPr>
            <a:r>
              <a:rPr lang="fr-FR" sz="2000" dirty="0">
                <a:latin typeface="Times New Roman" panose="02020603050405020304" pitchFamily="18" charset="0"/>
                <a:cs typeface="Times New Roman" panose="02020603050405020304" pitchFamily="18" charset="0"/>
              </a:rPr>
              <a:t>Le Mali a parachevé la mise en œuvre du SCN 1993 avec l’assistance technique fournie par l’AFRISTAT et l’AFRITAC de l’Ouest. </a:t>
            </a:r>
          </a:p>
          <a:p>
            <a:pPr algn="just">
              <a:lnSpc>
                <a:spcPct val="150000"/>
              </a:lnSpc>
            </a:pPr>
            <a:r>
              <a:rPr lang="fr-FR" sz="2000" dirty="0">
                <a:latin typeface="Times New Roman" panose="02020603050405020304" pitchFamily="18" charset="0"/>
                <a:cs typeface="Times New Roman" panose="02020603050405020304" pitchFamily="18" charset="0"/>
              </a:rPr>
              <a:t>A l’instar des autres pays de l’AFRISTAT, le Mali a entamé le processus de migration de ses Comptes Nationaux vers le SCN 2008 avec l’appui de différents partenaires techniques et financiers, à savoir: la Commission de l’UEMOA, la Banque Mondiale, Statistique Suède, la BAD, AFRISTAT et AFRITAC de l’Ouest. </a:t>
            </a:r>
          </a:p>
          <a:p>
            <a:pPr algn="just">
              <a:lnSpc>
                <a:spcPct val="150000"/>
              </a:lnSpc>
            </a:pPr>
            <a:r>
              <a:rPr lang="fr-FR" sz="2000" dirty="0">
                <a:latin typeface="Times New Roman" panose="02020603050405020304" pitchFamily="18" charset="0"/>
                <a:cs typeface="Times New Roman" panose="02020603050405020304" pitchFamily="18" charset="0"/>
              </a:rPr>
              <a:t>Les travaux de collecte et de traitement des données sources sont en cours de réalisation en vue de l’élaboration de la nouvelle année de base 2015 suivant le SCN 2008.</a:t>
            </a:r>
          </a:p>
          <a:p>
            <a:pPr algn="just">
              <a:lnSpc>
                <a:spcPct val="150000"/>
              </a:lnSpc>
            </a:pPr>
            <a:r>
              <a:rPr lang="fr-FR" sz="2000" dirty="0">
                <a:latin typeface="Times New Roman" panose="02020603050405020304" pitchFamily="18" charset="0"/>
                <a:cs typeface="Times New Roman" panose="02020603050405020304" pitchFamily="18" charset="0"/>
              </a:rPr>
              <a:t>Une approche méthodologique basée sur les travaux en atelier de retraite est mise en place en vue d’avoir les premiers résultats d’ici la fin de l’année 2019</a:t>
            </a:r>
          </a:p>
          <a:p>
            <a:pPr marL="0" indent="0" algn="just">
              <a:lnSpc>
                <a:spcPct val="150000"/>
              </a:lnSpc>
              <a:buNone/>
            </a:pPr>
            <a:r>
              <a:rPr lang="fr-FR" sz="2000" dirty="0">
                <a:latin typeface="Times New Roman" panose="02020603050405020304" pitchFamily="18" charset="0"/>
                <a:cs typeface="Times New Roman" panose="02020603050405020304" pitchFamily="18" charset="0"/>
              </a:rPr>
              <a:t> </a:t>
            </a:r>
          </a:p>
          <a:p>
            <a:pPr algn="just"/>
            <a:endParaRPr lang="fr-FR" sz="2000" dirty="0">
              <a:latin typeface="Times New Roman" panose="02020603050405020304" pitchFamily="18" charset="0"/>
              <a:cs typeface="Times New Roman" panose="02020603050405020304" pitchFamily="18" charset="0"/>
            </a:endParaRPr>
          </a:p>
        </p:txBody>
      </p:sp>
      <p:pic>
        <p:nvPicPr>
          <p:cNvPr id="6" name="Image 5" descr="Description : Description : Logo INSTAT FINAL">
            <a:extLst>
              <a:ext uri="{FF2B5EF4-FFF2-40B4-BE49-F238E27FC236}">
                <a16:creationId xmlns:a16="http://schemas.microsoft.com/office/drawing/2014/main" id="{75EFAC72-9EFB-44A9-A3AC-87B0D17A9AAC}"/>
              </a:ext>
            </a:extLst>
          </p:cNvPr>
          <p:cNvPicPr/>
          <p:nvPr/>
        </p:nvPicPr>
        <p:blipFill>
          <a:blip r:embed="rId2" cstate="print"/>
          <a:srcRect/>
          <a:stretch>
            <a:fillRect/>
          </a:stretch>
        </p:blipFill>
        <p:spPr bwMode="auto">
          <a:xfrm>
            <a:off x="10107063" y="184850"/>
            <a:ext cx="1008112" cy="936104"/>
          </a:xfrm>
          <a:prstGeom prst="rect">
            <a:avLst/>
          </a:prstGeom>
          <a:noFill/>
          <a:ln w="9525">
            <a:noFill/>
            <a:miter lim="800000"/>
            <a:headEnd/>
            <a:tailEnd/>
          </a:ln>
        </p:spPr>
      </p:pic>
    </p:spTree>
    <p:extLst>
      <p:ext uri="{BB962C8B-B14F-4D97-AF65-F5344CB8AC3E}">
        <p14:creationId xmlns:p14="http://schemas.microsoft.com/office/powerpoint/2010/main" val="289014309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1F5F02B-9F75-4014-BB17-1B02C09FFA21}"/>
              </a:ext>
            </a:extLst>
          </p:cNvPr>
          <p:cNvSpPr>
            <a:spLocks noGrp="1"/>
          </p:cNvSpPr>
          <p:nvPr>
            <p:ph type="title"/>
          </p:nvPr>
        </p:nvSpPr>
        <p:spPr>
          <a:xfrm>
            <a:off x="361125" y="351873"/>
            <a:ext cx="10515600" cy="816561"/>
          </a:xfrm>
        </p:spPr>
        <p:txBody>
          <a:bodyPr>
            <a:normAutofit fontScale="90000"/>
          </a:bodyPr>
          <a:lstStyle/>
          <a:p>
            <a:pPr algn="ctr"/>
            <a:br>
              <a:rPr lang="fr-FR" sz="2800" dirty="0"/>
            </a:br>
            <a:r>
              <a:rPr lang="fr-FR" sz="2200" dirty="0">
                <a:latin typeface="Arial Black" panose="020B0A04020102020204" pitchFamily="34" charset="0"/>
              </a:rPr>
              <a:t>Etat de mise en œuvre des recommandations du dernier atelier</a:t>
            </a:r>
            <a:br>
              <a:rPr lang="fr-FR" sz="3600" dirty="0">
                <a:latin typeface="Arial Black" panose="020B0A04020102020204" pitchFamily="34" charset="0"/>
              </a:rPr>
            </a:br>
            <a:endParaRPr lang="fr-FR" dirty="0">
              <a:latin typeface="Arial Black" panose="020B0A04020102020204" pitchFamily="34" charset="0"/>
            </a:endParaRPr>
          </a:p>
        </p:txBody>
      </p:sp>
      <p:pic>
        <p:nvPicPr>
          <p:cNvPr id="6" name="Image 5" descr="Description : Description : Logo INSTAT FINAL">
            <a:extLst>
              <a:ext uri="{FF2B5EF4-FFF2-40B4-BE49-F238E27FC236}">
                <a16:creationId xmlns:a16="http://schemas.microsoft.com/office/drawing/2014/main" id="{C79BEA1D-2471-4968-B762-4067AF88F0D9}"/>
              </a:ext>
            </a:extLst>
          </p:cNvPr>
          <p:cNvPicPr/>
          <p:nvPr/>
        </p:nvPicPr>
        <p:blipFill>
          <a:blip r:embed="rId2" cstate="print"/>
          <a:srcRect/>
          <a:stretch>
            <a:fillRect/>
          </a:stretch>
        </p:blipFill>
        <p:spPr bwMode="auto">
          <a:xfrm>
            <a:off x="10345688" y="41885"/>
            <a:ext cx="1008112" cy="936104"/>
          </a:xfrm>
          <a:prstGeom prst="rect">
            <a:avLst/>
          </a:prstGeom>
          <a:noFill/>
          <a:ln w="9525">
            <a:noFill/>
            <a:miter lim="800000"/>
            <a:headEnd/>
            <a:tailEnd/>
          </a:ln>
        </p:spPr>
      </p:pic>
      <p:sp>
        <p:nvSpPr>
          <p:cNvPr id="8" name="Espace réservé du contenu 2">
            <a:extLst>
              <a:ext uri="{FF2B5EF4-FFF2-40B4-BE49-F238E27FC236}">
                <a16:creationId xmlns:a16="http://schemas.microsoft.com/office/drawing/2014/main" id="{72036A18-0483-4F22-85D4-A139C65205CC}"/>
              </a:ext>
            </a:extLst>
          </p:cNvPr>
          <p:cNvSpPr>
            <a:spLocks noGrp="1"/>
          </p:cNvSpPr>
          <p:nvPr>
            <p:ph idx="1"/>
          </p:nvPr>
        </p:nvSpPr>
        <p:spPr>
          <a:xfrm>
            <a:off x="824947" y="1168709"/>
            <a:ext cx="10810461" cy="5514886"/>
          </a:xfrm>
        </p:spPr>
        <p:txBody>
          <a:bodyPr>
            <a:noAutofit/>
          </a:bodyPr>
          <a:lstStyle/>
          <a:p>
            <a:pPr algn="just">
              <a:lnSpc>
                <a:spcPct val="150000"/>
              </a:lnSpc>
            </a:pPr>
            <a:r>
              <a:rPr lang="fr-FR" sz="2400" b="1" dirty="0">
                <a:solidFill>
                  <a:srgbClr val="0070C0"/>
                </a:solidFill>
                <a:latin typeface="Times New Roman" panose="02020603050405020304" pitchFamily="18" charset="0"/>
                <a:cs typeface="Times New Roman" panose="02020603050405020304" pitchFamily="18" charset="0"/>
              </a:rPr>
              <a:t>Ressources humaines</a:t>
            </a:r>
          </a:p>
          <a:p>
            <a:pPr lvl="1" algn="just">
              <a:lnSpc>
                <a:spcPct val="114000"/>
              </a:lnSpc>
            </a:pPr>
            <a:r>
              <a:rPr lang="fr-FR" sz="2000" dirty="0">
                <a:latin typeface="Times New Roman" panose="02020603050405020304" pitchFamily="18" charset="0"/>
                <a:cs typeface="Times New Roman" panose="02020603050405020304" pitchFamily="18" charset="0"/>
              </a:rPr>
              <a:t>L’effectif du Département de la Comptabilité Nationale, de la Conjoncture, des analyses et des études économiques est passé de dix sept (17) cadres supérieurs à quatorze (14) entre 2018 et 2019, soit une réduction de 03 personnes liée à 02 départs et 01 changement de département. </a:t>
            </a:r>
          </a:p>
          <a:p>
            <a:pPr lvl="1" algn="just">
              <a:lnSpc>
                <a:spcPct val="114000"/>
              </a:lnSpc>
            </a:pPr>
            <a:r>
              <a:rPr lang="fr-FR" sz="2000" dirty="0">
                <a:latin typeface="Times New Roman" panose="02020603050405020304" pitchFamily="18" charset="0"/>
                <a:cs typeface="Times New Roman" panose="02020603050405020304" pitchFamily="18" charset="0"/>
              </a:rPr>
              <a:t>Au niveau de la Division en charge des comptes nationaux, entre 2018 et 2019, l’effectif des cadres supérieurs est passé de cinq (5) à quatre (4) et celui des agents techniques est passé de deux  (2) à trois (3).</a:t>
            </a:r>
          </a:p>
          <a:p>
            <a:pPr marL="457200" lvl="1" indent="0" algn="just">
              <a:lnSpc>
                <a:spcPct val="150000"/>
              </a:lnSpc>
              <a:buNone/>
            </a:pPr>
            <a:endParaRPr lang="fr-FR" sz="900" dirty="0">
              <a:latin typeface="Times New Roman" panose="02020603050405020304" pitchFamily="18" charset="0"/>
              <a:cs typeface="Times New Roman" panose="02020603050405020304" pitchFamily="18" charset="0"/>
            </a:endParaRPr>
          </a:p>
          <a:p>
            <a:pPr lvl="0" algn="just"/>
            <a:r>
              <a:rPr lang="fr-FR" sz="2400" b="1" dirty="0">
                <a:solidFill>
                  <a:srgbClr val="0070C0"/>
                </a:solidFill>
                <a:latin typeface="Times New Roman" panose="02020603050405020304" pitchFamily="18" charset="0"/>
                <a:cs typeface="Times New Roman" panose="02020603050405020304" pitchFamily="18" charset="0"/>
              </a:rPr>
              <a:t>Retard dans la production et la publication des comptes nationaux </a:t>
            </a:r>
          </a:p>
          <a:p>
            <a:pPr lvl="1" algn="just">
              <a:lnSpc>
                <a:spcPct val="114000"/>
              </a:lnSpc>
            </a:pPr>
            <a:r>
              <a:rPr lang="fr-FR" sz="2000" dirty="0">
                <a:latin typeface="Times New Roman" panose="02020603050405020304" pitchFamily="18" charset="0"/>
                <a:cs typeface="Times New Roman" panose="02020603050405020304" pitchFamily="18" charset="0"/>
              </a:rPr>
              <a:t>Le retard dans la production et la publication des comptes nationaux selon le SCN 2008 est absorbé. Les comptes définitifs de 2017 et provisoires  de 2018 sont produits et publiés.</a:t>
            </a:r>
          </a:p>
          <a:p>
            <a:pPr lvl="1" algn="just">
              <a:lnSpc>
                <a:spcPct val="114000"/>
              </a:lnSpc>
            </a:pPr>
            <a:r>
              <a:rPr lang="fr-FR" sz="2000" dirty="0">
                <a:latin typeface="Times New Roman" panose="02020603050405020304" pitchFamily="18" charset="0"/>
                <a:cs typeface="Times New Roman" panose="02020603050405020304" pitchFamily="18" charset="0"/>
              </a:rPr>
              <a:t>Les comptes de l’année de base selon le SCN 2008 ne sont pas encore produite, il est prévu de concert avec l’AFRISTAT de le faire d’ici fin décembre 2019. </a:t>
            </a:r>
          </a:p>
          <a:p>
            <a:pPr lvl="2" algn="just">
              <a:lnSpc>
                <a:spcPct val="150000"/>
              </a:lnSpc>
            </a:pPr>
            <a:endParaRPr lang="fr-FR" sz="500" dirty="0">
              <a:latin typeface="Times New Roman" panose="02020603050405020304" pitchFamily="18" charset="0"/>
              <a:cs typeface="Times New Roman" panose="02020603050405020304" pitchFamily="18" charset="0"/>
            </a:endParaRPr>
          </a:p>
          <a:p>
            <a:pPr lvl="0" algn="just"/>
            <a:endParaRPr lang="fr-FR" sz="18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0456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1F5F02B-9F75-4014-BB17-1B02C09FFA21}"/>
              </a:ext>
            </a:extLst>
          </p:cNvPr>
          <p:cNvSpPr>
            <a:spLocks noGrp="1"/>
          </p:cNvSpPr>
          <p:nvPr>
            <p:ph type="title"/>
          </p:nvPr>
        </p:nvSpPr>
        <p:spPr>
          <a:xfrm>
            <a:off x="361125" y="351873"/>
            <a:ext cx="10515600" cy="816561"/>
          </a:xfrm>
        </p:spPr>
        <p:txBody>
          <a:bodyPr>
            <a:normAutofit fontScale="90000"/>
          </a:bodyPr>
          <a:lstStyle/>
          <a:p>
            <a:pPr algn="ctr"/>
            <a:br>
              <a:rPr lang="fr-FR" sz="2800" dirty="0"/>
            </a:br>
            <a:r>
              <a:rPr lang="fr-FR" sz="2200" dirty="0">
                <a:latin typeface="Arial Black" panose="020B0A04020102020204" pitchFamily="34" charset="0"/>
              </a:rPr>
              <a:t>Etat de mise en œuvre des recommandations du dernier atelier</a:t>
            </a:r>
            <a:br>
              <a:rPr lang="fr-FR" sz="3600" dirty="0">
                <a:latin typeface="Arial Black" panose="020B0A04020102020204" pitchFamily="34" charset="0"/>
              </a:rPr>
            </a:br>
            <a:endParaRPr lang="fr-FR" dirty="0">
              <a:latin typeface="Arial Black" panose="020B0A04020102020204" pitchFamily="34" charset="0"/>
            </a:endParaRPr>
          </a:p>
        </p:txBody>
      </p:sp>
      <p:pic>
        <p:nvPicPr>
          <p:cNvPr id="6" name="Image 5" descr="Description : Description : Logo INSTAT FINAL">
            <a:extLst>
              <a:ext uri="{FF2B5EF4-FFF2-40B4-BE49-F238E27FC236}">
                <a16:creationId xmlns:a16="http://schemas.microsoft.com/office/drawing/2014/main" id="{C79BEA1D-2471-4968-B762-4067AF88F0D9}"/>
              </a:ext>
            </a:extLst>
          </p:cNvPr>
          <p:cNvPicPr/>
          <p:nvPr/>
        </p:nvPicPr>
        <p:blipFill>
          <a:blip r:embed="rId2" cstate="print"/>
          <a:srcRect/>
          <a:stretch>
            <a:fillRect/>
          </a:stretch>
        </p:blipFill>
        <p:spPr bwMode="auto">
          <a:xfrm>
            <a:off x="10345688" y="41885"/>
            <a:ext cx="1008112" cy="936104"/>
          </a:xfrm>
          <a:prstGeom prst="rect">
            <a:avLst/>
          </a:prstGeom>
          <a:noFill/>
          <a:ln w="9525">
            <a:noFill/>
            <a:miter lim="800000"/>
            <a:headEnd/>
            <a:tailEnd/>
          </a:ln>
        </p:spPr>
      </p:pic>
      <p:sp>
        <p:nvSpPr>
          <p:cNvPr id="8" name="Espace réservé du contenu 2">
            <a:extLst>
              <a:ext uri="{FF2B5EF4-FFF2-40B4-BE49-F238E27FC236}">
                <a16:creationId xmlns:a16="http://schemas.microsoft.com/office/drawing/2014/main" id="{72036A18-0483-4F22-85D4-A139C65205CC}"/>
              </a:ext>
            </a:extLst>
          </p:cNvPr>
          <p:cNvSpPr>
            <a:spLocks noGrp="1"/>
          </p:cNvSpPr>
          <p:nvPr>
            <p:ph idx="1"/>
          </p:nvPr>
        </p:nvSpPr>
        <p:spPr>
          <a:xfrm>
            <a:off x="824947" y="1168709"/>
            <a:ext cx="10810461" cy="5514886"/>
          </a:xfrm>
        </p:spPr>
        <p:txBody>
          <a:bodyPr>
            <a:noAutofit/>
          </a:bodyPr>
          <a:lstStyle/>
          <a:p>
            <a:pPr lvl="2" algn="just">
              <a:lnSpc>
                <a:spcPct val="150000"/>
              </a:lnSpc>
            </a:pPr>
            <a:endParaRPr lang="fr-FR" sz="500" dirty="0">
              <a:latin typeface="Times New Roman" panose="02020603050405020304" pitchFamily="18" charset="0"/>
              <a:cs typeface="Times New Roman" panose="02020603050405020304" pitchFamily="18" charset="0"/>
            </a:endParaRPr>
          </a:p>
          <a:p>
            <a:pPr lvl="0" algn="just"/>
            <a:r>
              <a:rPr lang="fr-FR" sz="2400" b="1" dirty="0">
                <a:solidFill>
                  <a:srgbClr val="0070C0"/>
                </a:solidFill>
                <a:latin typeface="Times New Roman" panose="02020603050405020304" pitchFamily="18" charset="0"/>
                <a:cs typeface="Times New Roman" panose="02020603050405020304" pitchFamily="18" charset="0"/>
              </a:rPr>
              <a:t>Publication des nomenclatures </a:t>
            </a:r>
            <a:r>
              <a:rPr lang="fr-FR" sz="2400" dirty="0"/>
              <a:t> </a:t>
            </a:r>
          </a:p>
          <a:p>
            <a:pPr lvl="1" algn="just">
              <a:lnSpc>
                <a:spcPct val="114000"/>
              </a:lnSpc>
            </a:pPr>
            <a:r>
              <a:rPr lang="fr-FR" sz="2000" dirty="0">
                <a:latin typeface="Times New Roman" panose="02020603050405020304" pitchFamily="18" charset="0"/>
                <a:cs typeface="Times New Roman" panose="02020603050405020304" pitchFamily="18" charset="0"/>
              </a:rPr>
              <a:t>Les nomenclatures maliennes d’activités et de produits qui sont déjà élaborées ne sont pas encore publiés sur le site internet de l’INSTAT. </a:t>
            </a:r>
          </a:p>
          <a:p>
            <a:pPr lvl="1" algn="just">
              <a:lnSpc>
                <a:spcPct val="114000"/>
              </a:lnSpc>
            </a:pPr>
            <a:endParaRPr lang="fr-FR" sz="2000" dirty="0">
              <a:latin typeface="Times New Roman" panose="02020603050405020304" pitchFamily="18" charset="0"/>
              <a:cs typeface="Times New Roman" panose="02020603050405020304" pitchFamily="18" charset="0"/>
            </a:endParaRPr>
          </a:p>
          <a:p>
            <a:pPr lvl="0" algn="just"/>
            <a:r>
              <a:rPr lang="fr-FR" sz="2400" b="1" dirty="0">
                <a:solidFill>
                  <a:srgbClr val="0070C0"/>
                </a:solidFill>
                <a:latin typeface="Times New Roman" panose="02020603050405020304" pitchFamily="18" charset="0"/>
                <a:cs typeface="Times New Roman" panose="02020603050405020304" pitchFamily="18" charset="0"/>
              </a:rPr>
              <a:t>Acquisition du logiciel ERETES</a:t>
            </a:r>
          </a:p>
          <a:p>
            <a:pPr lvl="1" algn="just"/>
            <a:r>
              <a:rPr lang="fr-FR" sz="2000" dirty="0">
                <a:latin typeface="Times New Roman" panose="02020603050405020304" pitchFamily="18" charset="0"/>
                <a:cs typeface="Times New Roman" panose="02020603050405020304" pitchFamily="18" charset="0"/>
              </a:rPr>
              <a:t>Le logiciel ERETES n’est pas encore acquis pour le Mali.</a:t>
            </a:r>
          </a:p>
          <a:p>
            <a:pPr lvl="0" algn="just"/>
            <a:endParaRPr lang="fr-FR" sz="24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666828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18E3AD-139A-4FC7-BCB0-8F9F16FC2297}"/>
              </a:ext>
            </a:extLst>
          </p:cNvPr>
          <p:cNvSpPr>
            <a:spLocks noGrp="1"/>
          </p:cNvSpPr>
          <p:nvPr>
            <p:ph type="title"/>
          </p:nvPr>
        </p:nvSpPr>
        <p:spPr>
          <a:xfrm>
            <a:off x="82830" y="365126"/>
            <a:ext cx="10515600" cy="689952"/>
          </a:xfrm>
        </p:spPr>
        <p:txBody>
          <a:bodyPr>
            <a:noAutofit/>
          </a:bodyPr>
          <a:lstStyle/>
          <a:p>
            <a:pPr lvl="0" algn="ctr"/>
            <a:r>
              <a:rPr lang="fr-FR" sz="2800" b="1" dirty="0">
                <a:latin typeface="Times New Roman" panose="02020603050405020304" pitchFamily="18" charset="0"/>
                <a:cs typeface="Times New Roman" panose="02020603050405020304" pitchFamily="18" charset="0"/>
              </a:rPr>
              <a:t>Mise en œuvre des nomenclatures d’activités et de produits </a:t>
            </a:r>
            <a:br>
              <a:rPr lang="fr-FR" sz="2800" b="1" dirty="0">
                <a:latin typeface="Times New Roman" panose="02020603050405020304" pitchFamily="18" charset="0"/>
                <a:cs typeface="Times New Roman" panose="02020603050405020304" pitchFamily="18" charset="0"/>
              </a:rPr>
            </a:br>
            <a:r>
              <a:rPr lang="fr-FR" sz="2800" b="1" dirty="0">
                <a:latin typeface="Times New Roman" panose="02020603050405020304" pitchFamily="18" charset="0"/>
                <a:cs typeface="Times New Roman" panose="02020603050405020304" pitchFamily="18" charset="0"/>
              </a:rPr>
              <a:t>(situation actuelle et perspectives)</a:t>
            </a:r>
          </a:p>
        </p:txBody>
      </p:sp>
      <p:sp>
        <p:nvSpPr>
          <p:cNvPr id="3" name="Espace réservé du contenu 2">
            <a:extLst>
              <a:ext uri="{FF2B5EF4-FFF2-40B4-BE49-F238E27FC236}">
                <a16:creationId xmlns:a16="http://schemas.microsoft.com/office/drawing/2014/main" id="{21AEC010-AF10-4CE6-A35B-63D3B1C600C2}"/>
              </a:ext>
            </a:extLst>
          </p:cNvPr>
          <p:cNvSpPr>
            <a:spLocks noGrp="1"/>
          </p:cNvSpPr>
          <p:nvPr>
            <p:ph idx="1"/>
          </p:nvPr>
        </p:nvSpPr>
        <p:spPr>
          <a:xfrm>
            <a:off x="583096" y="1380743"/>
            <a:ext cx="10730948" cy="5352812"/>
          </a:xfrm>
        </p:spPr>
        <p:txBody>
          <a:bodyPr>
            <a:noAutofit/>
          </a:bodyPr>
          <a:lstStyle/>
          <a:p>
            <a:pPr algn="just">
              <a:lnSpc>
                <a:spcPct val="150000"/>
              </a:lnSpc>
            </a:pPr>
            <a:r>
              <a:rPr lang="fr-FR" sz="2100" dirty="0">
                <a:latin typeface="Times New Roman" panose="02020603050405020304" pitchFamily="18" charset="0"/>
                <a:cs typeface="Times New Roman" panose="02020603050405020304" pitchFamily="18" charset="0"/>
              </a:rPr>
              <a:t>Les nomenclatures d’activités et de produits du Mali (NAPROMA) basées sur la NAEMA rev1 et la NOPEMA rev1 ont été élaborées avec la participation de tous les sectoriels. Le processus de validation avec tous les acteurs est en cours.</a:t>
            </a:r>
          </a:p>
          <a:p>
            <a:pPr algn="just">
              <a:lnSpc>
                <a:spcPct val="150000"/>
              </a:lnSpc>
            </a:pPr>
            <a:r>
              <a:rPr lang="fr-FR" sz="2100" dirty="0">
                <a:latin typeface="Times New Roman" panose="02020603050405020304" pitchFamily="18" charset="0"/>
                <a:cs typeface="Times New Roman" panose="02020603050405020304" pitchFamily="18" charset="0"/>
              </a:rPr>
              <a:t>Les nomenclatures d’activités et de produits des comptes nationaux tirées de la NAPROMA sont aussi élaborées avec l’appui technique d’AFRISTAT. Elles comportent </a:t>
            </a:r>
            <a:r>
              <a:rPr lang="fr-FR" sz="2100" b="1" dirty="0">
                <a:latin typeface="Times New Roman" panose="02020603050405020304" pitchFamily="18" charset="0"/>
                <a:cs typeface="Times New Roman" panose="02020603050405020304" pitchFamily="18" charset="0"/>
              </a:rPr>
              <a:t>37</a:t>
            </a:r>
            <a:r>
              <a:rPr lang="fr-FR" sz="2100" dirty="0">
                <a:latin typeface="Times New Roman" panose="02020603050405020304" pitchFamily="18" charset="0"/>
                <a:cs typeface="Times New Roman" panose="02020603050405020304" pitchFamily="18" charset="0"/>
              </a:rPr>
              <a:t> branches, </a:t>
            </a:r>
            <a:r>
              <a:rPr lang="fr-FR" sz="2100" b="1" dirty="0">
                <a:latin typeface="Times New Roman" panose="02020603050405020304" pitchFamily="18" charset="0"/>
                <a:cs typeface="Times New Roman" panose="02020603050405020304" pitchFamily="18" charset="0"/>
              </a:rPr>
              <a:t>93</a:t>
            </a:r>
            <a:r>
              <a:rPr lang="fr-FR" sz="2100" dirty="0">
                <a:latin typeface="Times New Roman" panose="02020603050405020304" pitchFamily="18" charset="0"/>
                <a:cs typeface="Times New Roman" panose="02020603050405020304" pitchFamily="18" charset="0"/>
              </a:rPr>
              <a:t> sous branches et </a:t>
            </a:r>
            <a:r>
              <a:rPr lang="fr-FR" sz="2100" b="1" dirty="0">
                <a:latin typeface="Times New Roman" panose="02020603050405020304" pitchFamily="18" charset="0"/>
                <a:cs typeface="Times New Roman" panose="02020603050405020304" pitchFamily="18" charset="0"/>
              </a:rPr>
              <a:t>174</a:t>
            </a:r>
            <a:r>
              <a:rPr lang="fr-FR" sz="2100" dirty="0">
                <a:latin typeface="Times New Roman" panose="02020603050405020304" pitchFamily="18" charset="0"/>
                <a:cs typeface="Times New Roman" panose="02020603050405020304" pitchFamily="18" charset="0"/>
              </a:rPr>
              <a:t> produits.</a:t>
            </a:r>
          </a:p>
          <a:p>
            <a:pPr algn="just">
              <a:lnSpc>
                <a:spcPct val="150000"/>
              </a:lnSpc>
            </a:pPr>
            <a:r>
              <a:rPr lang="fr-FR" sz="2100" dirty="0">
                <a:latin typeface="Times New Roman" panose="02020603050405020304" pitchFamily="18" charset="0"/>
                <a:cs typeface="Times New Roman" panose="02020603050405020304" pitchFamily="18" charset="0"/>
              </a:rPr>
              <a:t>En perspectives, pour ce qui concerne la mise en œuvre des nomenclatures, il s’agit:</a:t>
            </a:r>
          </a:p>
          <a:p>
            <a:pPr lvl="1" algn="just">
              <a:lnSpc>
                <a:spcPct val="150000"/>
              </a:lnSpc>
              <a:buFont typeface="Courier New" panose="02070309020205020404" pitchFamily="49" charset="0"/>
              <a:buChar char="o"/>
            </a:pPr>
            <a:r>
              <a:rPr lang="fr-FR" sz="2100" dirty="0">
                <a:latin typeface="Times New Roman" panose="02020603050405020304" pitchFamily="18" charset="0"/>
                <a:cs typeface="Times New Roman" panose="02020603050405020304" pitchFamily="18" charset="0"/>
              </a:rPr>
              <a:t> d’organiser l’atelier de validation avec les utilisateurs des différentes nomenclatures;</a:t>
            </a:r>
          </a:p>
          <a:p>
            <a:pPr lvl="1" algn="just">
              <a:lnSpc>
                <a:spcPct val="150000"/>
              </a:lnSpc>
              <a:buFont typeface="Courier New" panose="02070309020205020404" pitchFamily="49" charset="0"/>
              <a:buChar char="o"/>
            </a:pPr>
            <a:r>
              <a:rPr lang="fr-FR" sz="2100" dirty="0">
                <a:latin typeface="Times New Roman" panose="02020603050405020304" pitchFamily="18" charset="0"/>
                <a:cs typeface="Times New Roman" panose="02020603050405020304" pitchFamily="18" charset="0"/>
              </a:rPr>
              <a:t>de diffuser les nomenclatures d’activités et de produits sur le site internet de l’INSTAT; </a:t>
            </a:r>
          </a:p>
          <a:p>
            <a:pPr lvl="1" algn="just">
              <a:lnSpc>
                <a:spcPct val="150000"/>
              </a:lnSpc>
              <a:buFont typeface="Courier New" panose="02070309020205020404" pitchFamily="49" charset="0"/>
              <a:buChar char="o"/>
            </a:pPr>
            <a:r>
              <a:rPr lang="fr-FR" sz="2100" dirty="0">
                <a:latin typeface="Times New Roman" panose="02020603050405020304" pitchFamily="18" charset="0"/>
                <a:cs typeface="Times New Roman" panose="02020603050405020304" pitchFamily="18" charset="0"/>
              </a:rPr>
              <a:t>de former et sensibiliser les usagers à l’utilisation des nouvelles nomenclatures.</a:t>
            </a:r>
          </a:p>
        </p:txBody>
      </p:sp>
      <p:pic>
        <p:nvPicPr>
          <p:cNvPr id="4" name="Image 3" descr="Description : Description : Logo INSTAT FINAL">
            <a:extLst>
              <a:ext uri="{FF2B5EF4-FFF2-40B4-BE49-F238E27FC236}">
                <a16:creationId xmlns:a16="http://schemas.microsoft.com/office/drawing/2014/main" id="{773931DC-0D86-4828-82DE-6FE244311A0E}"/>
              </a:ext>
            </a:extLst>
          </p:cNvPr>
          <p:cNvPicPr/>
          <p:nvPr/>
        </p:nvPicPr>
        <p:blipFill>
          <a:blip r:embed="rId2" cstate="print"/>
          <a:srcRect/>
          <a:stretch>
            <a:fillRect/>
          </a:stretch>
        </p:blipFill>
        <p:spPr bwMode="auto">
          <a:xfrm>
            <a:off x="9991615" y="196346"/>
            <a:ext cx="1008112" cy="936104"/>
          </a:xfrm>
          <a:prstGeom prst="rect">
            <a:avLst/>
          </a:prstGeom>
          <a:noFill/>
          <a:ln w="9525">
            <a:noFill/>
            <a:miter lim="800000"/>
            <a:headEnd/>
            <a:tailEnd/>
          </a:ln>
        </p:spPr>
      </p:pic>
    </p:spTree>
    <p:extLst>
      <p:ext uri="{BB962C8B-B14F-4D97-AF65-F5344CB8AC3E}">
        <p14:creationId xmlns:p14="http://schemas.microsoft.com/office/powerpoint/2010/main" val="409351148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7F9A51-D07B-4063-A5AC-7A6F1E2744C6}"/>
              </a:ext>
            </a:extLst>
          </p:cNvPr>
          <p:cNvSpPr>
            <a:spLocks noGrp="1"/>
          </p:cNvSpPr>
          <p:nvPr>
            <p:ph type="title"/>
          </p:nvPr>
        </p:nvSpPr>
        <p:spPr>
          <a:xfrm>
            <a:off x="148879" y="365125"/>
            <a:ext cx="10515600" cy="1325563"/>
          </a:xfrm>
        </p:spPr>
        <p:txBody>
          <a:bodyPr>
            <a:normAutofit fontScale="90000"/>
          </a:bodyPr>
          <a:lstStyle/>
          <a:p>
            <a:pPr algn="ctr"/>
            <a:r>
              <a:rPr lang="fr-FR" sz="2800" b="1" dirty="0">
                <a:latin typeface="Arial Black" panose="020B0A04020102020204" pitchFamily="34" charset="0"/>
              </a:rPr>
              <a:t>Présentation du plan de travail de rebasage des comptes </a:t>
            </a:r>
            <a:br>
              <a:rPr lang="fr-FR" sz="2800" b="1" dirty="0">
                <a:latin typeface="Arial Black" panose="020B0A04020102020204" pitchFamily="34" charset="0"/>
              </a:rPr>
            </a:br>
            <a:r>
              <a:rPr lang="fr-FR" sz="2800" b="1" dirty="0">
                <a:latin typeface="Arial Black" panose="020B0A04020102020204" pitchFamily="34" charset="0"/>
              </a:rPr>
              <a:t>et du passage au SCN 2008 </a:t>
            </a:r>
            <a:br>
              <a:rPr lang="fr-FR" sz="2800" b="1" dirty="0"/>
            </a:br>
            <a:endParaRPr lang="fr-FR" sz="2800" b="1" dirty="0"/>
          </a:p>
        </p:txBody>
      </p:sp>
      <p:sp>
        <p:nvSpPr>
          <p:cNvPr id="3" name="Espace réservé du contenu 2">
            <a:extLst>
              <a:ext uri="{FF2B5EF4-FFF2-40B4-BE49-F238E27FC236}">
                <a16:creationId xmlns:a16="http://schemas.microsoft.com/office/drawing/2014/main" id="{9FCD9A5C-4EC5-45FA-AE5D-32DF9377BF59}"/>
              </a:ext>
            </a:extLst>
          </p:cNvPr>
          <p:cNvSpPr>
            <a:spLocks noGrp="1"/>
          </p:cNvSpPr>
          <p:nvPr>
            <p:ph idx="1"/>
          </p:nvPr>
        </p:nvSpPr>
        <p:spPr>
          <a:xfrm>
            <a:off x="838200" y="1533378"/>
            <a:ext cx="10515600" cy="4959497"/>
          </a:xfrm>
        </p:spPr>
        <p:txBody>
          <a:bodyPr>
            <a:normAutofit lnSpcReduction="10000"/>
          </a:bodyPr>
          <a:lstStyle/>
          <a:p>
            <a:pPr algn="just">
              <a:lnSpc>
                <a:spcPct val="110000"/>
              </a:lnSpc>
            </a:pPr>
            <a:r>
              <a:rPr lang="fr-FR" sz="2400" b="1" dirty="0">
                <a:solidFill>
                  <a:schemeClr val="accent1"/>
                </a:solidFill>
                <a:latin typeface="Times New Roman" panose="02020603050405020304" pitchFamily="18" charset="0"/>
                <a:cs typeface="Times New Roman" panose="02020603050405020304" pitchFamily="18" charset="0"/>
              </a:rPr>
              <a:t>Année de base</a:t>
            </a:r>
          </a:p>
          <a:p>
            <a:pPr lvl="1" algn="just">
              <a:lnSpc>
                <a:spcPct val="110000"/>
              </a:lnSpc>
            </a:pPr>
            <a:r>
              <a:rPr lang="fr-FR" sz="2000" dirty="0">
                <a:latin typeface="Times New Roman" panose="02020603050405020304" pitchFamily="18" charset="0"/>
                <a:cs typeface="Times New Roman" panose="02020603050405020304" pitchFamily="18" charset="0"/>
              </a:rPr>
              <a:t>2015</a:t>
            </a:r>
          </a:p>
          <a:p>
            <a:pPr algn="just">
              <a:lnSpc>
                <a:spcPct val="110000"/>
              </a:lnSpc>
            </a:pPr>
            <a:r>
              <a:rPr lang="fr-FR" sz="2400" b="1" dirty="0">
                <a:solidFill>
                  <a:schemeClr val="accent1"/>
                </a:solidFill>
                <a:latin typeface="Times New Roman" panose="02020603050405020304" pitchFamily="18" charset="0"/>
                <a:cs typeface="Times New Roman" panose="02020603050405020304" pitchFamily="18" charset="0"/>
              </a:rPr>
              <a:t>Plan des travaux</a:t>
            </a:r>
          </a:p>
          <a:p>
            <a:pPr marL="228600" lvl="1" algn="just">
              <a:lnSpc>
                <a:spcPct val="110000"/>
              </a:lnSpc>
              <a:spcBef>
                <a:spcPts val="1000"/>
              </a:spcBef>
            </a:pPr>
            <a:r>
              <a:rPr lang="fr-FR" sz="2000" dirty="0">
                <a:latin typeface="Times New Roman" panose="02020603050405020304" pitchFamily="18" charset="0"/>
                <a:cs typeface="Times New Roman" panose="02020603050405020304" pitchFamily="18" charset="0"/>
              </a:rPr>
              <a:t>élaboration des nomenclatures d’activités et de produits des comptes nationaux;</a:t>
            </a:r>
          </a:p>
          <a:p>
            <a:pPr marL="228600" lvl="1" algn="just">
              <a:lnSpc>
                <a:spcPct val="110000"/>
              </a:lnSpc>
              <a:spcBef>
                <a:spcPts val="1000"/>
              </a:spcBef>
            </a:pPr>
            <a:r>
              <a:rPr lang="fr-FR" sz="2000" dirty="0">
                <a:latin typeface="Times New Roman" panose="02020603050405020304" pitchFamily="18" charset="0"/>
                <a:cs typeface="Times New Roman" panose="02020603050405020304" pitchFamily="18" charset="0"/>
              </a:rPr>
              <a:t>réalisation des enquêtes spécifiques;</a:t>
            </a:r>
          </a:p>
          <a:p>
            <a:pPr marL="228600" lvl="1" algn="just">
              <a:lnSpc>
                <a:spcPct val="110000"/>
              </a:lnSpc>
              <a:spcBef>
                <a:spcPts val="1000"/>
              </a:spcBef>
            </a:pPr>
            <a:r>
              <a:rPr lang="fr-FR" sz="2000" dirty="0">
                <a:latin typeface="Times New Roman" panose="02020603050405020304" pitchFamily="18" charset="0"/>
                <a:cs typeface="Times New Roman" panose="02020603050405020304" pitchFamily="18" charset="0"/>
              </a:rPr>
              <a:t>réalisation des enquêtes de structures à travers le Recensement Général des Unités Economiques (RGUE);</a:t>
            </a:r>
          </a:p>
          <a:p>
            <a:pPr marL="228600" lvl="1" algn="just">
              <a:lnSpc>
                <a:spcPct val="110000"/>
              </a:lnSpc>
              <a:spcBef>
                <a:spcPts val="1000"/>
              </a:spcBef>
            </a:pPr>
            <a:r>
              <a:rPr lang="fr-FR" sz="2000" dirty="0">
                <a:latin typeface="Times New Roman" panose="02020603050405020304" pitchFamily="18" charset="0"/>
                <a:cs typeface="Times New Roman" panose="02020603050405020304" pitchFamily="18" charset="0"/>
              </a:rPr>
              <a:t>traitement</a:t>
            </a:r>
            <a:r>
              <a:rPr lang="en-US" sz="2000" dirty="0">
                <a:latin typeface="Times New Roman" panose="02020603050405020304" pitchFamily="18" charset="0"/>
                <a:cs typeface="Times New Roman" panose="02020603050405020304" pitchFamily="18" charset="0"/>
              </a:rPr>
              <a:t> et codification des sources de </a:t>
            </a:r>
            <a:r>
              <a:rPr lang="fr-FR" sz="2000" dirty="0">
                <a:latin typeface="Times New Roman" panose="02020603050405020304" pitchFamily="18" charset="0"/>
                <a:cs typeface="Times New Roman" panose="02020603050405020304" pitchFamily="18" charset="0"/>
              </a:rPr>
              <a:t>données;</a:t>
            </a:r>
          </a:p>
          <a:p>
            <a:pPr marL="228600" lvl="1" algn="just">
              <a:lnSpc>
                <a:spcPct val="110000"/>
              </a:lnSpc>
              <a:spcBef>
                <a:spcPts val="1000"/>
              </a:spcBef>
            </a:pPr>
            <a:r>
              <a:rPr lang="fr-FR" sz="2000" dirty="0">
                <a:latin typeface="Times New Roman" panose="02020603050405020304" pitchFamily="18" charset="0"/>
                <a:cs typeface="Times New Roman" panose="02020603050405020304" pitchFamily="18" charset="0"/>
              </a:rPr>
              <a:t>élaboration des comptes de l’année de base;</a:t>
            </a:r>
          </a:p>
          <a:p>
            <a:pPr marL="228600" lvl="1" algn="just">
              <a:lnSpc>
                <a:spcPct val="110000"/>
              </a:lnSpc>
              <a:spcBef>
                <a:spcPts val="1000"/>
              </a:spcBef>
            </a:pPr>
            <a:r>
              <a:rPr lang="fr-FR" sz="2000" dirty="0">
                <a:latin typeface="Times New Roman" panose="02020603050405020304" pitchFamily="18" charset="0"/>
                <a:cs typeface="Times New Roman" panose="02020603050405020304" pitchFamily="18" charset="0"/>
              </a:rPr>
              <a:t>élaboration des comptes de la première année courante</a:t>
            </a:r>
          </a:p>
          <a:p>
            <a:pPr marL="228600" lvl="1" algn="just">
              <a:lnSpc>
                <a:spcPct val="110000"/>
              </a:lnSpc>
              <a:spcBef>
                <a:spcPts val="1000"/>
              </a:spcBef>
            </a:pPr>
            <a:r>
              <a:rPr lang="fr-FR" sz="2000" dirty="0">
                <a:latin typeface="Times New Roman" panose="02020603050405020304" pitchFamily="18" charset="0"/>
                <a:cs typeface="Times New Roman" panose="02020603050405020304" pitchFamily="18" charset="0"/>
              </a:rPr>
              <a:t>Rétropolation des comptes historiques.</a:t>
            </a:r>
          </a:p>
          <a:p>
            <a:pPr lvl="1" algn="just">
              <a:lnSpc>
                <a:spcPct val="114000"/>
              </a:lnSpc>
            </a:pPr>
            <a:endParaRPr lang="fr-FR" sz="1000" dirty="0">
              <a:latin typeface="Times New Roman" panose="02020603050405020304" pitchFamily="18" charset="0"/>
              <a:cs typeface="Times New Roman" panose="02020603050405020304" pitchFamily="18" charset="0"/>
            </a:endParaRPr>
          </a:p>
          <a:p>
            <a:endParaRPr lang="fr-FR" sz="1100" dirty="0">
              <a:latin typeface="Times New Roman" panose="02020603050405020304" pitchFamily="18" charset="0"/>
              <a:cs typeface="Times New Roman" panose="02020603050405020304" pitchFamily="18" charset="0"/>
            </a:endParaRPr>
          </a:p>
        </p:txBody>
      </p:sp>
      <p:pic>
        <p:nvPicPr>
          <p:cNvPr id="4" name="Image 3" descr="Description : Description : Logo INSTAT FINAL">
            <a:extLst>
              <a:ext uri="{FF2B5EF4-FFF2-40B4-BE49-F238E27FC236}">
                <a16:creationId xmlns:a16="http://schemas.microsoft.com/office/drawing/2014/main" id="{3FCB1936-A477-4567-9369-0D91CCCC1FD3}"/>
              </a:ext>
            </a:extLst>
          </p:cNvPr>
          <p:cNvPicPr/>
          <p:nvPr/>
        </p:nvPicPr>
        <p:blipFill>
          <a:blip r:embed="rId2" cstate="print"/>
          <a:srcRect/>
          <a:stretch>
            <a:fillRect/>
          </a:stretch>
        </p:blipFill>
        <p:spPr bwMode="auto">
          <a:xfrm>
            <a:off x="10599433" y="351057"/>
            <a:ext cx="1008112" cy="936104"/>
          </a:xfrm>
          <a:prstGeom prst="rect">
            <a:avLst/>
          </a:prstGeom>
          <a:noFill/>
          <a:ln w="9525">
            <a:noFill/>
            <a:miter lim="800000"/>
            <a:headEnd/>
            <a:tailEnd/>
          </a:ln>
        </p:spPr>
      </p:pic>
    </p:spTree>
    <p:extLst>
      <p:ext uri="{BB962C8B-B14F-4D97-AF65-F5344CB8AC3E}">
        <p14:creationId xmlns:p14="http://schemas.microsoft.com/office/powerpoint/2010/main" val="197443921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18DEA0-D913-418F-BD7A-6E31B1112021}"/>
              </a:ext>
            </a:extLst>
          </p:cNvPr>
          <p:cNvSpPr>
            <a:spLocks noGrp="1"/>
          </p:cNvSpPr>
          <p:nvPr>
            <p:ph type="title"/>
          </p:nvPr>
        </p:nvSpPr>
        <p:spPr>
          <a:xfrm>
            <a:off x="106678" y="125976"/>
            <a:ext cx="10515600" cy="1325563"/>
          </a:xfrm>
        </p:spPr>
        <p:txBody>
          <a:bodyPr>
            <a:normAutofit/>
          </a:bodyPr>
          <a:lstStyle/>
          <a:p>
            <a:pPr algn="ctr"/>
            <a:r>
              <a:rPr lang="fr-FR" sz="2500" b="1" dirty="0">
                <a:latin typeface="Arial Black" panose="020B0A04020102020204" pitchFamily="34" charset="0"/>
              </a:rPr>
              <a:t>Présentation du plan de travail de rebasage des comptes </a:t>
            </a:r>
            <a:br>
              <a:rPr lang="fr-FR" sz="2500" b="1" dirty="0">
                <a:latin typeface="Arial Black" panose="020B0A04020102020204" pitchFamily="34" charset="0"/>
              </a:rPr>
            </a:br>
            <a:r>
              <a:rPr lang="fr-FR" sz="2500" b="1" dirty="0">
                <a:latin typeface="Arial Black" panose="020B0A04020102020204" pitchFamily="34" charset="0"/>
              </a:rPr>
              <a:t>et du passage au SCN 2008</a:t>
            </a:r>
          </a:p>
        </p:txBody>
      </p:sp>
      <p:sp>
        <p:nvSpPr>
          <p:cNvPr id="3" name="Espace réservé du contenu 2">
            <a:extLst>
              <a:ext uri="{FF2B5EF4-FFF2-40B4-BE49-F238E27FC236}">
                <a16:creationId xmlns:a16="http://schemas.microsoft.com/office/drawing/2014/main" id="{F0910378-C3B6-422D-AC12-1723F03D5BCA}"/>
              </a:ext>
            </a:extLst>
          </p:cNvPr>
          <p:cNvSpPr>
            <a:spLocks noGrp="1"/>
          </p:cNvSpPr>
          <p:nvPr>
            <p:ph idx="1"/>
          </p:nvPr>
        </p:nvSpPr>
        <p:spPr>
          <a:xfrm>
            <a:off x="861648" y="1690687"/>
            <a:ext cx="9763539" cy="4802188"/>
          </a:xfrm>
        </p:spPr>
        <p:txBody>
          <a:bodyPr>
            <a:normAutofit/>
          </a:bodyPr>
          <a:lstStyle/>
          <a:p>
            <a:pPr marL="342900" lvl="1" indent="-342900" algn="just"/>
            <a:r>
              <a:rPr lang="fr-FR" sz="2800" b="1" dirty="0">
                <a:solidFill>
                  <a:srgbClr val="0070C0"/>
                </a:solidFill>
                <a:latin typeface="Times New Roman" panose="02020603050405020304" pitchFamily="18" charset="0"/>
                <a:cs typeface="Times New Roman" panose="02020603050405020304" pitchFamily="18" charset="0"/>
              </a:rPr>
              <a:t>Ressources nécessaires</a:t>
            </a:r>
          </a:p>
          <a:p>
            <a:pPr marL="342900" lvl="1" indent="-342900" algn="just"/>
            <a:endParaRPr lang="fr-FR" sz="1050" b="1" dirty="0">
              <a:solidFill>
                <a:srgbClr val="0070C0"/>
              </a:solidFill>
              <a:latin typeface="Times New Roman" panose="02020603050405020304" pitchFamily="18" charset="0"/>
              <a:cs typeface="Times New Roman" panose="02020603050405020304" pitchFamily="18" charset="0"/>
            </a:endParaRPr>
          </a:p>
          <a:p>
            <a:pPr marL="228600" lvl="1" algn="just">
              <a:lnSpc>
                <a:spcPct val="110000"/>
              </a:lnSpc>
              <a:spcBef>
                <a:spcPts val="1000"/>
              </a:spcBef>
            </a:pPr>
            <a:r>
              <a:rPr lang="fr-FR" dirty="0">
                <a:latin typeface="Times New Roman" panose="02020603050405020304" pitchFamily="18" charset="0"/>
                <a:cs typeface="Times New Roman" panose="02020603050405020304" pitchFamily="18" charset="0"/>
              </a:rPr>
              <a:t>En ce qui concerne le RGUE, son budget est estimé à 5,230 milliards de francs CFA.</a:t>
            </a:r>
          </a:p>
          <a:p>
            <a:pPr marL="228600" lvl="1" algn="just">
              <a:lnSpc>
                <a:spcPct val="110000"/>
              </a:lnSpc>
              <a:spcBef>
                <a:spcPts val="1000"/>
              </a:spcBef>
            </a:pPr>
            <a:endParaRPr lang="fr-FR" sz="800" dirty="0">
              <a:latin typeface="Times New Roman" panose="02020603050405020304" pitchFamily="18" charset="0"/>
              <a:cs typeface="Times New Roman" panose="02020603050405020304" pitchFamily="18" charset="0"/>
            </a:endParaRPr>
          </a:p>
          <a:p>
            <a:pPr marL="228600" lvl="1" algn="just">
              <a:lnSpc>
                <a:spcPct val="110000"/>
              </a:lnSpc>
              <a:spcBef>
                <a:spcPts val="1000"/>
              </a:spcBef>
            </a:pPr>
            <a:r>
              <a:rPr lang="fr-FR" dirty="0">
                <a:latin typeface="Times New Roman" panose="02020603050405020304" pitchFamily="18" charset="0"/>
                <a:cs typeface="Times New Roman" panose="02020603050405020304" pitchFamily="18" charset="0"/>
              </a:rPr>
              <a:t>Pour les travaux de rebasage des comptes nationaux, le budget est estimé à 831,417 millions de francs CFA.</a:t>
            </a:r>
          </a:p>
          <a:p>
            <a:pPr marL="228600" lvl="1" algn="just">
              <a:lnSpc>
                <a:spcPct val="110000"/>
              </a:lnSpc>
              <a:spcBef>
                <a:spcPts val="1000"/>
              </a:spcBef>
            </a:pPr>
            <a:endParaRPr lang="fr-FR" sz="800" dirty="0">
              <a:latin typeface="Times New Roman" panose="02020603050405020304" pitchFamily="18" charset="0"/>
              <a:cs typeface="Times New Roman" panose="02020603050405020304" pitchFamily="18" charset="0"/>
            </a:endParaRPr>
          </a:p>
          <a:p>
            <a:pPr marL="228600" lvl="1" algn="just">
              <a:lnSpc>
                <a:spcPct val="110000"/>
              </a:lnSpc>
              <a:spcBef>
                <a:spcPts val="1000"/>
              </a:spcBef>
            </a:pPr>
            <a:r>
              <a:rPr lang="fr-FR" dirty="0">
                <a:latin typeface="Times New Roman" panose="02020603050405020304" pitchFamily="18" charset="0"/>
                <a:cs typeface="Times New Roman" panose="02020603050405020304" pitchFamily="18" charset="0"/>
              </a:rPr>
              <a:t>Pour le personnel: 10 cadres supérieur prévus.</a:t>
            </a:r>
          </a:p>
        </p:txBody>
      </p:sp>
      <p:pic>
        <p:nvPicPr>
          <p:cNvPr id="4" name="Image 3" descr="Description : Description : Logo INSTAT FINAL">
            <a:extLst>
              <a:ext uri="{FF2B5EF4-FFF2-40B4-BE49-F238E27FC236}">
                <a16:creationId xmlns:a16="http://schemas.microsoft.com/office/drawing/2014/main" id="{24D6BD62-B9B6-4664-991B-8F9098C858AB}"/>
              </a:ext>
            </a:extLst>
          </p:cNvPr>
          <p:cNvPicPr/>
          <p:nvPr/>
        </p:nvPicPr>
        <p:blipFill>
          <a:blip r:embed="rId2" cstate="print"/>
          <a:srcRect/>
          <a:stretch>
            <a:fillRect/>
          </a:stretch>
        </p:blipFill>
        <p:spPr bwMode="auto">
          <a:xfrm>
            <a:off x="10613504" y="292568"/>
            <a:ext cx="1008112" cy="936104"/>
          </a:xfrm>
          <a:prstGeom prst="rect">
            <a:avLst/>
          </a:prstGeom>
          <a:noFill/>
          <a:ln w="9525">
            <a:noFill/>
            <a:miter lim="800000"/>
            <a:headEnd/>
            <a:tailEnd/>
          </a:ln>
        </p:spPr>
      </p:pic>
    </p:spTree>
    <p:extLst>
      <p:ext uri="{BB962C8B-B14F-4D97-AF65-F5344CB8AC3E}">
        <p14:creationId xmlns:p14="http://schemas.microsoft.com/office/powerpoint/2010/main" val="414261641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8DE0F8-549E-4B93-9743-1EFE932B6783}"/>
              </a:ext>
            </a:extLst>
          </p:cNvPr>
          <p:cNvSpPr>
            <a:spLocks noGrp="1"/>
          </p:cNvSpPr>
          <p:nvPr>
            <p:ph type="title"/>
          </p:nvPr>
        </p:nvSpPr>
        <p:spPr>
          <a:xfrm>
            <a:off x="556843" y="4188"/>
            <a:ext cx="10515600" cy="896145"/>
          </a:xfrm>
        </p:spPr>
        <p:txBody>
          <a:bodyPr>
            <a:normAutofit/>
          </a:bodyPr>
          <a:lstStyle/>
          <a:p>
            <a:pPr algn="ctr"/>
            <a:r>
              <a:rPr lang="fr-FR" sz="2800" b="1" dirty="0">
                <a:latin typeface="Arial Black" panose="020B0A04020102020204" pitchFamily="34" charset="0"/>
              </a:rPr>
              <a:t>Etat des travaux à ce jour    </a:t>
            </a:r>
            <a:r>
              <a:rPr lang="fr-FR" sz="4800" dirty="0"/>
              <a:t> </a:t>
            </a:r>
          </a:p>
        </p:txBody>
      </p:sp>
      <p:sp>
        <p:nvSpPr>
          <p:cNvPr id="3" name="Espace réservé du contenu 2">
            <a:extLst>
              <a:ext uri="{FF2B5EF4-FFF2-40B4-BE49-F238E27FC236}">
                <a16:creationId xmlns:a16="http://schemas.microsoft.com/office/drawing/2014/main" id="{F5BDD74F-7882-4820-B2F1-6FE8B4D40B34}"/>
              </a:ext>
            </a:extLst>
          </p:cNvPr>
          <p:cNvSpPr>
            <a:spLocks noGrp="1"/>
          </p:cNvSpPr>
          <p:nvPr>
            <p:ph idx="1"/>
          </p:nvPr>
        </p:nvSpPr>
        <p:spPr>
          <a:xfrm>
            <a:off x="838200" y="942523"/>
            <a:ext cx="10515600" cy="5359791"/>
          </a:xfrm>
        </p:spPr>
        <p:txBody>
          <a:bodyPr>
            <a:noAutofit/>
          </a:bodyPr>
          <a:lstStyle/>
          <a:p>
            <a:pPr marL="342900" lvl="1" indent="-342900"/>
            <a:r>
              <a:rPr lang="fr-FR" sz="2300" b="1" dirty="0">
                <a:solidFill>
                  <a:srgbClr val="0070C0"/>
                </a:solidFill>
                <a:latin typeface="Times New Roman" panose="02020603050405020304" pitchFamily="18" charset="0"/>
                <a:cs typeface="Times New Roman" panose="02020603050405020304" pitchFamily="18" charset="0"/>
              </a:rPr>
              <a:t>Ressources mobilisées</a:t>
            </a:r>
          </a:p>
          <a:p>
            <a:pPr marL="228600" lvl="1" algn="just">
              <a:lnSpc>
                <a:spcPct val="150000"/>
              </a:lnSpc>
              <a:spcBef>
                <a:spcPts val="1000"/>
              </a:spcBef>
            </a:pPr>
            <a:r>
              <a:rPr lang="fr-FR" sz="2300" b="1" dirty="0">
                <a:latin typeface="Times New Roman" panose="02020603050405020304" pitchFamily="18" charset="0"/>
                <a:cs typeface="Times New Roman" panose="02020603050405020304" pitchFamily="18" charset="0"/>
              </a:rPr>
              <a:t>RGUE</a:t>
            </a:r>
          </a:p>
          <a:p>
            <a:pPr marL="228600" lvl="1" algn="just">
              <a:lnSpc>
                <a:spcPct val="150000"/>
              </a:lnSpc>
              <a:spcBef>
                <a:spcPts val="1000"/>
              </a:spcBef>
            </a:pPr>
            <a:r>
              <a:rPr lang="fr-FR" sz="2300" dirty="0">
                <a:latin typeface="Times New Roman" panose="02020603050405020304" pitchFamily="18" charset="0"/>
                <a:cs typeface="Times New Roman" panose="02020603050405020304" pitchFamily="18" charset="0"/>
              </a:rPr>
              <a:t>A ce jour sur un total de 5,230 milliards de francs CFA. : </a:t>
            </a:r>
          </a:p>
          <a:p>
            <a:pPr marL="914400" lvl="3" indent="-457200" algn="just">
              <a:lnSpc>
                <a:spcPct val="150000"/>
              </a:lnSpc>
              <a:spcBef>
                <a:spcPts val="1000"/>
              </a:spcBef>
            </a:pPr>
            <a:r>
              <a:rPr lang="fr-FR" sz="2300" dirty="0">
                <a:latin typeface="Times New Roman" panose="02020603050405020304" pitchFamily="18" charset="0"/>
                <a:cs typeface="Times New Roman" panose="02020603050405020304" pitchFamily="18" charset="0"/>
              </a:rPr>
              <a:t>la Banque Mondiale s’est engagée à contribuer à hauteur de 2,248 milliards de francs CFA soit 43% du budget de l’opération. </a:t>
            </a:r>
          </a:p>
          <a:p>
            <a:pPr marL="914400" lvl="3" indent="-457200" algn="just">
              <a:lnSpc>
                <a:spcPct val="150000"/>
              </a:lnSpc>
              <a:spcBef>
                <a:spcPts val="1000"/>
              </a:spcBef>
            </a:pPr>
            <a:r>
              <a:rPr lang="fr-FR" sz="2300" dirty="0">
                <a:latin typeface="Times New Roman" panose="02020603050405020304" pitchFamily="18" charset="0"/>
                <a:cs typeface="Times New Roman" panose="02020603050405020304" pitchFamily="18" charset="0"/>
              </a:rPr>
              <a:t>La Banque africaine pour le développement (BAD) s’est également engagée à contribuer pour un montant de 225 millions de Fcfa environs (4%).</a:t>
            </a:r>
          </a:p>
          <a:p>
            <a:pPr marL="914400" lvl="3" indent="-457200" algn="just">
              <a:lnSpc>
                <a:spcPct val="150000"/>
              </a:lnSpc>
              <a:spcBef>
                <a:spcPts val="1000"/>
              </a:spcBef>
            </a:pPr>
            <a:r>
              <a:rPr lang="fr-FR" sz="2300" dirty="0">
                <a:latin typeface="Times New Roman" panose="02020603050405020304" pitchFamily="18" charset="0"/>
                <a:cs typeface="Times New Roman" panose="02020603050405020304" pitchFamily="18" charset="0"/>
              </a:rPr>
              <a:t>L’Etat malien 457 millions de Fcfa (9%)</a:t>
            </a:r>
          </a:p>
          <a:p>
            <a:pPr marL="914400" lvl="3" indent="-457200" algn="just">
              <a:lnSpc>
                <a:spcPct val="150000"/>
              </a:lnSpc>
              <a:spcBef>
                <a:spcPts val="1000"/>
              </a:spcBef>
            </a:pPr>
            <a:r>
              <a:rPr lang="fr-FR" sz="2300" dirty="0">
                <a:latin typeface="Times New Roman" panose="02020603050405020304" pitchFamily="18" charset="0"/>
                <a:cs typeface="Times New Roman" panose="02020603050405020304" pitchFamily="18" charset="0"/>
              </a:rPr>
              <a:t>Le GAP de financement à rechercher s’élève à 2,3 milliards de FCFA soit 44% du budget.</a:t>
            </a:r>
          </a:p>
        </p:txBody>
      </p:sp>
      <p:pic>
        <p:nvPicPr>
          <p:cNvPr id="4" name="Image 3" descr="Description : Description : Logo INSTAT FINAL">
            <a:extLst>
              <a:ext uri="{FF2B5EF4-FFF2-40B4-BE49-F238E27FC236}">
                <a16:creationId xmlns:a16="http://schemas.microsoft.com/office/drawing/2014/main" id="{A4F1BF2C-F393-40B2-9DDD-F88185E4C695}"/>
              </a:ext>
            </a:extLst>
          </p:cNvPr>
          <p:cNvPicPr/>
          <p:nvPr/>
        </p:nvPicPr>
        <p:blipFill>
          <a:blip r:embed="rId2" cstate="print"/>
          <a:srcRect/>
          <a:stretch>
            <a:fillRect/>
          </a:stretch>
        </p:blipFill>
        <p:spPr bwMode="auto">
          <a:xfrm>
            <a:off x="10064861" y="18255"/>
            <a:ext cx="1008112" cy="936104"/>
          </a:xfrm>
          <a:prstGeom prst="rect">
            <a:avLst/>
          </a:prstGeom>
          <a:noFill/>
          <a:ln w="9525">
            <a:noFill/>
            <a:miter lim="800000"/>
            <a:headEnd/>
            <a:tailEnd/>
          </a:ln>
        </p:spPr>
      </p:pic>
    </p:spTree>
    <p:extLst>
      <p:ext uri="{BB962C8B-B14F-4D97-AF65-F5344CB8AC3E}">
        <p14:creationId xmlns:p14="http://schemas.microsoft.com/office/powerpoint/2010/main" val="382308915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1198</TotalTime>
  <Words>1481</Words>
  <Application>Microsoft Office PowerPoint</Application>
  <PresentationFormat>Grand écran</PresentationFormat>
  <Paragraphs>136</Paragraphs>
  <Slides>17</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17</vt:i4>
      </vt:variant>
    </vt:vector>
  </HeadingPairs>
  <TitlesOfParts>
    <vt:vector size="25" baseType="lpstr">
      <vt:lpstr>Algerian</vt:lpstr>
      <vt:lpstr>Arial</vt:lpstr>
      <vt:lpstr>Arial Black</vt:lpstr>
      <vt:lpstr>Calibri</vt:lpstr>
      <vt:lpstr>Calibri Light</vt:lpstr>
      <vt:lpstr>Courier New</vt:lpstr>
      <vt:lpstr>Times New Roman</vt:lpstr>
      <vt:lpstr>Thème Office</vt:lpstr>
      <vt:lpstr>Présentation PowerPoint</vt:lpstr>
      <vt:lpstr>Plan de présentation</vt:lpstr>
      <vt:lpstr> Introduction    </vt:lpstr>
      <vt:lpstr> Etat de mise en œuvre des recommandations du dernier atelier </vt:lpstr>
      <vt:lpstr> Etat de mise en œuvre des recommandations du dernier atelier </vt:lpstr>
      <vt:lpstr>Mise en œuvre des nomenclatures d’activités et de produits  (situation actuelle et perspectives)</vt:lpstr>
      <vt:lpstr>Présentation du plan de travail de rebasage des comptes  et du passage au SCN 2008  </vt:lpstr>
      <vt:lpstr>Présentation du plan de travail de rebasage des comptes  et du passage au SCN 2008</vt:lpstr>
      <vt:lpstr>Etat des travaux à ce jour     </vt:lpstr>
      <vt:lpstr>Etat des travaux à ce jour     </vt:lpstr>
      <vt:lpstr>Etat des travaux à ce jour     </vt:lpstr>
      <vt:lpstr>Etat des travaux à ce jour </vt:lpstr>
      <vt:lpstr>  Points sur les travaux de la rénovation restants à faire    </vt:lpstr>
      <vt:lpstr>Difficultés rencontrées et solutions escomptées           </vt:lpstr>
      <vt:lpstr>Les perspectives    </vt:lpstr>
      <vt:lpstr>Conclusions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Lenovo</dc:creator>
  <cp:lastModifiedBy>DELL</cp:lastModifiedBy>
  <cp:revision>147</cp:revision>
  <dcterms:created xsi:type="dcterms:W3CDTF">2019-10-06T22:36:43Z</dcterms:created>
  <dcterms:modified xsi:type="dcterms:W3CDTF">2019-10-09T15:58:26Z</dcterms:modified>
</cp:coreProperties>
</file>