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8" r:id="rId2"/>
    <p:sldId id="319" r:id="rId3"/>
    <p:sldId id="336" r:id="rId4"/>
    <p:sldId id="347" r:id="rId5"/>
    <p:sldId id="373" r:id="rId6"/>
    <p:sldId id="374" r:id="rId7"/>
    <p:sldId id="375" r:id="rId8"/>
    <p:sldId id="376" r:id="rId9"/>
    <p:sldId id="350" r:id="rId10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2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EB9"/>
    <a:srgbClr val="FFE181"/>
    <a:srgbClr val="FFD243"/>
    <a:srgbClr val="E5E5E9"/>
    <a:srgbClr val="E6E7E8"/>
    <a:srgbClr val="C9C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53" autoAdjust="0"/>
    <p:restoredTop sz="87013" autoAdjust="0"/>
  </p:normalViewPr>
  <p:slideViewPr>
    <p:cSldViewPr>
      <p:cViewPr varScale="1">
        <p:scale>
          <a:sx n="72" d="100"/>
          <a:sy n="72" d="100"/>
        </p:scale>
        <p:origin x="1050" y="66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874" y="90"/>
      </p:cViewPr>
      <p:guideLst>
        <p:guide orient="horz" pos="3092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55" cy="49575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45" y="0"/>
            <a:ext cx="2945955" cy="49575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695BBA1-8137-4A80-9A85-7D5491BF8D3E}" type="datetimeFigureOut">
              <a:rPr lang="en-US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30"/>
            <a:ext cx="2945955" cy="49575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45" y="9430830"/>
            <a:ext cx="2945955" cy="49575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/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6D17DCB7-E934-43EE-917E-9F821D110228}" type="slidenum">
              <a:rPr lang="en-US" altLang="fr-FR"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55" cy="49575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3" y="4716236"/>
            <a:ext cx="5437550" cy="4466716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45" y="9430830"/>
            <a:ext cx="2945955" cy="49575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/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2594AF05-20CF-4A8F-B9E7-1B5B266EFC2C}" type="slidenum">
              <a:rPr lang="en-US" altLang="fr-FR"/>
              <a:t>‹N°›</a:t>
            </a:fld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9429188"/>
            <a:ext cx="2945955" cy="497397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7C153A9-B076-4BF8-8DF6-EED45545037A}" type="slidenum">
              <a:rPr lang="en-US" altLang="fr-FR"/>
              <a:t>1</a:t>
            </a:fld>
            <a:endParaRPr lang="en-US" alt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2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3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4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7029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755539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374383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06663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1862DF0-862F-4737-B908-9F65AE9F052A}" type="slidenum">
              <a:rPr lang="en-US" altLang="fr-FR"/>
              <a:t>9</a:t>
            </a:fld>
            <a:endParaRPr lang="en-US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7" name="Rectangle 6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23" name="Image 22" descr="Logo-INSAE[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Rectangle 6"/>
          <p:cNvSpPr/>
          <p:nvPr userDrawn="1"/>
        </p:nvSpPr>
        <p:spPr>
          <a:xfrm>
            <a:off x="1295400" y="6476999"/>
            <a:ext cx="7315200" cy="3060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fr-FR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77000"/>
            <a:ext cx="2133600" cy="304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27E3A26-955F-42E9-8D98-C90AB6553513}" type="slidenum">
              <a:rPr lang="en-US" altLang="fr-FR" smtClean="0"/>
              <a:t>‹N°›</a:t>
            </a:fld>
            <a:endParaRPr lang="en-US" altLang="fr-FR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Date Placeholder 3"/>
          <p:cNvSpPr txBox="1"/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2A260F0-A7AE-4995-9757-D668CE61FDAD}" type="datetime1">
              <a:rPr lang="fr-FR" smtClean="0">
                <a:solidFill>
                  <a:schemeClr val="tx1"/>
                </a:solidFill>
                <a:latin typeface="+mn-lt"/>
                <a:cs typeface="+mn-cs"/>
              </a:rPr>
              <a:t>13/11/2019</a:t>
            </a:fld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 txBox="1"/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>
              <a:solidFill>
                <a:srgbClr val="009644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9" name="Rectangle 8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2" name="Rectangle 6"/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Résultats - Migration au SCN2008 au Bénin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	Cotonou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</a:t>
            </a:r>
            <a:fld id="{EBFE7C1E-E8D2-48EE-B14A-F8D3A6E66D54}" type="datetime6">
              <a:rPr lang="fr-FR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novembre 19</a:t>
            </a:fld>
            <a:endParaRPr lang="fr-FR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5"/>
          <p:cNvSpPr txBox="1"/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14" name="Group 13"/>
          <p:cNvGrpSpPr/>
          <p:nvPr userDrawn="1"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7" name="Date Placeholder 3"/>
          <p:cNvSpPr txBox="1"/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57CFC89-BCA2-4581-9368-1592429CDA6E}" type="datetime1">
              <a:rPr lang="fr-FR" smtClean="0">
                <a:solidFill>
                  <a:schemeClr val="tx1"/>
                </a:solidFill>
                <a:latin typeface="+mn-lt"/>
                <a:cs typeface="+mn-cs"/>
              </a:rPr>
              <a:t>13/11/2019</a:t>
            </a:fld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20" name="Image 19" descr="Logo-INSAE[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grpSp>
        <p:nvGrpSpPr>
          <p:cNvPr id="1034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7" name="Image 16" descr="Logo-INSAE[2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Slide Number Placeholder 5"/>
          <p:cNvSpPr txBox="1"/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>
              <a:solidFill>
                <a:srgbClr val="009644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6"/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Résultats - Migration au SCN2008 au Bénin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	Cotonou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</a:t>
            </a:r>
            <a:fld id="{98B09DA5-898F-4FD7-B5CD-6002BF6A265E}" type="datetime6">
              <a:rPr lang="fr-FR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novembre 19</a:t>
            </a:fld>
            <a:endParaRPr lang="fr-FR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Slide Number Placeholder 5"/>
          <p:cNvSpPr txBox="1"/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Date Placeholder 3"/>
          <p:cNvSpPr txBox="1"/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58FB424-806E-48FD-85EC-EA4F59B9580C}" type="datetime1">
              <a:rPr lang="fr-FR" smtClean="0">
                <a:solidFill>
                  <a:schemeClr val="tx1"/>
                </a:solidFill>
                <a:latin typeface="+mn-lt"/>
                <a:cs typeface="+mn-cs"/>
              </a:rPr>
              <a:t>13/11/2019</a:t>
            </a:fld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477000"/>
            <a:ext cx="2133600" cy="244475"/>
          </a:xfrm>
          <a:noFill/>
          <a:ln>
            <a:miter lim="800000"/>
          </a:ln>
        </p:spPr>
        <p:txBody>
          <a:bodyPr/>
          <a:lstStyle/>
          <a:p>
            <a:endParaRPr lang="en-US" altLang="fr-F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124200" y="1828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4200" y="3352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/>
          <p:nvPr/>
        </p:nvSpPr>
        <p:spPr bwMode="auto">
          <a:xfrm>
            <a:off x="2819400" y="1219200"/>
            <a:ext cx="34290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/>
            <a:endParaRPr lang="fr-FR" altLang="fr-FR" sz="1600" b="1" dirty="0">
              <a:latin typeface="Calibri" panose="020F0502020204030204" pitchFamily="34" charset="0"/>
            </a:endParaRPr>
          </a:p>
          <a:p>
            <a:pPr algn="ctr" eaLnBrk="1" hangingPunct="1"/>
            <a:endParaRPr lang="fr-FR" altLang="fr-FR" sz="1100" b="1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br>
              <a:rPr lang="fr-CA" altLang="fr-FR" sz="2000" b="1" dirty="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en-US" altLang="fr-FR" sz="14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itre 11"/>
          <p:cNvSpPr txBox="1"/>
          <p:nvPr/>
        </p:nvSpPr>
        <p:spPr>
          <a:xfrm>
            <a:off x="730339" y="457200"/>
            <a:ext cx="8261261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Institut National de la Statistique et de l’Analyse Economique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Cotonou - Bénin</a:t>
            </a:r>
            <a:endParaRPr lang="en-US" sz="9600" b="1" dirty="0">
              <a:solidFill>
                <a:srgbClr val="009644"/>
              </a:solidFill>
              <a:latin typeface="+mn-lt"/>
              <a:cs typeface="+mn-cs"/>
            </a:endParaRPr>
          </a:p>
        </p:txBody>
      </p:sp>
      <p:sp>
        <p:nvSpPr>
          <p:cNvPr id="18" name="Subtitle 2"/>
          <p:cNvSpPr txBox="1"/>
          <p:nvPr/>
        </p:nvSpPr>
        <p:spPr>
          <a:xfrm>
            <a:off x="533400" y="2167149"/>
            <a:ext cx="7620000" cy="91439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4000" b="1" dirty="0">
                <a:solidFill>
                  <a:srgbClr val="009644"/>
                </a:solidFill>
              </a:rPr>
              <a:t>Atelier régional</a:t>
            </a:r>
          </a:p>
          <a:p>
            <a:pPr algn="ctr">
              <a:spcBef>
                <a:spcPct val="20000"/>
              </a:spcBef>
              <a:defRPr/>
            </a:pPr>
            <a:r>
              <a:rPr lang="fr-FR" sz="4000" b="1" dirty="0" err="1">
                <a:solidFill>
                  <a:srgbClr val="009644"/>
                </a:solidFill>
              </a:rPr>
              <a:t>Retropolation</a:t>
            </a:r>
            <a:r>
              <a:rPr lang="fr-FR" sz="4000" b="1" dirty="0">
                <a:solidFill>
                  <a:srgbClr val="009644"/>
                </a:solidFill>
              </a:rPr>
              <a:t> des comptes nationaux</a:t>
            </a:r>
            <a:endParaRPr lang="fr-FR" sz="4000" b="1" dirty="0">
              <a:solidFill>
                <a:srgbClr val="009644"/>
              </a:solidFill>
              <a:latin typeface="+mn-lt"/>
              <a:cs typeface="+mn-cs"/>
            </a:endParaRPr>
          </a:p>
        </p:txBody>
      </p:sp>
      <p:sp>
        <p:nvSpPr>
          <p:cNvPr id="20" name="Subtitle 2"/>
          <p:cNvSpPr txBox="1"/>
          <p:nvPr/>
        </p:nvSpPr>
        <p:spPr bwMode="auto">
          <a:xfrm>
            <a:off x="304800" y="3886202"/>
            <a:ext cx="8610600" cy="5333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/>
            <a:r>
              <a:rPr lang="fr-FR" altLang="fr-FR" sz="3200" b="1" dirty="0">
                <a:latin typeface="Calibri" panose="020F0502020204030204" pitchFamily="34" charset="0"/>
              </a:rPr>
              <a:t>Changement de nomenclature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6292938" y="5176939"/>
            <a:ext cx="2133600" cy="7386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57505" indent="-357505"/>
            <a:r>
              <a:rPr lang="fr-FR" altLang="fr-FR" sz="1400" b="1" i="1" dirty="0"/>
              <a:t>MAHOUGBE Calixte</a:t>
            </a:r>
          </a:p>
          <a:p>
            <a:pPr marL="357505" indent="-357505"/>
            <a:r>
              <a:rPr lang="fr-FR" altLang="fr-FR" sz="1400" b="1" i="1" dirty="0"/>
              <a:t>SAGBOHAN Daniella </a:t>
            </a:r>
          </a:p>
          <a:p>
            <a:pPr marL="357505" indent="-357505"/>
            <a:r>
              <a:rPr lang="fr-FR" altLang="fr-FR" sz="1400" b="1" i="1" dirty="0"/>
              <a:t>ODOUBOUROU Ishola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781300" y="5943600"/>
            <a:ext cx="358140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dirty="0">
                <a:latin typeface="Tw Cen MT" panose="020B0602020104020603" pitchFamily="34" charset="0"/>
              </a:rPr>
              <a:t>Saly, le 13 Novembre 2019</a:t>
            </a:r>
            <a:endParaRPr lang="en-US" altLang="fr-FR" sz="2000" dirty="0"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anose="020F0502020204030204" pitchFamily="34" charset="0"/>
              </a:rPr>
              <a:t>Plan de la présentation</a:t>
            </a:r>
            <a:endParaRPr lang="en-US" altLang="fr-FR" sz="2800" b="1" dirty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547610"/>
            <a:ext cx="8458200" cy="2633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60000" indent="-514350" defTabSz="84455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AutoNum type="arabicPeriod"/>
            </a:pPr>
            <a:r>
              <a:rPr lang="fr-FR" altLang="fr-FR" sz="2400" dirty="0"/>
              <a:t>Contexte</a:t>
            </a:r>
          </a:p>
          <a:p>
            <a:pPr marL="514350" indent="-514350" defTabSz="844550">
              <a:lnSpc>
                <a:spcPct val="150000"/>
              </a:lnSpc>
              <a:spcAft>
                <a:spcPts val="0"/>
              </a:spcAft>
              <a:buFont typeface="Calibri" panose="020F0502020204030204" pitchFamily="34" charset="0"/>
              <a:buAutoNum type="arabicPeriod"/>
            </a:pPr>
            <a:endParaRPr lang="fr-FR" altLang="fr-FR" sz="2400" dirty="0"/>
          </a:p>
          <a:p>
            <a:pPr marL="514350" lvl="0" indent="-514350" algn="just">
              <a:buFont typeface="+mj-lt"/>
              <a:buAutoNum type="arabicPeriod"/>
              <a:defRPr/>
            </a:pPr>
            <a:r>
              <a:rPr lang="fr-FR" sz="2400" dirty="0">
                <a:solidFill>
                  <a:prstClr val="black"/>
                </a:solidFill>
              </a:rPr>
              <a:t>Mise en œuvre des nomenclatures</a:t>
            </a:r>
          </a:p>
          <a:p>
            <a:pPr marL="514350" lvl="0" indent="-514350" algn="just">
              <a:buFont typeface="+mj-lt"/>
              <a:buAutoNum type="arabicPeriod"/>
              <a:defRPr/>
            </a:pPr>
            <a:endParaRPr lang="fr-FR" sz="2400" dirty="0">
              <a:solidFill>
                <a:prstClr val="black"/>
              </a:solidFill>
            </a:endParaRPr>
          </a:p>
          <a:p>
            <a:pPr lvl="0" algn="just">
              <a:defRPr/>
            </a:pPr>
            <a:endParaRPr lang="fr-FR" sz="24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Contexte (1/1)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143001"/>
            <a:ext cx="8458200" cy="52577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FR" altLang="fr-FR" sz="2600" dirty="0">
                <a:latin typeface="Calibri (Corps)"/>
              </a:rPr>
              <a:t>Trois changements majeurs: </a:t>
            </a:r>
          </a:p>
          <a:p>
            <a:pPr algn="just">
              <a:tabLst>
                <a:tab pos="365125" algn="l"/>
              </a:tabLst>
            </a:pPr>
            <a:r>
              <a:rPr lang="fr-FR" altLang="fr-FR" sz="2600" dirty="0">
                <a:latin typeface="Calibri (Corps)"/>
              </a:rPr>
              <a:t>	(i) Adoption de 2015 comme nouvelle année de base</a:t>
            </a:r>
          </a:p>
          <a:p>
            <a:pPr marL="0" indent="0" algn="just">
              <a:buNone/>
              <a:tabLst>
                <a:tab pos="365125" algn="l"/>
              </a:tabLst>
            </a:pPr>
            <a:r>
              <a:rPr lang="fr-FR" altLang="fr-FR" sz="2800" dirty="0">
                <a:latin typeface="Calibri (Corps)"/>
              </a:rPr>
              <a:t>	(ii) </a:t>
            </a:r>
            <a:r>
              <a:rPr lang="fr-FR" altLang="fr-FR" sz="2600" dirty="0">
                <a:latin typeface="Calibri (Corps)"/>
              </a:rPr>
              <a:t>Adoption du SCN 2008</a:t>
            </a:r>
          </a:p>
          <a:p>
            <a:pPr algn="just">
              <a:tabLst>
                <a:tab pos="365125" algn="l"/>
              </a:tabLst>
            </a:pPr>
            <a:r>
              <a:rPr lang="fr-FR" altLang="fr-FR" sz="2600" dirty="0">
                <a:latin typeface="Calibri (Corps)"/>
              </a:rPr>
              <a:t>	(iii) Adoption des nouvelles nomenclatures d’activités et de produits</a:t>
            </a:r>
          </a:p>
          <a:p>
            <a:pPr marL="0" indent="0" algn="just">
              <a:buNone/>
              <a:tabLst>
                <a:tab pos="365125" algn="l"/>
              </a:tabLst>
            </a:pPr>
            <a:r>
              <a:rPr lang="fr-FR" altLang="fr-FR" sz="2600" dirty="0">
                <a:latin typeface="Calibri (Corps)"/>
              </a:rPr>
              <a:t>	</a:t>
            </a:r>
          </a:p>
          <a:p>
            <a:pPr marL="457200" indent="-457200" algn="just">
              <a:buFont typeface="Wingdings" panose="05000000000000000000" pitchFamily="2" charset="2"/>
              <a:buChar char="q"/>
              <a:tabLst>
                <a:tab pos="365125" algn="l"/>
              </a:tabLst>
            </a:pPr>
            <a:r>
              <a:rPr lang="fr-FR" sz="2600" dirty="0">
                <a:latin typeface="Calibri (Corps)"/>
              </a:rPr>
              <a:t>Nécessité de disposer d’une série longue, cohérente,  conforme au SCN2008 avec une nomenclature qui répond aux souhaits des utilisateurs pour des analyses sectorielles et de prévision.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39753"/>
            <a:ext cx="76962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400" b="1" dirty="0">
                <a:latin typeface="Calibri" panose="020F0502020204030204" pitchFamily="34" charset="0"/>
              </a:rPr>
              <a:t>Mise en œuvre des nomenclatures (1/5)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" y="1371600"/>
            <a:ext cx="89154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Situation actuelle dans les comptes de base 2015 selon le SCN2008</a:t>
            </a:r>
          </a:p>
          <a:p>
            <a:pPr marL="800100" lvl="1" indent="-825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47 branches au niveau I,  contre 24 branches</a:t>
            </a:r>
          </a:p>
          <a:p>
            <a:pPr marL="800100" lvl="1" indent="-825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130 branches au niveau II  contre 50 branches</a:t>
            </a:r>
          </a:p>
          <a:p>
            <a:pPr marL="800100" lvl="1" indent="-825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328 produits au niveau III contre 122 produits dans la précédente nomenclature</a:t>
            </a:r>
          </a:p>
          <a:p>
            <a:pPr marL="0" lvl="1" algn="just">
              <a:lnSpc>
                <a:spcPct val="150000"/>
              </a:lnSpc>
            </a:pPr>
            <a:r>
              <a:rPr lang="fr-FR" sz="2400" dirty="0">
                <a:solidFill>
                  <a:prstClr val="black"/>
                </a:solidFill>
                <a:latin typeface="+mn-lt"/>
                <a:cs typeface="Andalus" panose="02020603050405020304" pitchFamily="18" charset="-78"/>
              </a:rPr>
              <a:t>Nomenclature conforme à </a:t>
            </a:r>
            <a:r>
              <a:rPr lang="fr-CM" sz="2400" dirty="0">
                <a:latin typeface="+mn-lt"/>
              </a:rPr>
              <a:t>la NAEMA révision 1 et la NOPEMA révision 1</a:t>
            </a:r>
            <a:r>
              <a:rPr lang="fr-FR" sz="2400" dirty="0">
                <a:solidFill>
                  <a:prstClr val="black"/>
                </a:solidFill>
                <a:latin typeface="+mn-lt"/>
                <a:cs typeface="Andalus" panose="02020603050405020304" pitchFamily="18" charset="-78"/>
              </a:rPr>
              <a:t> donc à la CITI révision 4 et la CCP 2 et adaptée aux réalités économiques du Bénin.</a:t>
            </a:r>
            <a:endParaRPr lang="fr-FR" sz="2400" dirty="0">
              <a:latin typeface="Calibri (Corps)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19200"/>
            <a:ext cx="84582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Nomenclature de </a:t>
            </a:r>
            <a:r>
              <a:rPr lang="fr-FR" sz="2400" b="1" dirty="0" err="1">
                <a:latin typeface="Calibri (Corps)"/>
              </a:rPr>
              <a:t>rétropolation</a:t>
            </a:r>
            <a:endParaRPr lang="fr-FR" sz="2400" b="1" dirty="0">
              <a:latin typeface="Calibri (Corps)"/>
            </a:endParaRPr>
          </a:p>
          <a:p>
            <a:pPr marL="985520" lvl="1" indent="-342900" algn="just" defTabSz="844550">
              <a:lnSpc>
                <a:spcPct val="15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130 branches au niveau II, 328 produits au niveau III </a:t>
            </a:r>
          </a:p>
          <a:p>
            <a:pPr marL="985520" lvl="1" indent="-342900" algn="just" defTabSz="844550">
              <a:lnSpc>
                <a:spcPct val="15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+mn-lt"/>
                <a:cs typeface="Andalus" panose="02020603050405020304"/>
              </a:rPr>
              <a:t>Un tableau de synthèse des ressources et des emplois (TRE) comportera 47 branches et 47 produits au niveau I</a:t>
            </a:r>
            <a:r>
              <a:rPr lang="fr-FR" sz="2400" dirty="0">
                <a:cs typeface="Andalus" panose="02020603050405020304"/>
              </a:rPr>
              <a:t>;</a:t>
            </a:r>
            <a:endParaRPr lang="fr-FR" sz="2400" dirty="0">
              <a:latin typeface="Calibri (Corps)"/>
            </a:endParaRPr>
          </a:p>
          <a:p>
            <a:pPr marL="534988" lvl="1" indent="-352425" algn="just" defTabSz="844550">
              <a:lnSpc>
                <a:spcPct val="150000"/>
              </a:lnSpc>
              <a:spcAft>
                <a:spcPct val="35000"/>
              </a:spcAft>
              <a:buFont typeface="Wingdings" panose="05000000000000000000" pitchFamily="2" charset="2"/>
              <a:buChar char="q"/>
              <a:tabLst>
                <a:tab pos="534988" algn="l"/>
              </a:tabLst>
            </a:pPr>
            <a:r>
              <a:rPr lang="fr-FR" sz="2400" b="1" dirty="0">
                <a:latin typeface="Calibri (Corps)"/>
              </a:rPr>
              <a:t>Changement de nomenclature des activités et des produits</a:t>
            </a:r>
          </a:p>
          <a:p>
            <a:pPr marL="633413" lvl="2" algn="just" defTabSz="844550">
              <a:lnSpc>
                <a:spcPct val="150000"/>
              </a:lnSpc>
              <a:spcAft>
                <a:spcPct val="35000"/>
              </a:spcAft>
              <a:buFont typeface="Wingdings" panose="05000000000000000000" pitchFamily="2" charset="2"/>
              <a:buChar char="q"/>
              <a:tabLst>
                <a:tab pos="984250" algn="l"/>
              </a:tabLst>
            </a:pPr>
            <a:r>
              <a:rPr lang="fr-FR" sz="2400" dirty="0">
                <a:latin typeface="Calibri (Corps)"/>
              </a:rPr>
              <a:t> Réalisation des matrices de passage </a:t>
            </a:r>
          </a:p>
          <a:p>
            <a:pPr marL="633413" lvl="2" algn="just" defTabSz="844550">
              <a:lnSpc>
                <a:spcPct val="150000"/>
              </a:lnSpc>
              <a:spcAft>
                <a:spcPct val="35000"/>
              </a:spcAft>
              <a:tabLst>
                <a:tab pos="984250" algn="l"/>
              </a:tabLst>
            </a:pPr>
            <a:r>
              <a:rPr lang="fr-FR" sz="2400" dirty="0">
                <a:latin typeface="Calibri (Corps)"/>
              </a:rPr>
              <a:t>Deux matrices de passage sont construites pour la </a:t>
            </a:r>
            <a:r>
              <a:rPr lang="fr-FR" sz="2400" dirty="0" err="1">
                <a:latin typeface="Calibri (Corps)"/>
              </a:rPr>
              <a:t>retropolation</a:t>
            </a:r>
            <a:r>
              <a:rPr lang="fr-FR" sz="2400" dirty="0">
                <a:latin typeface="Calibri (Corps)"/>
              </a:rPr>
              <a:t>: 2007-2015 et 1999-2015.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20D475D-F859-426A-B203-B95E676EF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39753"/>
            <a:ext cx="76962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400" b="1" dirty="0">
                <a:latin typeface="Calibri" panose="020F0502020204030204" pitchFamily="34" charset="0"/>
              </a:rPr>
              <a:t>Mise en œuvre des nomenclatures (2/5)</a:t>
            </a:r>
          </a:p>
        </p:txBody>
      </p:sp>
    </p:spTree>
    <p:extLst>
      <p:ext uri="{BB962C8B-B14F-4D97-AF65-F5344CB8AC3E}">
        <p14:creationId xmlns:p14="http://schemas.microsoft.com/office/powerpoint/2010/main" val="2166678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62818" y="944415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20D475D-F859-426A-B203-B95E676EF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65923"/>
            <a:ext cx="76962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400" b="1" dirty="0">
                <a:latin typeface="Calibri" panose="020F0502020204030204" pitchFamily="34" charset="0"/>
              </a:rPr>
              <a:t>Mise en œuvre des nomenclatures (3/5)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5E20470-F2FA-4797-9526-92DC26F7C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830914"/>
              </p:ext>
            </p:extLst>
          </p:nvPr>
        </p:nvGraphicFramePr>
        <p:xfrm>
          <a:off x="4648200" y="1027588"/>
          <a:ext cx="4053839" cy="5512786"/>
        </p:xfrm>
        <a:graphic>
          <a:graphicData uri="http://schemas.openxmlformats.org/drawingml/2006/table">
            <a:tbl>
              <a:tblPr/>
              <a:tblGrid>
                <a:gridCol w="1961534">
                  <a:extLst>
                    <a:ext uri="{9D8B030D-6E8A-4147-A177-3AD203B41FA5}">
                      <a16:colId xmlns:a16="http://schemas.microsoft.com/office/drawing/2014/main" val="3400032390"/>
                    </a:ext>
                  </a:extLst>
                </a:gridCol>
                <a:gridCol w="2092305">
                  <a:extLst>
                    <a:ext uri="{9D8B030D-6E8A-4147-A177-3AD203B41FA5}">
                      <a16:colId xmlns:a16="http://schemas.microsoft.com/office/drawing/2014/main" val="2569458980"/>
                    </a:ext>
                  </a:extLst>
                </a:gridCol>
              </a:tblGrid>
              <a:tr h="26006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AN_détaillé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173587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251457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86172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49290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312271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A01001003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510075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783594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245005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A01001006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85623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A01001007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85017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77150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481899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768634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570235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89421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389911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38145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694438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10299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953147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645025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A01003001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94246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A01003002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360218"/>
                  </a:ext>
                </a:extLst>
              </a:tr>
              <a:tr h="2283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A01003003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28354"/>
                  </a:ext>
                </a:extLst>
              </a:tr>
            </a:tbl>
          </a:graphicData>
        </a:graphic>
      </p:graphicFrame>
      <p:pic>
        <p:nvPicPr>
          <p:cNvPr id="12" name="Graphique 11" descr="Flèche : courbe légère">
            <a:extLst>
              <a:ext uri="{FF2B5EF4-FFF2-40B4-BE49-F238E27FC236}">
                <a16:creationId xmlns:a16="http://schemas.microsoft.com/office/drawing/2014/main" id="{8D7E4D7B-C1E6-44F3-AFF3-1DCBFBFC8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76600" y="3124200"/>
            <a:ext cx="1077353" cy="914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475526B-DF4B-4AF7-A482-63BB8C659ABF}"/>
              </a:ext>
            </a:extLst>
          </p:cNvPr>
          <p:cNvSpPr/>
          <p:nvPr/>
        </p:nvSpPr>
        <p:spPr>
          <a:xfrm>
            <a:off x="1066800" y="3279446"/>
            <a:ext cx="2177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Calibri (Corps)"/>
              </a:rPr>
              <a:t>2007-2015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12150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62818" y="944415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20D475D-F859-426A-B203-B95E676EF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39753"/>
            <a:ext cx="76962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400" b="1" dirty="0">
                <a:latin typeface="Calibri" panose="020F0502020204030204" pitchFamily="34" charset="0"/>
              </a:rPr>
              <a:t>Mise en œuvre des nomenclatures (4/5)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5E20470-F2FA-4797-9526-92DC26F7C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105455"/>
              </p:ext>
            </p:extLst>
          </p:nvPr>
        </p:nvGraphicFramePr>
        <p:xfrm>
          <a:off x="4764258" y="1286084"/>
          <a:ext cx="3937782" cy="5176859"/>
        </p:xfrm>
        <a:graphic>
          <a:graphicData uri="http://schemas.openxmlformats.org/drawingml/2006/table">
            <a:tbl>
              <a:tblPr/>
              <a:tblGrid>
                <a:gridCol w="1865142">
                  <a:extLst>
                    <a:ext uri="{9D8B030D-6E8A-4147-A177-3AD203B41FA5}">
                      <a16:colId xmlns:a16="http://schemas.microsoft.com/office/drawing/2014/main" val="3400032390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569458980"/>
                    </a:ext>
                  </a:extLst>
                </a:gridCol>
              </a:tblGrid>
              <a:tr h="2519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AN_réduite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173587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251457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86172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49290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312271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510075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A01001004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783594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245005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85623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A01001007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85017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77150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481899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768634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570235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A01002004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89421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389911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38145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694438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10299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010010000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953147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</a:rPr>
                        <a:t>A01003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645025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A01003001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94246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A01003002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360218"/>
                  </a:ext>
                </a:extLst>
              </a:tr>
              <a:tr h="214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A01003003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</a:rPr>
                        <a:t>010030000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28354"/>
                  </a:ext>
                </a:extLst>
              </a:tr>
            </a:tbl>
          </a:graphicData>
        </a:graphic>
      </p:graphicFrame>
      <p:pic>
        <p:nvPicPr>
          <p:cNvPr id="12" name="Graphique 11" descr="Flèche : courbe légère">
            <a:extLst>
              <a:ext uri="{FF2B5EF4-FFF2-40B4-BE49-F238E27FC236}">
                <a16:creationId xmlns:a16="http://schemas.microsoft.com/office/drawing/2014/main" id="{8D7E4D7B-C1E6-44F3-AFF3-1DCBFBFC8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76600" y="3124200"/>
            <a:ext cx="1077353" cy="914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475526B-DF4B-4AF7-A482-63BB8C659ABF}"/>
              </a:ext>
            </a:extLst>
          </p:cNvPr>
          <p:cNvSpPr/>
          <p:nvPr/>
        </p:nvSpPr>
        <p:spPr>
          <a:xfrm>
            <a:off x="1066800" y="3279446"/>
            <a:ext cx="2177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Calibri (Corps)"/>
              </a:rPr>
              <a:t>1999-2015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60112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62818" y="944415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20D475D-F859-426A-B203-B95E676EF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39753"/>
            <a:ext cx="76962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400" b="1" dirty="0">
                <a:latin typeface="Calibri" panose="020F0502020204030204" pitchFamily="34" charset="0"/>
              </a:rPr>
              <a:t>Mise en œuvre des nomenclatures (5/5)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9B3B2E-D9FE-441A-84AE-5D6D484FCD98}"/>
              </a:ext>
            </a:extLst>
          </p:cNvPr>
          <p:cNvSpPr/>
          <p:nvPr/>
        </p:nvSpPr>
        <p:spPr>
          <a:xfrm>
            <a:off x="331764" y="1524000"/>
            <a:ext cx="8406618" cy="88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lvl="1" indent="-352425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  <a:tabLst>
                <a:tab pos="534988" algn="l"/>
              </a:tabLst>
            </a:pPr>
            <a:r>
              <a:rPr lang="fr-FR" sz="2400" b="1" dirty="0">
                <a:latin typeface="Calibri (Corps)"/>
              </a:rPr>
              <a:t>Changement d’autres nomenclatures</a:t>
            </a:r>
          </a:p>
          <a:p>
            <a:pPr marL="633413" lvl="2" algn="just" defTabSz="844550">
              <a:lnSpc>
                <a:spcPct val="90000"/>
              </a:lnSpc>
              <a:spcAft>
                <a:spcPct val="35000"/>
              </a:spcAft>
              <a:tabLst>
                <a:tab pos="984250" algn="l"/>
              </a:tabLst>
            </a:pPr>
            <a:r>
              <a:rPr lang="fr-FR" sz="2400" dirty="0">
                <a:latin typeface="Calibri (Corps)"/>
              </a:rPr>
              <a:t>Aucun changement de nomenclature n’a été opéré</a:t>
            </a:r>
          </a:p>
        </p:txBody>
      </p:sp>
    </p:spTree>
    <p:extLst>
      <p:ext uri="{BB962C8B-B14F-4D97-AF65-F5344CB8AC3E}">
        <p14:creationId xmlns:p14="http://schemas.microsoft.com/office/powerpoint/2010/main" val="81394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/>
        </p:nvSpPr>
        <p:spPr>
          <a:xfrm>
            <a:off x="1676400" y="2514600"/>
            <a:ext cx="57912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9644"/>
                </a:solidFill>
                <a:latin typeface="+mj-lt"/>
                <a:ea typeface="+mj-ea"/>
                <a:cs typeface="+mj-cs"/>
              </a:rPr>
              <a:t>Merci pour votre attention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90800" y="2514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/>
          <p:cNvCxnSpPr/>
          <p:nvPr/>
        </p:nvCxnSpPr>
        <p:spPr>
          <a:xfrm>
            <a:off x="2590800" y="4038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Charte Insae - Atelier M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4936</TotalTime>
  <Words>414</Words>
  <Application>Microsoft Office PowerPoint</Application>
  <PresentationFormat>Affichage à l'écran (4:3)</PresentationFormat>
  <Paragraphs>150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(Corps)</vt:lpstr>
      <vt:lpstr>Tahoma</vt:lpstr>
      <vt:lpstr>Tw Cen MT</vt:lpstr>
      <vt:lpstr>Wingdings</vt:lpstr>
      <vt:lpstr>Charte Insae - Atelier MCS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Echange sur les MCS - UEMOA</dc:title>
  <dc:creator>Pegoue, Achille</dc:creator>
  <cp:lastModifiedBy>Daniella Sagbohan</cp:lastModifiedBy>
  <cp:revision>1524</cp:revision>
  <cp:lastPrinted>2019-10-31T10:23:33Z</cp:lastPrinted>
  <dcterms:created xsi:type="dcterms:W3CDTF">2010-07-07T08:37:00Z</dcterms:created>
  <dcterms:modified xsi:type="dcterms:W3CDTF">2019-11-13T11:16:09Z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-224319490</vt:i4>
  </property>
  <property fmtid="{D5CDD505-2E9C-101B-9397-08002B2CF9AE}" pid="3" name="_NewReviewCycle">
    <vt:lpwstr/>
  </property>
  <property fmtid="{D5CDD505-2E9C-101B-9397-08002B2CF9AE}" pid="4" name="_EmailSubject">
    <vt:lpwstr>AFW Séminaire harmonisation des méthodes de travail avec ERETES, Abidjan, 27 Juin-1 Juillet 2016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KSOProductBuildVer">
    <vt:lpwstr>1036-10.2.0.5978</vt:lpwstr>
  </property>
</Properties>
</file>