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0" r:id="rId4"/>
    <p:sldId id="262" r:id="rId5"/>
    <p:sldId id="264" r:id="rId6"/>
    <p:sldId id="263" r:id="rId7"/>
    <p:sldId id="271" r:id="rId8"/>
    <p:sldId id="267" r:id="rId9"/>
    <p:sldId id="261" r:id="rId10"/>
    <p:sldId id="272" r:id="rId11"/>
    <p:sldId id="265" r:id="rId12"/>
    <p:sldId id="269" r:id="rId13"/>
    <p:sldId id="268" r:id="rId14"/>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em Estilo, Tabela com Grelh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Estilo Claro 3 - Destaqu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18" autoAdjust="0"/>
    <p:restoredTop sz="94660"/>
  </p:normalViewPr>
  <p:slideViewPr>
    <p:cSldViewPr snapToGrid="0">
      <p:cViewPr varScale="1">
        <p:scale>
          <a:sx n="83" d="100"/>
          <a:sy n="83" d="100"/>
        </p:scale>
        <p:origin x="5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smtClean="0"/>
              <a:t>Clique para editar o estilo</a:t>
            </a:r>
            <a:endParaRPr lang="pt-P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54537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855538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356483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00423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smtClean="0"/>
              <a:t>Clique para editar o estilo</a:t>
            </a:r>
            <a:endParaRPr lang="pt-PT"/>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7378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838200" y="1825625"/>
            <a:ext cx="5181600" cy="43513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6172200" y="1825625"/>
            <a:ext cx="5181600" cy="43513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0C0C442-D454-4F8D-8828-F295C373A7E5}" type="datetimeFigureOut">
              <a:rPr lang="pt-PT" smtClean="0"/>
              <a:t>09/10/2019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41331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smtClean="0"/>
              <a:t>Clique para editar o estilo</a:t>
            </a:r>
            <a:endParaRPr lang="pt-PT"/>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0C0C442-D454-4F8D-8828-F295C373A7E5}" type="datetimeFigureOut">
              <a:rPr lang="pt-PT" smtClean="0"/>
              <a:t>09/10/2019</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55245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0C0C442-D454-4F8D-8828-F295C373A7E5}" type="datetimeFigureOut">
              <a:rPr lang="pt-PT" smtClean="0"/>
              <a:t>09/10/2019</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33370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0C0C442-D454-4F8D-8828-F295C373A7E5}" type="datetimeFigureOut">
              <a:rPr lang="pt-PT" smtClean="0"/>
              <a:t>09/10/2019</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4114194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smtClean="0"/>
              <a:t>Clique para editar o estilo</a:t>
            </a:r>
            <a:endParaRPr lang="pt-PT"/>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0C0C442-D454-4F8D-8828-F295C373A7E5}" type="datetimeFigureOut">
              <a:rPr lang="pt-PT" smtClean="0"/>
              <a:t>09/10/2019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277715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smtClean="0"/>
              <a:t>Clique para editar o estilo</a:t>
            </a:r>
            <a:endParaRPr lang="pt-PT"/>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0C0C442-D454-4F8D-8828-F295C373A7E5}" type="datetimeFigureOut">
              <a:rPr lang="pt-PT" smtClean="0"/>
              <a:t>09/10/2019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12E6064-7C41-44A1-B646-A842EE85447D}" type="slidenum">
              <a:rPr lang="pt-PT" smtClean="0"/>
              <a:t>‹#›</a:t>
            </a:fld>
            <a:endParaRPr lang="pt-PT"/>
          </a:p>
        </p:txBody>
      </p:sp>
    </p:spTree>
    <p:extLst>
      <p:ext uri="{BB962C8B-B14F-4D97-AF65-F5344CB8AC3E}">
        <p14:creationId xmlns:p14="http://schemas.microsoft.com/office/powerpoint/2010/main" val="43156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0C442-D454-4F8D-8828-F295C373A7E5}" type="datetimeFigureOut">
              <a:rPr lang="pt-PT" smtClean="0"/>
              <a:t>09/10/2019</a:t>
            </a:fld>
            <a:endParaRPr lang="pt-PT"/>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E6064-7C41-44A1-B646-A842EE85447D}" type="slidenum">
              <a:rPr lang="pt-PT" smtClean="0"/>
              <a:t>‹#›</a:t>
            </a:fld>
            <a:endParaRPr lang="pt-PT"/>
          </a:p>
        </p:txBody>
      </p:sp>
    </p:spTree>
    <p:extLst>
      <p:ext uri="{BB962C8B-B14F-4D97-AF65-F5344CB8AC3E}">
        <p14:creationId xmlns:p14="http://schemas.microsoft.com/office/powerpoint/2010/main" val="3416823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6Ao7HJb-cH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6Ao7HJb-cH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6Ao7HJb-cH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347646"/>
            <a:ext cx="9144000" cy="2946055"/>
          </a:xfrm>
        </p:spPr>
        <p:txBody>
          <a:bodyPr>
            <a:normAutofit/>
          </a:bodyPr>
          <a:lstStyle/>
          <a:p>
            <a:r>
              <a:rPr lang="fr-FR" sz="3300" b="1" dirty="0" smtClean="0"/>
              <a:t>ATELIER </a:t>
            </a:r>
            <a:r>
              <a:rPr lang="fr-FR" sz="3300" b="1" dirty="0"/>
              <a:t>REGIONAL SUR LES COMPTES NATIONAUX</a:t>
            </a:r>
            <a:r>
              <a:rPr lang="pt-PT" dirty="0"/>
              <a:t/>
            </a:r>
            <a:br>
              <a:rPr lang="pt-PT" dirty="0"/>
            </a:br>
            <a:r>
              <a:rPr lang="pt-PT" sz="1100" dirty="0" smtClean="0"/>
              <a:t/>
            </a:r>
            <a:br>
              <a:rPr lang="pt-PT" sz="1100" dirty="0" smtClean="0"/>
            </a:br>
            <a:r>
              <a:rPr lang="fr-FR" sz="2500" b="1" u="sng" dirty="0" smtClean="0"/>
              <a:t>Thème</a:t>
            </a:r>
            <a:r>
              <a:rPr lang="fr-FR" sz="2500" b="1" dirty="0"/>
              <a:t> : Evaluation du volet Comptabilité nationale du PSR-UEMOA : bilan de la migration vers le SCN 2008 et de la construction des Matrices de Comptabilité Sociale (MCS), partage d’expériences, module ERETES et perspectives. </a:t>
            </a:r>
            <a:r>
              <a:rPr lang="pt-PT" dirty="0"/>
              <a:t/>
            </a:r>
            <a:br>
              <a:rPr lang="pt-PT" dirty="0"/>
            </a:br>
            <a:r>
              <a:rPr lang="pt-PT" sz="1100" dirty="0" smtClean="0"/>
              <a:t/>
            </a:r>
            <a:br>
              <a:rPr lang="pt-PT" sz="1100" dirty="0" smtClean="0"/>
            </a:br>
            <a:r>
              <a:rPr lang="fr-FR" sz="2500" b="1" dirty="0" smtClean="0"/>
              <a:t>Ouagadougou</a:t>
            </a:r>
            <a:r>
              <a:rPr lang="fr-FR" sz="2500" b="1" dirty="0"/>
              <a:t>, du 7 au 11 octobre 2019</a:t>
            </a:r>
            <a:endParaRPr lang="pt-PT" sz="2500" dirty="0"/>
          </a:p>
        </p:txBody>
      </p:sp>
      <p:sp>
        <p:nvSpPr>
          <p:cNvPr id="3" name="Subtítulo 2"/>
          <p:cNvSpPr>
            <a:spLocks noGrp="1"/>
          </p:cNvSpPr>
          <p:nvPr>
            <p:ph type="subTitle" idx="1"/>
          </p:nvPr>
        </p:nvSpPr>
        <p:spPr>
          <a:xfrm>
            <a:off x="6082748" y="4718604"/>
            <a:ext cx="4585251" cy="1784903"/>
          </a:xfrm>
        </p:spPr>
        <p:txBody>
          <a:bodyPr>
            <a:normAutofit lnSpcReduction="10000"/>
          </a:bodyPr>
          <a:lstStyle/>
          <a:p>
            <a:pPr algn="l"/>
            <a:r>
              <a:rPr lang="pt-PT" b="1" dirty="0" smtClean="0"/>
              <a:t>Par:</a:t>
            </a:r>
          </a:p>
          <a:p>
            <a:pPr algn="l"/>
            <a:r>
              <a:rPr lang="pt-PT" dirty="0" smtClean="0"/>
              <a:t>SOUSA CORDEIRO Idílio Marciano</a:t>
            </a:r>
          </a:p>
          <a:p>
            <a:pPr algn="l"/>
            <a:r>
              <a:rPr lang="pt-PT" dirty="0" smtClean="0"/>
              <a:t>SANCA Luciano Fernando</a:t>
            </a:r>
          </a:p>
          <a:p>
            <a:pPr algn="l"/>
            <a:r>
              <a:rPr lang="pt-PT" dirty="0" smtClean="0"/>
              <a:t>BIAGUE Baten</a:t>
            </a:r>
          </a:p>
          <a:p>
            <a:pPr algn="l"/>
            <a:endParaRPr lang="pt-PT" dirty="0"/>
          </a:p>
        </p:txBody>
      </p:sp>
      <p:pic>
        <p:nvPicPr>
          <p:cNvPr id="5" name="Image 2"/>
          <p:cNvPicPr/>
          <p:nvPr/>
        </p:nvPicPr>
        <p:blipFill>
          <a:blip r:embed="rId2" cstate="print"/>
          <a:srcRect/>
          <a:stretch>
            <a:fillRect/>
          </a:stretch>
        </p:blipFill>
        <p:spPr bwMode="auto">
          <a:xfrm>
            <a:off x="10146196" y="273492"/>
            <a:ext cx="1600200" cy="1089660"/>
          </a:xfrm>
          <a:prstGeom prst="rect">
            <a:avLst/>
          </a:prstGeom>
          <a:noFill/>
        </p:spPr>
      </p:pic>
      <p:pic>
        <p:nvPicPr>
          <p:cNvPr id="6" name="Imagem 5" descr="C:\Users\BATEM\Pictures\08887463c5f7347a49cfd1f4f7de6511.jp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8592" y="125759"/>
            <a:ext cx="1362641" cy="1141342"/>
          </a:xfrm>
          <a:prstGeom prst="rect">
            <a:avLst/>
          </a:prstGeom>
          <a:noFill/>
          <a:ln>
            <a:noFill/>
          </a:ln>
        </p:spPr>
      </p:pic>
      <p:pic>
        <p:nvPicPr>
          <p:cNvPr id="7" name="Image 6" descr="logo4"/>
          <p:cNvPicPr/>
          <p:nvPr/>
        </p:nvPicPr>
        <p:blipFill>
          <a:blip r:embed="rId4" cstate="print"/>
          <a:srcRect/>
          <a:stretch>
            <a:fillRect/>
          </a:stretch>
        </p:blipFill>
        <p:spPr bwMode="auto">
          <a:xfrm>
            <a:off x="515937" y="125759"/>
            <a:ext cx="847725" cy="1028700"/>
          </a:xfrm>
          <a:prstGeom prst="rect">
            <a:avLst/>
          </a:prstGeom>
          <a:noFill/>
          <a:ln w="9525">
            <a:noFill/>
            <a:miter lim="800000"/>
            <a:headEnd/>
            <a:tailEnd/>
          </a:ln>
        </p:spPr>
      </p:pic>
    </p:spTree>
    <p:extLst>
      <p:ext uri="{BB962C8B-B14F-4D97-AF65-F5344CB8AC3E}">
        <p14:creationId xmlns:p14="http://schemas.microsoft.com/office/powerpoint/2010/main" val="4108690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76444"/>
            <a:ext cx="10515600" cy="1026352"/>
          </a:xfrm>
        </p:spPr>
        <p:txBody>
          <a:bodyPr>
            <a:normAutofit fontScale="90000"/>
          </a:bodyPr>
          <a:lstStyle/>
          <a:p>
            <a:pPr algn="ctr"/>
            <a:r>
              <a:rPr lang="fr-FR" dirty="0" smtClean="0"/>
              <a:t>DIFFICULTÉS RENCONTRÉES ET SOLUTIONS ESCOMPTÉES</a:t>
            </a:r>
            <a:endParaRPr lang="pt-PT" dirty="0" smtClean="0"/>
          </a:p>
        </p:txBody>
      </p:sp>
      <p:sp>
        <p:nvSpPr>
          <p:cNvPr id="5" name="Marcador de Posição de Conteúdo 4"/>
          <p:cNvSpPr>
            <a:spLocks noGrp="1"/>
          </p:cNvSpPr>
          <p:nvPr>
            <p:ph idx="1"/>
          </p:nvPr>
        </p:nvSpPr>
        <p:spPr>
          <a:xfrm>
            <a:off x="348343" y="1181345"/>
            <a:ext cx="11495313" cy="5328636"/>
          </a:xfrm>
        </p:spPr>
        <p:txBody>
          <a:bodyPr>
            <a:normAutofit lnSpcReduction="10000"/>
          </a:bodyPr>
          <a:lstStyle/>
          <a:p>
            <a:pPr marL="971550" lvl="1" indent="-514350">
              <a:buFont typeface="+mj-lt"/>
              <a:buAutoNum type="alphaLcParenR"/>
            </a:pPr>
            <a:r>
              <a:rPr lang="fr-FR" sz="2900" b="1" dirty="0"/>
              <a:t>G</a:t>
            </a:r>
            <a:r>
              <a:rPr lang="fr-FR" sz="2900" b="1" dirty="0" smtClean="0"/>
              <a:t>ap </a:t>
            </a:r>
            <a:r>
              <a:rPr lang="fr-FR" sz="2900" b="1" dirty="0"/>
              <a:t>éventuel de ressources financières</a:t>
            </a:r>
          </a:p>
          <a:p>
            <a:pPr marL="1244600" lvl="1" indent="-342900" defTabSz="1166813">
              <a:buFont typeface="Wingdings" panose="05000000000000000000" pitchFamily="2" charset="2"/>
              <a:buChar char="ü"/>
            </a:pPr>
            <a:r>
              <a:rPr lang="fr-FR" sz="2900" dirty="0" smtClean="0"/>
              <a:t>Deux enquêtes, notamment sur la pêche artisanale et sur les fluxes transfrontalières non enregistrés par la Douane, ne sont pas réalisés;</a:t>
            </a:r>
          </a:p>
          <a:p>
            <a:pPr marL="1244600" lvl="1" indent="-342900" defTabSz="1166813">
              <a:buFont typeface="Wingdings" panose="05000000000000000000" pitchFamily="2" charset="2"/>
              <a:buChar char="ü"/>
            </a:pPr>
            <a:endParaRPr lang="fr-FR" sz="800" dirty="0" smtClean="0"/>
          </a:p>
          <a:p>
            <a:pPr marL="982663" lvl="1" indent="-531813" defTabSz="1166813">
              <a:buFont typeface="+mj-lt"/>
              <a:buAutoNum type="alphaLcParenR" startAt="2"/>
            </a:pPr>
            <a:r>
              <a:rPr lang="fr-FR" sz="2900" b="1" dirty="0"/>
              <a:t>Gap en ressources </a:t>
            </a:r>
            <a:r>
              <a:rPr lang="fr-FR" sz="2900" b="1" dirty="0" smtClean="0"/>
              <a:t>humaines </a:t>
            </a:r>
            <a:endParaRPr lang="fr-FR" sz="2900" b="1" dirty="0"/>
          </a:p>
          <a:p>
            <a:pPr marL="901700" lvl="1" indent="0" defTabSz="1166813">
              <a:buNone/>
            </a:pPr>
            <a:endParaRPr lang="fr-FR" sz="900" dirty="0" smtClean="0"/>
          </a:p>
          <a:p>
            <a:pPr marL="1244600" lvl="1" indent="-342900" defTabSz="1166813">
              <a:buFont typeface="Wingdings" panose="05000000000000000000" pitchFamily="2" charset="2"/>
              <a:buChar char="ü"/>
            </a:pPr>
            <a:r>
              <a:rPr lang="fr-FR" sz="3200" dirty="0" smtClean="0"/>
              <a:t>Il a été prévu le recrutement de au moyens 4 cadres</a:t>
            </a:r>
            <a:endParaRPr lang="fr-FR" sz="900" dirty="0" smtClean="0"/>
          </a:p>
          <a:p>
            <a:pPr marL="901700" lvl="1" indent="0" defTabSz="1166813">
              <a:buNone/>
            </a:pPr>
            <a:endParaRPr lang="fr-FR" sz="2900" dirty="0" smtClean="0"/>
          </a:p>
          <a:p>
            <a:pPr marL="982663" lvl="1" indent="-531813" defTabSz="1166813">
              <a:buFont typeface="+mj-lt"/>
              <a:buAutoNum type="alphaLcParenR" startAt="3"/>
            </a:pPr>
            <a:r>
              <a:rPr lang="fr-FR" sz="2800" b="1" dirty="0" smtClean="0"/>
              <a:t>Les </a:t>
            </a:r>
            <a:r>
              <a:rPr lang="fr-FR" sz="2800" b="1" dirty="0"/>
              <a:t>initiatives pour surmonter les difficultés</a:t>
            </a:r>
          </a:p>
          <a:p>
            <a:pPr marL="901700" lvl="1" indent="0" defTabSz="1166813">
              <a:buNone/>
            </a:pPr>
            <a:endParaRPr lang="fr-FR" sz="800" dirty="0"/>
          </a:p>
          <a:p>
            <a:pPr marL="1244600" lvl="1" indent="-342900" defTabSz="1166813">
              <a:buFont typeface="Wingdings" panose="05000000000000000000" pitchFamily="2" charset="2"/>
              <a:buChar char="ü"/>
            </a:pPr>
            <a:r>
              <a:rPr lang="fr-FR" sz="2800" dirty="0" smtClean="0"/>
              <a:t>Récures aux assistances techniques des partenaires</a:t>
            </a:r>
          </a:p>
          <a:p>
            <a:pPr marL="1244600" lvl="1" indent="-342900" defTabSz="1166813">
              <a:buFont typeface="Wingdings" panose="05000000000000000000" pitchFamily="2" charset="2"/>
              <a:buChar char="ü"/>
            </a:pPr>
            <a:r>
              <a:rPr lang="fr-FR" sz="2800" dirty="0" smtClean="0"/>
              <a:t>Organisations des sessions des travaux avec les cadre de la Prévision et de les sectorielles</a:t>
            </a:r>
            <a:endParaRPr lang="pt-PT" dirty="0"/>
          </a:p>
        </p:txBody>
      </p:sp>
      <p:sp>
        <p:nvSpPr>
          <p:cNvPr id="6" name="Rectangle 1"/>
          <p:cNvSpPr>
            <a:spLocks noChangeArrowheads="1"/>
          </p:cNvSpPr>
          <p:nvPr/>
        </p:nvSpPr>
        <p:spPr bwMode="auto">
          <a:xfrm>
            <a:off x="5747656" y="7521188"/>
            <a:ext cx="12192000"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1155CC"/>
                </a:solidFill>
                <a:effectLst/>
                <a:latin typeface="Arial" panose="020B0604020202020204" pitchFamily="34" charset="0"/>
                <a:cs typeface="Arial" panose="020B0604020202020204" pitchFamily="34" charset="0"/>
                <a:hlinkClick r:id="rId2"/>
              </a:rPr>
              <a:t>https://www.youtube.cm/watch?v=6Ao7HJb-cHw</a:t>
            </a:r>
            <a:endParaRPr kumimoji="0" lang="pt-PT" altLang="pt-PT"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
            </a:r>
            <a:b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br>
            <a:endParaRPr kumimoji="0" lang="pt-PT" altLang="pt-PT"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1155CC"/>
                </a:solidFill>
                <a:effectLst/>
                <a:latin typeface="Arial" panose="020B0604020202020204" pitchFamily="34" charset="0"/>
                <a:cs typeface="Arial" panose="020B0604020202020204" pitchFamily="34" charset="0"/>
                <a:hlinkClick r:id="rId2"/>
              </a:rPr>
              <a:t>https://www.youtube.com/watch?v=6Ao7HJb-cHw</a:t>
            </a:r>
            <a:endParaRPr kumimoji="0" lang="pt-PT" altLang="pt-PT"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
            </a:r>
            <a:b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br>
            <a:endParaRPr kumimoji="0" lang="pt-PT" altLang="pt-PT"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7394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26352"/>
          </a:xfrm>
        </p:spPr>
        <p:txBody>
          <a:bodyPr/>
          <a:lstStyle/>
          <a:p>
            <a:pPr algn="ctr"/>
            <a:r>
              <a:rPr lang="pt-PT" dirty="0" smtClean="0"/>
              <a:t>PERSPECTIVES </a:t>
            </a:r>
          </a:p>
        </p:txBody>
      </p:sp>
      <p:sp>
        <p:nvSpPr>
          <p:cNvPr id="8" name="Marcador de Posição de Conteúdo 7"/>
          <p:cNvSpPr>
            <a:spLocks noGrp="1"/>
          </p:cNvSpPr>
          <p:nvPr>
            <p:ph idx="1"/>
          </p:nvPr>
        </p:nvSpPr>
        <p:spPr/>
        <p:txBody>
          <a:bodyPr/>
          <a:lstStyle/>
          <a:p>
            <a:pPr marL="971550" lvl="1" indent="-514350">
              <a:buFont typeface="+mj-lt"/>
              <a:buAutoNum type="alphaLcParenR"/>
            </a:pPr>
            <a:r>
              <a:rPr lang="fr-FR" sz="3000" b="1" dirty="0" smtClean="0"/>
              <a:t>Financement </a:t>
            </a:r>
            <a:r>
              <a:rPr lang="fr-FR" sz="3000" b="1" dirty="0"/>
              <a:t>des travaux et renforcement des capacités </a:t>
            </a:r>
          </a:p>
          <a:p>
            <a:pPr marL="1244600" lvl="1" indent="-342900" defTabSz="1166813">
              <a:buFont typeface="Wingdings" panose="05000000000000000000" pitchFamily="2" charset="2"/>
              <a:buChar char="ü"/>
            </a:pPr>
            <a:r>
              <a:rPr lang="fr-FR" sz="3000" dirty="0" smtClean="0"/>
              <a:t>Mobilisation des financements du gouvernement et des partenaires techniques et financiers</a:t>
            </a:r>
          </a:p>
          <a:p>
            <a:pPr marL="1244600" lvl="1" indent="-342900" defTabSz="1166813">
              <a:buFont typeface="Wingdings" panose="05000000000000000000" pitchFamily="2" charset="2"/>
              <a:buChar char="ü"/>
            </a:pPr>
            <a:endParaRPr lang="fr-FR" sz="3000" dirty="0" smtClean="0"/>
          </a:p>
          <a:p>
            <a:pPr marL="1244600" lvl="1" indent="-342900" defTabSz="1166813">
              <a:buFont typeface="Wingdings" panose="05000000000000000000" pitchFamily="2" charset="2"/>
              <a:buChar char="ü"/>
            </a:pPr>
            <a:r>
              <a:rPr lang="fr-FR" sz="3000" dirty="0" smtClean="0"/>
              <a:t>Renforcement effective du personnel suivi d´un programme de formation et renforcement des capacités </a:t>
            </a:r>
          </a:p>
          <a:p>
            <a:pPr marL="1244600" lvl="1" indent="-342900" defTabSz="1166813">
              <a:buFont typeface="Wingdings" panose="05000000000000000000" pitchFamily="2" charset="2"/>
              <a:buChar char="ü"/>
            </a:pPr>
            <a:endParaRPr lang="fr-FR" sz="3000" b="1" dirty="0"/>
          </a:p>
          <a:p>
            <a:pPr marL="1244600" lvl="1" indent="-342900" defTabSz="1166813">
              <a:buFont typeface="Wingdings" panose="05000000000000000000" pitchFamily="2" charset="2"/>
              <a:buChar char="ü"/>
            </a:pPr>
            <a:r>
              <a:rPr lang="fr-FR" sz="3000" dirty="0" smtClean="0"/>
              <a:t>Production des comptes nationaux trimestrielles</a:t>
            </a:r>
            <a:endParaRPr lang="fr-FR" sz="3000" dirty="0"/>
          </a:p>
          <a:p>
            <a:pPr marL="914400" lvl="1" indent="-457200">
              <a:buFont typeface="+mj-lt"/>
              <a:buAutoNum type="alphaLcParenR" startAt="2"/>
            </a:pPr>
            <a:endParaRPr lang="pt-PT" sz="2000" dirty="0"/>
          </a:p>
        </p:txBody>
      </p:sp>
    </p:spTree>
    <p:extLst>
      <p:ext uri="{BB962C8B-B14F-4D97-AF65-F5344CB8AC3E}">
        <p14:creationId xmlns:p14="http://schemas.microsoft.com/office/powerpoint/2010/main" val="2935096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26352"/>
          </a:xfrm>
        </p:spPr>
        <p:txBody>
          <a:bodyPr>
            <a:normAutofit/>
          </a:bodyPr>
          <a:lstStyle/>
          <a:p>
            <a:pPr algn="ctr"/>
            <a:r>
              <a:rPr lang="fr-FR" b="1" dirty="0" smtClean="0"/>
              <a:t>CONCLUSION</a:t>
            </a:r>
            <a:r>
              <a:rPr lang="pt-PT" dirty="0" smtClean="0"/>
              <a:t> </a:t>
            </a:r>
          </a:p>
        </p:txBody>
      </p:sp>
      <p:sp>
        <p:nvSpPr>
          <p:cNvPr id="8" name="Marcador de Posição de Conteúdo 7"/>
          <p:cNvSpPr>
            <a:spLocks noGrp="1"/>
          </p:cNvSpPr>
          <p:nvPr>
            <p:ph idx="1"/>
          </p:nvPr>
        </p:nvSpPr>
        <p:spPr>
          <a:xfrm>
            <a:off x="838199" y="1825625"/>
            <a:ext cx="10664687" cy="4351338"/>
          </a:xfrm>
        </p:spPr>
        <p:txBody>
          <a:bodyPr>
            <a:normAutofit/>
          </a:bodyPr>
          <a:lstStyle/>
          <a:p>
            <a:pPr marL="457200" lvl="1" indent="0" algn="just">
              <a:buNone/>
            </a:pPr>
            <a:r>
              <a:rPr lang="fr-FR" sz="3000" dirty="0" smtClean="0"/>
              <a:t>Ces résultats ont été atteints, malgré les difficultés de plusieurs ordres, grâces aux </a:t>
            </a:r>
            <a:r>
              <a:rPr lang="fr-FR" sz="3000" smtClean="0"/>
              <a:t>appuis sporadiques </a:t>
            </a:r>
            <a:r>
              <a:rPr lang="fr-FR" sz="3000" dirty="0" smtClean="0"/>
              <a:t>du gouvernement et de la synergie des partenaires techniques e financiers, notamment AFRITAC de l´Ouest d´une coté et UEMOA et AFRISTAT de l´autre</a:t>
            </a:r>
            <a:r>
              <a:rPr lang="pt-PT" sz="3000" dirty="0" smtClean="0"/>
              <a:t>.</a:t>
            </a:r>
            <a:endParaRPr lang="pt-PT" sz="3000" dirty="0"/>
          </a:p>
        </p:txBody>
      </p:sp>
    </p:spTree>
    <p:extLst>
      <p:ext uri="{BB962C8B-B14F-4D97-AF65-F5344CB8AC3E}">
        <p14:creationId xmlns:p14="http://schemas.microsoft.com/office/powerpoint/2010/main" val="2892328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Posição de Conteúdo 4"/>
          <p:cNvGraphicFramePr>
            <a:graphicFrameLocks noGrp="1"/>
          </p:cNvGraphicFramePr>
          <p:nvPr>
            <p:ph idx="1"/>
            <p:extLst>
              <p:ext uri="{D42A27DB-BD31-4B8C-83A1-F6EECF244321}">
                <p14:modId xmlns:p14="http://schemas.microsoft.com/office/powerpoint/2010/main" val="2181167502"/>
              </p:ext>
            </p:extLst>
          </p:nvPr>
        </p:nvGraphicFramePr>
        <p:xfrm>
          <a:off x="838200" y="1970765"/>
          <a:ext cx="10515600" cy="2438400"/>
        </p:xfrm>
        <a:graphic>
          <a:graphicData uri="http://schemas.openxmlformats.org/drawingml/2006/table">
            <a:tbl>
              <a:tblPr firstRow="1" bandRow="1">
                <a:tableStyleId>{E8B1032C-EA38-4F05-BA0D-38AFFFC7BED3}</a:tableStyleId>
              </a:tblPr>
              <a:tblGrid>
                <a:gridCol w="10515600"/>
              </a:tblGrid>
              <a:tr h="370840">
                <a:tc>
                  <a:txBody>
                    <a:bodyPr/>
                    <a:lstStyle/>
                    <a:p>
                      <a:pPr algn="ctr"/>
                      <a:r>
                        <a:rPr lang="pt-PT" sz="7700" dirty="0" smtClean="0"/>
                        <a:t>Muito obrigado pela atenção</a:t>
                      </a:r>
                      <a:endParaRPr lang="pt-PT" sz="7700" dirty="0"/>
                    </a:p>
                  </a:txBody>
                  <a:tcPr/>
                </a:tc>
              </a:tr>
            </a:tbl>
          </a:graphicData>
        </a:graphic>
      </p:graphicFrame>
      <p:sp>
        <p:nvSpPr>
          <p:cNvPr id="4" name="Retângulo 3"/>
          <p:cNvSpPr/>
          <p:nvPr/>
        </p:nvSpPr>
        <p:spPr>
          <a:xfrm>
            <a:off x="2206171" y="4934856"/>
            <a:ext cx="7431315" cy="1138773"/>
          </a:xfrm>
          <a:prstGeom prst="rect">
            <a:avLst/>
          </a:prstGeom>
        </p:spPr>
        <p:txBody>
          <a:bodyPr wrap="square">
            <a:spAutoFit/>
          </a:bodyPr>
          <a:lstStyle/>
          <a:p>
            <a:r>
              <a:rPr lang="fr-FR" sz="2500" smtClean="0"/>
              <a:t>Publication des comptes de la nouvelle année de base :</a:t>
            </a:r>
          </a:p>
          <a:p>
            <a:pPr algn="ctr"/>
            <a:r>
              <a:rPr lang="fr-FR" sz="2500" smtClean="0">
                <a:hlinkClick r:id="rId2"/>
              </a:rPr>
              <a:t>https://www.youtube.com/watch?v=6Ao7HJb-cHw</a:t>
            </a:r>
            <a:r>
              <a:rPr lang="fr-FR" sz="2500" smtClean="0"/>
              <a:t> </a:t>
            </a:r>
          </a:p>
          <a:p>
            <a:endParaRPr lang="fr-FR"/>
          </a:p>
        </p:txBody>
      </p:sp>
    </p:spTree>
    <p:extLst>
      <p:ext uri="{BB962C8B-B14F-4D97-AF65-F5344CB8AC3E}">
        <p14:creationId xmlns:p14="http://schemas.microsoft.com/office/powerpoint/2010/main" val="4011254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72362"/>
            <a:ext cx="10515600" cy="774562"/>
          </a:xfrm>
        </p:spPr>
        <p:txBody>
          <a:bodyPr/>
          <a:lstStyle/>
          <a:p>
            <a:pPr algn="ctr"/>
            <a:r>
              <a:rPr lang="pt-PT" dirty="0" smtClean="0"/>
              <a:t>PLAN</a:t>
            </a:r>
            <a:endParaRPr lang="pt-PT" dirty="0"/>
          </a:p>
        </p:txBody>
      </p:sp>
      <p:sp>
        <p:nvSpPr>
          <p:cNvPr id="3" name="Marcador de Posição de Conteúdo 2"/>
          <p:cNvSpPr>
            <a:spLocks noGrp="1"/>
          </p:cNvSpPr>
          <p:nvPr>
            <p:ph idx="1"/>
          </p:nvPr>
        </p:nvSpPr>
        <p:spPr>
          <a:xfrm>
            <a:off x="838199" y="993916"/>
            <a:ext cx="10810461" cy="5037276"/>
          </a:xfrm>
        </p:spPr>
        <p:txBody>
          <a:bodyPr>
            <a:noAutofit/>
          </a:bodyPr>
          <a:lstStyle/>
          <a:p>
            <a:pPr marL="0" indent="0">
              <a:buNone/>
            </a:pPr>
            <a:r>
              <a:rPr lang="fr-FR" sz="2500" b="1" dirty="0"/>
              <a:t>Introduction </a:t>
            </a:r>
            <a:endParaRPr lang="pt-PT" sz="2500" dirty="0" smtClean="0"/>
          </a:p>
          <a:p>
            <a:pPr marL="265113" indent="-265113">
              <a:buFont typeface="+mj-lt"/>
              <a:buAutoNum type="arabicPeriod"/>
            </a:pPr>
            <a:r>
              <a:rPr lang="fr-FR" sz="2500" dirty="0" smtClean="0"/>
              <a:t>Etat </a:t>
            </a:r>
            <a:r>
              <a:rPr lang="fr-FR" sz="2500" dirty="0"/>
              <a:t>de mise en œuvre des recommandations du dernier </a:t>
            </a:r>
            <a:r>
              <a:rPr lang="fr-FR" sz="2500" dirty="0" smtClean="0"/>
              <a:t>atelier</a:t>
            </a:r>
            <a:endParaRPr lang="pt-PT" sz="2500" dirty="0" smtClean="0"/>
          </a:p>
          <a:p>
            <a:pPr marL="265113" indent="-265113">
              <a:buFont typeface="+mj-lt"/>
              <a:buAutoNum type="arabicPeriod"/>
            </a:pPr>
            <a:r>
              <a:rPr lang="fr-FR" sz="2500" dirty="0" smtClean="0"/>
              <a:t>Mise </a:t>
            </a:r>
            <a:r>
              <a:rPr lang="fr-FR" sz="2500" dirty="0"/>
              <a:t>en œuvre des nomenclatures d’activités et de produits (situation actuelle et </a:t>
            </a:r>
            <a:r>
              <a:rPr lang="fr-FR" sz="2500" dirty="0" smtClean="0"/>
              <a:t>perspectives)</a:t>
            </a:r>
            <a:endParaRPr lang="pt-PT" sz="2500" dirty="0" smtClean="0"/>
          </a:p>
          <a:p>
            <a:pPr marL="265113" indent="-265113">
              <a:buFont typeface="+mj-lt"/>
              <a:buAutoNum type="arabicPeriod"/>
            </a:pPr>
            <a:r>
              <a:rPr lang="fr-FR" sz="2500" dirty="0" smtClean="0"/>
              <a:t>Présentation </a:t>
            </a:r>
            <a:r>
              <a:rPr lang="fr-FR" sz="2500" dirty="0"/>
              <a:t>du plan de travail de </a:t>
            </a:r>
            <a:r>
              <a:rPr lang="fr-FR" sz="2500" dirty="0" err="1"/>
              <a:t>rebasage</a:t>
            </a:r>
            <a:r>
              <a:rPr lang="fr-FR" sz="2500" dirty="0"/>
              <a:t> des comptes et du passage au SCN2008 </a:t>
            </a:r>
            <a:endParaRPr lang="pt-PT" sz="2500" dirty="0"/>
          </a:p>
          <a:p>
            <a:pPr marL="265113" lvl="0" indent="-265113">
              <a:buFont typeface="+mj-lt"/>
              <a:buAutoNum type="arabicPeriod"/>
            </a:pPr>
            <a:r>
              <a:rPr lang="fr-FR" sz="2500" dirty="0" smtClean="0"/>
              <a:t>Etat </a:t>
            </a:r>
            <a:r>
              <a:rPr lang="fr-FR" sz="2500" dirty="0"/>
              <a:t>des travaux à ce jour </a:t>
            </a:r>
            <a:endParaRPr lang="fr-FR" sz="2500" dirty="0" smtClean="0"/>
          </a:p>
          <a:p>
            <a:pPr marL="265113" lvl="0" indent="-265113">
              <a:buFont typeface="+mj-lt"/>
              <a:buAutoNum type="arabicPeriod"/>
            </a:pPr>
            <a:r>
              <a:rPr lang="fr-FR" sz="2500" dirty="0" smtClean="0"/>
              <a:t>Points </a:t>
            </a:r>
            <a:r>
              <a:rPr lang="fr-FR" sz="2500" dirty="0"/>
              <a:t>sur les travaux de la rénovation restants à </a:t>
            </a:r>
            <a:r>
              <a:rPr lang="fr-FR" sz="2500" dirty="0" smtClean="0"/>
              <a:t>faire</a:t>
            </a:r>
            <a:endParaRPr lang="pt-PT" sz="2500" dirty="0" smtClean="0"/>
          </a:p>
          <a:p>
            <a:pPr marL="265113" lvl="0" indent="-265113">
              <a:buFont typeface="+mj-lt"/>
              <a:buAutoNum type="arabicPeriod"/>
            </a:pPr>
            <a:r>
              <a:rPr lang="fr-FR" sz="2500" dirty="0" smtClean="0"/>
              <a:t>Difficultés </a:t>
            </a:r>
            <a:r>
              <a:rPr lang="fr-FR" sz="2500" dirty="0"/>
              <a:t>rencontrées et solutions escomptées </a:t>
            </a:r>
            <a:r>
              <a:rPr lang="fr-FR" sz="2500" dirty="0" smtClean="0"/>
              <a:t>:</a:t>
            </a:r>
            <a:endParaRPr lang="pt-PT" sz="2500" dirty="0" smtClean="0"/>
          </a:p>
          <a:p>
            <a:pPr marL="265113" lvl="0" indent="-265113">
              <a:buFont typeface="+mj-lt"/>
              <a:buAutoNum type="arabicPeriod"/>
            </a:pPr>
            <a:r>
              <a:rPr lang="fr-FR" sz="2500" dirty="0" smtClean="0"/>
              <a:t>Perspectives </a:t>
            </a:r>
            <a:endParaRPr lang="pt-PT" sz="2500" dirty="0"/>
          </a:p>
          <a:p>
            <a:pPr marL="0" indent="0">
              <a:buNone/>
            </a:pPr>
            <a:r>
              <a:rPr lang="fr-FR" sz="2500" b="1" dirty="0"/>
              <a:t>Conclusion</a:t>
            </a:r>
            <a:endParaRPr lang="pt-PT" sz="2500" dirty="0"/>
          </a:p>
          <a:p>
            <a:pPr marL="265113" lvl="0" indent="-265113">
              <a:buFont typeface="+mj-lt"/>
              <a:buAutoNum type="arabicPeriod"/>
            </a:pPr>
            <a:endParaRPr lang="pt-PT" sz="2000" dirty="0"/>
          </a:p>
        </p:txBody>
      </p:sp>
    </p:spTree>
    <p:extLst>
      <p:ext uri="{BB962C8B-B14F-4D97-AF65-F5344CB8AC3E}">
        <p14:creationId xmlns:p14="http://schemas.microsoft.com/office/powerpoint/2010/main" val="873668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26352"/>
          </a:xfrm>
        </p:spPr>
        <p:txBody>
          <a:bodyPr/>
          <a:lstStyle/>
          <a:p>
            <a:pPr algn="ctr"/>
            <a:r>
              <a:rPr lang="pt-PT" dirty="0" smtClean="0"/>
              <a:t>INTRODUCTION </a:t>
            </a:r>
          </a:p>
        </p:txBody>
      </p:sp>
      <p:sp>
        <p:nvSpPr>
          <p:cNvPr id="3" name="Marcador de Posição de Conteúdo 2"/>
          <p:cNvSpPr>
            <a:spLocks noGrp="1"/>
          </p:cNvSpPr>
          <p:nvPr>
            <p:ph idx="1"/>
          </p:nvPr>
        </p:nvSpPr>
        <p:spPr>
          <a:xfrm>
            <a:off x="838200" y="1590261"/>
            <a:ext cx="10515600" cy="4586702"/>
          </a:xfrm>
        </p:spPr>
        <p:txBody>
          <a:bodyPr>
            <a:normAutofit/>
          </a:bodyPr>
          <a:lstStyle/>
          <a:p>
            <a:pPr marL="0" lvl="0" indent="0" algn="just">
              <a:buNone/>
            </a:pPr>
            <a:r>
              <a:rPr lang="fr-FR" sz="3000" dirty="0" smtClean="0"/>
              <a:t>Le processus de rénovation des comptes nationaux a débuté en 2014 avec l'assistance technique d´AFRITAC de l´Ouest.</a:t>
            </a:r>
          </a:p>
          <a:p>
            <a:pPr marL="0" lvl="0" indent="0" algn="just">
              <a:buNone/>
            </a:pPr>
            <a:r>
              <a:rPr lang="fr-FR" sz="3000" dirty="0" smtClean="0"/>
              <a:t>Le PSR-UEMOA 2015-2020 est venu renforcer les </a:t>
            </a:r>
            <a:r>
              <a:rPr lang="fr-FR" sz="3000" dirty="0" smtClean="0"/>
              <a:t>aspects </a:t>
            </a:r>
            <a:r>
              <a:rPr lang="fr-FR" sz="3000" dirty="0" smtClean="0"/>
              <a:t>techniques et résoudre en grande partie les problèmes financiers. Après une période de travail très dure et une série des appuis techniques, le pays dispose maintenant d´une nouvelle année de base des comptes nationaux élaborées avec le ERETES, </a:t>
            </a:r>
            <a:r>
              <a:rPr lang="fr-FR" sz="3000" dirty="0" smtClean="0"/>
              <a:t>selon </a:t>
            </a:r>
            <a:r>
              <a:rPr lang="fr-FR" sz="3000" dirty="0" smtClean="0"/>
              <a:t>SCN2008. Les nouveaux comptes ont permis de revoir le PIB a </a:t>
            </a:r>
            <a:r>
              <a:rPr lang="fr-FR" sz="3000" dirty="0" smtClean="0"/>
              <a:t>la hausse </a:t>
            </a:r>
            <a:r>
              <a:rPr lang="fr-FR" sz="3000" dirty="0" smtClean="0"/>
              <a:t>de 9,9%.</a:t>
            </a:r>
            <a:endParaRPr lang="fr-FR" sz="2000" dirty="0"/>
          </a:p>
        </p:txBody>
      </p:sp>
    </p:spTree>
    <p:extLst>
      <p:ext uri="{BB962C8B-B14F-4D97-AF65-F5344CB8AC3E}">
        <p14:creationId xmlns:p14="http://schemas.microsoft.com/office/powerpoint/2010/main" val="2215127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460" y="365126"/>
            <a:ext cx="10717696" cy="1026352"/>
          </a:xfrm>
        </p:spPr>
        <p:txBody>
          <a:bodyPr>
            <a:normAutofit fontScale="90000"/>
          </a:bodyPr>
          <a:lstStyle/>
          <a:p>
            <a:pPr algn="ctr"/>
            <a:r>
              <a:rPr lang="fr-FR" dirty="0" smtClean="0"/>
              <a:t>ETAT DE MISE EN ŒUVRE DES RECOMMANDATIONS     DU DERNIER ATELIER</a:t>
            </a:r>
            <a:r>
              <a:rPr lang="pt-PT" dirty="0" smtClean="0"/>
              <a:t> </a:t>
            </a:r>
          </a:p>
        </p:txBody>
      </p:sp>
      <p:graphicFrame>
        <p:nvGraphicFramePr>
          <p:cNvPr id="10" name="Marcador de Posição de Conteúdo 9"/>
          <p:cNvGraphicFramePr>
            <a:graphicFrameLocks noGrp="1"/>
          </p:cNvGraphicFramePr>
          <p:nvPr>
            <p:ph idx="1"/>
            <p:extLst>
              <p:ext uri="{D42A27DB-BD31-4B8C-83A1-F6EECF244321}">
                <p14:modId xmlns:p14="http://schemas.microsoft.com/office/powerpoint/2010/main" val="3068920626"/>
              </p:ext>
            </p:extLst>
          </p:nvPr>
        </p:nvGraphicFramePr>
        <p:xfrm>
          <a:off x="698500" y="1536699"/>
          <a:ext cx="10923656" cy="4917394"/>
        </p:xfrm>
        <a:graphic>
          <a:graphicData uri="http://schemas.openxmlformats.org/drawingml/2006/table">
            <a:tbl>
              <a:tblPr>
                <a:tableStyleId>{5940675A-B579-460E-94D1-54222C63F5DA}</a:tableStyleId>
              </a:tblPr>
              <a:tblGrid>
                <a:gridCol w="609600"/>
                <a:gridCol w="9372600"/>
                <a:gridCol w="941456"/>
              </a:tblGrid>
              <a:tr h="323765">
                <a:tc>
                  <a:txBody>
                    <a:bodyPr/>
                    <a:lstStyle/>
                    <a:p>
                      <a:pPr algn="ctr" fontAlgn="b"/>
                      <a:r>
                        <a:rPr lang="pt-PT" sz="2000" b="1" u="none" strike="noStrike" dirty="0">
                          <a:effectLst/>
                        </a:rPr>
                        <a:t>N/O</a:t>
                      </a:r>
                      <a:endParaRPr lang="pt-PT"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PT" sz="2000" b="1" u="none" strike="noStrike" dirty="0" err="1">
                          <a:effectLst/>
                        </a:rPr>
                        <a:t>Recommandations</a:t>
                      </a:r>
                      <a:endParaRPr lang="pt-PT"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PT" sz="2000" b="1" u="none" strike="noStrike" dirty="0">
                          <a:effectLst/>
                        </a:rPr>
                        <a:t>Status</a:t>
                      </a:r>
                      <a:endParaRPr lang="pt-PT" sz="2000" b="1" i="0" u="none" strike="noStrike" dirty="0">
                        <a:solidFill>
                          <a:srgbClr val="000000"/>
                        </a:solidFill>
                        <a:effectLst/>
                        <a:latin typeface="Arial" panose="020B0604020202020204" pitchFamily="34" charset="0"/>
                      </a:endParaRPr>
                    </a:p>
                  </a:txBody>
                  <a:tcPr marL="9525" marR="9525" marT="9525" marB="0" anchor="b"/>
                </a:tc>
              </a:tr>
              <a:tr h="546353">
                <a:tc>
                  <a:txBody>
                    <a:bodyPr/>
                    <a:lstStyle/>
                    <a:p>
                      <a:pPr algn="ctr" fontAlgn="ctr"/>
                      <a:r>
                        <a:rPr lang="pt-PT" sz="2000" u="none" strike="noStrike" dirty="0">
                          <a:effectLst/>
                        </a:rPr>
                        <a:t>01</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Renforcer les services en charge de la production des comptes nationaux en ressources humaines de qualité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a:effectLst/>
                        </a:rPr>
                        <a:t>Non</a:t>
                      </a:r>
                      <a:endParaRPr lang="pt-PT" sz="2000" b="0" i="0" u="none" strike="noStrike">
                        <a:solidFill>
                          <a:srgbClr val="000000"/>
                        </a:solidFill>
                        <a:effectLst/>
                        <a:latin typeface="Arial" panose="020B0604020202020204" pitchFamily="34" charset="0"/>
                      </a:endParaRPr>
                    </a:p>
                  </a:txBody>
                  <a:tcPr marL="9525" marR="9525" marT="9525" marB="0" anchor="ctr"/>
                </a:tc>
              </a:tr>
              <a:tr h="789176">
                <a:tc>
                  <a:txBody>
                    <a:bodyPr/>
                    <a:lstStyle/>
                    <a:p>
                      <a:pPr algn="ctr" fontAlgn="ctr"/>
                      <a:r>
                        <a:rPr lang="pt-PT" sz="2000" u="none" strike="noStrike" dirty="0">
                          <a:effectLst/>
                        </a:rPr>
                        <a:t>02</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Poursuivre les efforts pour la résorption des retards dans la production et la publication des comptes nationaux selon le SCN 93 jusqu’à la publication de la série </a:t>
                      </a:r>
                      <a:r>
                        <a:rPr lang="fr-FR" sz="2000" u="none" strike="noStrike" dirty="0" err="1">
                          <a:effectLst/>
                        </a:rPr>
                        <a:t>retropolée</a:t>
                      </a:r>
                      <a:r>
                        <a:rPr lang="fr-FR" sz="2000" u="none" strike="noStrike" dirty="0">
                          <a:effectLst/>
                        </a:rPr>
                        <a:t> selon le SCN 2008;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a:effectLst/>
                        </a:rPr>
                        <a:t>Oui</a:t>
                      </a:r>
                      <a:endParaRPr lang="pt-PT" sz="2000" b="0" i="0" u="none" strike="noStrike">
                        <a:solidFill>
                          <a:srgbClr val="000000"/>
                        </a:solidFill>
                        <a:effectLst/>
                        <a:latin typeface="Arial" panose="020B0604020202020204" pitchFamily="34" charset="0"/>
                      </a:endParaRPr>
                    </a:p>
                  </a:txBody>
                  <a:tcPr marL="9525" marR="9525" marT="9525" marB="0" anchor="ctr"/>
                </a:tc>
              </a:tr>
              <a:tr h="576706">
                <a:tc>
                  <a:txBody>
                    <a:bodyPr/>
                    <a:lstStyle/>
                    <a:p>
                      <a:pPr algn="ctr" fontAlgn="ctr"/>
                      <a:r>
                        <a:rPr lang="pt-PT" sz="2000" u="none" strike="noStrike">
                          <a:effectLst/>
                        </a:rPr>
                        <a:t>03</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Accélérer la validation et la diffusion des nomenclatures nationales d’activités et de produits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a:effectLst/>
                        </a:rPr>
                        <a:t>Oui</a:t>
                      </a:r>
                      <a:endParaRPr lang="pt-PT" sz="2000" b="0" i="0" u="none" strike="noStrike">
                        <a:solidFill>
                          <a:srgbClr val="000000"/>
                        </a:solidFill>
                        <a:effectLst/>
                        <a:latin typeface="Arial" panose="020B0604020202020204" pitchFamily="34" charset="0"/>
                      </a:endParaRPr>
                    </a:p>
                  </a:txBody>
                  <a:tcPr marL="9525" marR="9525" marT="9525" marB="0" anchor="ctr"/>
                </a:tc>
              </a:tr>
              <a:tr h="971294">
                <a:tc>
                  <a:txBody>
                    <a:bodyPr/>
                    <a:lstStyle/>
                    <a:p>
                      <a:pPr algn="ctr" fontAlgn="ctr"/>
                      <a:r>
                        <a:rPr lang="pt-PT" sz="2000" u="none" strike="noStrike">
                          <a:effectLst/>
                        </a:rPr>
                        <a:t>04</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 Mettre en place des stratégies pour pérenniser les acquis de la rénovation des comptes nationaux (mobilisation des ressources humaines, matérielles et financières, respect des normes internationales et des délais de diffusion, etc.)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a:effectLst/>
                        </a:rPr>
                        <a:t>Non</a:t>
                      </a:r>
                      <a:endParaRPr lang="pt-PT" sz="2000" b="0" i="0" u="none" strike="noStrike">
                        <a:solidFill>
                          <a:srgbClr val="000000"/>
                        </a:solidFill>
                        <a:effectLst/>
                        <a:latin typeface="Arial" panose="020B0604020202020204" pitchFamily="34" charset="0"/>
                      </a:endParaRPr>
                    </a:p>
                  </a:txBody>
                  <a:tcPr marL="9525" marR="9525" marT="9525" marB="0" anchor="ctr"/>
                </a:tc>
              </a:tr>
              <a:tr h="768941">
                <a:tc>
                  <a:txBody>
                    <a:bodyPr/>
                    <a:lstStyle/>
                    <a:p>
                      <a:pPr algn="ctr" fontAlgn="ctr"/>
                      <a:r>
                        <a:rPr lang="pt-PT" sz="2000" u="none" strike="noStrike">
                          <a:effectLst/>
                        </a:rPr>
                        <a:t>05</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Asseoir un cadre de concertation entre les INS et la BCEAO pour s’accorder sur la méthodologie d’évaluation du SIFIM et sa répartition (notamment à l’importation et à l’exportation);</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a:effectLst/>
                        </a:rPr>
                        <a:t>Non</a:t>
                      </a:r>
                      <a:endParaRPr lang="pt-PT" sz="2000" b="0" i="0" u="none" strike="noStrike">
                        <a:solidFill>
                          <a:srgbClr val="000000"/>
                        </a:solidFill>
                        <a:effectLst/>
                        <a:latin typeface="Arial" panose="020B0604020202020204" pitchFamily="34" charset="0"/>
                      </a:endParaRPr>
                    </a:p>
                  </a:txBody>
                  <a:tcPr marL="9525" marR="9525" marT="9525" marB="0" anchor="ctr"/>
                </a:tc>
              </a:tr>
              <a:tr h="536235">
                <a:tc>
                  <a:txBody>
                    <a:bodyPr/>
                    <a:lstStyle/>
                    <a:p>
                      <a:pPr algn="ctr" fontAlgn="ctr"/>
                      <a:r>
                        <a:rPr lang="pt-PT" sz="2000" u="none" strike="noStrike">
                          <a:effectLst/>
                        </a:rPr>
                        <a:t>06</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Accélérer la mise en œuvre du SCN 2008 tel que prévu dans les plans d’actions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err="1">
                          <a:effectLst/>
                        </a:rPr>
                        <a:t>Oui</a:t>
                      </a:r>
                      <a:endParaRPr lang="pt-PT" sz="20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59370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460" y="365126"/>
            <a:ext cx="10717696" cy="1026352"/>
          </a:xfrm>
        </p:spPr>
        <p:txBody>
          <a:bodyPr>
            <a:normAutofit fontScale="90000"/>
          </a:bodyPr>
          <a:lstStyle/>
          <a:p>
            <a:pPr algn="ctr"/>
            <a:r>
              <a:rPr lang="fr-FR" dirty="0" smtClean="0"/>
              <a:t>ETAT DE MISE EN ŒUVRE DES RECOMMANDATIONS     DU DERNIER ATELIER</a:t>
            </a:r>
            <a:r>
              <a:rPr lang="pt-PT" dirty="0" smtClean="0"/>
              <a:t> </a:t>
            </a:r>
          </a:p>
        </p:txBody>
      </p:sp>
      <p:graphicFrame>
        <p:nvGraphicFramePr>
          <p:cNvPr id="3" name="Marcador de Posição de Conteúdo 2"/>
          <p:cNvGraphicFramePr>
            <a:graphicFrameLocks noGrp="1"/>
          </p:cNvGraphicFramePr>
          <p:nvPr>
            <p:ph idx="1"/>
            <p:extLst>
              <p:ext uri="{D42A27DB-BD31-4B8C-83A1-F6EECF244321}">
                <p14:modId xmlns:p14="http://schemas.microsoft.com/office/powerpoint/2010/main" val="3889272410"/>
              </p:ext>
            </p:extLst>
          </p:nvPr>
        </p:nvGraphicFramePr>
        <p:xfrm>
          <a:off x="558801" y="1539081"/>
          <a:ext cx="11063355" cy="4703159"/>
        </p:xfrm>
        <a:graphic>
          <a:graphicData uri="http://schemas.openxmlformats.org/drawingml/2006/table">
            <a:tbl>
              <a:tblPr>
                <a:tableStyleId>{5940675A-B579-460E-94D1-54222C63F5DA}</a:tableStyleId>
              </a:tblPr>
              <a:tblGrid>
                <a:gridCol w="596899"/>
                <a:gridCol w="9575800"/>
                <a:gridCol w="890656"/>
              </a:tblGrid>
              <a:tr h="337254">
                <a:tc>
                  <a:txBody>
                    <a:bodyPr/>
                    <a:lstStyle/>
                    <a:p>
                      <a:pPr algn="ctr" fontAlgn="b"/>
                      <a:r>
                        <a:rPr lang="pt-PT" sz="2000" u="none" strike="noStrike" dirty="0">
                          <a:effectLst/>
                        </a:rPr>
                        <a:t>N/O</a:t>
                      </a:r>
                      <a:endParaRPr lang="pt-PT"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PT" sz="2000" u="none" strike="noStrike" dirty="0" err="1">
                          <a:effectLst/>
                        </a:rPr>
                        <a:t>Recommandations</a:t>
                      </a:r>
                      <a:endParaRPr lang="pt-PT"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PT" sz="2000" u="none" strike="noStrike" dirty="0">
                          <a:effectLst/>
                        </a:rPr>
                        <a:t>Status</a:t>
                      </a:r>
                      <a:endParaRPr lang="pt-PT" sz="2000" b="0" i="0" u="none" strike="noStrike" dirty="0">
                        <a:solidFill>
                          <a:srgbClr val="000000"/>
                        </a:solidFill>
                        <a:effectLst/>
                        <a:latin typeface="Arial" panose="020B0604020202020204" pitchFamily="34" charset="0"/>
                      </a:endParaRPr>
                    </a:p>
                  </a:txBody>
                  <a:tcPr marL="9525" marR="9525" marT="9525" marB="0" anchor="b"/>
                </a:tc>
              </a:tr>
              <a:tr h="734024">
                <a:tc>
                  <a:txBody>
                    <a:bodyPr/>
                    <a:lstStyle/>
                    <a:p>
                      <a:pPr algn="ctr" fontAlgn="ctr"/>
                      <a:r>
                        <a:rPr lang="pt-PT" sz="2000" u="none" strike="noStrike" dirty="0">
                          <a:effectLst/>
                        </a:rPr>
                        <a:t>07</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Organiser des ateliers techniques d’examen des résultats des comptes nationaux de la nouvelle année de base étendu aux partenaires;</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err="1">
                          <a:effectLst/>
                        </a:rPr>
                        <a:t>Oui</a:t>
                      </a:r>
                      <a:endParaRPr lang="pt-PT" sz="2000" b="0" i="0" u="none" strike="noStrike" dirty="0">
                        <a:solidFill>
                          <a:srgbClr val="000000"/>
                        </a:solidFill>
                        <a:effectLst/>
                        <a:latin typeface="Arial" panose="020B0604020202020204" pitchFamily="34" charset="0"/>
                      </a:endParaRPr>
                    </a:p>
                  </a:txBody>
                  <a:tcPr marL="9525" marR="9525" marT="9525" marB="0" anchor="ctr"/>
                </a:tc>
              </a:tr>
              <a:tr h="535640">
                <a:tc>
                  <a:txBody>
                    <a:bodyPr/>
                    <a:lstStyle/>
                    <a:p>
                      <a:pPr algn="ctr" fontAlgn="ctr"/>
                      <a:r>
                        <a:rPr lang="pt-PT" sz="2000" u="none" strike="noStrike">
                          <a:effectLst/>
                        </a:rPr>
                        <a:t>08</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 Elaborer les documents méthodologiques de production des comptes nationaux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err="1">
                          <a:effectLst/>
                        </a:rPr>
                        <a:t>Partiel</a:t>
                      </a:r>
                      <a:endParaRPr lang="pt-PT" sz="2000" b="0" i="0" u="none" strike="noStrike" dirty="0">
                        <a:solidFill>
                          <a:srgbClr val="000000"/>
                        </a:solidFill>
                        <a:effectLst/>
                        <a:latin typeface="Arial" panose="020B0604020202020204" pitchFamily="34" charset="0"/>
                      </a:endParaRPr>
                    </a:p>
                  </a:txBody>
                  <a:tcPr marL="9525" marR="9525" marT="9525" marB="0" anchor="ctr"/>
                </a:tc>
              </a:tr>
              <a:tr h="714187">
                <a:tc>
                  <a:txBody>
                    <a:bodyPr/>
                    <a:lstStyle/>
                    <a:p>
                      <a:pPr algn="ctr" fontAlgn="ctr"/>
                      <a:r>
                        <a:rPr lang="pt-PT" sz="2000" u="none" strike="noStrike" dirty="0">
                          <a:effectLst/>
                        </a:rPr>
                        <a:t>09</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b="1" u="none" strike="noStrike" dirty="0">
                          <a:solidFill>
                            <a:schemeClr val="tx1"/>
                          </a:solidFill>
                          <a:effectLst/>
                        </a:rPr>
                        <a:t>Accélérer l’acquisition du logiciel Progress au profit des services des comptes nationaux pour les sept (7) Etats membres : Bénin, Burkina Faso, Côte d’Ivoire, Guinée Bissau, Mali, Niger et Togo.</a:t>
                      </a:r>
                      <a:endParaRPr lang="fr-FR" sz="2000" b="1" i="0" u="none" strike="noStrike" dirty="0">
                        <a:solidFill>
                          <a:schemeClr val="tx1"/>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a:effectLst/>
                        </a:rPr>
                        <a:t>Non</a:t>
                      </a:r>
                      <a:endParaRPr lang="pt-PT" sz="2000" b="0" i="0" u="none" strike="noStrike" dirty="0">
                        <a:solidFill>
                          <a:srgbClr val="000000"/>
                        </a:solidFill>
                        <a:effectLst/>
                        <a:latin typeface="Arial" panose="020B0604020202020204" pitchFamily="34" charset="0"/>
                      </a:endParaRPr>
                    </a:p>
                  </a:txBody>
                  <a:tcPr marL="9525" marR="9525" marT="9525" marB="0" anchor="ctr"/>
                </a:tc>
              </a:tr>
              <a:tr h="704267">
                <a:tc>
                  <a:txBody>
                    <a:bodyPr/>
                    <a:lstStyle/>
                    <a:p>
                      <a:pPr algn="ctr" fontAlgn="ctr"/>
                      <a:r>
                        <a:rPr lang="pt-PT" sz="2000" u="none" strike="noStrike">
                          <a:effectLst/>
                        </a:rPr>
                        <a:t>10</a:t>
                      </a:r>
                      <a:endParaRPr lang="pt-PT" sz="2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Transmettre les résultats des séries des comptes nationaux produits aux institutions partenaires Commission de l’UEMOA, BCEAO, AFRISTAT et AFRITAC Ouest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err="1">
                          <a:effectLst/>
                        </a:rPr>
                        <a:t>Oui</a:t>
                      </a:r>
                      <a:endParaRPr lang="pt-PT" sz="2000" b="0" i="0" u="none" strike="noStrike" dirty="0">
                        <a:solidFill>
                          <a:srgbClr val="000000"/>
                        </a:solidFill>
                        <a:effectLst/>
                        <a:latin typeface="Arial" panose="020B0604020202020204" pitchFamily="34" charset="0"/>
                      </a:endParaRPr>
                    </a:p>
                  </a:txBody>
                  <a:tcPr marL="9525" marR="9525" marT="9525" marB="0" anchor="ctr"/>
                </a:tc>
              </a:tr>
              <a:tr h="743944">
                <a:tc>
                  <a:txBody>
                    <a:bodyPr/>
                    <a:lstStyle/>
                    <a:p>
                      <a:pPr algn="ctr" fontAlgn="ctr"/>
                      <a:r>
                        <a:rPr lang="pt-PT" sz="2000" u="none" strike="noStrike" dirty="0">
                          <a:effectLst/>
                        </a:rPr>
                        <a:t>11</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smtClean="0">
                          <a:effectLst/>
                        </a:rPr>
                        <a:t>Diffuser </a:t>
                      </a:r>
                      <a:r>
                        <a:rPr lang="fr-FR" sz="2000" u="none" strike="noStrike" dirty="0">
                          <a:effectLst/>
                        </a:rPr>
                        <a:t>les publications des résultats des comptes nationaux en anglais pour une meilleure valorisation des acquis sur le plan international.</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a:effectLst/>
                        </a:rPr>
                        <a:t>Non</a:t>
                      </a:r>
                      <a:endParaRPr lang="pt-PT" sz="2000" b="0" i="0" u="none" strike="noStrike" dirty="0">
                        <a:solidFill>
                          <a:srgbClr val="000000"/>
                        </a:solidFill>
                        <a:effectLst/>
                        <a:latin typeface="Arial" panose="020B0604020202020204" pitchFamily="34" charset="0"/>
                      </a:endParaRPr>
                    </a:p>
                  </a:txBody>
                  <a:tcPr marL="9525" marR="9525" marT="9525" marB="0" anchor="ctr"/>
                </a:tc>
              </a:tr>
              <a:tr h="724105">
                <a:tc>
                  <a:txBody>
                    <a:bodyPr/>
                    <a:lstStyle/>
                    <a:p>
                      <a:pPr algn="ctr" fontAlgn="ctr"/>
                      <a:r>
                        <a:rPr lang="pt-PT" sz="2000" u="none" strike="noStrike" dirty="0">
                          <a:effectLst/>
                        </a:rPr>
                        <a:t>12</a:t>
                      </a:r>
                      <a:endParaRPr lang="pt-PT"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fr-FR" sz="2000" u="none" strike="noStrike" dirty="0">
                          <a:effectLst/>
                        </a:rPr>
                        <a:t> Impliquer les comptables nationaux dans la conception des opérations d’enquêtes en vue de prendre en compte les besoins spécifiques de la comptabilité nationale. </a:t>
                      </a:r>
                      <a:endParaRPr lang="fr-FR" sz="2000" b="0" i="0" u="none" strike="noStrike" dirty="0">
                        <a:solidFill>
                          <a:srgbClr val="000000"/>
                        </a:solidFill>
                        <a:effectLst/>
                        <a:latin typeface="Arial" panose="020B0604020202020204" pitchFamily="34" charset="0"/>
                      </a:endParaRPr>
                    </a:p>
                  </a:txBody>
                  <a:tcPr marL="108000" marR="9525" marT="9525" marB="0" anchor="ctr"/>
                </a:tc>
                <a:tc>
                  <a:txBody>
                    <a:bodyPr/>
                    <a:lstStyle/>
                    <a:p>
                      <a:pPr algn="ctr" fontAlgn="ctr"/>
                      <a:r>
                        <a:rPr lang="pt-PT" sz="2000" u="none" strike="noStrike" dirty="0">
                          <a:effectLst/>
                        </a:rPr>
                        <a:t>Non</a:t>
                      </a:r>
                      <a:endParaRPr lang="pt-PT" sz="20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3916222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8870" y="404882"/>
            <a:ext cx="10893286" cy="1026352"/>
          </a:xfrm>
        </p:spPr>
        <p:txBody>
          <a:bodyPr>
            <a:normAutofit fontScale="90000"/>
          </a:bodyPr>
          <a:lstStyle/>
          <a:p>
            <a:pPr algn="ctr"/>
            <a:r>
              <a:rPr lang="fr-FR" dirty="0" smtClean="0"/>
              <a:t>MISE EN ŒUVRE DES NOMENCLATURES D’ACTIVITÉS ET DE PRODUITS (situation actuelle et perspectives)</a:t>
            </a:r>
          </a:p>
        </p:txBody>
      </p:sp>
      <p:sp>
        <p:nvSpPr>
          <p:cNvPr id="3" name="Marcador de Posição de Conteúdo 2"/>
          <p:cNvSpPr>
            <a:spLocks noGrp="1"/>
          </p:cNvSpPr>
          <p:nvPr>
            <p:ph idx="1"/>
          </p:nvPr>
        </p:nvSpPr>
        <p:spPr>
          <a:xfrm>
            <a:off x="838200" y="1908309"/>
            <a:ext cx="10515600" cy="4507189"/>
          </a:xfrm>
        </p:spPr>
        <p:txBody>
          <a:bodyPr>
            <a:normAutofit/>
          </a:bodyPr>
          <a:lstStyle/>
          <a:p>
            <a:pPr marL="450850" lvl="0" indent="-450850">
              <a:buFont typeface="Wingdings" panose="05000000000000000000" pitchFamily="2" charset="2"/>
              <a:buChar char="Ø"/>
            </a:pPr>
            <a:r>
              <a:rPr lang="pt-PT" sz="2400" dirty="0" smtClean="0"/>
              <a:t>Nomenclature </a:t>
            </a:r>
            <a:r>
              <a:rPr lang="pt-PT" sz="2400" dirty="0" err="1" smtClean="0"/>
              <a:t>nationale</a:t>
            </a:r>
            <a:r>
              <a:rPr lang="pt-PT" sz="2400" dirty="0" smtClean="0"/>
              <a:t> </a:t>
            </a:r>
            <a:r>
              <a:rPr lang="pt-PT" sz="2400" dirty="0" err="1" smtClean="0"/>
              <a:t>des</a:t>
            </a:r>
            <a:r>
              <a:rPr lang="pt-PT" sz="2400" dirty="0" smtClean="0"/>
              <a:t> </a:t>
            </a:r>
            <a:r>
              <a:rPr lang="pt-PT" sz="2400" dirty="0" err="1" smtClean="0"/>
              <a:t>activités</a:t>
            </a:r>
            <a:r>
              <a:rPr lang="pt-PT" sz="2400" dirty="0" smtClean="0"/>
              <a:t> – CAE-GB rev.1 – Base NAEMA rev.1</a:t>
            </a:r>
          </a:p>
          <a:p>
            <a:pPr marL="0" lvl="0" indent="0">
              <a:buNone/>
            </a:pPr>
            <a:endParaRPr lang="pt-PT" sz="2400" dirty="0" smtClean="0"/>
          </a:p>
          <a:p>
            <a:pPr marL="450850" lvl="0" indent="-450850">
              <a:buFont typeface="Wingdings" panose="05000000000000000000" pitchFamily="2" charset="2"/>
              <a:buChar char="Ø"/>
            </a:pPr>
            <a:r>
              <a:rPr lang="pt-PT" sz="2400" dirty="0" smtClean="0"/>
              <a:t>Nomenclature CN </a:t>
            </a:r>
            <a:r>
              <a:rPr lang="pt-PT" sz="2400" dirty="0" err="1" smtClean="0"/>
              <a:t>des</a:t>
            </a:r>
            <a:r>
              <a:rPr lang="pt-PT" sz="2400" dirty="0" smtClean="0"/>
              <a:t> </a:t>
            </a:r>
            <a:r>
              <a:rPr lang="pt-PT" sz="2400" dirty="0" err="1" smtClean="0"/>
              <a:t>produits</a:t>
            </a:r>
            <a:r>
              <a:rPr lang="pt-PT" sz="2400" dirty="0" smtClean="0"/>
              <a:t> – CNBS rev.1 – Base NOPEMA rev.1 </a:t>
            </a:r>
          </a:p>
          <a:p>
            <a:pPr marL="0" lvl="0" indent="0">
              <a:buNone/>
            </a:pPr>
            <a:endParaRPr lang="pt-PT" sz="2400" dirty="0" smtClean="0"/>
          </a:p>
          <a:p>
            <a:pPr marL="450850" lvl="0" indent="-450850">
              <a:buFont typeface="Wingdings" panose="05000000000000000000" pitchFamily="2" charset="2"/>
              <a:buChar char="Ø"/>
            </a:pPr>
            <a:r>
              <a:rPr lang="pt-PT" sz="2400" dirty="0" smtClean="0"/>
              <a:t>Nomenclature CN </a:t>
            </a:r>
            <a:r>
              <a:rPr lang="pt-PT" sz="2400" dirty="0" err="1" smtClean="0"/>
              <a:t>des</a:t>
            </a:r>
            <a:r>
              <a:rPr lang="pt-PT" sz="2400" dirty="0" smtClean="0"/>
              <a:t> </a:t>
            </a:r>
            <a:r>
              <a:rPr lang="pt-PT" sz="2400" dirty="0" err="1" smtClean="0"/>
              <a:t>activités</a:t>
            </a:r>
            <a:r>
              <a:rPr lang="pt-PT" sz="2400" dirty="0" smtClean="0"/>
              <a:t> (</a:t>
            </a:r>
            <a:r>
              <a:rPr lang="fr-FR" sz="2400" b="0" i="0" dirty="0" smtClean="0"/>
              <a:t>106 branches)</a:t>
            </a:r>
            <a:r>
              <a:rPr lang="pt-PT" sz="2400" dirty="0" smtClean="0"/>
              <a:t> – Base CAE-GB rev.1 </a:t>
            </a:r>
          </a:p>
          <a:p>
            <a:pPr marL="0" lvl="0" indent="0">
              <a:buNone/>
            </a:pPr>
            <a:endParaRPr lang="pt-PT" sz="2400" dirty="0" smtClean="0"/>
          </a:p>
          <a:p>
            <a:pPr marL="450850" lvl="0" indent="-450850">
              <a:buFont typeface="Wingdings" panose="05000000000000000000" pitchFamily="2" charset="2"/>
              <a:buChar char="Ø"/>
            </a:pPr>
            <a:r>
              <a:rPr lang="pt-PT" sz="2400" dirty="0" smtClean="0"/>
              <a:t>Nomenclature CN </a:t>
            </a:r>
            <a:r>
              <a:rPr lang="pt-PT" sz="2400" dirty="0" err="1" smtClean="0"/>
              <a:t>des</a:t>
            </a:r>
            <a:r>
              <a:rPr lang="pt-PT" sz="2400" dirty="0" smtClean="0"/>
              <a:t> </a:t>
            </a:r>
            <a:r>
              <a:rPr lang="pt-PT" sz="2400" dirty="0" err="1" smtClean="0"/>
              <a:t>produits</a:t>
            </a:r>
            <a:r>
              <a:rPr lang="pt-PT" sz="2400" dirty="0" smtClean="0"/>
              <a:t> (</a:t>
            </a:r>
            <a:r>
              <a:rPr lang="fr-FR" sz="2400" b="0" i="0" dirty="0" smtClean="0"/>
              <a:t>173 produits)</a:t>
            </a:r>
            <a:r>
              <a:rPr lang="pt-PT" sz="2400" dirty="0" smtClean="0"/>
              <a:t> – Base CNBS rev.1 </a:t>
            </a:r>
          </a:p>
        </p:txBody>
      </p:sp>
    </p:spTree>
    <p:extLst>
      <p:ext uri="{BB962C8B-B14F-4D97-AF65-F5344CB8AC3E}">
        <p14:creationId xmlns:p14="http://schemas.microsoft.com/office/powerpoint/2010/main" val="2172495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26352"/>
          </a:xfrm>
        </p:spPr>
        <p:txBody>
          <a:bodyPr>
            <a:normAutofit/>
          </a:bodyPr>
          <a:lstStyle/>
          <a:p>
            <a:pPr algn="ctr"/>
            <a:r>
              <a:rPr lang="fr-FR" dirty="0" smtClean="0"/>
              <a:t>ETAT DES TRAVAUX À CE JOUR</a:t>
            </a:r>
            <a:r>
              <a:rPr lang="pt-PT" dirty="0" smtClean="0"/>
              <a:t> </a:t>
            </a:r>
          </a:p>
        </p:txBody>
      </p:sp>
      <p:sp>
        <p:nvSpPr>
          <p:cNvPr id="5" name="Marcador de Posição de Conteúdo 4"/>
          <p:cNvSpPr>
            <a:spLocks noGrp="1"/>
          </p:cNvSpPr>
          <p:nvPr>
            <p:ph idx="1"/>
          </p:nvPr>
        </p:nvSpPr>
        <p:spPr>
          <a:xfrm>
            <a:off x="838200" y="1347936"/>
            <a:ext cx="10515600" cy="5141844"/>
          </a:xfrm>
        </p:spPr>
        <p:txBody>
          <a:bodyPr>
            <a:normAutofit lnSpcReduction="10000"/>
          </a:bodyPr>
          <a:lstStyle/>
          <a:p>
            <a:pPr marL="901700" lvl="1" indent="-444500">
              <a:buFont typeface="+mj-lt"/>
              <a:buAutoNum type="alphaLcParenR"/>
            </a:pPr>
            <a:r>
              <a:rPr lang="fr-FR" sz="3000" b="1" dirty="0" smtClean="0"/>
              <a:t>Ressources mobilisées (Ressources humaines, ressources financières)</a:t>
            </a:r>
          </a:p>
          <a:p>
            <a:pPr marL="1244600" lvl="1" indent="-342900" defTabSz="1166813">
              <a:buFont typeface="Wingdings" panose="05000000000000000000" pitchFamily="2" charset="2"/>
              <a:buChar char="ü"/>
            </a:pPr>
            <a:r>
              <a:rPr lang="fr-FR" sz="3000" dirty="0" smtClean="0"/>
              <a:t>Ressources humaines – 2 cadres permanents et d´autres agents mobilisés périodiquement pour quelques travaux spécifiques</a:t>
            </a:r>
          </a:p>
          <a:p>
            <a:pPr marL="1244600" lvl="1" indent="-342900" defTabSz="1166813">
              <a:buFont typeface="Wingdings" panose="05000000000000000000" pitchFamily="2" charset="2"/>
              <a:buChar char="ü"/>
            </a:pPr>
            <a:r>
              <a:rPr lang="pt-PT" sz="3000" dirty="0" err="1" smtClean="0"/>
              <a:t>Ressources</a:t>
            </a:r>
            <a:r>
              <a:rPr lang="pt-PT" sz="3000" dirty="0" smtClean="0"/>
              <a:t> </a:t>
            </a:r>
            <a:r>
              <a:rPr lang="pt-PT" sz="3000" dirty="0" err="1" smtClean="0"/>
              <a:t>financières</a:t>
            </a:r>
            <a:r>
              <a:rPr lang="pt-PT" sz="3000" dirty="0" smtClean="0"/>
              <a:t> – PSR-UEMOA </a:t>
            </a:r>
            <a:r>
              <a:rPr lang="pt-PT" sz="3000" dirty="0" err="1" smtClean="0"/>
              <a:t>et</a:t>
            </a:r>
            <a:r>
              <a:rPr lang="pt-PT" sz="3000" dirty="0" smtClean="0"/>
              <a:t> </a:t>
            </a:r>
            <a:r>
              <a:rPr lang="pt-PT" sz="3000" dirty="0" err="1" smtClean="0"/>
              <a:t>financement</a:t>
            </a:r>
            <a:r>
              <a:rPr lang="pt-PT" sz="3000" dirty="0" smtClean="0"/>
              <a:t> </a:t>
            </a:r>
            <a:r>
              <a:rPr lang="pt-PT" sz="3000" dirty="0" err="1" smtClean="0"/>
              <a:t>sporadique</a:t>
            </a:r>
            <a:r>
              <a:rPr lang="pt-PT" sz="3000" dirty="0" smtClean="0"/>
              <a:t> </a:t>
            </a:r>
            <a:r>
              <a:rPr lang="pt-PT" sz="3000" dirty="0" err="1" smtClean="0"/>
              <a:t>du</a:t>
            </a:r>
            <a:r>
              <a:rPr lang="pt-PT" sz="3000" dirty="0" smtClean="0"/>
              <a:t> </a:t>
            </a:r>
            <a:r>
              <a:rPr lang="pt-PT" sz="3000" dirty="0" err="1" smtClean="0"/>
              <a:t>gouvernement</a:t>
            </a:r>
            <a:endParaRPr lang="pt-PT" sz="3000" dirty="0" smtClean="0"/>
          </a:p>
          <a:p>
            <a:pPr marL="971550" lvl="1" indent="-514350">
              <a:buFont typeface="+mj-lt"/>
              <a:buAutoNum type="alphaLcParenR" startAt="2"/>
            </a:pPr>
            <a:r>
              <a:rPr lang="fr-FR" sz="3000" b="1" dirty="0" smtClean="0"/>
              <a:t>Grandes sources de données mobilisées</a:t>
            </a:r>
          </a:p>
          <a:p>
            <a:pPr marL="1244600" lvl="1" indent="-342900" defTabSz="1166813">
              <a:buFont typeface="Wingdings" panose="05000000000000000000" pitchFamily="2" charset="2"/>
              <a:buChar char="ü"/>
            </a:pPr>
            <a:r>
              <a:rPr lang="fr-FR" sz="3000" dirty="0" smtClean="0"/>
              <a:t>ILAP-2010</a:t>
            </a:r>
          </a:p>
          <a:p>
            <a:pPr marL="1244600" lvl="1" indent="-342900" defTabSz="1166813">
              <a:buFont typeface="Wingdings" panose="05000000000000000000" pitchFamily="2" charset="2"/>
              <a:buChar char="ü"/>
            </a:pPr>
            <a:r>
              <a:rPr lang="fr-FR" sz="3000" dirty="0" smtClean="0"/>
              <a:t>RGE-2015</a:t>
            </a:r>
          </a:p>
          <a:p>
            <a:pPr marL="1244600" lvl="1" indent="-342900" defTabSz="1166813">
              <a:buFont typeface="Wingdings" panose="05000000000000000000" pitchFamily="2" charset="2"/>
              <a:buChar char="ü"/>
            </a:pPr>
            <a:r>
              <a:rPr lang="fr-FR" sz="3000" dirty="0" smtClean="0"/>
              <a:t>ERI-ESI</a:t>
            </a:r>
          </a:p>
          <a:p>
            <a:pPr marL="1244600" lvl="1" indent="-342900" defTabSz="1166813">
              <a:buFont typeface="Wingdings" panose="05000000000000000000" pitchFamily="2" charset="2"/>
              <a:buChar char="ü"/>
            </a:pPr>
            <a:r>
              <a:rPr lang="pt-PT" sz="3000" dirty="0" smtClean="0"/>
              <a:t>DSF</a:t>
            </a:r>
          </a:p>
          <a:p>
            <a:pPr marL="0" indent="0">
              <a:buNone/>
            </a:pPr>
            <a:endParaRPr lang="pt-PT" dirty="0"/>
          </a:p>
        </p:txBody>
      </p:sp>
    </p:spTree>
    <p:extLst>
      <p:ext uri="{BB962C8B-B14F-4D97-AF65-F5344CB8AC3E}">
        <p14:creationId xmlns:p14="http://schemas.microsoft.com/office/powerpoint/2010/main" val="2909165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4500"/>
            <a:ext cx="10515600" cy="912129"/>
          </a:xfrm>
        </p:spPr>
        <p:txBody>
          <a:bodyPr>
            <a:normAutofit/>
          </a:bodyPr>
          <a:lstStyle/>
          <a:p>
            <a:pPr algn="ctr"/>
            <a:r>
              <a:rPr lang="fr-FR" dirty="0" smtClean="0"/>
              <a:t>ETAT DES TRAVAUX À CE JOUR</a:t>
            </a:r>
            <a:r>
              <a:rPr lang="pt-PT" dirty="0" smtClean="0"/>
              <a:t> </a:t>
            </a:r>
          </a:p>
        </p:txBody>
      </p:sp>
      <p:sp>
        <p:nvSpPr>
          <p:cNvPr id="5" name="Marcador de Posição de Conteúdo 4"/>
          <p:cNvSpPr>
            <a:spLocks noGrp="1"/>
          </p:cNvSpPr>
          <p:nvPr>
            <p:ph idx="1"/>
          </p:nvPr>
        </p:nvSpPr>
        <p:spPr>
          <a:xfrm>
            <a:off x="406401" y="1059545"/>
            <a:ext cx="11440160" cy="5486400"/>
          </a:xfrm>
        </p:spPr>
        <p:txBody>
          <a:bodyPr>
            <a:normAutofit/>
          </a:bodyPr>
          <a:lstStyle/>
          <a:p>
            <a:pPr marL="971550" lvl="1" indent="-514350">
              <a:buFont typeface="+mj-lt"/>
              <a:buAutoNum type="alphaLcParenR" startAt="3"/>
            </a:pPr>
            <a:r>
              <a:rPr lang="fr-FR" sz="2900" b="1" dirty="0" smtClean="0"/>
              <a:t>Travaux réalisés</a:t>
            </a:r>
          </a:p>
          <a:p>
            <a:pPr marL="1244600" lvl="1" indent="-342900" defTabSz="1166813">
              <a:buFont typeface="Wingdings" panose="05000000000000000000" pitchFamily="2" charset="2"/>
              <a:buChar char="ü"/>
            </a:pPr>
            <a:r>
              <a:rPr lang="fr-FR" sz="2900" dirty="0" smtClean="0"/>
              <a:t>Création des nouvelles nomenclatures </a:t>
            </a:r>
          </a:p>
          <a:p>
            <a:pPr marL="1244600" lvl="1" indent="-342900" defTabSz="1166813">
              <a:buFont typeface="Wingdings" panose="05000000000000000000" pitchFamily="2" charset="2"/>
              <a:buChar char="ü"/>
            </a:pPr>
            <a:r>
              <a:rPr lang="fr-FR" sz="2900" dirty="0" smtClean="0"/>
              <a:t>Traitement des sources des données sellons les exigences du système ERETES</a:t>
            </a:r>
          </a:p>
          <a:p>
            <a:pPr marL="1244600" lvl="1" indent="-342900" defTabSz="1166813">
              <a:buFont typeface="Wingdings" panose="05000000000000000000" pitchFamily="2" charset="2"/>
              <a:buChar char="ü"/>
            </a:pPr>
            <a:r>
              <a:rPr lang="fr-FR" sz="2900" dirty="0" smtClean="0"/>
              <a:t>Réalisations des </a:t>
            </a:r>
            <a:r>
              <a:rPr lang="fr-FR" sz="3200" dirty="0" smtClean="0"/>
              <a:t>enquêtes et études spécifiques</a:t>
            </a:r>
          </a:p>
          <a:p>
            <a:pPr marL="1244600" lvl="1" indent="-342900" defTabSz="1166813">
              <a:buFont typeface="Wingdings" panose="05000000000000000000" pitchFamily="2" charset="2"/>
              <a:buChar char="ü"/>
            </a:pPr>
            <a:r>
              <a:rPr lang="fr-FR" sz="2900" dirty="0" smtClean="0"/>
              <a:t>Réalisations des travaux sur ERETES</a:t>
            </a:r>
          </a:p>
          <a:p>
            <a:pPr marL="1244600" lvl="1" indent="-342900" defTabSz="1166813">
              <a:buFont typeface="Wingdings" panose="05000000000000000000" pitchFamily="2" charset="2"/>
              <a:buChar char="ü"/>
            </a:pPr>
            <a:r>
              <a:rPr lang="fr-FR" sz="2900" dirty="0" smtClean="0"/>
              <a:t>Création d´une </a:t>
            </a:r>
            <a:r>
              <a:rPr lang="fr-FR" sz="2900" dirty="0"/>
              <a:t>maquette série des opérations relatives aux comptes de </a:t>
            </a:r>
            <a:r>
              <a:rPr lang="fr-FR" sz="2900" dirty="0" smtClean="0"/>
              <a:t>branches</a:t>
            </a:r>
            <a:endParaRPr lang="pt-PT" sz="2900" dirty="0" smtClean="0"/>
          </a:p>
          <a:p>
            <a:pPr marL="1244600" lvl="1" indent="-342900" defTabSz="1166813">
              <a:buFont typeface="Wingdings" panose="05000000000000000000" pitchFamily="2" charset="2"/>
              <a:buChar char="ü"/>
            </a:pPr>
            <a:r>
              <a:rPr lang="fr-FR" sz="2900" dirty="0" smtClean="0"/>
              <a:t>Création d´une maquette série des opérations relatives aux équilibres-ressources-emplois</a:t>
            </a:r>
            <a:endParaRPr lang="pt-PT" sz="2900" dirty="0"/>
          </a:p>
          <a:p>
            <a:pPr marL="1244600" lvl="1" indent="-342900" defTabSz="1166813">
              <a:buFont typeface="Wingdings" panose="05000000000000000000" pitchFamily="2" charset="2"/>
              <a:buChar char="ü"/>
            </a:pPr>
            <a:r>
              <a:rPr lang="fr-FR" sz="2900" dirty="0" smtClean="0"/>
              <a:t>Création d´une </a:t>
            </a:r>
            <a:r>
              <a:rPr lang="fr-FR" sz="2900" dirty="0"/>
              <a:t>maquette série de toutes les variables du </a:t>
            </a:r>
            <a:r>
              <a:rPr lang="fr-FR" sz="2900" dirty="0" smtClean="0"/>
              <a:t>TCEI</a:t>
            </a:r>
          </a:p>
          <a:p>
            <a:pPr marL="1244600" lvl="1" indent="-342900" defTabSz="1166813">
              <a:buFont typeface="Wingdings" panose="05000000000000000000" pitchFamily="2" charset="2"/>
              <a:buChar char="ü"/>
            </a:pPr>
            <a:r>
              <a:rPr lang="fr-FR" sz="2900" dirty="0" err="1" smtClean="0"/>
              <a:t>Rétropolation</a:t>
            </a:r>
            <a:r>
              <a:rPr lang="fr-FR" sz="2900" dirty="0" smtClean="0"/>
              <a:t> des données et création des </a:t>
            </a:r>
            <a:r>
              <a:rPr lang="fr-FR" sz="2900" dirty="0" smtClean="0"/>
              <a:t>tableaux </a:t>
            </a:r>
            <a:r>
              <a:rPr lang="fr-FR" sz="2900" dirty="0" smtClean="0"/>
              <a:t>de publication</a:t>
            </a:r>
            <a:endParaRPr lang="pt-PT" sz="2900" dirty="0"/>
          </a:p>
        </p:txBody>
      </p:sp>
    </p:spTree>
    <p:extLst>
      <p:ext uri="{BB962C8B-B14F-4D97-AF65-F5344CB8AC3E}">
        <p14:creationId xmlns:p14="http://schemas.microsoft.com/office/powerpoint/2010/main" val="367180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76444"/>
            <a:ext cx="10515600" cy="1026352"/>
          </a:xfrm>
        </p:spPr>
        <p:txBody>
          <a:bodyPr>
            <a:normAutofit/>
          </a:bodyPr>
          <a:lstStyle/>
          <a:p>
            <a:pPr algn="ctr"/>
            <a:r>
              <a:rPr lang="fr-FR" dirty="0" smtClean="0"/>
              <a:t>ETAT DES TRAVAUX À CE JOUR</a:t>
            </a:r>
            <a:r>
              <a:rPr lang="pt-PT" dirty="0" smtClean="0"/>
              <a:t> </a:t>
            </a:r>
          </a:p>
        </p:txBody>
      </p:sp>
      <p:sp>
        <p:nvSpPr>
          <p:cNvPr id="5" name="Marcador de Posição de Conteúdo 4"/>
          <p:cNvSpPr>
            <a:spLocks noGrp="1"/>
          </p:cNvSpPr>
          <p:nvPr>
            <p:ph idx="1"/>
          </p:nvPr>
        </p:nvSpPr>
        <p:spPr>
          <a:xfrm>
            <a:off x="348343" y="1072161"/>
            <a:ext cx="11495313" cy="5328636"/>
          </a:xfrm>
        </p:spPr>
        <p:txBody>
          <a:bodyPr>
            <a:normAutofit fontScale="92500" lnSpcReduction="10000"/>
          </a:bodyPr>
          <a:lstStyle/>
          <a:p>
            <a:pPr marL="971550" lvl="1" indent="-514350">
              <a:buFont typeface="+mj-lt"/>
              <a:buAutoNum type="alphaLcParenR" startAt="4"/>
            </a:pPr>
            <a:r>
              <a:rPr lang="fr-FR" sz="2900" b="1" dirty="0" smtClean="0"/>
              <a:t>Résultats atteints</a:t>
            </a:r>
            <a:r>
              <a:rPr lang="fr-FR" sz="2900" dirty="0" smtClean="0"/>
              <a:t> </a:t>
            </a:r>
          </a:p>
          <a:p>
            <a:pPr marL="1244600" lvl="1" indent="-342900" defTabSz="1166813">
              <a:buFont typeface="Wingdings" panose="05000000000000000000" pitchFamily="2" charset="2"/>
              <a:buChar char="ü"/>
            </a:pPr>
            <a:r>
              <a:rPr lang="fr-FR" sz="2900" dirty="0" smtClean="0"/>
              <a:t>Les tableaux de publication (avec une série des comptes du 1997 au 2017) sont disponibles et prennent en compte les calculs en volumes aux prix de l’année précédente chainés ;</a:t>
            </a:r>
          </a:p>
          <a:p>
            <a:pPr marL="1244600" lvl="1" indent="-342900" defTabSz="1166813">
              <a:buFont typeface="Wingdings" panose="05000000000000000000" pitchFamily="2" charset="2"/>
              <a:buChar char="ü"/>
            </a:pPr>
            <a:endParaRPr lang="fr-FR" sz="900" dirty="0" smtClean="0"/>
          </a:p>
          <a:p>
            <a:pPr marL="1244600" lvl="1" indent="-342900" defTabSz="1166813">
              <a:buFont typeface="Wingdings" panose="05000000000000000000" pitchFamily="2" charset="2"/>
              <a:buChar char="ü"/>
            </a:pPr>
            <a:r>
              <a:rPr lang="fr-FR" sz="3200" dirty="0" smtClean="0"/>
              <a:t>Les principaux indicateurs économiques de structure ont été calculés aux niveaux nation et secteurs institutionnels </a:t>
            </a:r>
          </a:p>
          <a:p>
            <a:pPr marL="1244600" lvl="1" indent="-342900" defTabSz="1166813">
              <a:buFont typeface="Wingdings" panose="05000000000000000000" pitchFamily="2" charset="2"/>
              <a:buChar char="ü"/>
            </a:pPr>
            <a:endParaRPr lang="fr-FR" sz="900" dirty="0" smtClean="0"/>
          </a:p>
          <a:p>
            <a:pPr marL="1244600" lvl="1" indent="-342900" defTabSz="1166813">
              <a:buFont typeface="Wingdings" panose="05000000000000000000" pitchFamily="2" charset="2"/>
              <a:buChar char="ü"/>
            </a:pPr>
            <a:r>
              <a:rPr lang="fr-FR" sz="2900" dirty="0" smtClean="0"/>
              <a:t>Les comptes de la nouvelle année de base (2015) sont disponibles et viennent d'être publiées officiellement en mois d´aout 2019 dans une cérémonie présidée par Monsieur le Ministre de la Présidence du Conseille des Ministre et Porte-Parole du Gouvernement, dans la présence du Ministre de l´Economie et Finances, des autres membres du gouvernement, des représentants des organismes internationaux résidents au pays et des corps diplomatiques</a:t>
            </a:r>
          </a:p>
          <a:p>
            <a:pPr marL="901700" lvl="1" indent="0" defTabSz="1166813">
              <a:buNone/>
            </a:pPr>
            <a:endParaRPr lang="fr-FR" sz="2900" dirty="0" smtClean="0"/>
          </a:p>
          <a:p>
            <a:pPr marL="901700" lvl="1" indent="-444500">
              <a:buFont typeface="+mj-lt"/>
              <a:buAutoNum type="alphaLcParenR"/>
            </a:pPr>
            <a:endParaRPr lang="pt-PT" sz="2900" dirty="0" smtClean="0"/>
          </a:p>
          <a:p>
            <a:pPr marL="0" indent="0">
              <a:buNone/>
            </a:pPr>
            <a:endParaRPr lang="pt-PT" dirty="0"/>
          </a:p>
        </p:txBody>
      </p:sp>
      <p:sp>
        <p:nvSpPr>
          <p:cNvPr id="6" name="Rectangle 1"/>
          <p:cNvSpPr>
            <a:spLocks noChangeArrowheads="1"/>
          </p:cNvSpPr>
          <p:nvPr/>
        </p:nvSpPr>
        <p:spPr bwMode="auto">
          <a:xfrm>
            <a:off x="5747656" y="7521188"/>
            <a:ext cx="12192000"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1155CC"/>
                </a:solidFill>
                <a:effectLst/>
                <a:latin typeface="Arial" panose="020B0604020202020204" pitchFamily="34" charset="0"/>
                <a:cs typeface="Arial" panose="020B0604020202020204" pitchFamily="34" charset="0"/>
                <a:hlinkClick r:id="rId2"/>
              </a:rPr>
              <a:t>https://www.youtube.cm/watch?v=6Ao7HJb-cHw</a:t>
            </a:r>
            <a:endParaRPr kumimoji="0" lang="pt-PT" altLang="pt-PT"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
            </a:r>
            <a:b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br>
            <a:endParaRPr kumimoji="0" lang="pt-PT" altLang="pt-PT"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1155CC"/>
                </a:solidFill>
                <a:effectLst/>
                <a:latin typeface="Arial" panose="020B0604020202020204" pitchFamily="34" charset="0"/>
                <a:cs typeface="Arial" panose="020B0604020202020204" pitchFamily="34" charset="0"/>
                <a:hlinkClick r:id="rId2"/>
              </a:rPr>
              <a:t>https://www.youtube.com/watch?v=6Ao7HJb-cHw</a:t>
            </a:r>
            <a:endParaRPr kumimoji="0" lang="pt-PT" altLang="pt-PT"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
            </a:r>
            <a:br>
              <a:rPr kumimoji="0" lang="pt-PT" altLang="pt-PT"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br>
            <a:endParaRPr kumimoji="0" lang="pt-PT" altLang="pt-PT"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44491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3277</TotalTime>
  <Words>868</Words>
  <Application>Microsoft Office PowerPoint</Application>
  <PresentationFormat>Widescreen</PresentationFormat>
  <Paragraphs>129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Tema do Office</vt:lpstr>
      <vt:lpstr>ATELIER REGIONAL SUR LES COMPTES NATIONAUX  Thème : Evaluation du volet Comptabilité nationale du PSR-UEMOA : bilan de la migration vers le SCN 2008 et de la construction des Matrices de Comptabilité Sociale (MCS), partage d’expériences, module ERETES et perspectives.   Ouagadougou, du 7 au 11 octobre 2019</vt:lpstr>
      <vt:lpstr>PLAN</vt:lpstr>
      <vt:lpstr>INTRODUCTION </vt:lpstr>
      <vt:lpstr>ETAT DE MISE EN ŒUVRE DES RECOMMANDATIONS     DU DERNIER ATELIER </vt:lpstr>
      <vt:lpstr>ETAT DE MISE EN ŒUVRE DES RECOMMANDATIONS     DU DERNIER ATELIER </vt:lpstr>
      <vt:lpstr>MISE EN ŒUVRE DES NOMENCLATURES D’ACTIVITÉS ET DE PRODUITS (situation actuelle et perspectives)</vt:lpstr>
      <vt:lpstr>ETAT DES TRAVAUX À CE JOUR </vt:lpstr>
      <vt:lpstr>ETAT DES TRAVAUX À CE JOUR </vt:lpstr>
      <vt:lpstr>ETAT DES TRAVAUX À CE JOUR </vt:lpstr>
      <vt:lpstr>DIFFICULTÉS RENCONTRÉES ET SOLUTIONS ESCOMPTÉES</vt:lpstr>
      <vt:lpstr>PERSPECTIVES </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BATEM</dc:creator>
  <cp:lastModifiedBy>hp</cp:lastModifiedBy>
  <cp:revision>80</cp:revision>
  <dcterms:created xsi:type="dcterms:W3CDTF">2019-10-07T08:49:38Z</dcterms:created>
  <dcterms:modified xsi:type="dcterms:W3CDTF">2019-10-09T15:52:00Z</dcterms:modified>
</cp:coreProperties>
</file>