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2"/>
  </p:notesMasterIdLst>
  <p:handoutMasterIdLst>
    <p:handoutMasterId r:id="rId13"/>
  </p:handoutMasterIdLst>
  <p:sldIdLst>
    <p:sldId id="256" r:id="rId2"/>
    <p:sldId id="270" r:id="rId3"/>
    <p:sldId id="257" r:id="rId4"/>
    <p:sldId id="325" r:id="rId5"/>
    <p:sldId id="329" r:id="rId6"/>
    <p:sldId id="326" r:id="rId7"/>
    <p:sldId id="327" r:id="rId8"/>
    <p:sldId id="322" r:id="rId9"/>
    <p:sldId id="328" r:id="rId10"/>
    <p:sldId id="267" r:id="rId11"/>
  </p:sldIdLst>
  <p:sldSz cx="9144000" cy="6858000" type="screen4x3"/>
  <p:notesSz cx="6797675" cy="992822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0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75DCB02-9BB8-47FD-8907-85C794F793BA}" styleName="Style à thème 1 - Accentuation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A488322-F2BA-4B5B-9748-0D474271808F}" styleName="Style moyen 3 - Accentuation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Style léger 1 - Accentuation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51" autoAdjust="0"/>
    <p:restoredTop sz="94660"/>
  </p:normalViewPr>
  <p:slideViewPr>
    <p:cSldViewPr>
      <p:cViewPr varScale="1">
        <p:scale>
          <a:sx n="70" d="100"/>
          <a:sy n="70" d="100"/>
        </p:scale>
        <p:origin x="154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3948" y="8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10EA52-AFCB-4178-B524-D5D9F591D22F}" type="datetimeFigureOut">
              <a:rPr lang="fr-FR" smtClean="0"/>
              <a:pPr/>
              <a:t>16/12/2018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30218"/>
            <a:ext cx="2946400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9688" y="9430218"/>
            <a:ext cx="2946400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D7D970-3B7F-4169-8A39-6221694E852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61867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A411DB-170A-4A9A-A17E-675BC889AB75}" type="datetimeFigureOut">
              <a:rPr lang="fr-FR" smtClean="0"/>
              <a:pPr/>
              <a:t>16/12/2018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50" y="4716705"/>
            <a:ext cx="5438775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30218"/>
            <a:ext cx="2946400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8" y="9430218"/>
            <a:ext cx="2946400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2A6695-3744-4B39-B17C-0A5275FEDB3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99086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2A6695-3744-4B39-B17C-0A5275FEDB37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69205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500CBEA-550F-4251-B707-0A1311D36B8E}" type="datetime1">
              <a:rPr lang="fr-FR" smtClean="0"/>
              <a:pPr/>
              <a:t>16/12/2018</a:t>
            </a:fld>
            <a:endParaRPr lang="fr-BE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fr-BE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2325" y="260649"/>
            <a:ext cx="2459350" cy="12961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B8815-1444-492A-A3D3-3D22D97ECC15}" type="datetime1">
              <a:rPr lang="fr-FR" smtClean="0"/>
              <a:pPr/>
              <a:t>16/12/2018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23C83-805E-4EFB-BCB4-7B65658949B4}" type="datetime1">
              <a:rPr lang="fr-FR" smtClean="0"/>
              <a:pPr/>
              <a:t>16/12/2018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riangle isocè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4609D-E051-4536-95AE-50E4EF3D9FA1}" type="datetime1">
              <a:rPr lang="fr-FR" smtClean="0"/>
              <a:pPr/>
              <a:t>16/12/2018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 dirty="0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pic>
        <p:nvPicPr>
          <p:cNvPr id="3" name="Imag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6309320"/>
            <a:ext cx="805492" cy="4245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75B51744-AEC2-4704-9B69-09D9000339AB}" type="datetime1">
              <a:rPr lang="fr-FR" smtClean="0"/>
              <a:pPr/>
              <a:t>16/12/2018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4978C-8792-4063-A338-E43913D9F319}" type="datetime1">
              <a:rPr lang="fr-FR" smtClean="0"/>
              <a:pPr/>
              <a:t>16/12/2018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2E0F9-7C0F-4A89-8D43-197119B03ADA}" type="datetime1">
              <a:rPr lang="fr-FR" smtClean="0"/>
              <a:pPr/>
              <a:t>16/12/2018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2ECD7-B278-4C3F-9AB2-F05AE80BA61D}" type="datetime1">
              <a:rPr lang="fr-FR" smtClean="0"/>
              <a:pPr/>
              <a:t>16/12/2018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6" name="Triangle isocè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E4180-AF1A-4BA0-A04C-B5E246BF7AFA}" type="datetime1">
              <a:rPr lang="fr-FR" smtClean="0"/>
              <a:pPr/>
              <a:t>16/12/2018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5" name="Connecteur droit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riangle isocè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70E69-3C6A-4703-B95E-021EC95A3619}" type="datetime1">
              <a:rPr lang="fr-FR" smtClean="0"/>
              <a:pPr/>
              <a:t>16/12/2018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riangle isocè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space réservé du contenu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C9594-5F66-4737-B7A4-03FE8BDFD7BC}" type="datetime1">
              <a:rPr lang="fr-FR" smtClean="0"/>
              <a:pPr/>
              <a:t>16/12/2018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riangle isocè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3A52940-C81A-47C2-8C7D-F9B760A7AEB2}" type="datetime1">
              <a:rPr lang="fr-FR" smtClean="0"/>
              <a:pPr/>
              <a:t>16/12/2018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fr-BE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28" name="Connecteur droit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Connecteur droit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iangle isocè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219200" y="3717032"/>
            <a:ext cx="7097216" cy="1159768"/>
          </a:xfrm>
        </p:spPr>
        <p:txBody>
          <a:bodyPr>
            <a:noAutofit/>
          </a:bodyPr>
          <a:lstStyle/>
          <a:p>
            <a:pPr algn="l"/>
            <a:r>
              <a:rPr lang="fr-FR" sz="2800" dirty="0" smtClean="0"/>
              <a:t>Expérience du Burkina Faso en termes d’ERE automatisés</a:t>
            </a:r>
            <a:endParaRPr lang="fr-FR" sz="28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87624" y="5085184"/>
            <a:ext cx="6858000" cy="605408"/>
          </a:xfrm>
        </p:spPr>
        <p:txBody>
          <a:bodyPr>
            <a:normAutofit fontScale="62500" lnSpcReduction="20000"/>
          </a:bodyPr>
          <a:lstStyle/>
          <a:p>
            <a:pPr lvl="1" algn="r"/>
            <a:r>
              <a:rPr lang="fr-FR" dirty="0" smtClean="0"/>
              <a:t>Par B. François RAMDE, </a:t>
            </a:r>
            <a:br>
              <a:rPr lang="fr-FR" dirty="0" smtClean="0"/>
            </a:br>
            <a:r>
              <a:rPr lang="fr-FR" dirty="0" smtClean="0"/>
              <a:t>Directeur des statistiques et des synthèses économiques, </a:t>
            </a:r>
            <a:r>
              <a:rPr lang="fr-FR" dirty="0" smtClean="0"/>
              <a:t>décembre </a:t>
            </a:r>
            <a:r>
              <a:rPr lang="fr-FR" dirty="0" smtClean="0"/>
              <a:t>2018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81912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ous-titre 5"/>
          <p:cNvSpPr>
            <a:spLocks noGrp="1"/>
          </p:cNvSpPr>
          <p:nvPr>
            <p:ph type="subTitle" idx="1"/>
          </p:nvPr>
        </p:nvSpPr>
        <p:spPr>
          <a:xfrm>
            <a:off x="1212064" y="5229200"/>
            <a:ext cx="6858000" cy="533400"/>
          </a:xfrm>
        </p:spPr>
        <p:txBody>
          <a:bodyPr/>
          <a:lstStyle/>
          <a:p>
            <a:r>
              <a:rPr lang="fr-FR" dirty="0"/>
              <a:t>MERCI POUR VOTRE ATTENTION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10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130802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Plan de la présentation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fr-FR" dirty="0" smtClean="0"/>
              <a:t>Introduction</a:t>
            </a:r>
          </a:p>
          <a:p>
            <a:pPr marL="514350" lvl="0" indent="-514350">
              <a:buFont typeface="+mj-lt"/>
              <a:buAutoNum type="arabicPeriod"/>
            </a:pPr>
            <a:r>
              <a:rPr lang="fr-FR" dirty="0" smtClean="0"/>
              <a:t>Expérience du Burkina Faso</a:t>
            </a:r>
            <a:endParaRPr lang="fr-FR" dirty="0" smtClean="0"/>
          </a:p>
          <a:p>
            <a:pPr marL="514350" lvl="0" indent="-514350">
              <a:buFont typeface="+mj-lt"/>
              <a:buAutoNum type="arabicPeriod"/>
            </a:pPr>
            <a:r>
              <a:rPr lang="fr-FR" dirty="0" smtClean="0"/>
              <a:t>Conclusions de l’expérimentation</a:t>
            </a:r>
            <a:endParaRPr lang="fr-FR" dirty="0" smtClean="0"/>
          </a:p>
          <a:p>
            <a:pPr marL="514350" lvl="0" indent="-514350">
              <a:buFont typeface="+mj-lt"/>
              <a:buAutoNum type="arabicPeriod"/>
            </a:pPr>
            <a:r>
              <a:rPr lang="fr-FR" dirty="0" smtClean="0"/>
              <a:t>Outils à mettre en place dans le module</a:t>
            </a:r>
            <a:endParaRPr lang="fr-FR" dirty="0" smtClean="0"/>
          </a:p>
          <a:p>
            <a:pPr marL="514350" lvl="0" indent="-514350">
              <a:buFont typeface="+mj-lt"/>
              <a:buAutoNum type="arabicPeriod"/>
            </a:pPr>
            <a:r>
              <a:rPr lang="fr-FR" dirty="0" smtClean="0"/>
              <a:t>Proposition d’outils ou d’écran de travail</a:t>
            </a:r>
          </a:p>
          <a:p>
            <a:pPr marL="514350" lvl="0" indent="-514350">
              <a:buFont typeface="+mj-lt"/>
              <a:buAutoNum type="arabicPeriod"/>
            </a:pPr>
            <a:r>
              <a:rPr lang="fr-FR" dirty="0" smtClean="0"/>
              <a:t>Conclusion</a:t>
            </a:r>
            <a:endParaRPr lang="fr-FR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2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707737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1. </a:t>
            </a:r>
            <a:r>
              <a:rPr lang="fr-FR" b="1" dirty="0" smtClean="0"/>
              <a:t>Introduction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b="1" dirty="0" smtClean="0"/>
              <a:t>Objectif initial: </a:t>
            </a:r>
            <a:r>
              <a:rPr lang="fr-FR" dirty="0" smtClean="0"/>
              <a:t>faire des comptes nationaux trimestriels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b="1" dirty="0" smtClean="0"/>
              <a:t>Objectif actuel: </a:t>
            </a:r>
            <a:r>
              <a:rPr lang="fr-FR" dirty="0" smtClean="0"/>
              <a:t>réaliser des comptes nationaux annuels dans des brefs délais dans un contexte de nomenclatures plus ou moins désagrégées et des ressources humaines en nombre insuffisant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b="1" dirty="0" smtClean="0"/>
              <a:t>Principe: </a:t>
            </a:r>
            <a:r>
              <a:rPr lang="fr-FR" dirty="0" smtClean="0"/>
              <a:t>Automatiser des tâches répétitives en créant des modèles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b="1" dirty="0" smtClean="0"/>
              <a:t>Préalables: </a:t>
            </a:r>
            <a:r>
              <a:rPr lang="fr-FR" dirty="0" smtClean="0"/>
              <a:t>rassembler le maximum d’informations au début du processus (chargement de toutes les sources disponibles dans le module ERETES y compris les indices (IPC, IPP, IVU) et réalisations des </a:t>
            </a:r>
            <a:r>
              <a:rPr lang="fr-FR" dirty="0" err="1" smtClean="0"/>
              <a:t>préarbitrages</a:t>
            </a:r>
            <a:r>
              <a:rPr lang="fr-FR" dirty="0" smtClean="0"/>
              <a:t>).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b="1" dirty="0" smtClean="0"/>
              <a:t>Mode opératoire: </a:t>
            </a:r>
            <a:r>
              <a:rPr lang="fr-FR" dirty="0" smtClean="0"/>
              <a:t>centralisé et décentralisé avec un 1</a:t>
            </a:r>
            <a:r>
              <a:rPr lang="fr-FR" baseline="30000" dirty="0" smtClean="0"/>
              <a:t>er</a:t>
            </a:r>
            <a:r>
              <a:rPr lang="fr-FR" dirty="0" smtClean="0"/>
              <a:t> tour d’ERE et un 2</a:t>
            </a:r>
            <a:r>
              <a:rPr lang="fr-FR" baseline="30000" dirty="0" smtClean="0"/>
              <a:t>ème</a:t>
            </a:r>
            <a:r>
              <a:rPr lang="fr-FR" dirty="0" smtClean="0"/>
              <a:t> tour d’ERE</a:t>
            </a:r>
            <a:endParaRPr lang="fr-FR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3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707737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 anchor="ctr" anchorCtr="0">
            <a:normAutofit/>
          </a:bodyPr>
          <a:lstStyle/>
          <a:p>
            <a:r>
              <a:rPr lang="fr-FR" b="1" dirty="0" smtClean="0"/>
              <a:t>2. </a:t>
            </a:r>
            <a:r>
              <a:rPr lang="fr-FR" b="1" dirty="0" smtClean="0"/>
              <a:t>Expérience du Burkina Faso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dirty="0" smtClean="0"/>
              <a:t>Missions d’assistance technique de l’INSEE en fin 2016 et à la fin du 1</a:t>
            </a:r>
            <a:r>
              <a:rPr lang="fr-FR" baseline="30000" dirty="0" smtClean="0"/>
              <a:t>er</a:t>
            </a:r>
            <a:r>
              <a:rPr lang="fr-FR" dirty="0" smtClean="0"/>
              <a:t> semestre 2017.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dirty="0" smtClean="0"/>
              <a:t>Développement de modèles additionnels par les comptables nationaux burkinabé.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dirty="0" smtClean="0"/>
              <a:t>Mise en œuvre de la méthode en juillet 2017 pour la finalisation des comptes nationaux de 2015.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dirty="0" smtClean="0"/>
              <a:t>Poursuite des missions d’assistance technique en 2018 (15 au 19 octobre 2018 et 12 au 16 novembre 2018)</a:t>
            </a:r>
          </a:p>
          <a:p>
            <a:pPr lvl="1" algn="just">
              <a:lnSpc>
                <a:spcPct val="107000"/>
              </a:lnSpc>
              <a:spcAft>
                <a:spcPts val="800"/>
              </a:spcAft>
            </a:pPr>
            <a:r>
              <a:rPr lang="fr-FR" dirty="0" smtClean="0"/>
              <a:t>D’abord dans un but de TRE trimestriel</a:t>
            </a:r>
          </a:p>
          <a:p>
            <a:pPr lvl="1" algn="just">
              <a:lnSpc>
                <a:spcPct val="107000"/>
              </a:lnSpc>
              <a:spcAft>
                <a:spcPts val="800"/>
              </a:spcAft>
            </a:pPr>
            <a:r>
              <a:rPr lang="fr-FR" dirty="0" smtClean="0"/>
              <a:t>Finalement élaboration des comptes de la 1</a:t>
            </a:r>
            <a:r>
              <a:rPr lang="fr-FR" baseline="30000" dirty="0" smtClean="0"/>
              <a:t>ère</a:t>
            </a:r>
            <a:r>
              <a:rPr lang="fr-FR" dirty="0" smtClean="0"/>
              <a:t> année courante selon le SCN2008</a:t>
            </a:r>
            <a:endParaRPr lang="fr-FR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4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638339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29920"/>
          </a:xfrm>
        </p:spPr>
        <p:txBody>
          <a:bodyPr>
            <a:normAutofit fontScale="90000"/>
          </a:bodyPr>
          <a:lstStyle/>
          <a:p>
            <a:r>
              <a:rPr lang="fr-FR" sz="2800" b="1" dirty="0" smtClean="0"/>
              <a:t>Schéma de l’outil Excel « ERE automatisés »</a:t>
            </a:r>
            <a:endParaRPr lang="fr-FR" sz="2800" b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5</a:t>
            </a:fld>
            <a:endParaRPr lang="fr-BE" dirty="0"/>
          </a:p>
        </p:txBody>
      </p:sp>
      <p:pic>
        <p:nvPicPr>
          <p:cNvPr id="5" name="Image5"/>
          <p:cNvPicPr/>
          <p:nvPr/>
        </p:nvPicPr>
        <p:blipFill>
          <a:blip r:embed="rId2"/>
          <a:stretch>
            <a:fillRect/>
          </a:stretch>
        </p:blipFill>
        <p:spPr bwMode="auto">
          <a:xfrm>
            <a:off x="457200" y="1148080"/>
            <a:ext cx="8363272" cy="5208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45150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/>
              <a:t>3. </a:t>
            </a:r>
            <a:r>
              <a:rPr lang="fr-FR" b="1" dirty="0" smtClean="0"/>
              <a:t>Conclusions de l’</a:t>
            </a:r>
            <a:r>
              <a:rPr lang="fr-FR" b="1" dirty="0" err="1" smtClean="0"/>
              <a:t>expérimatation</a:t>
            </a:r>
            <a:endParaRPr lang="fr-FR" b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6</a:t>
            </a:fld>
            <a:endParaRPr lang="fr-BE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smtClean="0"/>
              <a:t>3.1. </a:t>
            </a:r>
            <a:r>
              <a:rPr lang="fr-FR" dirty="0" smtClean="0"/>
              <a:t>Permet de gagner du temps</a:t>
            </a:r>
          </a:p>
          <a:p>
            <a:r>
              <a:rPr lang="fr-FR" dirty="0" smtClean="0"/>
              <a:t>3.2. Permet de relever le défi du manque de ressources humaines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4961963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128905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fr-FR" b="1" dirty="0"/>
              <a:t>4</a:t>
            </a:r>
            <a:r>
              <a:rPr lang="fr-FR" b="1" dirty="0" smtClean="0"/>
              <a:t>. Outils à mettre en place dans le module</a:t>
            </a:r>
            <a:endParaRPr lang="fr-FR" b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7</a:t>
            </a:fld>
            <a:endParaRPr lang="fr-BE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4.1. Bibliothèque des modèles conçus à ce jour</a:t>
            </a:r>
          </a:p>
          <a:p>
            <a:r>
              <a:rPr lang="fr-FR" dirty="0" smtClean="0"/>
              <a:t>4.2. Dans le menu des ERE</a:t>
            </a:r>
            <a:endParaRPr lang="fr-FR" dirty="0" smtClean="0"/>
          </a:p>
          <a:p>
            <a:pPr lvl="1"/>
            <a:r>
              <a:rPr lang="fr-FR" dirty="0" smtClean="0"/>
              <a:t>Créer</a:t>
            </a:r>
            <a:r>
              <a:rPr lang="fr-FR" dirty="0" smtClean="0"/>
              <a:t> </a:t>
            </a:r>
            <a:r>
              <a:rPr lang="fr-FR" dirty="0"/>
              <a:t>u</a:t>
            </a:r>
            <a:r>
              <a:rPr lang="fr-FR" dirty="0" smtClean="0"/>
              <a:t>n sous-menu « Modèles automatiques »</a:t>
            </a:r>
            <a:endParaRPr lang="fr-FR" dirty="0" smtClean="0"/>
          </a:p>
          <a:p>
            <a:pPr lvl="2"/>
            <a:r>
              <a:rPr lang="fr-FR" dirty="0" smtClean="0"/>
              <a:t>Modèles du 1</a:t>
            </a:r>
            <a:r>
              <a:rPr lang="fr-FR" baseline="30000" dirty="0" smtClean="0"/>
              <a:t>er</a:t>
            </a:r>
            <a:r>
              <a:rPr lang="fr-FR" dirty="0" smtClean="0"/>
              <a:t> tour</a:t>
            </a:r>
          </a:p>
          <a:p>
            <a:pPr lvl="3"/>
            <a:r>
              <a:rPr lang="fr-FR" dirty="0" smtClean="0"/>
              <a:t>Modèle proposé pour cet ERE</a:t>
            </a:r>
          </a:p>
          <a:p>
            <a:pPr lvl="3"/>
            <a:r>
              <a:rPr lang="fr-FR" dirty="0" smtClean="0"/>
              <a:t>Modèles disponibles pour cet ERE</a:t>
            </a:r>
          </a:p>
          <a:p>
            <a:pPr lvl="4"/>
            <a:r>
              <a:rPr lang="fr-FR" dirty="0" smtClean="0"/>
              <a:t>Modèle1</a:t>
            </a:r>
          </a:p>
          <a:p>
            <a:pPr lvl="4"/>
            <a:r>
              <a:rPr lang="fr-FR" dirty="0" smtClean="0"/>
              <a:t>Modèle2</a:t>
            </a:r>
          </a:p>
          <a:p>
            <a:pPr lvl="4"/>
            <a:r>
              <a:rPr lang="fr-FR" dirty="0" smtClean="0"/>
              <a:t>Etc</a:t>
            </a:r>
            <a:r>
              <a:rPr lang="fr-FR" dirty="0"/>
              <a:t>.</a:t>
            </a:r>
            <a:endParaRPr lang="fr-FR" dirty="0" smtClean="0"/>
          </a:p>
          <a:p>
            <a:pPr lvl="2"/>
            <a:r>
              <a:rPr lang="fr-FR" dirty="0" smtClean="0"/>
              <a:t>Modèle du 2</a:t>
            </a:r>
            <a:r>
              <a:rPr lang="fr-FR" baseline="30000" dirty="0" smtClean="0"/>
              <a:t>ème</a:t>
            </a:r>
            <a:r>
              <a:rPr lang="fr-FR" dirty="0" smtClean="0"/>
              <a:t> tour</a:t>
            </a:r>
          </a:p>
          <a:p>
            <a:pPr lvl="3"/>
            <a:r>
              <a:rPr lang="fr-FR" dirty="0"/>
              <a:t>Modèle proposé pour cet ERE</a:t>
            </a:r>
          </a:p>
          <a:p>
            <a:pPr lvl="3"/>
            <a:r>
              <a:rPr lang="fr-FR" dirty="0"/>
              <a:t>Modèles disponibles pour cet ERE</a:t>
            </a:r>
          </a:p>
          <a:p>
            <a:pPr lvl="4"/>
            <a:r>
              <a:rPr lang="fr-FR" dirty="0"/>
              <a:t>Modèle1</a:t>
            </a:r>
          </a:p>
          <a:p>
            <a:pPr lvl="4"/>
            <a:r>
              <a:rPr lang="fr-FR" dirty="0"/>
              <a:t>Modèle2</a:t>
            </a:r>
          </a:p>
          <a:p>
            <a:pPr lvl="4"/>
            <a:r>
              <a:rPr lang="fr-FR" dirty="0" smtClean="0"/>
              <a:t>Etc.</a:t>
            </a:r>
            <a:endParaRPr lang="fr-FR" dirty="0"/>
          </a:p>
          <a:p>
            <a:pPr lvl="2"/>
            <a:r>
              <a:rPr lang="fr-FR" dirty="0" smtClean="0"/>
              <a:t>Enregistrer le modèle retenu pour cet ERE (synthèse des modèles retenus par ERE)</a:t>
            </a:r>
          </a:p>
        </p:txBody>
      </p:sp>
    </p:spTree>
    <p:extLst>
      <p:ext uri="{BB962C8B-B14F-4D97-AF65-F5344CB8AC3E}">
        <p14:creationId xmlns:p14="http://schemas.microsoft.com/office/powerpoint/2010/main" val="17503094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fr-FR" sz="2400" b="1" dirty="0"/>
              <a:t>5. Proposition d’outils ou d’écran de </a:t>
            </a:r>
            <a:r>
              <a:rPr lang="fr-FR" sz="2400" b="1" dirty="0" smtClean="0"/>
              <a:t>travail</a:t>
            </a:r>
            <a:endParaRPr lang="fr-FR" sz="2400" b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8</a:t>
            </a:fld>
            <a:endParaRPr lang="fr-BE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fr-FR" dirty="0" smtClean="0"/>
              <a:t>Un tableau de synthèse des modèles retenus par ERE au 1</a:t>
            </a:r>
            <a:r>
              <a:rPr lang="fr-FR" baseline="30000" dirty="0" smtClean="0"/>
              <a:t>er</a:t>
            </a:r>
            <a:r>
              <a:rPr lang="fr-FR" dirty="0" smtClean="0"/>
              <a:t> tour.</a:t>
            </a:r>
          </a:p>
          <a:p>
            <a:pPr algn="just"/>
            <a:r>
              <a:rPr lang="fr-FR" dirty="0"/>
              <a:t>Un tableau de synthèse des modèles retenus par ERE </a:t>
            </a:r>
            <a:r>
              <a:rPr lang="fr-FR" dirty="0" smtClean="0"/>
              <a:t>au 2</a:t>
            </a:r>
            <a:r>
              <a:rPr lang="fr-FR" baseline="30000" dirty="0" smtClean="0"/>
              <a:t>ème</a:t>
            </a:r>
            <a:r>
              <a:rPr lang="fr-FR" dirty="0" smtClean="0"/>
              <a:t>  tour.</a:t>
            </a:r>
            <a:endParaRPr lang="fr-FR" dirty="0"/>
          </a:p>
          <a:p>
            <a:pPr algn="just"/>
            <a:r>
              <a:rPr lang="fr-FR" dirty="0" smtClean="0"/>
              <a:t>Un</a:t>
            </a:r>
            <a:r>
              <a:rPr lang="fr-FR" dirty="0" smtClean="0"/>
              <a:t> écran de travail qui montre les contradictions entre l’offre et la demande de CI puisque le 2</a:t>
            </a:r>
            <a:r>
              <a:rPr lang="fr-FR" baseline="30000" dirty="0" smtClean="0"/>
              <a:t>ème</a:t>
            </a:r>
            <a:r>
              <a:rPr lang="fr-FR" dirty="0" smtClean="0"/>
              <a:t> tour des ERE s’en inspire pour faire les corrections appropriées.</a:t>
            </a:r>
          </a:p>
          <a:p>
            <a:pPr algn="just"/>
            <a:r>
              <a:rPr lang="fr-FR" altLang="fr-FR" sz="2400" dirty="0" smtClean="0"/>
              <a:t>Une </a:t>
            </a:r>
            <a:r>
              <a:rPr lang="fr-FR" altLang="fr-FR" sz="2400" dirty="0"/>
              <a:t>même base de comptes devrait être constituée de combinaisons produits x activités x secteur institutionnel x mode de production assez stables d'une année sur l'autre :</a:t>
            </a:r>
          </a:p>
          <a:p>
            <a:pPr marL="862013" lvl="1" indent="-322263" algn="just">
              <a:buSzPct val="75000"/>
              <a:buFont typeface="Symbol" panose="05050102010706020507" pitchFamily="18" charset="2"/>
              <a:buChar char="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fr-FR" altLang="fr-FR" sz="2400" dirty="0"/>
              <a:t>Liste des combinaisons présentes dans les sources en N-1 mais pas en N ;</a:t>
            </a:r>
          </a:p>
          <a:p>
            <a:pPr marL="862013" lvl="1" indent="-322263" algn="just">
              <a:buSzPct val="75000"/>
              <a:buFont typeface="Symbol" panose="05050102010706020507" pitchFamily="18" charset="2"/>
              <a:buChar char="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fr-FR" altLang="fr-FR" sz="2400" dirty="0"/>
              <a:t>Liste des combinaisons présentes dans les sources en N mais pas en N-1.</a:t>
            </a:r>
          </a:p>
          <a:p>
            <a:pPr marL="0" indent="0">
              <a:buNone/>
            </a:pPr>
            <a:endParaRPr lang="fr-FR" dirty="0" smtClean="0"/>
          </a:p>
          <a:p>
            <a:endParaRPr lang="fr-FR" dirty="0"/>
          </a:p>
          <a:p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766928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Conclusion</a:t>
            </a:r>
            <a:endParaRPr lang="fr-FR" b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9</a:t>
            </a:fld>
            <a:endParaRPr lang="fr-BE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r-FR" dirty="0" smtClean="0"/>
              <a:t>La méthode s’intègre dans la logique d’ERETES dans son mode opératoire (centralisé - décentralisé) avec des aides à la décision pour la cohérence des comptes</a:t>
            </a:r>
          </a:p>
          <a:p>
            <a:r>
              <a:rPr lang="fr-FR" dirty="0" smtClean="0"/>
              <a:t>La méthode est semi-automatisée puisque certains travaux sont faits à la main (traitement des sources, </a:t>
            </a:r>
            <a:r>
              <a:rPr lang="fr-FR" dirty="0" err="1" smtClean="0"/>
              <a:t>préarbitrages</a:t>
            </a:r>
            <a:r>
              <a:rPr lang="fr-FR" dirty="0" smtClean="0"/>
              <a:t>) et </a:t>
            </a:r>
            <a:r>
              <a:rPr lang="fr-FR" smtClean="0"/>
              <a:t>ne concerne </a:t>
            </a:r>
            <a:r>
              <a:rPr lang="fr-FR" dirty="0" smtClean="0"/>
              <a:t>pas les opérations du champ du TCEI</a:t>
            </a:r>
          </a:p>
          <a:p>
            <a:r>
              <a:rPr lang="fr-FR" dirty="0" smtClean="0"/>
              <a:t>La méthode permet de gagner du temps pour se consacrer à autre chose dans un contexte de rareté et de mobilité des ressources humaines (comptables nationaux en particulier)</a:t>
            </a:r>
          </a:p>
          <a:p>
            <a:r>
              <a:rPr lang="fr-FR" dirty="0" smtClean="0"/>
              <a:t>La prise en main n’est pas coûteuse en temps et est accessible à tout comptable national possédant le minimum en comptabilité nationale (2 missions d’une semaine pour comprendre et mettre en œuvre le processus).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118632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e">
  <a:themeElements>
    <a:clrScheme name="RougJaunVert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FF0000"/>
      </a:accent1>
      <a:accent2>
        <a:srgbClr val="FFFF00"/>
      </a:accent2>
      <a:accent3>
        <a:srgbClr val="00B050"/>
      </a:accent3>
      <a:accent4>
        <a:srgbClr val="FBA576"/>
      </a:accent4>
      <a:accent5>
        <a:srgbClr val="B2C78C"/>
      </a:accent5>
      <a:accent6>
        <a:srgbClr val="FFFF99"/>
      </a:accent6>
      <a:hlink>
        <a:srgbClr val="FDE1D1"/>
      </a:hlink>
      <a:folHlink>
        <a:srgbClr val="E5ECD8"/>
      </a:folHlink>
    </a:clrScheme>
    <a:fontScheme name="Origine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e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13123</TotalTime>
  <Words>519</Words>
  <Application>Microsoft Office PowerPoint</Application>
  <PresentationFormat>Affichage à l'écran (4:3)</PresentationFormat>
  <Paragraphs>68</Paragraphs>
  <Slides>10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7" baseType="lpstr">
      <vt:lpstr>Bookman Old Style</vt:lpstr>
      <vt:lpstr>Calibri</vt:lpstr>
      <vt:lpstr>Gill Sans MT</vt:lpstr>
      <vt:lpstr>Symbol</vt:lpstr>
      <vt:lpstr>Wingdings</vt:lpstr>
      <vt:lpstr>Wingdings 3</vt:lpstr>
      <vt:lpstr>Origine</vt:lpstr>
      <vt:lpstr>Expérience du Burkina Faso en termes d’ERE automatisés</vt:lpstr>
      <vt:lpstr>Plan de la présentation</vt:lpstr>
      <vt:lpstr>1. Introduction</vt:lpstr>
      <vt:lpstr>2. Expérience du Burkina Faso</vt:lpstr>
      <vt:lpstr>Schéma de l’outil Excel « ERE automatisés »</vt:lpstr>
      <vt:lpstr>3. Conclusions de l’expérimatation</vt:lpstr>
      <vt:lpstr>4. Outils à mettre en place dans le module</vt:lpstr>
      <vt:lpstr>5. Proposition d’outils ou d’écran de travail</vt:lpstr>
      <vt:lpstr>Conclusion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B. François RAMDE</dc:creator>
  <cp:lastModifiedBy>user</cp:lastModifiedBy>
  <cp:revision>332</cp:revision>
  <cp:lastPrinted>2014-03-26T11:02:24Z</cp:lastPrinted>
  <dcterms:created xsi:type="dcterms:W3CDTF">2013-05-22T14:51:01Z</dcterms:created>
  <dcterms:modified xsi:type="dcterms:W3CDTF">2018-12-18T12:17:01Z</dcterms:modified>
</cp:coreProperties>
</file>