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43" r:id="rId2"/>
    <p:sldId id="346" r:id="rId3"/>
    <p:sldId id="347" r:id="rId4"/>
    <p:sldId id="345" r:id="rId5"/>
    <p:sldId id="348" r:id="rId6"/>
    <p:sldId id="350" r:id="rId7"/>
    <p:sldId id="351" r:id="rId8"/>
    <p:sldId id="352" r:id="rId9"/>
    <p:sldId id="353" r:id="rId10"/>
    <p:sldId id="349" r:id="rId11"/>
  </p:sldIdLst>
  <p:sldSz cx="9144000" cy="6858000" type="screen4x3"/>
  <p:notesSz cx="7099300" cy="10234613"/>
  <p:defaultTextStyle>
    <a:defPPr>
      <a:defRPr lang="fr-FR"/>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9900"/>
    <a:srgbClr val="000099"/>
    <a:srgbClr val="1C1C1C"/>
    <a:srgbClr val="080808"/>
    <a:srgbClr val="333333"/>
    <a:srgbClr val="0033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485" autoAdjust="0"/>
    <p:restoredTop sz="94343" autoAdjust="0"/>
  </p:normalViewPr>
  <p:slideViewPr>
    <p:cSldViewPr>
      <p:cViewPr varScale="1">
        <p:scale>
          <a:sx n="69" d="100"/>
          <a:sy n="69" d="100"/>
        </p:scale>
        <p:origin x="186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1026"/>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defTabSz="947738">
              <a:defRPr sz="1200" smtClean="0"/>
            </a:lvl1pPr>
          </a:lstStyle>
          <a:p>
            <a:pPr>
              <a:defRPr/>
            </a:pPr>
            <a:endParaRPr lang="fr-FR" altLang="fr-FR"/>
          </a:p>
        </p:txBody>
      </p:sp>
      <p:sp>
        <p:nvSpPr>
          <p:cNvPr id="20483" name="Rectangle 1027"/>
          <p:cNvSpPr>
            <a:spLocks noGrp="1" noChangeArrowheads="1"/>
          </p:cNvSpPr>
          <p:nvPr>
            <p:ph type="dt" sz="quarter" idx="1"/>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algn="r" defTabSz="947738">
              <a:defRPr sz="1200" smtClean="0"/>
            </a:lvl1pPr>
          </a:lstStyle>
          <a:p>
            <a:pPr>
              <a:defRPr/>
            </a:pPr>
            <a:endParaRPr lang="fr-FR" altLang="fr-FR"/>
          </a:p>
        </p:txBody>
      </p:sp>
      <p:sp>
        <p:nvSpPr>
          <p:cNvPr id="20484" name="Rectangle 1028"/>
          <p:cNvSpPr>
            <a:spLocks noGrp="1" noChangeArrowheads="1"/>
          </p:cNvSpPr>
          <p:nvPr>
            <p:ph type="ftr" sz="quarter" idx="2"/>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defTabSz="947738">
              <a:defRPr sz="1200" smtClean="0"/>
            </a:lvl1pPr>
          </a:lstStyle>
          <a:p>
            <a:pPr>
              <a:defRPr/>
            </a:pPr>
            <a:endParaRPr lang="fr-FR" altLang="fr-FR"/>
          </a:p>
        </p:txBody>
      </p:sp>
      <p:sp>
        <p:nvSpPr>
          <p:cNvPr id="20485" name="Rectangle 1029"/>
          <p:cNvSpPr>
            <a:spLocks noGrp="1" noChangeArrowheads="1"/>
          </p:cNvSpPr>
          <p:nvPr>
            <p:ph type="sldNum" sz="quarter" idx="3"/>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algn="r" defTabSz="947738">
              <a:defRPr sz="1200"/>
            </a:lvl1pPr>
          </a:lstStyle>
          <a:p>
            <a:fld id="{03F61FA8-9F53-4CE8-80D9-383E5BABAB04}"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defTabSz="947738">
              <a:defRPr sz="1200" smtClean="0"/>
            </a:lvl1pPr>
          </a:lstStyle>
          <a:p>
            <a:pPr>
              <a:defRPr/>
            </a:pPr>
            <a:endParaRPr lang="fr-FR" altLang="fr-FR"/>
          </a:p>
        </p:txBody>
      </p:sp>
      <p:sp>
        <p:nvSpPr>
          <p:cNvPr id="6147" name="Rectangle 3"/>
          <p:cNvSpPr>
            <a:spLocks noGrp="1" noChangeArrowheads="1"/>
          </p:cNvSpPr>
          <p:nvPr>
            <p:ph type="dt" idx="1"/>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algn="r" defTabSz="947738">
              <a:defRPr sz="1200" smtClean="0"/>
            </a:lvl1pPr>
          </a:lstStyle>
          <a:p>
            <a:pPr>
              <a:defRPr/>
            </a:pPr>
            <a:endParaRPr lang="fr-FR" altLang="fr-FR"/>
          </a:p>
        </p:txBody>
      </p:sp>
      <p:sp>
        <p:nvSpPr>
          <p:cNvPr id="16388"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46150" y="4862513"/>
            <a:ext cx="5207000" cy="4605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6150" name="Rectangle 6"/>
          <p:cNvSpPr>
            <a:spLocks noGrp="1" noChangeArrowheads="1"/>
          </p:cNvSpPr>
          <p:nvPr>
            <p:ph type="ftr" sz="quarter" idx="4"/>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defTabSz="947738">
              <a:defRPr sz="1200" smtClean="0"/>
            </a:lvl1pPr>
          </a:lstStyle>
          <a:p>
            <a:pPr>
              <a:defRPr/>
            </a:pPr>
            <a:endParaRPr lang="fr-FR" altLang="fr-FR"/>
          </a:p>
        </p:txBody>
      </p:sp>
      <p:sp>
        <p:nvSpPr>
          <p:cNvPr id="6151" name="Rectangle 7"/>
          <p:cNvSpPr>
            <a:spLocks noGrp="1" noChangeArrowheads="1"/>
          </p:cNvSpPr>
          <p:nvPr>
            <p:ph type="sldNum" sz="quarter" idx="5"/>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algn="r" defTabSz="947738">
              <a:defRPr sz="1200"/>
            </a:lvl1pPr>
          </a:lstStyle>
          <a:p>
            <a:fld id="{17E1391F-5B5A-44BE-94FF-CEEA3D8A0DC6}"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txBox="1">
            <a:spLocks noGrp="1" noChangeArrowheads="1"/>
          </p:cNvSpPr>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751" tIns="47376" rIns="94751" bIns="47376"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BA4DD107-11E2-4478-8C50-5857D2872471}" type="slidenum">
              <a:rPr lang="fr-FR" altLang="fr-FR"/>
              <a:pPr algn="r" eaLnBrk="1" hangingPunct="1">
                <a:spcBef>
                  <a:spcPct val="0"/>
                </a:spcBef>
              </a:pPr>
              <a:t>1</a:t>
            </a:fld>
            <a:endParaRPr lang="fr-FR" altLang="fr-F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8452810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1031"/>
          <p:cNvSpPr>
            <a:spLocks noChangeShapeType="1"/>
          </p:cNvSpPr>
          <p:nvPr/>
        </p:nvSpPr>
        <p:spPr bwMode="auto">
          <a:xfrm>
            <a:off x="457200" y="2667000"/>
            <a:ext cx="3276600"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 name="Line 1037"/>
          <p:cNvSpPr>
            <a:spLocks noChangeShapeType="1"/>
          </p:cNvSpPr>
          <p:nvPr/>
        </p:nvSpPr>
        <p:spPr bwMode="auto">
          <a:xfrm>
            <a:off x="8229600" y="6248400"/>
            <a:ext cx="0" cy="60960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pic>
        <p:nvPicPr>
          <p:cNvPr id="6" name="Picture 1039" descr="C:\Documents and Settings\All Users\Documents\Transfert_WINDOWS\Transfert_Laurie\Insee\Visuels pour PPT\Bureaux-Small-100dpi-RV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2590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40" descr="C:\Documents and Settings\All Users\Documents\Transfert_WINDOWS\Transfert_Laurie\Insee\Visuels pour PPT\Drapeaux-Small-100dpi-RV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876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41" descr="C:\Documents and Settings\All Users\Documents\Transfert_WINDOWS\Transfert_Laurie\Insee\Visuels pour PPT\Ecran1-Small-100dpi-RV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3733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43" descr="C:\Documents and Settings\All Users\Documents\Transfert_WINDOWS\Transfert_Laurie\Insee\Visuels pour PPT\Logement-Small-100dpi-RVB.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1447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1044"/>
          <p:cNvSpPr txBox="1">
            <a:spLocks noChangeArrowheads="1"/>
          </p:cNvSpPr>
          <p:nvPr/>
        </p:nvSpPr>
        <p:spPr bwMode="auto">
          <a:xfrm>
            <a:off x="447675" y="4724400"/>
            <a:ext cx="54959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2000">
                <a:solidFill>
                  <a:srgbClr val="000099"/>
                </a:solidFill>
                <a:latin typeface="Arial" panose="020B0604020202020204" pitchFamily="34" charset="0"/>
              </a:rPr>
              <a:t>Billot Sylvain</a:t>
            </a:r>
            <a:br>
              <a:rPr lang="fr-FR" altLang="fr-FR" sz="2000">
                <a:solidFill>
                  <a:srgbClr val="000099"/>
                </a:solidFill>
                <a:latin typeface="Arial" panose="020B0604020202020204" pitchFamily="34" charset="0"/>
              </a:rPr>
            </a:br>
            <a:r>
              <a:rPr lang="fr-FR" altLang="fr-FR" sz="2000">
                <a:solidFill>
                  <a:srgbClr val="000099"/>
                </a:solidFill>
                <a:latin typeface="Arial" panose="020B0604020202020204" pitchFamily="34" charset="0"/>
              </a:rPr>
              <a:t>Division Synthèse générale des comptes (DCN)</a:t>
            </a:r>
          </a:p>
        </p:txBody>
      </p:sp>
      <p:pic>
        <p:nvPicPr>
          <p:cNvPr id="11" name="Picture 1047" descr="\\S90ddarsfer\sil\SIL\IIS\Com\DiaporamaCharte2011\Photos\ChoixPhotos\FouleLuxembourgRecadreePetiteB.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29400" y="304800"/>
            <a:ext cx="16192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054"/>
          <p:cNvGrpSpPr>
            <a:grpSpLocks/>
          </p:cNvGrpSpPr>
          <p:nvPr/>
        </p:nvGrpSpPr>
        <p:grpSpPr bwMode="auto">
          <a:xfrm>
            <a:off x="247650" y="5638800"/>
            <a:ext cx="644525" cy="1104900"/>
            <a:chOff x="156" y="3552"/>
            <a:chExt cx="406" cy="696"/>
          </a:xfrm>
        </p:grpSpPr>
        <p:sp>
          <p:nvSpPr>
            <p:cNvPr id="13" name="Rectangle 1055"/>
            <p:cNvSpPr>
              <a:spLocks noChangeArrowheads="1"/>
            </p:cNvSpPr>
            <p:nvPr userDrawn="1"/>
          </p:nvSpPr>
          <p:spPr bwMode="auto">
            <a:xfrm>
              <a:off x="291" y="3552"/>
              <a:ext cx="249" cy="24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fr-FR" altLang="fr-FR"/>
            </a:p>
          </p:txBody>
        </p:sp>
        <p:pic>
          <p:nvPicPr>
            <p:cNvPr id="14" name="Picture 1056" descr="\\S90ddarsfer\sil\SIL\IIS\Com\DiaporamaCharte2011\Version définitive\InseeDeveloppeRVB.gif"/>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56" y="3552"/>
              <a:ext cx="406" cy="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4" name="Rectangle 1026"/>
          <p:cNvSpPr>
            <a:spLocks noGrp="1" noChangeArrowheads="1"/>
          </p:cNvSpPr>
          <p:nvPr>
            <p:ph type="ctrTitle"/>
          </p:nvPr>
        </p:nvSpPr>
        <p:spPr>
          <a:xfrm>
            <a:off x="457200" y="1187450"/>
            <a:ext cx="5794375" cy="1079500"/>
          </a:xfrm>
          <a:extLst>
            <a:ext uri="{91240B29-F687-4F45-9708-019B960494DF}">
              <a14:hiddenLine xmlns:a14="http://schemas.microsoft.com/office/drawing/2010/main" w="9525">
                <a:solidFill>
                  <a:srgbClr val="003399"/>
                </a:solidFill>
                <a:miter lim="800000"/>
                <a:headEnd/>
                <a:tailEnd/>
              </a14:hiddenLine>
            </a:ext>
          </a:extLst>
        </p:spPr>
        <p:txBody>
          <a:bodyPr/>
          <a:lstStyle>
            <a:lvl1pPr>
              <a:defRPr/>
            </a:lvl1pPr>
          </a:lstStyle>
          <a:p>
            <a:pPr lvl="0"/>
            <a:r>
              <a:rPr lang="fr-FR" altLang="fr-FR" noProof="0" smtClean="0"/>
              <a:t>Titre du diaporama</a:t>
            </a:r>
            <a:br>
              <a:rPr lang="fr-FR" altLang="fr-FR" noProof="0" smtClean="0"/>
            </a:br>
            <a:r>
              <a:rPr lang="fr-FR" altLang="fr-FR" noProof="0" smtClean="0"/>
              <a:t>sur deux lignes</a:t>
            </a:r>
          </a:p>
        </p:txBody>
      </p:sp>
      <p:sp>
        <p:nvSpPr>
          <p:cNvPr id="3075" name="Rectangle 1027"/>
          <p:cNvSpPr>
            <a:spLocks noGrp="1" noChangeArrowheads="1"/>
          </p:cNvSpPr>
          <p:nvPr>
            <p:ph type="subTitle" idx="1"/>
          </p:nvPr>
        </p:nvSpPr>
        <p:spPr>
          <a:xfrm>
            <a:off x="457200" y="2362200"/>
            <a:ext cx="5791200" cy="990600"/>
          </a:xfrm>
        </p:spPr>
        <p:txBody>
          <a:bodyPr/>
          <a:lstStyle>
            <a:lvl1pPr marL="0" indent="0">
              <a:buFontTx/>
              <a:buNone/>
              <a:defRPr sz="2100" b="1" i="1">
                <a:solidFill>
                  <a:srgbClr val="FF6600"/>
                </a:solidFill>
              </a:defRPr>
            </a:lvl1pPr>
          </a:lstStyle>
          <a:p>
            <a:pPr lvl="0"/>
            <a:r>
              <a:rPr lang="fr-FR" altLang="fr-FR" noProof="0" smtClean="0"/>
              <a:t>Sous titre</a:t>
            </a:r>
          </a:p>
        </p:txBody>
      </p:sp>
      <p:sp>
        <p:nvSpPr>
          <p:cNvPr id="15" name="Rectangle 1028"/>
          <p:cNvSpPr>
            <a:spLocks noGrp="1" noChangeArrowheads="1"/>
          </p:cNvSpPr>
          <p:nvPr>
            <p:ph type="dt" sz="half" idx="10"/>
          </p:nvPr>
        </p:nvSpPr>
        <p:spPr/>
        <p:txBody>
          <a:bodyPr/>
          <a:lstStyle>
            <a:lvl1pPr>
              <a:defRPr smtClean="0">
                <a:solidFill>
                  <a:srgbClr val="000099"/>
                </a:solidFill>
              </a:defRPr>
            </a:lvl1pPr>
          </a:lstStyle>
          <a:p>
            <a:pPr>
              <a:defRPr/>
            </a:pPr>
            <a:r>
              <a:rPr lang="fr-FR" altLang="fr-FR"/>
              <a:t>28/11/2014</a:t>
            </a:r>
          </a:p>
        </p:txBody>
      </p:sp>
    </p:spTree>
    <p:extLst>
      <p:ext uri="{BB962C8B-B14F-4D97-AF65-F5344CB8AC3E}">
        <p14:creationId xmlns:p14="http://schemas.microsoft.com/office/powerpoint/2010/main" val="1423717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062278D9-4F85-42AE-BD40-8649F71FB873}" type="slidenum">
              <a:rPr lang="fr-FR" altLang="fr-FR"/>
              <a:pPr/>
              <a:t>‹N°›</a:t>
            </a:fld>
            <a:endParaRPr lang="fr-FR" altLang="fr-FR"/>
          </a:p>
        </p:txBody>
      </p:sp>
    </p:spTree>
    <p:extLst>
      <p:ext uri="{BB962C8B-B14F-4D97-AF65-F5344CB8AC3E}">
        <p14:creationId xmlns:p14="http://schemas.microsoft.com/office/powerpoint/2010/main" val="469826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216650" y="161925"/>
            <a:ext cx="2038350" cy="593407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01600" y="161925"/>
            <a:ext cx="5962650" cy="59340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1EEE05F2-FE0F-4EEA-92DE-60F7553FFA23}" type="slidenum">
              <a:rPr lang="fr-FR" altLang="fr-FR"/>
              <a:pPr/>
              <a:t>‹N°›</a:t>
            </a:fld>
            <a:endParaRPr lang="fr-FR" altLang="fr-FR"/>
          </a:p>
        </p:txBody>
      </p:sp>
    </p:spTree>
    <p:extLst>
      <p:ext uri="{BB962C8B-B14F-4D97-AF65-F5344CB8AC3E}">
        <p14:creationId xmlns:p14="http://schemas.microsoft.com/office/powerpoint/2010/main" val="407708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a:xfrm>
            <a:off x="8382000" y="6324600"/>
            <a:ext cx="762000" cy="228600"/>
          </a:xfrm>
        </p:spPr>
        <p:txBody>
          <a:bodyPr/>
          <a:lstStyle>
            <a:lvl1pPr>
              <a:defRPr/>
            </a:lvl1pPr>
          </a:lstStyle>
          <a:p>
            <a:pPr>
              <a:defRPr/>
            </a:pPr>
            <a:r>
              <a:rPr lang="fr-FR" altLang="fr-FR"/>
              <a:t>Date</a:t>
            </a:r>
          </a:p>
        </p:txBody>
      </p:sp>
      <p:sp>
        <p:nvSpPr>
          <p:cNvPr id="5" name="Espace réservé du pied de page 4"/>
          <p:cNvSpPr>
            <a:spLocks noGrp="1"/>
          </p:cNvSpPr>
          <p:nvPr>
            <p:ph type="ftr" sz="quarter" idx="11"/>
          </p:nvPr>
        </p:nvSpPr>
        <p:spPr>
          <a:xfrm>
            <a:off x="838200" y="6324600"/>
            <a:ext cx="6477000" cy="228600"/>
          </a:xfrm>
        </p:spPr>
        <p:txBody>
          <a:bodyPr/>
          <a:lstStyle>
            <a:lvl1pPr>
              <a:defRPr/>
            </a:lvl1pPr>
          </a:lstStyle>
          <a:p>
            <a:pPr>
              <a:defRPr/>
            </a:pPr>
            <a:r>
              <a:rPr lang="fr-FR" altLang="fr-FR"/>
              <a:t>Titre du diaporama</a:t>
            </a:r>
          </a:p>
        </p:txBody>
      </p:sp>
      <p:sp>
        <p:nvSpPr>
          <p:cNvPr id="6" name="Espace réservé du numéro de diapositive 5"/>
          <p:cNvSpPr>
            <a:spLocks noGrp="1"/>
          </p:cNvSpPr>
          <p:nvPr>
            <p:ph type="sldNum" sz="quarter" idx="12"/>
          </p:nvPr>
        </p:nvSpPr>
        <p:spPr>
          <a:xfrm>
            <a:off x="0" y="6324600"/>
            <a:ext cx="304800" cy="228600"/>
          </a:xfrm>
        </p:spPr>
        <p:txBody>
          <a:bodyPr/>
          <a:lstStyle>
            <a:lvl1pPr>
              <a:defRPr/>
            </a:lvl1pPr>
          </a:lstStyle>
          <a:p>
            <a:fld id="{E262B659-B599-438C-BD2E-9BA94088FC54}" type="slidenum">
              <a:rPr lang="fr-FR" altLang="fr-FR"/>
              <a:pPr/>
              <a:t>‹N°›</a:t>
            </a:fld>
            <a:endParaRPr lang="fr-FR" altLang="fr-FR"/>
          </a:p>
        </p:txBody>
      </p:sp>
    </p:spTree>
    <p:extLst>
      <p:ext uri="{BB962C8B-B14F-4D97-AF65-F5344CB8AC3E}">
        <p14:creationId xmlns:p14="http://schemas.microsoft.com/office/powerpoint/2010/main" val="1680886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BFAA955B-2790-480E-B70E-88DBEA09CE44}" type="slidenum">
              <a:rPr lang="fr-FR" altLang="fr-FR"/>
              <a:pPr/>
              <a:t>‹N°›</a:t>
            </a:fld>
            <a:endParaRPr lang="fr-FR" altLang="fr-FR"/>
          </a:p>
        </p:txBody>
      </p:sp>
    </p:spTree>
    <p:extLst>
      <p:ext uri="{BB962C8B-B14F-4D97-AF65-F5344CB8AC3E}">
        <p14:creationId xmlns:p14="http://schemas.microsoft.com/office/powerpoint/2010/main" val="219853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005FD093-44BD-4B81-983A-98780D2D97F3}" type="slidenum">
              <a:rPr lang="fr-FR" altLang="fr-FR"/>
              <a:pPr/>
              <a:t>‹N°›</a:t>
            </a:fld>
            <a:endParaRPr lang="fr-FR" altLang="fr-FR"/>
          </a:p>
        </p:txBody>
      </p:sp>
    </p:spTree>
    <p:extLst>
      <p:ext uri="{BB962C8B-B14F-4D97-AF65-F5344CB8AC3E}">
        <p14:creationId xmlns:p14="http://schemas.microsoft.com/office/powerpoint/2010/main" val="2926447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016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2545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4730780E-D289-4947-956B-0071D6349590}" type="slidenum">
              <a:rPr lang="fr-FR" altLang="fr-FR"/>
              <a:pPr/>
              <a:t>‹N°›</a:t>
            </a:fld>
            <a:endParaRPr lang="fr-FR" altLang="fr-FR"/>
          </a:p>
        </p:txBody>
      </p:sp>
    </p:spTree>
    <p:extLst>
      <p:ext uri="{BB962C8B-B14F-4D97-AF65-F5344CB8AC3E}">
        <p14:creationId xmlns:p14="http://schemas.microsoft.com/office/powerpoint/2010/main" val="38627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8"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9" name="Rectangle 9"/>
          <p:cNvSpPr>
            <a:spLocks noGrp="1" noChangeArrowheads="1"/>
          </p:cNvSpPr>
          <p:nvPr>
            <p:ph type="sldNum" sz="quarter" idx="12"/>
          </p:nvPr>
        </p:nvSpPr>
        <p:spPr>
          <a:ln/>
        </p:spPr>
        <p:txBody>
          <a:bodyPr/>
          <a:lstStyle>
            <a:lvl1pPr>
              <a:defRPr/>
            </a:lvl1pPr>
          </a:lstStyle>
          <a:p>
            <a:fld id="{D38C7897-9320-439E-98BA-41CFA7CDD667}" type="slidenum">
              <a:rPr lang="fr-FR" altLang="fr-FR"/>
              <a:pPr/>
              <a:t>‹N°›</a:t>
            </a:fld>
            <a:endParaRPr lang="fr-FR" altLang="fr-FR"/>
          </a:p>
        </p:txBody>
      </p:sp>
    </p:spTree>
    <p:extLst>
      <p:ext uri="{BB962C8B-B14F-4D97-AF65-F5344CB8AC3E}">
        <p14:creationId xmlns:p14="http://schemas.microsoft.com/office/powerpoint/2010/main" val="3711348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4"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5" name="Rectangle 9"/>
          <p:cNvSpPr>
            <a:spLocks noGrp="1" noChangeArrowheads="1"/>
          </p:cNvSpPr>
          <p:nvPr>
            <p:ph type="sldNum" sz="quarter" idx="12"/>
          </p:nvPr>
        </p:nvSpPr>
        <p:spPr>
          <a:ln/>
        </p:spPr>
        <p:txBody>
          <a:bodyPr/>
          <a:lstStyle>
            <a:lvl1pPr>
              <a:defRPr/>
            </a:lvl1pPr>
          </a:lstStyle>
          <a:p>
            <a:fld id="{4D40F451-7E25-4340-8F07-7380AB1A105C}" type="slidenum">
              <a:rPr lang="fr-FR" altLang="fr-FR"/>
              <a:pPr/>
              <a:t>‹N°›</a:t>
            </a:fld>
            <a:endParaRPr lang="fr-FR" altLang="fr-FR"/>
          </a:p>
        </p:txBody>
      </p:sp>
    </p:spTree>
    <p:extLst>
      <p:ext uri="{BB962C8B-B14F-4D97-AF65-F5344CB8AC3E}">
        <p14:creationId xmlns:p14="http://schemas.microsoft.com/office/powerpoint/2010/main" val="619789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3"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4" name="Rectangle 9"/>
          <p:cNvSpPr>
            <a:spLocks noGrp="1" noChangeArrowheads="1"/>
          </p:cNvSpPr>
          <p:nvPr>
            <p:ph type="sldNum" sz="quarter" idx="12"/>
          </p:nvPr>
        </p:nvSpPr>
        <p:spPr>
          <a:ln/>
        </p:spPr>
        <p:txBody>
          <a:bodyPr/>
          <a:lstStyle>
            <a:lvl1pPr>
              <a:defRPr/>
            </a:lvl1pPr>
          </a:lstStyle>
          <a:p>
            <a:fld id="{9468F2D2-0FFD-41BC-93FD-457BDDB31D33}" type="slidenum">
              <a:rPr lang="fr-FR" altLang="fr-FR"/>
              <a:pPr/>
              <a:t>‹N°›</a:t>
            </a:fld>
            <a:endParaRPr lang="fr-FR" altLang="fr-FR"/>
          </a:p>
        </p:txBody>
      </p:sp>
    </p:spTree>
    <p:extLst>
      <p:ext uri="{BB962C8B-B14F-4D97-AF65-F5344CB8AC3E}">
        <p14:creationId xmlns:p14="http://schemas.microsoft.com/office/powerpoint/2010/main" val="3773176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FB9DA367-F7CC-4ED7-ABD5-2DFA6BD5AA59}" type="slidenum">
              <a:rPr lang="fr-FR" altLang="fr-FR"/>
              <a:pPr/>
              <a:t>‹N°›</a:t>
            </a:fld>
            <a:endParaRPr lang="fr-FR" altLang="fr-FR"/>
          </a:p>
        </p:txBody>
      </p:sp>
    </p:spTree>
    <p:extLst>
      <p:ext uri="{BB962C8B-B14F-4D97-AF65-F5344CB8AC3E}">
        <p14:creationId xmlns:p14="http://schemas.microsoft.com/office/powerpoint/2010/main" val="4268651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E6C9573D-FF1F-48A7-A80A-D4A355859847}" type="slidenum">
              <a:rPr lang="fr-FR" altLang="fr-FR"/>
              <a:pPr/>
              <a:t>‹N°›</a:t>
            </a:fld>
            <a:endParaRPr lang="fr-FR" altLang="fr-FR"/>
          </a:p>
        </p:txBody>
      </p:sp>
    </p:spTree>
    <p:extLst>
      <p:ext uri="{BB962C8B-B14F-4D97-AF65-F5344CB8AC3E}">
        <p14:creationId xmlns:p14="http://schemas.microsoft.com/office/powerpoint/2010/main" val="121752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61925"/>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fr-FR" altLang="fr-FR" smtClean="0"/>
              <a:t>Cliquez pour modifier</a:t>
            </a:r>
            <a:br>
              <a:rPr lang="fr-FR" altLang="fr-FR" smtClean="0"/>
            </a:br>
            <a:r>
              <a:rPr lang="fr-FR" altLang="fr-FR" smtClean="0"/>
              <a:t>le style</a:t>
            </a:r>
          </a:p>
        </p:txBody>
      </p:sp>
      <p:sp>
        <p:nvSpPr>
          <p:cNvPr id="1027" name="Rectangle 3"/>
          <p:cNvSpPr>
            <a:spLocks noGrp="1" noChangeArrowheads="1"/>
          </p:cNvSpPr>
          <p:nvPr>
            <p:ph type="body" idx="1"/>
          </p:nvPr>
        </p:nvSpPr>
        <p:spPr bwMode="auto">
          <a:xfrm>
            <a:off x="101600" y="1295400"/>
            <a:ext cx="8153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031" name="Rectangle 7"/>
          <p:cNvSpPr>
            <a:spLocks noGrp="1" noChangeArrowheads="1"/>
          </p:cNvSpPr>
          <p:nvPr>
            <p:ph type="dt" sz="half" idx="2"/>
          </p:nvPr>
        </p:nvSpPr>
        <p:spPr bwMode="auto">
          <a:xfrm>
            <a:off x="8382000" y="6324600"/>
            <a:ext cx="762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smtClean="0">
                <a:solidFill>
                  <a:srgbClr val="003399"/>
                </a:solidFill>
                <a:latin typeface="+mn-lt"/>
              </a:defRPr>
            </a:lvl1pPr>
          </a:lstStyle>
          <a:p>
            <a:pPr>
              <a:defRPr/>
            </a:pPr>
            <a:r>
              <a:rPr lang="fr-FR" altLang="fr-FR"/>
              <a:t>Date</a:t>
            </a:r>
          </a:p>
        </p:txBody>
      </p:sp>
      <p:sp>
        <p:nvSpPr>
          <p:cNvPr id="1032" name="Rectangle 8"/>
          <p:cNvSpPr>
            <a:spLocks noGrp="1" noChangeArrowheads="1"/>
          </p:cNvSpPr>
          <p:nvPr>
            <p:ph type="ftr" sz="quarter" idx="3"/>
          </p:nvPr>
        </p:nvSpPr>
        <p:spPr bwMode="auto">
          <a:xfrm>
            <a:off x="838200" y="6324600"/>
            <a:ext cx="6477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400" i="1" smtClean="0">
                <a:solidFill>
                  <a:srgbClr val="003399"/>
                </a:solidFill>
                <a:latin typeface="+mn-lt"/>
              </a:defRPr>
            </a:lvl1pPr>
          </a:lstStyle>
          <a:p>
            <a:pPr>
              <a:defRPr/>
            </a:pPr>
            <a:r>
              <a:rPr lang="fr-FR" altLang="fr-FR"/>
              <a:t>Titre du diaporama</a:t>
            </a:r>
          </a:p>
        </p:txBody>
      </p:sp>
      <p:sp>
        <p:nvSpPr>
          <p:cNvPr id="1033" name="Rectangle 9"/>
          <p:cNvSpPr>
            <a:spLocks noGrp="1" noChangeArrowheads="1"/>
          </p:cNvSpPr>
          <p:nvPr>
            <p:ph type="sldNum" sz="quarter" idx="4"/>
          </p:nvPr>
        </p:nvSpPr>
        <p:spPr bwMode="auto">
          <a:xfrm>
            <a:off x="0" y="6324600"/>
            <a:ext cx="304800" cy="228600"/>
          </a:xfrm>
          <a:prstGeom prst="rect">
            <a:avLst/>
          </a:prstGeom>
          <a:solidFill>
            <a:srgbClr val="FF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36000" bIns="0" numCol="1" anchor="t" anchorCtr="0" compatLnSpc="1">
            <a:prstTxWarp prst="textNoShape">
              <a:avLst/>
            </a:prstTxWarp>
          </a:bodyPr>
          <a:lstStyle>
            <a:lvl1pPr algn="r">
              <a:lnSpc>
                <a:spcPct val="115000"/>
              </a:lnSpc>
              <a:defRPr sz="1200" b="1">
                <a:solidFill>
                  <a:schemeClr val="bg1"/>
                </a:solidFill>
                <a:latin typeface="Arial" panose="020B0604020202020204" pitchFamily="34" charset="0"/>
              </a:defRPr>
            </a:lvl1pPr>
          </a:lstStyle>
          <a:p>
            <a:fld id="{E45EE9C5-7A16-4F20-A8BB-58CA0C59A243}" type="slidenum">
              <a:rPr lang="fr-FR" altLang="fr-FR"/>
              <a:pPr/>
              <a:t>‹N°›</a:t>
            </a:fld>
            <a:endParaRPr lang="fr-FR" altLang="fr-FR"/>
          </a:p>
        </p:txBody>
      </p:sp>
      <p:sp>
        <p:nvSpPr>
          <p:cNvPr id="2" name="Line 14"/>
          <p:cNvSpPr>
            <a:spLocks noChangeShapeType="1"/>
          </p:cNvSpPr>
          <p:nvPr/>
        </p:nvSpPr>
        <p:spPr bwMode="auto">
          <a:xfrm>
            <a:off x="8229600" y="6248400"/>
            <a:ext cx="0" cy="60960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 name="Line 15"/>
          <p:cNvSpPr>
            <a:spLocks noChangeShapeType="1"/>
          </p:cNvSpPr>
          <p:nvPr/>
        </p:nvSpPr>
        <p:spPr bwMode="auto">
          <a:xfrm>
            <a:off x="457200" y="990600"/>
            <a:ext cx="7772400"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nvGrpSpPr>
          <p:cNvPr id="4" name="Group 20"/>
          <p:cNvGrpSpPr>
            <a:grpSpLocks/>
          </p:cNvGrpSpPr>
          <p:nvPr/>
        </p:nvGrpSpPr>
        <p:grpSpPr bwMode="auto">
          <a:xfrm>
            <a:off x="333375" y="6324600"/>
            <a:ext cx="371475" cy="404813"/>
            <a:chOff x="210" y="3984"/>
            <a:chExt cx="234" cy="255"/>
          </a:xfrm>
        </p:grpSpPr>
        <p:sp>
          <p:nvSpPr>
            <p:cNvPr id="1034" name="Rectangle 19"/>
            <p:cNvSpPr>
              <a:spLocks noChangeArrowheads="1"/>
            </p:cNvSpPr>
            <p:nvPr userDrawn="1"/>
          </p:nvSpPr>
          <p:spPr bwMode="auto">
            <a:xfrm>
              <a:off x="290" y="3984"/>
              <a:ext cx="144" cy="14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fr-FR" altLang="fr-FR"/>
            </a:p>
          </p:txBody>
        </p:sp>
        <p:pic>
          <p:nvPicPr>
            <p:cNvPr id="1035" name="Picture 18" descr="\\S90ddarsfer\sil\SIL\IIS\Com\DiaporamaCharte2011\Version définitive\InseeSignatureRVB.gif"/>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10" y="3984"/>
              <a:ext cx="234" cy="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72"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p:txStyles>
    <p:title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p:titleStyle>
    <p:bodyStyle>
      <a:lvl1pPr marL="342900" indent="-342900" algn="l" rtl="0" eaLnBrk="0" fontAlgn="base" hangingPunct="0">
        <a:lnSpc>
          <a:spcPct val="90000"/>
        </a:lnSpc>
        <a:spcBef>
          <a:spcPct val="20000"/>
        </a:spcBef>
        <a:spcAft>
          <a:spcPct val="0"/>
        </a:spcAft>
        <a:buBlip>
          <a:blip r:embed="rId15"/>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15"/>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15"/>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15"/>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1.xml"/><Relationship Id="rId7"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1.jpeg"/><Relationship Id="rId11" Type="http://schemas.openxmlformats.org/officeDocument/2006/relationships/image" Target="../media/image14.png"/><Relationship Id="rId5" Type="http://schemas.openxmlformats.org/officeDocument/2006/relationships/image" Target="../media/image2.png"/><Relationship Id="rId10" Type="http://schemas.openxmlformats.org/officeDocument/2006/relationships/image" Target="../media/image13.emf"/><Relationship Id="rId4" Type="http://schemas.openxmlformats.org/officeDocument/2006/relationships/image" Target="../media/image10.png"/><Relationship Id="rId9"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5.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7.w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idx="4294967295"/>
          </p:nvPr>
        </p:nvSpPr>
        <p:spPr>
          <a:xfrm>
            <a:off x="457200" y="1066800"/>
            <a:ext cx="5791200" cy="990600"/>
          </a:xfrm>
        </p:spPr>
        <p:txBody>
          <a:bodyPr/>
          <a:lstStyle/>
          <a:p>
            <a:pPr eaLnBrk="1" hangingPunct="1"/>
            <a:r>
              <a:rPr lang="fr-FR" altLang="fr-FR" dirty="0" smtClean="0">
                <a:cs typeface="Arial" charset="0"/>
              </a:rPr>
              <a:t>Changements de nomenclatures</a:t>
            </a:r>
          </a:p>
        </p:txBody>
      </p:sp>
      <p:pic>
        <p:nvPicPr>
          <p:cNvPr id="2053" name="Picture 10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5783263"/>
            <a:ext cx="487680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5" name="Text Box 20"/>
          <p:cNvSpPr txBox="1">
            <a:spLocks noChangeArrowheads="1"/>
          </p:cNvSpPr>
          <p:nvPr/>
        </p:nvSpPr>
        <p:spPr bwMode="auto">
          <a:xfrm>
            <a:off x="449840" y="3848100"/>
            <a:ext cx="55546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lnSpc>
                <a:spcPct val="90000"/>
              </a:lnSpc>
              <a:spcBef>
                <a:spcPct val="20000"/>
              </a:spcBef>
              <a:buBlip>
                <a:blip r:embed="rId5"/>
              </a:buBlip>
              <a:defRPr sz="2400">
                <a:solidFill>
                  <a:srgbClr val="333333"/>
                </a:solidFill>
                <a:latin typeface="Arial" charset="0"/>
              </a:defRPr>
            </a:lvl1pPr>
            <a:lvl2pPr marL="742950" indent="-285750" eaLnBrk="0" hangingPunct="0">
              <a:lnSpc>
                <a:spcPct val="90000"/>
              </a:lnSpc>
              <a:spcBef>
                <a:spcPct val="20000"/>
              </a:spcBef>
              <a:buBlip>
                <a:blip r:embed="rId5"/>
              </a:buBlip>
              <a:defRPr sz="2200">
                <a:solidFill>
                  <a:srgbClr val="660066"/>
                </a:solidFill>
                <a:latin typeface="Arial" charset="0"/>
              </a:defRPr>
            </a:lvl2pPr>
            <a:lvl3pPr marL="1143000" indent="-228600" eaLnBrk="0" hangingPunct="0">
              <a:lnSpc>
                <a:spcPct val="90000"/>
              </a:lnSpc>
              <a:spcBef>
                <a:spcPct val="20000"/>
              </a:spcBef>
              <a:buBlip>
                <a:blip r:embed="rId5"/>
              </a:buBlip>
              <a:defRPr>
                <a:solidFill>
                  <a:srgbClr val="333333"/>
                </a:solidFill>
                <a:latin typeface="Arial" charset="0"/>
              </a:defRPr>
            </a:lvl3pPr>
            <a:lvl4pPr marL="1600200" indent="-228600" eaLnBrk="0" hangingPunct="0">
              <a:lnSpc>
                <a:spcPct val="90000"/>
              </a:lnSpc>
              <a:spcBef>
                <a:spcPct val="20000"/>
              </a:spcBef>
              <a:buBlip>
                <a:blip r:embed="rId5"/>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r>
              <a:rPr lang="fr-FR" altLang="fr-FR" sz="2000" dirty="0">
                <a:solidFill>
                  <a:srgbClr val="660066"/>
                </a:solidFill>
              </a:rPr>
              <a:t>Sylvain Billot</a:t>
            </a:r>
            <a:br>
              <a:rPr lang="fr-FR" altLang="fr-FR" sz="2000" dirty="0">
                <a:solidFill>
                  <a:srgbClr val="660066"/>
                </a:solidFill>
              </a:rPr>
            </a:br>
            <a:r>
              <a:rPr lang="fr-FR" altLang="fr-FR" sz="2000" dirty="0">
                <a:solidFill>
                  <a:srgbClr val="660066"/>
                </a:solidFill>
              </a:rPr>
              <a:t>Département des Comptes Nationaux - INSEE</a:t>
            </a:r>
          </a:p>
        </p:txBody>
      </p:sp>
      <p:pic>
        <p:nvPicPr>
          <p:cNvPr id="2056" name="Picture 47" descr="http://www.google.fr/url?source=imglanding&amp;ct=img&amp;q=http://extranet.editis.com/it-yonixweb/IMAGES/DEC/P3/9782707137029.JPG&amp;sa=X&amp;ei=trBDVar0INDZatzZgfgC&amp;ved=0CAkQ8wc&amp;usg=AFQjCNHRXPszaD5DR3ej17_8g_5WoTzUE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533400"/>
            <a:ext cx="1152525" cy="164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2" descr="http://www.google.fr/url?source=imglanding&amp;ct=img&amp;q=http://www.insee.fr/fr/ffc/img/ecofra.png&amp;sa=X&amp;ei=abBDVe3hM5b1armggJAI&amp;ved=0CAkQ8wc&amp;usg=AFQjCNGDpoNNC06LFd0YwamJKJF7kVgdI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1800" y="2362200"/>
            <a:ext cx="188277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058" name="Object 35"/>
          <p:cNvGraphicFramePr>
            <a:graphicFrameLocks/>
          </p:cNvGraphicFramePr>
          <p:nvPr/>
        </p:nvGraphicFramePr>
        <p:xfrm>
          <a:off x="6781800" y="3505200"/>
          <a:ext cx="1882775" cy="1295400"/>
        </p:xfrm>
        <a:graphic>
          <a:graphicData uri="http://schemas.openxmlformats.org/presentationml/2006/ole">
            <mc:AlternateContent xmlns:mc="http://schemas.openxmlformats.org/markup-compatibility/2006">
              <mc:Choice xmlns:v="urn:schemas-microsoft-com:vml" Requires="v">
                <p:oleObj spid="_x0000_s123922" name="Image bitmap" r:id="rId8" imgW="6542857" imgH="5276190" progId="Paint.Picture">
                  <p:embed/>
                </p:oleObj>
              </mc:Choice>
              <mc:Fallback>
                <p:oleObj name="Image bitmap" r:id="rId8" imgW="6542857" imgH="5276190" progId="Paint.Picture">
                  <p:embed/>
                  <p:pic>
                    <p:nvPicPr>
                      <p:cNvPr id="2058" name="Object 35"/>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81800" y="3505200"/>
                        <a:ext cx="18827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59" name="Picture 34"/>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81800" y="4876800"/>
            <a:ext cx="1882775" cy="1290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3" name="Picture 1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649838" y="533400"/>
            <a:ext cx="1098875" cy="164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2816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8F369E8C-0EB2-4D5E-9755-0D2E1C0FE293}" type="slidenum">
              <a:rPr lang="fr-FR" altLang="fr-FR" sz="1200" b="1">
                <a:solidFill>
                  <a:schemeClr val="bg1"/>
                </a:solidFill>
                <a:latin typeface="Arial" panose="020B0604020202020204" pitchFamily="34" charset="0"/>
              </a:rPr>
              <a:pPr algn="r" eaLnBrk="1" hangingPunct="1">
                <a:lnSpc>
                  <a:spcPct val="115000"/>
                </a:lnSpc>
              </a:pPr>
              <a:t>10</a:t>
            </a:fld>
            <a:endParaRPr lang="fr-FR" altLang="fr-FR" sz="1200" b="1">
              <a:solidFill>
                <a:schemeClr val="bg1"/>
              </a:solidFill>
              <a:latin typeface="Arial" panose="020B0604020202020204" pitchFamily="34" charset="0"/>
            </a:endParaRPr>
          </a:p>
        </p:txBody>
      </p:sp>
      <p:sp>
        <p:nvSpPr>
          <p:cNvPr id="5" name="Rectangle 2"/>
          <p:cNvSpPr txBox="1">
            <a:spLocks noChangeArrowheads="1"/>
          </p:cNvSpPr>
          <p:nvPr/>
        </p:nvSpPr>
        <p:spPr>
          <a:xfrm>
            <a:off x="304800" y="188640"/>
            <a:ext cx="7772400" cy="989013"/>
          </a:xfrm>
          <a:prstGeom prst="rect">
            <a:avLst/>
          </a:prstGeom>
        </p:spPr>
        <p:txBody>
          <a:bodyPr/>
          <a:lst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a:lstStyle>
          <a:p>
            <a:r>
              <a:rPr lang="fr-FR" altLang="fr-FR" kern="0" dirty="0" smtClean="0"/>
              <a:t>De la base 2000 à la base 2005 : des résultats globaux peu modifiés</a:t>
            </a:r>
            <a:endParaRPr lang="fr-FR" altLang="fr-FR" kern="0"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55532" y="1556792"/>
            <a:ext cx="8316460" cy="4618856"/>
          </a:xfrm>
          <a:prstGeom prst="rect">
            <a:avLst/>
          </a:prstGeom>
        </p:spPr>
      </p:pic>
    </p:spTree>
    <p:extLst>
      <p:ext uri="{BB962C8B-B14F-4D97-AF65-F5344CB8AC3E}">
        <p14:creationId xmlns:p14="http://schemas.microsoft.com/office/powerpoint/2010/main" val="4005343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8F369E8C-0EB2-4D5E-9755-0D2E1C0FE293}" type="slidenum">
              <a:rPr lang="fr-FR" altLang="fr-FR" sz="1200" b="1">
                <a:solidFill>
                  <a:schemeClr val="bg1"/>
                </a:solidFill>
                <a:latin typeface="Arial" panose="020B0604020202020204" pitchFamily="34" charset="0"/>
              </a:rPr>
              <a:pPr algn="r" eaLnBrk="1" hangingPunct="1">
                <a:lnSpc>
                  <a:spcPct val="115000"/>
                </a:lnSpc>
              </a:pPr>
              <a:t>2</a:t>
            </a:fld>
            <a:endParaRPr lang="fr-FR" altLang="fr-FR" sz="1200" b="1">
              <a:solidFill>
                <a:schemeClr val="bg1"/>
              </a:solidFill>
              <a:latin typeface="Arial" panose="020B0604020202020204" pitchFamily="34" charset="0"/>
            </a:endParaRPr>
          </a:p>
        </p:txBody>
      </p:sp>
      <p:sp>
        <p:nvSpPr>
          <p:cNvPr id="5" name="Rectangle 2"/>
          <p:cNvSpPr txBox="1">
            <a:spLocks noChangeArrowheads="1"/>
          </p:cNvSpPr>
          <p:nvPr/>
        </p:nvSpPr>
        <p:spPr>
          <a:xfrm>
            <a:off x="304800" y="188640"/>
            <a:ext cx="7772400" cy="989013"/>
          </a:xfrm>
          <a:prstGeom prst="rect">
            <a:avLst/>
          </a:prstGeom>
        </p:spPr>
        <p:txBody>
          <a:bodyPr/>
          <a:lst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a:lstStyle>
          <a:p>
            <a:r>
              <a:rPr lang="fr-FR" altLang="fr-FR" kern="0" dirty="0" smtClean="0"/>
              <a:t>Construction des ERE</a:t>
            </a:r>
            <a:endParaRPr lang="fr-FR" altLang="fr-FR" kern="0" dirty="0"/>
          </a:p>
        </p:txBody>
      </p:sp>
      <p:sp>
        <p:nvSpPr>
          <p:cNvPr id="7" name="Rectangle 1"/>
          <p:cNvSpPr>
            <a:spLocks noChangeArrowheads="1"/>
          </p:cNvSpPr>
          <p:nvPr/>
        </p:nvSpPr>
        <p:spPr bwMode="auto">
          <a:xfrm>
            <a:off x="228600" y="1219200"/>
            <a:ext cx="8610600" cy="3657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1pPr>
            <a:lvl2pPr marL="738188" indent="-280988">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2pPr>
            <a:lvl3pPr>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3pPr>
            <a:lvl4pPr>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4pPr>
            <a:lvl5pPr>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738188" algn="l"/>
                <a:tab pos="1185863" algn="l"/>
                <a:tab pos="1635125" algn="l"/>
                <a:tab pos="2084388" algn="l"/>
                <a:tab pos="2533650" algn="l"/>
                <a:tab pos="2982913" algn="l"/>
                <a:tab pos="3432175" algn="l"/>
                <a:tab pos="3881438" algn="l"/>
                <a:tab pos="4330700" algn="l"/>
                <a:tab pos="4779963" algn="l"/>
                <a:tab pos="5229225" algn="l"/>
                <a:tab pos="5678488" algn="l"/>
                <a:tab pos="6127750" algn="l"/>
                <a:tab pos="6577013" algn="l"/>
                <a:tab pos="7026275" algn="l"/>
                <a:tab pos="7475538" algn="l"/>
                <a:tab pos="7924800" algn="l"/>
                <a:tab pos="8374063" algn="l"/>
                <a:tab pos="8823325" algn="l"/>
                <a:tab pos="9272588" algn="l"/>
                <a:tab pos="9721850" algn="l"/>
              </a:tabLst>
              <a:defRPr sz="2400">
                <a:solidFill>
                  <a:srgbClr val="000000"/>
                </a:solidFill>
                <a:latin typeface="Times New Roman" panose="02020603050405020304" pitchFamily="18" charset="0"/>
                <a:ea typeface="Microsoft YaHei" panose="020B0503020204020204" pitchFamily="34" charset="-122"/>
              </a:defRPr>
            </a:lvl9pPr>
          </a:lstStyle>
          <a:p>
            <a:pPr lvl="1" algn="just">
              <a:lnSpc>
                <a:spcPct val="90000"/>
              </a:lnSpc>
              <a:spcBef>
                <a:spcPts val="550"/>
              </a:spcBef>
              <a:buClr>
                <a:srgbClr val="660066"/>
              </a:buClr>
              <a:buFont typeface="Times New Roman" panose="02020603050405020304" pitchFamily="18" charset="0"/>
              <a:buBlip>
                <a:blip r:embed="rId3"/>
              </a:buBlip>
            </a:pPr>
            <a:r>
              <a:rPr lang="fr-FR" altLang="fr-FR" sz="2200" b="1" dirty="0">
                <a:solidFill>
                  <a:srgbClr val="660066"/>
                </a:solidFill>
                <a:latin typeface="Arial" panose="020B0604020202020204" pitchFamily="34" charset="0"/>
              </a:rPr>
              <a:t>Quelques notations :</a:t>
            </a:r>
          </a:p>
          <a:p>
            <a:pPr lvl="2" algn="just">
              <a:lnSpc>
                <a:spcPct val="90000"/>
              </a:lnSpc>
              <a:spcBef>
                <a:spcPts val="450"/>
              </a:spcBef>
              <a:buClr>
                <a:srgbClr val="333333"/>
              </a:buClr>
            </a:pPr>
            <a:r>
              <a:rPr lang="fr-FR" altLang="fr-FR" sz="1800" b="1" dirty="0">
                <a:solidFill>
                  <a:srgbClr val="333333"/>
                </a:solidFill>
                <a:latin typeface="Arial" panose="020B0604020202020204" pitchFamily="34" charset="0"/>
                <a:cs typeface="Times New Roman" panose="02020603050405020304" pitchFamily="18" charset="0"/>
              </a:rPr>
              <a:t>MOP</a:t>
            </a:r>
            <a:r>
              <a:rPr lang="fr-FR" altLang="fr-FR" sz="1800" b="1" baseline="-30000" dirty="0">
                <a:solidFill>
                  <a:srgbClr val="333333"/>
                </a:solidFill>
                <a:latin typeface="Arial" panose="020B0604020202020204" pitchFamily="34" charset="0"/>
                <a:cs typeface="Times New Roman" panose="02020603050405020304" pitchFamily="18" charset="0"/>
              </a:rPr>
              <a:t>AN,NN</a:t>
            </a:r>
            <a:r>
              <a:rPr lang="fr-FR" altLang="fr-FR" sz="1800" b="1" dirty="0">
                <a:solidFill>
                  <a:srgbClr val="333333"/>
                </a:solidFill>
                <a:latin typeface="Arial" panose="020B0604020202020204" pitchFamily="34" charset="0"/>
                <a:cs typeface="Times New Roman" panose="02020603050405020304" pitchFamily="18" charset="0"/>
              </a:rPr>
              <a:t>= matrice de passage, en %, de l’ancienne nomenclature vers la nouvelle de l’opération OP. Elle a en lignes les postes des anciennes nomenclatures et en colonnes les postes des nouvelles.</a:t>
            </a:r>
          </a:p>
          <a:p>
            <a:pPr lvl="2" algn="just">
              <a:lnSpc>
                <a:spcPct val="90000"/>
              </a:lnSpc>
              <a:spcBef>
                <a:spcPts val="450"/>
              </a:spcBef>
              <a:buClr>
                <a:srgbClr val="333333"/>
              </a:buClr>
            </a:pPr>
            <a:r>
              <a:rPr lang="fr-FR" altLang="fr-FR" sz="1800" b="1" dirty="0">
                <a:solidFill>
                  <a:srgbClr val="333333"/>
                </a:solidFill>
                <a:latin typeface="Arial" panose="020B0604020202020204" pitchFamily="34" charset="0"/>
                <a:cs typeface="Times New Roman" panose="02020603050405020304" pitchFamily="18" charset="0"/>
              </a:rPr>
              <a:t>OP</a:t>
            </a:r>
            <a:r>
              <a:rPr lang="fr-FR" altLang="fr-FR" sz="1800" b="1" baseline="-30000" dirty="0">
                <a:solidFill>
                  <a:srgbClr val="333333"/>
                </a:solidFill>
                <a:latin typeface="Arial" panose="020B0604020202020204" pitchFamily="34" charset="0"/>
                <a:cs typeface="Times New Roman" panose="02020603050405020304" pitchFamily="18" charset="0"/>
              </a:rPr>
              <a:t>NN</a:t>
            </a:r>
            <a:r>
              <a:rPr lang="fr-FR" altLang="fr-FR" sz="1800" b="1" dirty="0">
                <a:solidFill>
                  <a:srgbClr val="333333"/>
                </a:solidFill>
                <a:latin typeface="Arial" panose="020B0604020202020204" pitchFamily="34" charset="0"/>
                <a:cs typeface="Times New Roman" panose="02020603050405020304" pitchFamily="18" charset="0"/>
              </a:rPr>
              <a:t> = Ensemble des séries de l’opération OP en nouvelle nomenclature (NN). Il s’agit d’une matrice qui contient, en ligne tous les produits de la nouvelle nomenclature et en colonne toutes les années où cette information est disponible.</a:t>
            </a:r>
          </a:p>
          <a:p>
            <a:pPr lvl="2" algn="just">
              <a:lnSpc>
                <a:spcPct val="90000"/>
              </a:lnSpc>
              <a:spcBef>
                <a:spcPts val="450"/>
              </a:spcBef>
              <a:buClr>
                <a:srgbClr val="333333"/>
              </a:buClr>
            </a:pPr>
            <a:r>
              <a:rPr lang="fr-FR" altLang="fr-FR" sz="1800" b="1" dirty="0">
                <a:solidFill>
                  <a:srgbClr val="333333"/>
                </a:solidFill>
                <a:latin typeface="Arial" panose="020B0604020202020204" pitchFamily="34" charset="0"/>
                <a:cs typeface="Times New Roman" panose="02020603050405020304" pitchFamily="18" charset="0"/>
              </a:rPr>
              <a:t>OP</a:t>
            </a:r>
            <a:r>
              <a:rPr lang="fr-FR" altLang="fr-FR" sz="1800" b="1" baseline="-30000" dirty="0">
                <a:solidFill>
                  <a:srgbClr val="333333"/>
                </a:solidFill>
                <a:latin typeface="Arial" panose="020B0604020202020204" pitchFamily="34" charset="0"/>
                <a:cs typeface="Times New Roman" panose="02020603050405020304" pitchFamily="18" charset="0"/>
              </a:rPr>
              <a:t>AN</a:t>
            </a:r>
            <a:r>
              <a:rPr lang="fr-FR" altLang="fr-FR" sz="1800" b="1" dirty="0">
                <a:solidFill>
                  <a:srgbClr val="333333"/>
                </a:solidFill>
                <a:latin typeface="Arial" panose="020B0604020202020204" pitchFamily="34" charset="0"/>
                <a:cs typeface="Times New Roman" panose="02020603050405020304" pitchFamily="18" charset="0"/>
              </a:rPr>
              <a:t> = Matrices des séries de l’opération OP en ancienne nomenclature. Il s’agit d’une matrice qui contient, en ligne tous les produits de la ancienne nomenclature et en colonne toutes les années où cette information est disponible.</a:t>
            </a:r>
          </a:p>
          <a:p>
            <a:pPr lvl="1">
              <a:lnSpc>
                <a:spcPct val="90000"/>
              </a:lnSpc>
              <a:spcBef>
                <a:spcPts val="550"/>
              </a:spcBef>
              <a:buClr>
                <a:srgbClr val="660066"/>
              </a:buClr>
              <a:buFont typeface="Times New Roman" panose="02020603050405020304" pitchFamily="18" charset="0"/>
              <a:buBlip>
                <a:blip r:embed="rId3"/>
              </a:buBlip>
            </a:pPr>
            <a:endParaRPr lang="fr-FR" altLang="fr-FR" sz="2200" b="1" dirty="0" smtClean="0">
              <a:solidFill>
                <a:srgbClr val="660066"/>
              </a:solidFill>
              <a:latin typeface="Arial" panose="020B0604020202020204" pitchFamily="34" charset="0"/>
              <a:cs typeface="Times New Roman" panose="02020603050405020304" pitchFamily="18" charset="0"/>
            </a:endParaRPr>
          </a:p>
          <a:p>
            <a:pPr lvl="1">
              <a:lnSpc>
                <a:spcPct val="90000"/>
              </a:lnSpc>
              <a:spcBef>
                <a:spcPts val="550"/>
              </a:spcBef>
              <a:buClr>
                <a:srgbClr val="660066"/>
              </a:buClr>
              <a:buFont typeface="Times New Roman" panose="02020603050405020304" pitchFamily="18" charset="0"/>
              <a:buBlip>
                <a:blip r:embed="rId3"/>
              </a:buBlip>
            </a:pPr>
            <a:r>
              <a:rPr lang="fr-FR" altLang="fr-FR" sz="2200" b="1" dirty="0" smtClean="0">
                <a:solidFill>
                  <a:srgbClr val="660066"/>
                </a:solidFill>
                <a:latin typeface="Arial" panose="020B0604020202020204" pitchFamily="34" charset="0"/>
                <a:cs typeface="Times New Roman" panose="02020603050405020304" pitchFamily="18" charset="0"/>
              </a:rPr>
              <a:t>Formule </a:t>
            </a:r>
            <a:r>
              <a:rPr lang="fr-FR" altLang="fr-FR" sz="2200" b="1" dirty="0">
                <a:solidFill>
                  <a:srgbClr val="660066"/>
                </a:solidFill>
                <a:latin typeface="Arial" panose="020B0604020202020204" pitchFamily="34" charset="0"/>
                <a:cs typeface="Times New Roman" panose="02020603050405020304" pitchFamily="18" charset="0"/>
              </a:rPr>
              <a:t>de changement de nomenclature :</a:t>
            </a:r>
          </a:p>
          <a:p>
            <a:pPr lvl="1">
              <a:lnSpc>
                <a:spcPct val="90000"/>
              </a:lnSpc>
              <a:spcBef>
                <a:spcPts val="550"/>
              </a:spcBef>
              <a:buClr>
                <a:srgbClr val="660066"/>
              </a:buClr>
              <a:buFont typeface="Times New Roman" panose="02020603050405020304" pitchFamily="18" charset="0"/>
              <a:buBlip>
                <a:blip r:embed="rId3"/>
              </a:buBlip>
            </a:pPr>
            <a:r>
              <a:rPr lang="fr-FR" altLang="fr-FR" sz="2200" b="1" dirty="0">
                <a:solidFill>
                  <a:srgbClr val="660066"/>
                </a:solidFill>
                <a:latin typeface="Arial" panose="020B0604020202020204" pitchFamily="34" charset="0"/>
                <a:cs typeface="Times New Roman" panose="02020603050405020304" pitchFamily="18" charset="0"/>
              </a:rPr>
              <a:t> </a:t>
            </a:r>
          </a:p>
        </p:txBody>
      </p:sp>
      <p:graphicFrame>
        <p:nvGraphicFramePr>
          <p:cNvPr id="9" name="Object 5"/>
          <p:cNvGraphicFramePr>
            <a:graphicFrameLocks noChangeAspect="1"/>
          </p:cNvGraphicFramePr>
          <p:nvPr>
            <p:extLst>
              <p:ext uri="{D42A27DB-BD31-4B8C-83A1-F6EECF244321}">
                <p14:modId xmlns:p14="http://schemas.microsoft.com/office/powerpoint/2010/main" val="2688386316"/>
              </p:ext>
            </p:extLst>
          </p:nvPr>
        </p:nvGraphicFramePr>
        <p:xfrm>
          <a:off x="2171700" y="5301208"/>
          <a:ext cx="4724400" cy="777875"/>
        </p:xfrm>
        <a:graphic>
          <a:graphicData uri="http://schemas.openxmlformats.org/presentationml/2006/ole">
            <mc:AlternateContent xmlns:mc="http://schemas.openxmlformats.org/markup-compatibility/2006">
              <mc:Choice xmlns:v="urn:schemas-microsoft-com:vml" Requires="v">
                <p:oleObj spid="_x0000_s124937" r:id="rId4" imgW="1681920" imgH="224640" progId="">
                  <p:embed/>
                </p:oleObj>
              </mc:Choice>
              <mc:Fallback>
                <p:oleObj r:id="rId4" imgW="1681920" imgH="224640" progId="">
                  <p:embed/>
                  <p:pic>
                    <p:nvPicPr>
                      <p:cNvPr id="40965"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71700" y="5301208"/>
                        <a:ext cx="4724400" cy="777875"/>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954164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8F369E8C-0EB2-4D5E-9755-0D2E1C0FE293}" type="slidenum">
              <a:rPr lang="fr-FR" altLang="fr-FR" sz="1200" b="1">
                <a:solidFill>
                  <a:schemeClr val="bg1"/>
                </a:solidFill>
                <a:latin typeface="Arial" panose="020B0604020202020204" pitchFamily="34" charset="0"/>
              </a:rPr>
              <a:pPr algn="r" eaLnBrk="1" hangingPunct="1">
                <a:lnSpc>
                  <a:spcPct val="115000"/>
                </a:lnSpc>
              </a:pPr>
              <a:t>3</a:t>
            </a:fld>
            <a:endParaRPr lang="fr-FR" altLang="fr-FR" sz="1200" b="1">
              <a:solidFill>
                <a:schemeClr val="bg1"/>
              </a:solidFill>
              <a:latin typeface="Arial" panose="020B0604020202020204" pitchFamily="34" charset="0"/>
            </a:endParaRPr>
          </a:p>
        </p:txBody>
      </p:sp>
      <p:sp>
        <p:nvSpPr>
          <p:cNvPr id="5" name="Rectangle 2"/>
          <p:cNvSpPr txBox="1">
            <a:spLocks noChangeArrowheads="1"/>
          </p:cNvSpPr>
          <p:nvPr/>
        </p:nvSpPr>
        <p:spPr>
          <a:xfrm>
            <a:off x="304800" y="188640"/>
            <a:ext cx="7772400" cy="989013"/>
          </a:xfrm>
          <a:prstGeom prst="rect">
            <a:avLst/>
          </a:prstGeom>
        </p:spPr>
        <p:txBody>
          <a:bodyPr/>
          <a:lst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a:lstStyle>
          <a:p>
            <a:r>
              <a:rPr lang="fr-FR" altLang="fr-FR" kern="0" dirty="0" smtClean="0"/>
              <a:t>Construction des </a:t>
            </a:r>
            <a:r>
              <a:rPr lang="fr-FR" altLang="fr-FR" kern="0" dirty="0" smtClean="0"/>
              <a:t>ERE en nouvelle nomenclature </a:t>
            </a:r>
            <a:endParaRPr lang="fr-FR" altLang="fr-FR" kern="0" dirty="0"/>
          </a:p>
        </p:txBody>
      </p:sp>
      <p:sp>
        <p:nvSpPr>
          <p:cNvPr id="8" name="Rectangle 1"/>
          <p:cNvSpPr>
            <a:spLocks noChangeArrowheads="1"/>
          </p:cNvSpPr>
          <p:nvPr/>
        </p:nvSpPr>
        <p:spPr bwMode="auto">
          <a:xfrm>
            <a:off x="228600" y="1219200"/>
            <a:ext cx="8077200" cy="480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1pPr>
            <a:lvl2pPr marL="741363" indent="-280988">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2pPr>
            <a:lvl3pPr>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3pPr>
            <a:lvl4pPr>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4pPr>
            <a:lvl5pPr>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9pPr>
          </a:lstStyle>
          <a:p>
            <a:pPr lvl="1">
              <a:lnSpc>
                <a:spcPct val="90000"/>
              </a:lnSpc>
              <a:spcBef>
                <a:spcPts val="550"/>
              </a:spcBef>
              <a:buClrTx/>
              <a:buFontTx/>
              <a:buNone/>
            </a:pPr>
            <a:endParaRPr lang="fr-FR" altLang="fr-FR" sz="2200" b="1" dirty="0">
              <a:solidFill>
                <a:srgbClr val="660066"/>
              </a:solidFill>
              <a:latin typeface="Arial" panose="020B0604020202020204" pitchFamily="34" charset="0"/>
            </a:endParaRPr>
          </a:p>
          <a:p>
            <a:pPr marL="738188" lvl="1" indent="-277813">
              <a:lnSpc>
                <a:spcPct val="90000"/>
              </a:lnSpc>
              <a:spcBef>
                <a:spcPts val="550"/>
              </a:spcBef>
              <a:buClr>
                <a:srgbClr val="660066"/>
              </a:buClr>
              <a:buFont typeface="Times New Roman" panose="02020603050405020304" pitchFamily="18" charset="0"/>
              <a:buBlip>
                <a:blip r:embed="rId2"/>
              </a:buBlip>
            </a:pPr>
            <a:r>
              <a:rPr lang="fr-FR" altLang="fr-FR" sz="2200" b="1" dirty="0">
                <a:solidFill>
                  <a:srgbClr val="660066"/>
                </a:solidFill>
                <a:latin typeface="Arial" panose="020B0604020202020204" pitchFamily="34" charset="0"/>
              </a:rPr>
              <a:t>Méthode </a:t>
            </a:r>
            <a:r>
              <a:rPr lang="fr-FR" altLang="fr-FR" sz="2200" b="1" dirty="0" smtClean="0">
                <a:solidFill>
                  <a:srgbClr val="660066"/>
                </a:solidFill>
                <a:latin typeface="Arial" panose="020B0604020202020204" pitchFamily="34" charset="0"/>
              </a:rPr>
              <a:t>(trop) simple</a:t>
            </a:r>
            <a:endParaRPr lang="fr-FR" altLang="fr-FR" sz="2200" b="1" dirty="0">
              <a:solidFill>
                <a:srgbClr val="660066"/>
              </a:solidFill>
              <a:latin typeface="Arial" panose="020B0604020202020204" pitchFamily="34" charset="0"/>
            </a:endParaRPr>
          </a:p>
          <a:p>
            <a:pPr lvl="1">
              <a:lnSpc>
                <a:spcPct val="90000"/>
              </a:lnSpc>
              <a:spcBef>
                <a:spcPts val="550"/>
              </a:spcBef>
              <a:buClrTx/>
              <a:buFontTx/>
              <a:buNone/>
            </a:pPr>
            <a:endParaRPr lang="fr-FR" altLang="fr-FR" sz="2200" b="1" dirty="0">
              <a:solidFill>
                <a:srgbClr val="660066"/>
              </a:solidFill>
              <a:latin typeface="Arial" panose="020B0604020202020204" pitchFamily="34" charset="0"/>
            </a:endParaRPr>
          </a:p>
          <a:p>
            <a:pPr lvl="2" algn="just">
              <a:lnSpc>
                <a:spcPct val="90000"/>
              </a:lnSpc>
              <a:spcBef>
                <a:spcPts val="450"/>
              </a:spcBef>
              <a:buClr>
                <a:srgbClr val="333333"/>
              </a:buClr>
            </a:pPr>
            <a:r>
              <a:rPr lang="fr-FR" altLang="fr-FR" sz="2000" dirty="0">
                <a:solidFill>
                  <a:srgbClr val="333333"/>
                </a:solidFill>
                <a:latin typeface="Arial" panose="020B0604020202020204" pitchFamily="34" charset="0"/>
              </a:rPr>
              <a:t>La méthode de conversion la plus simple consiste à appliquer la même matrice à toutes les opérations et tous les produits des ERE. </a:t>
            </a:r>
          </a:p>
          <a:p>
            <a:pPr lvl="2" indent="-225425" algn="just">
              <a:lnSpc>
                <a:spcPct val="90000"/>
              </a:lnSpc>
              <a:spcBef>
                <a:spcPts val="450"/>
              </a:spcBef>
              <a:buClrTx/>
              <a:buFontTx/>
              <a:buNone/>
            </a:pPr>
            <a:endParaRPr lang="fr-FR" altLang="fr-FR" sz="2000" dirty="0">
              <a:solidFill>
                <a:srgbClr val="333333"/>
              </a:solidFill>
              <a:latin typeface="Arial" panose="020B0604020202020204" pitchFamily="34" charset="0"/>
            </a:endParaRPr>
          </a:p>
          <a:p>
            <a:pPr lvl="2" algn="just">
              <a:lnSpc>
                <a:spcPct val="90000"/>
              </a:lnSpc>
              <a:spcBef>
                <a:spcPts val="450"/>
              </a:spcBef>
              <a:buClr>
                <a:srgbClr val="333333"/>
              </a:buClr>
            </a:pPr>
            <a:r>
              <a:rPr lang="fr-FR" altLang="fr-FR" sz="2000" dirty="0">
                <a:solidFill>
                  <a:srgbClr val="333333"/>
                </a:solidFill>
                <a:latin typeface="Arial" panose="020B0604020202020204" pitchFamily="34" charset="0"/>
              </a:rPr>
              <a:t>Dans ce cas, les équilibres ressources - emplois sont automatiquement respectés. </a:t>
            </a:r>
          </a:p>
          <a:p>
            <a:pPr lvl="2" indent="-225425" algn="just">
              <a:lnSpc>
                <a:spcPct val="90000"/>
              </a:lnSpc>
              <a:spcBef>
                <a:spcPts val="450"/>
              </a:spcBef>
              <a:buClrTx/>
              <a:buFontTx/>
              <a:buNone/>
            </a:pPr>
            <a:endParaRPr lang="fr-FR" altLang="fr-FR" sz="2000" dirty="0">
              <a:solidFill>
                <a:srgbClr val="333333"/>
              </a:solidFill>
              <a:latin typeface="Arial" panose="020B0604020202020204" pitchFamily="34" charset="0"/>
            </a:endParaRPr>
          </a:p>
          <a:p>
            <a:pPr lvl="2" algn="just">
              <a:lnSpc>
                <a:spcPct val="90000"/>
              </a:lnSpc>
              <a:spcBef>
                <a:spcPts val="450"/>
              </a:spcBef>
              <a:buClr>
                <a:srgbClr val="333333"/>
              </a:buClr>
            </a:pPr>
            <a:r>
              <a:rPr lang="fr-FR" altLang="fr-FR" sz="2000" dirty="0">
                <a:solidFill>
                  <a:srgbClr val="333333"/>
                </a:solidFill>
                <a:latin typeface="Arial" panose="020B0604020202020204" pitchFamily="34" charset="0"/>
              </a:rPr>
              <a:t>En revanche, les particularités de certaines opérations (la production n’a pas la même structure produits que la FBCF) </a:t>
            </a:r>
            <a:r>
              <a:rPr lang="fr-FR" altLang="fr-FR" sz="2000" dirty="0" smtClean="0">
                <a:solidFill>
                  <a:srgbClr val="333333"/>
                </a:solidFill>
                <a:latin typeface="Arial" panose="020B0604020202020204" pitchFamily="34" charset="0"/>
              </a:rPr>
              <a:t>ou des certains secteurs institutionnels (les dépenses des administrations ne ressemblent pas à celles des ménages) ne </a:t>
            </a:r>
            <a:r>
              <a:rPr lang="fr-FR" altLang="fr-FR" sz="2000" dirty="0">
                <a:solidFill>
                  <a:srgbClr val="333333"/>
                </a:solidFill>
                <a:latin typeface="Arial" panose="020B0604020202020204" pitchFamily="34" charset="0"/>
              </a:rPr>
              <a:t>sont pas respectées. </a:t>
            </a:r>
          </a:p>
        </p:txBody>
      </p:sp>
    </p:spTree>
    <p:extLst>
      <p:ext uri="{BB962C8B-B14F-4D97-AF65-F5344CB8AC3E}">
        <p14:creationId xmlns:p14="http://schemas.microsoft.com/office/powerpoint/2010/main" val="2039455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animClr clrSpc="rgb" dir="cw">
                                      <p:cBhvr additive="repl">
                                        <p:cTn id="6" dur="1" fill="hold" masterRel="sameClick"/>
                                        <p:tgtEl>
                                          <p:spTgt spid="8"/>
                                        </p:tgtEl>
                                        <p:attrNameLst>
                                          <p:attrName>ppt_c</p:attrName>
                                        </p:attrNameLst>
                                      </p:cBhvr>
                                      <p:to>
                                        <a:srgbClr val="DDDDDD"/>
                                      </p:to>
                                    </p:animClr>
                                    <p:set>
                                      <p:cBhvr additive="repl">
                                        <p:cTn id="7"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8F369E8C-0EB2-4D5E-9755-0D2E1C0FE293}" type="slidenum">
              <a:rPr lang="fr-FR" altLang="fr-FR" sz="1200" b="1">
                <a:solidFill>
                  <a:schemeClr val="bg1"/>
                </a:solidFill>
                <a:latin typeface="Arial" panose="020B0604020202020204" pitchFamily="34" charset="0"/>
              </a:rPr>
              <a:pPr algn="r" eaLnBrk="1" hangingPunct="1">
                <a:lnSpc>
                  <a:spcPct val="115000"/>
                </a:lnSpc>
              </a:pPr>
              <a:t>4</a:t>
            </a:fld>
            <a:endParaRPr lang="fr-FR" altLang="fr-FR" sz="1200" b="1">
              <a:solidFill>
                <a:schemeClr val="bg1"/>
              </a:solidFill>
              <a:latin typeface="Arial" panose="020B0604020202020204" pitchFamily="34" charset="0"/>
            </a:endParaRPr>
          </a:p>
        </p:txBody>
      </p:sp>
      <p:sp>
        <p:nvSpPr>
          <p:cNvPr id="8" name="Rectangle 2"/>
          <p:cNvSpPr txBox="1">
            <a:spLocks noChangeArrowheads="1"/>
          </p:cNvSpPr>
          <p:nvPr/>
        </p:nvSpPr>
        <p:spPr>
          <a:xfrm>
            <a:off x="-152400" y="1199072"/>
            <a:ext cx="8756848" cy="5125528"/>
          </a:xfrm>
          <a:prstGeom prst="rect">
            <a:avLst/>
          </a:prstGeom>
        </p:spPr>
        <p:txBody>
          <a:bodyPr/>
          <a:lstStyle>
            <a:lvl1pPr marL="342900" indent="-342900" algn="l" rtl="0" eaLnBrk="0" fontAlgn="base" hangingPunct="0">
              <a:lnSpc>
                <a:spcPct val="90000"/>
              </a:lnSpc>
              <a:spcBef>
                <a:spcPct val="20000"/>
              </a:spcBef>
              <a:spcAft>
                <a:spcPct val="0"/>
              </a:spcAft>
              <a:buBlip>
                <a:blip r:embed="rId2"/>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2"/>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2"/>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2"/>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pPr marL="533400" indent="-531813">
              <a:buFontTx/>
              <a:buNone/>
            </a:pPr>
            <a:endParaRPr lang="fr-FR" altLang="fr-FR" sz="1000" u="sng" kern="0" dirty="0" smtClean="0">
              <a:sym typeface="Wingdings" panose="05000000000000000000" pitchFamily="2" charset="2"/>
            </a:endParaRPr>
          </a:p>
          <a:p>
            <a:pPr marL="914400" lvl="1" indent="-536575" algn="just">
              <a:buFontTx/>
              <a:buNone/>
            </a:pPr>
            <a:r>
              <a:rPr lang="fr-FR" altLang="fr-FR" sz="2400" kern="0" dirty="0" smtClean="0"/>
              <a:t>	Chaque </a:t>
            </a:r>
            <a:r>
              <a:rPr lang="fr-FR" altLang="fr-FR" sz="2400" kern="0" dirty="0" smtClean="0"/>
              <a:t>série longue est </a:t>
            </a:r>
            <a:r>
              <a:rPr lang="fr-FR" altLang="fr-FR" sz="2400" kern="0" dirty="0" err="1" smtClean="0"/>
              <a:t>rétropolée</a:t>
            </a:r>
            <a:r>
              <a:rPr lang="fr-FR" altLang="fr-FR" sz="2400" kern="0" dirty="0" smtClean="0"/>
              <a:t> à l’aide d’une </a:t>
            </a:r>
            <a:r>
              <a:rPr lang="fr-FR" altLang="fr-FR" sz="2400" u="sng" kern="0" dirty="0" smtClean="0"/>
              <a:t>matrice </a:t>
            </a:r>
            <a:r>
              <a:rPr lang="fr-FR" altLang="fr-FR" sz="2400" u="sng" kern="0" dirty="0" smtClean="0"/>
              <a:t>de passage</a:t>
            </a:r>
            <a:r>
              <a:rPr lang="fr-FR" altLang="fr-FR" sz="2400" kern="0" dirty="0" smtClean="0"/>
              <a:t> </a:t>
            </a:r>
            <a:r>
              <a:rPr lang="fr-FR" altLang="fr-FR" sz="2400" kern="0" dirty="0" smtClean="0"/>
              <a:t>qui lui est propre</a:t>
            </a:r>
          </a:p>
          <a:p>
            <a:pPr marL="914400" lvl="1" indent="-536575"/>
            <a:endParaRPr lang="fr-FR" altLang="fr-FR" sz="700" kern="0" dirty="0" smtClean="0"/>
          </a:p>
          <a:p>
            <a:pPr marL="1295400" lvl="2" indent="-542925">
              <a:buFont typeface="Wingdings" panose="05000000000000000000" pitchFamily="2" charset="2"/>
              <a:buNone/>
            </a:pPr>
            <a:endParaRPr lang="fr-FR" altLang="fr-FR" sz="1600" kern="0" dirty="0" smtClean="0"/>
          </a:p>
          <a:p>
            <a:pPr marL="1295400" lvl="2" indent="-542925">
              <a:buFont typeface="Wingdings" panose="05000000000000000000" pitchFamily="2" charset="2"/>
              <a:buNone/>
            </a:pPr>
            <a:r>
              <a:rPr lang="fr-FR" altLang="fr-FR" sz="2000" kern="0" dirty="0" smtClean="0"/>
              <a:t>Une </a:t>
            </a:r>
            <a:r>
              <a:rPr lang="fr-FR" altLang="fr-FR" sz="2000" kern="0" dirty="0" smtClean="0"/>
              <a:t>matrice pour quasiment chaque opération des ERE : </a:t>
            </a:r>
          </a:p>
          <a:p>
            <a:pPr marL="1714500" lvl="3" indent="-669925">
              <a:buFont typeface="Wingdings" panose="05000000000000000000" pitchFamily="2" charset="2"/>
              <a:buNone/>
            </a:pPr>
            <a:r>
              <a:rPr lang="fr-FR" altLang="fr-FR" sz="1400" kern="0" dirty="0" smtClean="0">
                <a:solidFill>
                  <a:schemeClr val="hlink"/>
                </a:solidFill>
              </a:rPr>
              <a:t>	</a:t>
            </a:r>
            <a:endParaRPr lang="fr-FR" altLang="fr-FR" sz="1400" kern="0" dirty="0" smtClean="0">
              <a:solidFill>
                <a:schemeClr val="hlink"/>
              </a:solidFill>
            </a:endParaRPr>
          </a:p>
          <a:p>
            <a:pPr marL="1714500" lvl="3" indent="-669925" algn="just">
              <a:buFont typeface="Wingdings" panose="05000000000000000000" pitchFamily="2" charset="2"/>
              <a:buNone/>
            </a:pPr>
            <a:r>
              <a:rPr lang="fr-FR" altLang="fr-FR" sz="1400" kern="0" dirty="0">
                <a:solidFill>
                  <a:schemeClr val="hlink"/>
                </a:solidFill>
              </a:rPr>
              <a:t>	</a:t>
            </a:r>
            <a:r>
              <a:rPr lang="fr-FR" altLang="fr-FR" sz="1800" kern="0" dirty="0" smtClean="0">
                <a:solidFill>
                  <a:schemeClr val="accent1"/>
                </a:solidFill>
              </a:rPr>
              <a:t>la </a:t>
            </a:r>
            <a:r>
              <a:rPr lang="fr-FR" altLang="fr-FR" sz="1800" kern="0" dirty="0" smtClean="0">
                <a:solidFill>
                  <a:schemeClr val="accent1"/>
                </a:solidFill>
              </a:rPr>
              <a:t>production par produit, les importations, exportations, CI, FBCF et les dépenses de consommation par SI agrégé.</a:t>
            </a:r>
          </a:p>
          <a:p>
            <a:pPr marL="1295400" lvl="2" indent="-542925">
              <a:buFont typeface="Wingdings" panose="05000000000000000000" pitchFamily="2" charset="2"/>
              <a:buNone/>
            </a:pPr>
            <a:endParaRPr lang="fr-FR" altLang="fr-FR" sz="1600" kern="0" dirty="0" smtClean="0"/>
          </a:p>
          <a:p>
            <a:pPr marL="1295400" lvl="2" indent="-542925">
              <a:buFont typeface="Wingdings" panose="05000000000000000000" pitchFamily="2" charset="2"/>
              <a:buNone/>
            </a:pPr>
            <a:r>
              <a:rPr lang="fr-FR" altLang="fr-FR" sz="2000" kern="0" dirty="0" smtClean="0"/>
              <a:t>Des matrices calculées par la division TES pour l’année de base</a:t>
            </a:r>
          </a:p>
          <a:p>
            <a:pPr marL="1044575" lvl="3" indent="0">
              <a:buNone/>
            </a:pPr>
            <a:r>
              <a:rPr lang="fr-FR" altLang="fr-FR" sz="1400" kern="0" dirty="0">
                <a:solidFill>
                  <a:schemeClr val="accent1"/>
                </a:solidFill>
              </a:rPr>
              <a:t>	</a:t>
            </a:r>
            <a:endParaRPr lang="fr-FR" altLang="fr-FR" sz="1400" kern="0" dirty="0" smtClean="0">
              <a:solidFill>
                <a:schemeClr val="accent1"/>
              </a:solidFill>
            </a:endParaRPr>
          </a:p>
          <a:p>
            <a:pPr marL="1044575" lvl="3" indent="0">
              <a:buNone/>
            </a:pPr>
            <a:r>
              <a:rPr lang="fr-FR" altLang="fr-FR" sz="1400" kern="0" dirty="0">
                <a:solidFill>
                  <a:schemeClr val="accent1"/>
                </a:solidFill>
              </a:rPr>
              <a:t>	</a:t>
            </a:r>
            <a:r>
              <a:rPr lang="fr-FR" altLang="fr-FR" sz="1800" kern="0" dirty="0" smtClean="0">
                <a:solidFill>
                  <a:schemeClr val="accent1"/>
                </a:solidFill>
              </a:rPr>
              <a:t>- </a:t>
            </a:r>
            <a:r>
              <a:rPr lang="fr-FR" altLang="fr-FR" sz="1800" kern="0" dirty="0" smtClean="0">
                <a:solidFill>
                  <a:schemeClr val="accent1"/>
                </a:solidFill>
              </a:rPr>
              <a:t>Les </a:t>
            </a:r>
            <a:r>
              <a:rPr lang="fr-FR" altLang="fr-FR" sz="1800" kern="0" dirty="0" smtClean="0">
                <a:solidFill>
                  <a:schemeClr val="accent1"/>
                </a:solidFill>
              </a:rPr>
              <a:t>matrices initiales ont été calculées par la division TES …</a:t>
            </a:r>
          </a:p>
          <a:p>
            <a:pPr marL="1044575" lvl="3" indent="0">
              <a:buNone/>
            </a:pPr>
            <a:r>
              <a:rPr lang="fr-FR" altLang="fr-FR" sz="1800" kern="0" dirty="0">
                <a:solidFill>
                  <a:schemeClr val="accent1"/>
                </a:solidFill>
              </a:rPr>
              <a:t>	</a:t>
            </a:r>
            <a:r>
              <a:rPr lang="fr-FR" altLang="fr-FR" sz="1800" kern="0" dirty="0" smtClean="0">
                <a:solidFill>
                  <a:schemeClr val="accent1"/>
                </a:solidFill>
              </a:rPr>
              <a:t>- … </a:t>
            </a:r>
            <a:r>
              <a:rPr lang="fr-FR" altLang="fr-FR" sz="1800" kern="0" dirty="0" smtClean="0">
                <a:solidFill>
                  <a:schemeClr val="accent1"/>
                </a:solidFill>
              </a:rPr>
              <a:t>qui </a:t>
            </a:r>
            <a:r>
              <a:rPr lang="fr-FR" altLang="fr-FR" sz="1800" kern="0" dirty="0" smtClean="0">
                <a:solidFill>
                  <a:schemeClr val="accent1"/>
                </a:solidFill>
              </a:rPr>
              <a:t>a elle même adapté les matrices de passage fournies </a:t>
            </a:r>
            <a:r>
              <a:rPr lang="fr-FR" altLang="fr-FR" sz="1800" kern="0" dirty="0" smtClean="0">
                <a:solidFill>
                  <a:schemeClr val="accent1"/>
                </a:solidFill>
              </a:rPr>
              <a:t>par 	la Direction </a:t>
            </a:r>
            <a:r>
              <a:rPr lang="fr-FR" altLang="fr-FR" sz="1800" kern="0" dirty="0" smtClean="0">
                <a:solidFill>
                  <a:schemeClr val="accent1"/>
                </a:solidFill>
              </a:rPr>
              <a:t>des </a:t>
            </a:r>
            <a:r>
              <a:rPr lang="fr-FR" altLang="fr-FR" sz="1800" kern="0" dirty="0" smtClean="0">
                <a:solidFill>
                  <a:schemeClr val="accent1"/>
                </a:solidFill>
              </a:rPr>
              <a:t>statistiques </a:t>
            </a:r>
            <a:r>
              <a:rPr lang="fr-FR" altLang="fr-FR" sz="1800" kern="0" dirty="0" smtClean="0">
                <a:solidFill>
                  <a:schemeClr val="accent1"/>
                </a:solidFill>
              </a:rPr>
              <a:t>d’entreprises pour </a:t>
            </a:r>
            <a:r>
              <a:rPr lang="fr-FR" altLang="fr-FR" sz="1800" kern="0" dirty="0" smtClean="0">
                <a:solidFill>
                  <a:schemeClr val="accent1"/>
                </a:solidFill>
              </a:rPr>
              <a:t>l’année </a:t>
            </a:r>
            <a:r>
              <a:rPr lang="fr-FR" altLang="fr-FR" sz="1800" kern="0" dirty="0" smtClean="0">
                <a:solidFill>
                  <a:schemeClr val="accent1"/>
                </a:solidFill>
              </a:rPr>
              <a:t>de </a:t>
            </a:r>
            <a:r>
              <a:rPr lang="fr-FR" altLang="fr-FR" sz="1800" kern="0" dirty="0" smtClean="0">
                <a:solidFill>
                  <a:schemeClr val="accent1"/>
                </a:solidFill>
              </a:rPr>
              <a:t>base, à 	partir de l’exploitation des enquêtes </a:t>
            </a:r>
            <a:r>
              <a:rPr lang="fr-FR" altLang="fr-FR" sz="1800" kern="0" dirty="0">
                <a:solidFill>
                  <a:schemeClr val="accent1"/>
                </a:solidFill>
              </a:rPr>
              <a:t>annuelles </a:t>
            </a:r>
            <a:r>
              <a:rPr lang="fr-FR" altLang="fr-FR" sz="1800" kern="0" dirty="0" smtClean="0">
                <a:solidFill>
                  <a:schemeClr val="accent1"/>
                </a:solidFill>
              </a:rPr>
              <a:t>d’entreprises </a:t>
            </a:r>
            <a:r>
              <a:rPr lang="fr-FR" altLang="fr-FR" sz="1800" kern="0" dirty="0">
                <a:solidFill>
                  <a:schemeClr val="accent1"/>
                </a:solidFill>
              </a:rPr>
              <a:t>en </a:t>
            </a:r>
            <a:r>
              <a:rPr lang="fr-FR" altLang="fr-FR" sz="1800" kern="0" dirty="0" smtClean="0">
                <a:solidFill>
                  <a:schemeClr val="accent1"/>
                </a:solidFill>
              </a:rPr>
              <a:t>	2006</a:t>
            </a:r>
            <a:r>
              <a:rPr lang="fr-FR" altLang="fr-FR" sz="1800" kern="0" dirty="0">
                <a:solidFill>
                  <a:schemeClr val="accent1"/>
                </a:solidFill>
              </a:rPr>
              <a:t>. En effet, cette enquête a été </a:t>
            </a:r>
            <a:r>
              <a:rPr lang="fr-FR" altLang="fr-FR" sz="1800" kern="0" dirty="0" smtClean="0">
                <a:solidFill>
                  <a:schemeClr val="accent1"/>
                </a:solidFill>
              </a:rPr>
              <a:t>réalisée en double   	nomenclature </a:t>
            </a:r>
            <a:r>
              <a:rPr lang="fr-FR" altLang="fr-FR" sz="1800" kern="0" dirty="0">
                <a:solidFill>
                  <a:schemeClr val="accent1"/>
                </a:solidFill>
              </a:rPr>
              <a:t>justement pour faciliter </a:t>
            </a:r>
            <a:r>
              <a:rPr lang="fr-FR" altLang="fr-FR" sz="1800" kern="0" dirty="0" smtClean="0">
                <a:solidFill>
                  <a:schemeClr val="accent1"/>
                </a:solidFill>
              </a:rPr>
              <a:t>le passage </a:t>
            </a:r>
            <a:r>
              <a:rPr lang="fr-FR" altLang="fr-FR" sz="1800" kern="0" dirty="0">
                <a:solidFill>
                  <a:schemeClr val="accent1"/>
                </a:solidFill>
              </a:rPr>
              <a:t>de la </a:t>
            </a:r>
            <a:r>
              <a:rPr lang="fr-FR" altLang="fr-FR" sz="1800" kern="0" dirty="0" err="1">
                <a:solidFill>
                  <a:schemeClr val="accent1"/>
                </a:solidFill>
              </a:rPr>
              <a:t>Naf</a:t>
            </a:r>
            <a:r>
              <a:rPr lang="fr-FR" altLang="fr-FR" sz="1800" kern="0" dirty="0">
                <a:solidFill>
                  <a:schemeClr val="accent1"/>
                </a:solidFill>
              </a:rPr>
              <a:t> </a:t>
            </a:r>
            <a:r>
              <a:rPr lang="fr-FR" altLang="fr-FR" sz="1800" kern="0" dirty="0" err="1" smtClean="0">
                <a:solidFill>
                  <a:schemeClr val="accent1"/>
                </a:solidFill>
              </a:rPr>
              <a:t>rev</a:t>
            </a:r>
            <a:r>
              <a:rPr lang="fr-FR" altLang="fr-FR" sz="1800" kern="0" dirty="0">
                <a:solidFill>
                  <a:schemeClr val="accent1"/>
                </a:solidFill>
              </a:rPr>
              <a:t>. 1 </a:t>
            </a:r>
            <a:r>
              <a:rPr lang="fr-FR" altLang="fr-FR" sz="1800" kern="0" dirty="0" smtClean="0">
                <a:solidFill>
                  <a:schemeClr val="accent1"/>
                </a:solidFill>
              </a:rPr>
              <a:t>	vers </a:t>
            </a:r>
            <a:r>
              <a:rPr lang="fr-FR" altLang="fr-FR" sz="1800" kern="0" dirty="0">
                <a:solidFill>
                  <a:schemeClr val="accent1"/>
                </a:solidFill>
              </a:rPr>
              <a:t>la </a:t>
            </a:r>
            <a:r>
              <a:rPr lang="fr-FR" altLang="fr-FR" sz="1800" kern="0" dirty="0" err="1">
                <a:solidFill>
                  <a:schemeClr val="accent1"/>
                </a:solidFill>
              </a:rPr>
              <a:t>Naf</a:t>
            </a:r>
            <a:r>
              <a:rPr lang="fr-FR" altLang="fr-FR" sz="1800" kern="0" dirty="0">
                <a:solidFill>
                  <a:schemeClr val="accent1"/>
                </a:solidFill>
              </a:rPr>
              <a:t> </a:t>
            </a:r>
            <a:r>
              <a:rPr lang="fr-FR" altLang="fr-FR" sz="1800" kern="0" dirty="0" err="1">
                <a:solidFill>
                  <a:schemeClr val="accent1"/>
                </a:solidFill>
              </a:rPr>
              <a:t>rev</a:t>
            </a:r>
            <a:r>
              <a:rPr lang="fr-FR" altLang="fr-FR" sz="1800" kern="0" dirty="0">
                <a:solidFill>
                  <a:schemeClr val="accent1"/>
                </a:solidFill>
              </a:rPr>
              <a:t>. 2.</a:t>
            </a:r>
            <a:endParaRPr lang="fr-FR" altLang="fr-FR" sz="1800" kern="0" dirty="0" smtClean="0">
              <a:solidFill>
                <a:schemeClr val="accent1"/>
              </a:solidFill>
            </a:endParaRPr>
          </a:p>
          <a:p>
            <a:pPr marL="1714500" lvl="3" indent="-669925">
              <a:buFont typeface="Wingdings" panose="05000000000000000000" pitchFamily="2" charset="2"/>
              <a:buNone/>
            </a:pPr>
            <a:endParaRPr lang="fr-FR" altLang="fr-FR" sz="1400" kern="0" dirty="0" smtClean="0">
              <a:solidFill>
                <a:schemeClr val="accent1"/>
              </a:solidFill>
            </a:endParaRPr>
          </a:p>
        </p:txBody>
      </p:sp>
      <p:sp>
        <p:nvSpPr>
          <p:cNvPr id="7" name="Rectangle 2"/>
          <p:cNvSpPr txBox="1">
            <a:spLocks noChangeArrowheads="1"/>
          </p:cNvSpPr>
          <p:nvPr/>
        </p:nvSpPr>
        <p:spPr>
          <a:xfrm>
            <a:off x="304800" y="188640"/>
            <a:ext cx="7772400" cy="989013"/>
          </a:xfrm>
          <a:prstGeom prst="rect">
            <a:avLst/>
          </a:prstGeom>
        </p:spPr>
        <p:txBody>
          <a:bodyPr/>
          <a:lst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a:lstStyle>
          <a:p>
            <a:r>
              <a:rPr lang="fr-FR" altLang="fr-FR" kern="0" dirty="0" smtClean="0"/>
              <a:t>Construction des </a:t>
            </a:r>
            <a:r>
              <a:rPr lang="fr-FR" altLang="fr-FR" kern="0" dirty="0" smtClean="0"/>
              <a:t>ERE en nouvelle nomenclature </a:t>
            </a:r>
            <a:endParaRPr lang="fr-FR" altLang="fr-FR" kern="0" dirty="0"/>
          </a:p>
        </p:txBody>
      </p:sp>
    </p:spTree>
    <p:extLst>
      <p:ext uri="{BB962C8B-B14F-4D97-AF65-F5344CB8AC3E}">
        <p14:creationId xmlns:p14="http://schemas.microsoft.com/office/powerpoint/2010/main" val="47769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8">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8">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8F369E8C-0EB2-4D5E-9755-0D2E1C0FE293}" type="slidenum">
              <a:rPr lang="fr-FR" altLang="fr-FR" sz="1200" b="1">
                <a:solidFill>
                  <a:schemeClr val="bg1"/>
                </a:solidFill>
                <a:latin typeface="Arial" panose="020B0604020202020204" pitchFamily="34" charset="0"/>
              </a:rPr>
              <a:pPr algn="r" eaLnBrk="1" hangingPunct="1">
                <a:lnSpc>
                  <a:spcPct val="115000"/>
                </a:lnSpc>
              </a:pPr>
              <a:t>5</a:t>
            </a:fld>
            <a:endParaRPr lang="fr-FR" altLang="fr-FR" sz="1200" b="1">
              <a:solidFill>
                <a:schemeClr val="bg1"/>
              </a:solidFill>
              <a:latin typeface="Arial" panose="020B0604020202020204" pitchFamily="34" charset="0"/>
            </a:endParaRPr>
          </a:p>
        </p:txBody>
      </p:sp>
      <p:sp>
        <p:nvSpPr>
          <p:cNvPr id="8" name="Rectangle 2"/>
          <p:cNvSpPr txBox="1">
            <a:spLocks noChangeArrowheads="1"/>
          </p:cNvSpPr>
          <p:nvPr/>
        </p:nvSpPr>
        <p:spPr>
          <a:xfrm>
            <a:off x="-527248" y="1177653"/>
            <a:ext cx="9131696" cy="4648200"/>
          </a:xfrm>
          <a:prstGeom prst="rect">
            <a:avLst/>
          </a:prstGeom>
        </p:spPr>
        <p:txBody>
          <a:bodyPr/>
          <a:lstStyle>
            <a:lvl1pPr marL="342900" indent="-342900" algn="l" rtl="0" eaLnBrk="0" fontAlgn="base" hangingPunct="0">
              <a:lnSpc>
                <a:spcPct val="90000"/>
              </a:lnSpc>
              <a:spcBef>
                <a:spcPct val="20000"/>
              </a:spcBef>
              <a:spcAft>
                <a:spcPct val="0"/>
              </a:spcAft>
              <a:buBlip>
                <a:blip r:embed="rId2"/>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2"/>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2"/>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2"/>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pPr marL="1295400" lvl="2" indent="-542925">
              <a:buFont typeface="Wingdings" panose="05000000000000000000" pitchFamily="2" charset="2"/>
              <a:buNone/>
            </a:pPr>
            <a:r>
              <a:rPr lang="fr-FR" altLang="fr-FR" sz="1800" kern="0" dirty="0" smtClean="0"/>
              <a:t>	Certaines </a:t>
            </a:r>
            <a:r>
              <a:rPr lang="fr-FR" altLang="fr-FR" sz="1800" kern="0" dirty="0"/>
              <a:t>matrices ont été modifiées ex-post par l’équipe des </a:t>
            </a:r>
            <a:r>
              <a:rPr lang="fr-FR" altLang="fr-FR" sz="1800" kern="0" dirty="0" err="1"/>
              <a:t>rétropoleurs</a:t>
            </a:r>
            <a:r>
              <a:rPr lang="fr-FR" altLang="fr-FR" sz="1800" kern="0" dirty="0"/>
              <a:t> </a:t>
            </a:r>
          </a:p>
          <a:p>
            <a:pPr marL="1714500" lvl="3" indent="-669925" algn="just">
              <a:buFont typeface="Wingdings" panose="05000000000000000000" pitchFamily="2" charset="2"/>
              <a:buChar char="§"/>
            </a:pPr>
            <a:endParaRPr lang="fr-FR" altLang="fr-FR" sz="1000" kern="0" dirty="0" smtClean="0">
              <a:solidFill>
                <a:schemeClr val="accent1"/>
              </a:solidFill>
            </a:endParaRPr>
          </a:p>
          <a:p>
            <a:pPr marL="1044575" lvl="3" indent="0" algn="just">
              <a:buNone/>
            </a:pPr>
            <a:r>
              <a:rPr lang="fr-FR" altLang="fr-FR" sz="1800" kern="0" dirty="0" smtClean="0">
                <a:solidFill>
                  <a:schemeClr val="accent1"/>
                </a:solidFill>
              </a:rPr>
              <a:t>	On </a:t>
            </a:r>
            <a:r>
              <a:rPr lang="fr-FR" altLang="fr-FR" sz="1800" kern="0" dirty="0">
                <a:solidFill>
                  <a:schemeClr val="accent1"/>
                </a:solidFill>
              </a:rPr>
              <a:t>a parfois revu la ventilation par produit </a:t>
            </a:r>
          </a:p>
          <a:p>
            <a:pPr marL="1044575" lvl="3" indent="0" algn="just">
              <a:buNone/>
            </a:pPr>
            <a:endParaRPr lang="fr-FR" altLang="fr-FR" sz="1000" kern="0" dirty="0" smtClean="0">
              <a:solidFill>
                <a:schemeClr val="accent1"/>
              </a:solidFill>
            </a:endParaRPr>
          </a:p>
          <a:p>
            <a:pPr marL="1044575" lvl="3" indent="0" algn="just">
              <a:buNone/>
            </a:pPr>
            <a:r>
              <a:rPr lang="fr-FR" altLang="fr-FR" sz="1800" kern="0" dirty="0" smtClean="0">
                <a:solidFill>
                  <a:schemeClr val="accent1"/>
                </a:solidFill>
              </a:rPr>
              <a:t>	Enfin</a:t>
            </a:r>
            <a:r>
              <a:rPr lang="fr-FR" altLang="fr-FR" sz="1800" kern="0" dirty="0">
                <a:solidFill>
                  <a:schemeClr val="accent1"/>
                </a:solidFill>
              </a:rPr>
              <a:t>, certaines nouvelles matrices ont été créées </a:t>
            </a:r>
            <a:r>
              <a:rPr lang="fr-FR" altLang="fr-FR" sz="1800" kern="0" dirty="0" smtClean="0">
                <a:solidFill>
                  <a:schemeClr val="accent1"/>
                </a:solidFill>
              </a:rPr>
              <a:t>( </a:t>
            </a:r>
            <a:r>
              <a:rPr lang="fr-FR" altLang="fr-FR" sz="1800" kern="0" dirty="0">
                <a:solidFill>
                  <a:schemeClr val="accent1"/>
                </a:solidFill>
              </a:rPr>
              <a:t>impôts sur </a:t>
            </a:r>
            <a:r>
              <a:rPr lang="fr-FR" altLang="fr-FR" sz="1800" kern="0" dirty="0" smtClean="0">
                <a:solidFill>
                  <a:schemeClr val="accent1"/>
                </a:solidFill>
              </a:rPr>
              <a:t>	les 	produits</a:t>
            </a:r>
            <a:r>
              <a:rPr lang="fr-FR" altLang="fr-FR" sz="1800" kern="0" dirty="0">
                <a:solidFill>
                  <a:schemeClr val="accent1"/>
                </a:solidFill>
              </a:rPr>
              <a:t>, marges de transport et commerciales, FBCF des </a:t>
            </a:r>
            <a:r>
              <a:rPr lang="fr-FR" altLang="fr-FR" sz="1800" kern="0" dirty="0" smtClean="0">
                <a:solidFill>
                  <a:schemeClr val="accent1"/>
                </a:solidFill>
              </a:rPr>
              <a:t>APU</a:t>
            </a:r>
            <a:r>
              <a:rPr lang="fr-FR" altLang="fr-FR" sz="1800" kern="0" dirty="0">
                <a:solidFill>
                  <a:schemeClr val="accent1"/>
                </a:solidFill>
              </a:rPr>
              <a:t>). </a:t>
            </a:r>
          </a:p>
          <a:p>
            <a:pPr marL="1295400" lvl="2" indent="-542925">
              <a:buFont typeface="Wingdings" panose="05000000000000000000" pitchFamily="2" charset="2"/>
              <a:buNone/>
            </a:pPr>
            <a:endParaRPr lang="fr-FR" altLang="fr-FR" sz="1800" kern="0" dirty="0"/>
          </a:p>
          <a:p>
            <a:pPr marL="1295400" lvl="2" indent="-542925" algn="just">
              <a:buFont typeface="Wingdings" panose="05000000000000000000" pitchFamily="2" charset="2"/>
              <a:buNone/>
            </a:pPr>
            <a:r>
              <a:rPr lang="fr-FR" altLang="fr-FR" sz="1800" kern="0" dirty="0" smtClean="0"/>
              <a:t>	Les marges et la FBCF des APU ont d’abord été </a:t>
            </a:r>
            <a:r>
              <a:rPr lang="fr-FR" altLang="fr-FR" sz="1800" kern="0" dirty="0" err="1" smtClean="0"/>
              <a:t>rétropolées</a:t>
            </a:r>
            <a:r>
              <a:rPr lang="fr-FR" altLang="fr-FR" sz="1800" kern="0" dirty="0" smtClean="0"/>
              <a:t> à l’aide de la matrice de passage de la production….</a:t>
            </a:r>
          </a:p>
          <a:p>
            <a:pPr marL="1295400" lvl="2" indent="-542925" algn="just">
              <a:buFont typeface="Wingdings" panose="05000000000000000000" pitchFamily="2" charset="2"/>
              <a:buNone/>
            </a:pPr>
            <a:r>
              <a:rPr lang="fr-FR" altLang="fr-FR" sz="1800" kern="0" dirty="0" smtClean="0"/>
              <a:t>	Mais il a ensuite été nécessaire d’établir des matrices propres à ces opérations, notamment pour éviter de « créer » des informations là où l’on attend des 0 ou inversement d’attribuer des 0 là où on attend de l’information</a:t>
            </a:r>
          </a:p>
          <a:p>
            <a:pPr marL="1295400" lvl="2" indent="-542925">
              <a:buFont typeface="Wingdings" panose="05000000000000000000" pitchFamily="2" charset="2"/>
              <a:buNone/>
            </a:pPr>
            <a:endParaRPr lang="fr-FR" altLang="fr-FR" sz="1800" kern="0" dirty="0"/>
          </a:p>
          <a:p>
            <a:pPr marL="1295400" lvl="2" indent="-542925" algn="just">
              <a:buFont typeface="Wingdings" panose="05000000000000000000" pitchFamily="2" charset="2"/>
              <a:buNone/>
            </a:pPr>
            <a:r>
              <a:rPr lang="fr-FR" altLang="fr-FR" sz="1800" kern="0" dirty="0" smtClean="0"/>
              <a:t>	Les </a:t>
            </a:r>
            <a:r>
              <a:rPr lang="fr-FR" altLang="fr-FR" sz="1800" kern="0" dirty="0"/>
              <a:t>matrices de passage ont été calculées sur la base des comptes de l’année 2006. Or, la structure du tissu productif français en 1959 n’est pas celle des années 2000. C’est pourquoi lors de la </a:t>
            </a:r>
            <a:r>
              <a:rPr lang="fr-FR" altLang="fr-FR" sz="1800" kern="0" dirty="0" err="1"/>
              <a:t>rétropolation</a:t>
            </a:r>
            <a:r>
              <a:rPr lang="fr-FR" altLang="fr-FR" sz="1800" kern="0" dirty="0"/>
              <a:t>, les matrices ont été actualisées en 1959, 1978 et 1999 pour tenir compte de l’évolution de la structure de l’économie depuis 1949.</a:t>
            </a:r>
          </a:p>
          <a:p>
            <a:pPr marL="533400" indent="-531813">
              <a:buFontTx/>
              <a:buNone/>
            </a:pPr>
            <a:endParaRPr lang="fr-FR" altLang="fr-FR" sz="1000" u="sng" kern="0" dirty="0" smtClean="0">
              <a:sym typeface="Wingdings" panose="05000000000000000000" pitchFamily="2" charset="2"/>
            </a:endParaRPr>
          </a:p>
        </p:txBody>
      </p:sp>
      <p:sp>
        <p:nvSpPr>
          <p:cNvPr id="7" name="Rectangle 2"/>
          <p:cNvSpPr txBox="1">
            <a:spLocks noChangeArrowheads="1"/>
          </p:cNvSpPr>
          <p:nvPr/>
        </p:nvSpPr>
        <p:spPr>
          <a:xfrm>
            <a:off x="304800" y="188640"/>
            <a:ext cx="7772400" cy="989013"/>
          </a:xfrm>
          <a:prstGeom prst="rect">
            <a:avLst/>
          </a:prstGeom>
        </p:spPr>
        <p:txBody>
          <a:bodyPr/>
          <a:lst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a:lstStyle>
          <a:p>
            <a:r>
              <a:rPr lang="fr-FR" altLang="fr-FR" kern="0" dirty="0" smtClean="0"/>
              <a:t>Construction des </a:t>
            </a:r>
            <a:r>
              <a:rPr lang="fr-FR" altLang="fr-FR" kern="0" dirty="0" smtClean="0"/>
              <a:t>ERE en nouvelle nomenclature </a:t>
            </a:r>
            <a:endParaRPr lang="fr-FR" altLang="fr-FR" kern="0" dirty="0"/>
          </a:p>
        </p:txBody>
      </p:sp>
    </p:spTree>
    <p:extLst>
      <p:ext uri="{BB962C8B-B14F-4D97-AF65-F5344CB8AC3E}">
        <p14:creationId xmlns:p14="http://schemas.microsoft.com/office/powerpoint/2010/main" val="807531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8F369E8C-0EB2-4D5E-9755-0D2E1C0FE293}" type="slidenum">
              <a:rPr lang="fr-FR" altLang="fr-FR" sz="1200" b="1">
                <a:solidFill>
                  <a:schemeClr val="bg1"/>
                </a:solidFill>
                <a:latin typeface="Arial" panose="020B0604020202020204" pitchFamily="34" charset="0"/>
              </a:rPr>
              <a:pPr algn="r" eaLnBrk="1" hangingPunct="1">
                <a:lnSpc>
                  <a:spcPct val="115000"/>
                </a:lnSpc>
              </a:pPr>
              <a:t>6</a:t>
            </a:fld>
            <a:endParaRPr lang="fr-FR" altLang="fr-FR" sz="1200" b="1">
              <a:solidFill>
                <a:schemeClr val="bg1"/>
              </a:solidFill>
              <a:latin typeface="Arial" panose="020B0604020202020204" pitchFamily="34" charset="0"/>
            </a:endParaRPr>
          </a:p>
        </p:txBody>
      </p:sp>
      <p:sp>
        <p:nvSpPr>
          <p:cNvPr id="8" name="Rectangle 2"/>
          <p:cNvSpPr txBox="1">
            <a:spLocks noChangeArrowheads="1"/>
          </p:cNvSpPr>
          <p:nvPr/>
        </p:nvSpPr>
        <p:spPr>
          <a:xfrm>
            <a:off x="304800" y="1199072"/>
            <a:ext cx="8001000" cy="4648200"/>
          </a:xfrm>
          <a:prstGeom prst="rect">
            <a:avLst/>
          </a:prstGeom>
        </p:spPr>
        <p:txBody>
          <a:bodyPr/>
          <a:lstStyle>
            <a:lvl1pPr marL="342900" indent="-342900" algn="l" rtl="0" eaLnBrk="0" fontAlgn="base" hangingPunct="0">
              <a:lnSpc>
                <a:spcPct val="90000"/>
              </a:lnSpc>
              <a:spcBef>
                <a:spcPct val="20000"/>
              </a:spcBef>
              <a:spcAft>
                <a:spcPct val="0"/>
              </a:spcAft>
              <a:buBlip>
                <a:blip r:embed="rId2"/>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2"/>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2"/>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2"/>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pPr marL="1295400" lvl="2" indent="-542925" algn="just">
              <a:buFont typeface="Wingdings" panose="05000000000000000000" pitchFamily="2" charset="2"/>
              <a:buNone/>
            </a:pPr>
            <a:r>
              <a:rPr lang="fr-FR" altLang="fr-FR" sz="2000" b="1" kern="0" dirty="0" smtClean="0"/>
              <a:t>Recourir à des matrices de passage :</a:t>
            </a:r>
          </a:p>
          <a:p>
            <a:pPr marL="1038225" lvl="2" indent="-285750" algn="just">
              <a:buFontTx/>
              <a:buChar char="-"/>
            </a:pPr>
            <a:r>
              <a:rPr lang="fr-FR" altLang="fr-FR" sz="1800" kern="0" dirty="0" smtClean="0"/>
              <a:t>Est une méthode simple et facile à automatiser pour effectuer un changement de nomenclature</a:t>
            </a:r>
          </a:p>
          <a:p>
            <a:pPr marL="1038225" lvl="2" indent="-285750" algn="just">
              <a:buFontTx/>
              <a:buChar char="-"/>
            </a:pPr>
            <a:r>
              <a:rPr lang="fr-FR" altLang="fr-FR" sz="1800" kern="0" dirty="0" smtClean="0"/>
              <a:t>Mais elle pose des problèmes car elles peuvent donner une vision erronée de l’économie passée : le cas des industries extractives</a:t>
            </a:r>
          </a:p>
          <a:p>
            <a:pPr marL="1038225" lvl="2" indent="-285750" algn="just">
              <a:buFontTx/>
              <a:buChar char="-"/>
            </a:pPr>
            <a:endParaRPr lang="fr-FR" altLang="fr-FR" sz="1600" kern="0" dirty="0"/>
          </a:p>
          <a:p>
            <a:pPr marL="752475" lvl="2" indent="0" algn="just">
              <a:buNone/>
            </a:pPr>
            <a:r>
              <a:rPr lang="fr-FR" altLang="fr-FR" sz="1800" kern="0" dirty="0"/>
              <a:t>En France, </a:t>
            </a:r>
            <a:r>
              <a:rPr lang="fr-FR" altLang="fr-FR" sz="1800" kern="0" dirty="0" smtClean="0"/>
              <a:t>les </a:t>
            </a:r>
            <a:r>
              <a:rPr lang="fr-FR" altLang="fr-FR" sz="1800" b="1" kern="0" dirty="0" smtClean="0"/>
              <a:t>industries extractives </a:t>
            </a:r>
            <a:r>
              <a:rPr lang="fr-FR" altLang="fr-FR" sz="1800" kern="0" dirty="0" smtClean="0"/>
              <a:t>sont </a:t>
            </a:r>
            <a:r>
              <a:rPr lang="fr-FR" altLang="fr-FR" sz="1800" kern="0" dirty="0"/>
              <a:t>aujourd’hui presque entièrement importées, mais il n’en a pas toujours été ainsi. C’est pourquoi, </a:t>
            </a:r>
            <a:r>
              <a:rPr lang="fr-FR" altLang="fr-FR" sz="1800" kern="0" dirty="0" smtClean="0"/>
              <a:t>le </a:t>
            </a:r>
            <a:r>
              <a:rPr lang="fr-FR" altLang="fr-FR" sz="1800" kern="0" dirty="0"/>
              <a:t>recours à des matrices de passages obtenues à partir des comptes de 2006 ne reflète absolument pas la structure du tissu productif des années 1950 et plus. </a:t>
            </a:r>
            <a:endParaRPr lang="fr-FR" altLang="fr-FR" sz="1800" kern="0" dirty="0" smtClean="0"/>
          </a:p>
          <a:p>
            <a:pPr marL="1038225" lvl="2" indent="-285750" algn="just">
              <a:buFont typeface="Symbol" panose="05050102010706020507" pitchFamily="18" charset="2"/>
              <a:buChar char="Þ"/>
            </a:pPr>
            <a:r>
              <a:rPr lang="fr-FR" altLang="fr-FR" sz="1800" b="1" kern="0" dirty="0" smtClean="0"/>
              <a:t>La </a:t>
            </a:r>
            <a:r>
              <a:rPr lang="fr-FR" altLang="fr-FR" sz="1800" b="1" kern="0" dirty="0"/>
              <a:t>solution consiste à construire des séries longues à partir des données détaillées des bases précédentes de la comptabilité nationale</a:t>
            </a:r>
            <a:r>
              <a:rPr lang="fr-FR" altLang="fr-FR" sz="1800" b="1" kern="0" dirty="0" smtClean="0"/>
              <a:t>.</a:t>
            </a:r>
          </a:p>
          <a:p>
            <a:pPr marL="752475" lvl="2" indent="0" algn="just">
              <a:buNone/>
            </a:pPr>
            <a:r>
              <a:rPr lang="fr-FR" altLang="fr-FR" sz="1800" kern="0" dirty="0"/>
              <a:t>Ainsi, la </a:t>
            </a:r>
            <a:r>
              <a:rPr lang="fr-FR" altLang="fr-FR" sz="1800" kern="0" dirty="0" err="1"/>
              <a:t>rétropolation</a:t>
            </a:r>
            <a:r>
              <a:rPr lang="fr-FR" altLang="fr-FR" sz="1800" kern="0" dirty="0"/>
              <a:t> des industries extractives a été construite en rapprochant les données fines des bases de 1962 à 2000</a:t>
            </a:r>
            <a:r>
              <a:rPr lang="fr-FR" altLang="fr-FR" sz="1800" kern="0" dirty="0" smtClean="0"/>
              <a:t>.</a:t>
            </a:r>
          </a:p>
          <a:p>
            <a:pPr marL="752475" lvl="2" indent="0" algn="just">
              <a:buNone/>
            </a:pPr>
            <a:r>
              <a:rPr lang="fr-FR" altLang="fr-FR" sz="1800" kern="0" dirty="0"/>
              <a:t>Afin de construire des séries cohérentes sur toute la période 1959-2005 à partir des bases successives de comptes nationaux, il faut confronter les nomenclatures de produits et les nomenclatures d’opérations, ainsi que leur mode de valorisation </a:t>
            </a:r>
            <a:endParaRPr lang="fr-FR" altLang="fr-FR" sz="1800" kern="0" dirty="0" smtClean="0"/>
          </a:p>
          <a:p>
            <a:pPr marL="1038225" lvl="2" indent="-285750">
              <a:buFont typeface="Symbol" panose="05050102010706020507" pitchFamily="18" charset="2"/>
              <a:buChar char="Þ"/>
            </a:pPr>
            <a:endParaRPr lang="fr-FR" altLang="fr-FR" sz="1600" kern="0" dirty="0" smtClean="0"/>
          </a:p>
          <a:p>
            <a:pPr marL="1295400" lvl="2" indent="-542925">
              <a:buFontTx/>
              <a:buChar char="-"/>
            </a:pPr>
            <a:endParaRPr lang="fr-FR" altLang="fr-FR" sz="1600" kern="0" dirty="0"/>
          </a:p>
          <a:p>
            <a:pPr marL="533400" indent="-531813">
              <a:buFontTx/>
              <a:buNone/>
            </a:pPr>
            <a:endParaRPr lang="fr-FR" altLang="fr-FR" sz="1000" u="sng" kern="0" dirty="0" smtClean="0">
              <a:sym typeface="Wingdings" panose="05000000000000000000" pitchFamily="2" charset="2"/>
            </a:endParaRPr>
          </a:p>
        </p:txBody>
      </p:sp>
      <p:sp>
        <p:nvSpPr>
          <p:cNvPr id="7" name="Rectangle 2"/>
          <p:cNvSpPr txBox="1">
            <a:spLocks noChangeArrowheads="1"/>
          </p:cNvSpPr>
          <p:nvPr/>
        </p:nvSpPr>
        <p:spPr>
          <a:xfrm>
            <a:off x="304800" y="188640"/>
            <a:ext cx="7772400" cy="989013"/>
          </a:xfrm>
          <a:prstGeom prst="rect">
            <a:avLst/>
          </a:prstGeom>
        </p:spPr>
        <p:txBody>
          <a:bodyPr/>
          <a:lst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a:lstStyle>
          <a:p>
            <a:r>
              <a:rPr lang="fr-FR" altLang="fr-FR" kern="0" dirty="0" smtClean="0"/>
              <a:t>Construction des </a:t>
            </a:r>
            <a:r>
              <a:rPr lang="fr-FR" altLang="fr-FR" kern="0" dirty="0" smtClean="0"/>
              <a:t>ERE en nouvelle nomenclature </a:t>
            </a:r>
            <a:endParaRPr lang="fr-FR" altLang="fr-FR" kern="0" dirty="0"/>
          </a:p>
        </p:txBody>
      </p:sp>
    </p:spTree>
    <p:extLst>
      <p:ext uri="{BB962C8B-B14F-4D97-AF65-F5344CB8AC3E}">
        <p14:creationId xmlns:p14="http://schemas.microsoft.com/office/powerpoint/2010/main" val="3294066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8F369E8C-0EB2-4D5E-9755-0D2E1C0FE293}" type="slidenum">
              <a:rPr lang="fr-FR" altLang="fr-FR" sz="1200" b="1">
                <a:solidFill>
                  <a:schemeClr val="bg1"/>
                </a:solidFill>
                <a:latin typeface="Arial" panose="020B0604020202020204" pitchFamily="34" charset="0"/>
              </a:rPr>
              <a:pPr algn="r" eaLnBrk="1" hangingPunct="1">
                <a:lnSpc>
                  <a:spcPct val="115000"/>
                </a:lnSpc>
              </a:pPr>
              <a:t>7</a:t>
            </a:fld>
            <a:endParaRPr lang="fr-FR" altLang="fr-FR" sz="1200" b="1">
              <a:solidFill>
                <a:schemeClr val="bg1"/>
              </a:solidFill>
              <a:latin typeface="Arial" panose="020B0604020202020204" pitchFamily="34" charset="0"/>
            </a:endParaRPr>
          </a:p>
        </p:txBody>
      </p:sp>
      <p:sp>
        <p:nvSpPr>
          <p:cNvPr id="8" name="Rectangle 2"/>
          <p:cNvSpPr txBox="1">
            <a:spLocks noChangeArrowheads="1"/>
          </p:cNvSpPr>
          <p:nvPr/>
        </p:nvSpPr>
        <p:spPr>
          <a:xfrm>
            <a:off x="338514" y="1240757"/>
            <a:ext cx="8001000" cy="4648200"/>
          </a:xfrm>
          <a:prstGeom prst="rect">
            <a:avLst/>
          </a:prstGeom>
        </p:spPr>
        <p:txBody>
          <a:bodyPr/>
          <a:lstStyle>
            <a:lvl1pPr marL="342900" indent="-342900" algn="l" rtl="0" eaLnBrk="0" fontAlgn="base" hangingPunct="0">
              <a:lnSpc>
                <a:spcPct val="90000"/>
              </a:lnSpc>
              <a:spcBef>
                <a:spcPct val="20000"/>
              </a:spcBef>
              <a:spcAft>
                <a:spcPct val="0"/>
              </a:spcAft>
              <a:buBlip>
                <a:blip r:embed="rId2"/>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2"/>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2"/>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2"/>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pPr marL="533400" indent="-531813">
              <a:buFontTx/>
              <a:buNone/>
            </a:pPr>
            <a:r>
              <a:rPr lang="fr-FR" altLang="fr-FR" sz="2000" kern="0" dirty="0" smtClean="0">
                <a:sym typeface="Wingdings" panose="05000000000000000000" pitchFamily="2" charset="2"/>
              </a:rPr>
              <a:t>	Comparaison entre </a:t>
            </a:r>
            <a:r>
              <a:rPr lang="fr-FR" altLang="fr-FR" sz="2000" kern="0" dirty="0" err="1" smtClean="0">
                <a:sym typeface="Wingdings" panose="05000000000000000000" pitchFamily="2" charset="2"/>
              </a:rPr>
              <a:t>rétropolation</a:t>
            </a:r>
            <a:r>
              <a:rPr lang="fr-FR" altLang="fr-FR" sz="2000" kern="0" dirty="0" smtClean="0">
                <a:sym typeface="Wingdings" panose="05000000000000000000" pitchFamily="2" charset="2"/>
              </a:rPr>
              <a:t> « spontanée » et </a:t>
            </a:r>
            <a:r>
              <a:rPr lang="fr-FR" altLang="fr-FR" sz="2000" kern="0" dirty="0" err="1" smtClean="0">
                <a:sym typeface="Wingdings" panose="05000000000000000000" pitchFamily="2" charset="2"/>
              </a:rPr>
              <a:t>rétropolation</a:t>
            </a:r>
            <a:r>
              <a:rPr lang="fr-FR" altLang="fr-FR" sz="2000" kern="0" dirty="0" smtClean="0">
                <a:sym typeface="Wingdings" panose="05000000000000000000" pitchFamily="2" charset="2"/>
              </a:rPr>
              <a:t> « manuelle » de l’ERE des industries extractives</a:t>
            </a:r>
          </a:p>
          <a:p>
            <a:pPr marL="533400" indent="-531813">
              <a:buFontTx/>
              <a:buNone/>
            </a:pPr>
            <a:endParaRPr lang="fr-FR" altLang="fr-FR" sz="2000" kern="0" dirty="0">
              <a:sym typeface="Wingdings" panose="05000000000000000000" pitchFamily="2" charset="2"/>
            </a:endParaRPr>
          </a:p>
          <a:p>
            <a:pPr marL="533400" indent="-531813">
              <a:buFontTx/>
              <a:buNone/>
            </a:pPr>
            <a:endParaRPr lang="fr-FR" altLang="fr-FR" sz="2000" kern="0" dirty="0" smtClean="0">
              <a:sym typeface="Wingdings" panose="05000000000000000000" pitchFamily="2" charset="2"/>
            </a:endParaRPr>
          </a:p>
          <a:p>
            <a:pPr marL="533400" indent="-531813">
              <a:buFontTx/>
              <a:buNone/>
            </a:pPr>
            <a:endParaRPr lang="fr-FR" altLang="fr-FR" sz="2000" kern="0" dirty="0">
              <a:sym typeface="Wingdings" panose="05000000000000000000" pitchFamily="2" charset="2"/>
            </a:endParaRPr>
          </a:p>
          <a:p>
            <a:pPr marL="533400" indent="-531813">
              <a:buFontTx/>
              <a:buNone/>
            </a:pPr>
            <a:endParaRPr lang="fr-FR" altLang="fr-FR" sz="2000" kern="0" dirty="0" smtClean="0">
              <a:sym typeface="Wingdings" panose="05000000000000000000" pitchFamily="2" charset="2"/>
            </a:endParaRPr>
          </a:p>
          <a:p>
            <a:pPr marL="533400" indent="-531813">
              <a:buFontTx/>
              <a:buNone/>
            </a:pPr>
            <a:endParaRPr lang="fr-FR" altLang="fr-FR" sz="2000" kern="0" dirty="0">
              <a:sym typeface="Wingdings" panose="05000000000000000000" pitchFamily="2" charset="2"/>
            </a:endParaRPr>
          </a:p>
          <a:p>
            <a:pPr marL="533400" indent="-531813">
              <a:buFontTx/>
              <a:buNone/>
            </a:pPr>
            <a:endParaRPr lang="fr-FR" altLang="fr-FR" sz="2000" kern="0" dirty="0" smtClean="0">
              <a:sym typeface="Wingdings" panose="05000000000000000000" pitchFamily="2" charset="2"/>
            </a:endParaRPr>
          </a:p>
          <a:p>
            <a:pPr marL="533400" indent="-531813">
              <a:buFontTx/>
              <a:buNone/>
            </a:pPr>
            <a:endParaRPr lang="fr-FR" altLang="fr-FR" sz="2000" kern="0" dirty="0">
              <a:sym typeface="Wingdings" panose="05000000000000000000" pitchFamily="2" charset="2"/>
            </a:endParaRPr>
          </a:p>
          <a:p>
            <a:pPr marL="533400" indent="-531813">
              <a:buFontTx/>
              <a:buNone/>
            </a:pPr>
            <a:endParaRPr lang="fr-FR" altLang="fr-FR" sz="2000" kern="0" dirty="0" smtClean="0">
              <a:sym typeface="Wingdings" panose="05000000000000000000" pitchFamily="2" charset="2"/>
            </a:endParaRPr>
          </a:p>
          <a:p>
            <a:pPr marL="533400" indent="-531813">
              <a:buFontTx/>
              <a:buNone/>
            </a:pPr>
            <a:endParaRPr lang="fr-FR" altLang="fr-FR" sz="2000" kern="0" dirty="0">
              <a:sym typeface="Wingdings" panose="05000000000000000000" pitchFamily="2" charset="2"/>
            </a:endParaRPr>
          </a:p>
          <a:p>
            <a:pPr marL="533400" indent="-531813">
              <a:buFontTx/>
              <a:buNone/>
            </a:pPr>
            <a:endParaRPr lang="fr-FR" altLang="fr-FR" sz="2000" kern="0" dirty="0" smtClean="0">
              <a:sym typeface="Wingdings" panose="05000000000000000000" pitchFamily="2" charset="2"/>
            </a:endParaRPr>
          </a:p>
          <a:p>
            <a:pPr marL="533400" indent="-531813">
              <a:buFontTx/>
              <a:buNone/>
            </a:pPr>
            <a:endParaRPr lang="fr-FR" altLang="fr-FR" sz="2000" kern="0" dirty="0">
              <a:sym typeface="Wingdings" panose="05000000000000000000" pitchFamily="2" charset="2"/>
            </a:endParaRPr>
          </a:p>
          <a:p>
            <a:pPr marL="533400" indent="-531813">
              <a:buFontTx/>
              <a:buNone/>
            </a:pPr>
            <a:endParaRPr lang="fr-FR" altLang="fr-FR" sz="2000" kern="0" dirty="0" smtClean="0">
              <a:sym typeface="Wingdings" panose="05000000000000000000" pitchFamily="2" charset="2"/>
            </a:endParaRPr>
          </a:p>
          <a:p>
            <a:pPr marL="533400" indent="-531813" algn="just">
              <a:buFontTx/>
              <a:buNone/>
            </a:pPr>
            <a:r>
              <a:rPr lang="fr-FR" altLang="fr-FR" sz="1600" i="1" kern="0" dirty="0" smtClean="0">
                <a:sym typeface="Wingdings" panose="05000000000000000000" pitchFamily="2" charset="2"/>
              </a:rPr>
              <a:t>	Lecture : comme la production française a nettement diminué depuis le milieu des années 1980, la </a:t>
            </a:r>
            <a:r>
              <a:rPr lang="fr-FR" altLang="fr-FR" sz="1600" i="1" kern="0" dirty="0" err="1" smtClean="0">
                <a:sym typeface="Wingdings" panose="05000000000000000000" pitchFamily="2" charset="2"/>
              </a:rPr>
              <a:t>rétropolation</a:t>
            </a:r>
            <a:r>
              <a:rPr lang="fr-FR" altLang="fr-FR" sz="1600" i="1" kern="0" dirty="0" smtClean="0">
                <a:sym typeface="Wingdings" panose="05000000000000000000" pitchFamily="2" charset="2"/>
              </a:rPr>
              <a:t> « spontanée » (par application de la matrice de passage calculée en 2006) conduit à sous-estimer la production sur la période 1959-1995</a:t>
            </a:r>
            <a:endParaRPr lang="fr-FR" altLang="fr-FR" sz="1600" i="1" kern="0" dirty="0">
              <a:sym typeface="Wingdings" panose="05000000000000000000" pitchFamily="2" charset="2"/>
            </a:endParaRPr>
          </a:p>
          <a:p>
            <a:pPr marL="533400" indent="-531813">
              <a:buFontTx/>
              <a:buNone/>
            </a:pPr>
            <a:endParaRPr lang="fr-FR" altLang="fr-FR" sz="2000" kern="0" dirty="0" smtClean="0">
              <a:sym typeface="Wingdings" panose="05000000000000000000" pitchFamily="2" charset="2"/>
            </a:endParaRPr>
          </a:p>
          <a:p>
            <a:pPr marL="533400" indent="-531813">
              <a:buFontTx/>
              <a:buNone/>
            </a:pPr>
            <a:endParaRPr lang="fr-FR" altLang="fr-FR" sz="2000" kern="0" dirty="0" smtClean="0">
              <a:sym typeface="Wingdings" panose="05000000000000000000" pitchFamily="2" charset="2"/>
            </a:endParaRPr>
          </a:p>
        </p:txBody>
      </p:sp>
      <p:pic>
        <p:nvPicPr>
          <p:cNvPr id="1259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184" y="2060848"/>
            <a:ext cx="7256016" cy="386167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2"/>
          <p:cNvSpPr txBox="1">
            <a:spLocks noChangeArrowheads="1"/>
          </p:cNvSpPr>
          <p:nvPr/>
        </p:nvSpPr>
        <p:spPr>
          <a:xfrm>
            <a:off x="304800" y="188640"/>
            <a:ext cx="7772400" cy="989013"/>
          </a:xfrm>
          <a:prstGeom prst="rect">
            <a:avLst/>
          </a:prstGeom>
        </p:spPr>
        <p:txBody>
          <a:bodyPr/>
          <a:lst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a:lstStyle>
          <a:p>
            <a:r>
              <a:rPr lang="fr-FR" altLang="fr-FR" kern="0" dirty="0" smtClean="0"/>
              <a:t>Construction des </a:t>
            </a:r>
            <a:r>
              <a:rPr lang="fr-FR" altLang="fr-FR" kern="0" dirty="0" smtClean="0"/>
              <a:t>ERE en nouvelle nomenclature </a:t>
            </a:r>
            <a:endParaRPr lang="fr-FR" altLang="fr-FR" kern="0" dirty="0"/>
          </a:p>
        </p:txBody>
      </p:sp>
    </p:spTree>
    <p:extLst>
      <p:ext uri="{BB962C8B-B14F-4D97-AF65-F5344CB8AC3E}">
        <p14:creationId xmlns:p14="http://schemas.microsoft.com/office/powerpoint/2010/main" val="472312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8F369E8C-0EB2-4D5E-9755-0D2E1C0FE293}" type="slidenum">
              <a:rPr lang="fr-FR" altLang="fr-FR" sz="1200" b="1">
                <a:solidFill>
                  <a:schemeClr val="bg1"/>
                </a:solidFill>
                <a:latin typeface="Arial" panose="020B0604020202020204" pitchFamily="34" charset="0"/>
              </a:rPr>
              <a:pPr algn="r" eaLnBrk="1" hangingPunct="1">
                <a:lnSpc>
                  <a:spcPct val="115000"/>
                </a:lnSpc>
              </a:pPr>
              <a:t>8</a:t>
            </a:fld>
            <a:endParaRPr lang="fr-FR" altLang="fr-FR" sz="1200" b="1">
              <a:solidFill>
                <a:schemeClr val="bg1"/>
              </a:solidFill>
              <a:latin typeface="Arial" panose="020B0604020202020204" pitchFamily="34" charset="0"/>
            </a:endParaRPr>
          </a:p>
        </p:txBody>
      </p:sp>
      <p:sp>
        <p:nvSpPr>
          <p:cNvPr id="8" name="Rectangle 2"/>
          <p:cNvSpPr txBox="1">
            <a:spLocks noChangeArrowheads="1"/>
          </p:cNvSpPr>
          <p:nvPr/>
        </p:nvSpPr>
        <p:spPr>
          <a:xfrm>
            <a:off x="304800" y="1177653"/>
            <a:ext cx="8001000" cy="4648200"/>
          </a:xfrm>
          <a:prstGeom prst="rect">
            <a:avLst/>
          </a:prstGeom>
        </p:spPr>
        <p:txBody>
          <a:bodyPr/>
          <a:lstStyle>
            <a:lvl1pPr marL="342900" indent="-342900" algn="l" rtl="0" eaLnBrk="0" fontAlgn="base" hangingPunct="0">
              <a:lnSpc>
                <a:spcPct val="90000"/>
              </a:lnSpc>
              <a:spcBef>
                <a:spcPct val="20000"/>
              </a:spcBef>
              <a:spcAft>
                <a:spcPct val="0"/>
              </a:spcAft>
              <a:buBlip>
                <a:blip r:embed="rId2"/>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2"/>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2"/>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2"/>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pPr marL="533400" indent="-531813" algn="just">
              <a:buFontTx/>
              <a:buNone/>
            </a:pPr>
            <a:r>
              <a:rPr lang="fr-FR" altLang="fr-FR" sz="2800" kern="0" dirty="0" smtClean="0">
                <a:sym typeface="Wingdings" panose="05000000000000000000" pitchFamily="2" charset="2"/>
              </a:rPr>
              <a:t>	</a:t>
            </a:r>
          </a:p>
          <a:p>
            <a:pPr marL="533400" indent="-531813" algn="just">
              <a:buFontTx/>
              <a:buNone/>
            </a:pPr>
            <a:r>
              <a:rPr lang="fr-FR" altLang="fr-FR" sz="2800" kern="0" dirty="0">
                <a:sym typeface="Wingdings" panose="05000000000000000000" pitchFamily="2" charset="2"/>
              </a:rPr>
              <a:t>	</a:t>
            </a:r>
            <a:r>
              <a:rPr lang="fr-FR" altLang="fr-FR" sz="2800" kern="0" dirty="0" smtClean="0">
                <a:sym typeface="Wingdings" panose="05000000000000000000" pitchFamily="2" charset="2"/>
              </a:rPr>
              <a:t>La </a:t>
            </a:r>
            <a:r>
              <a:rPr lang="fr-FR" altLang="fr-FR" sz="2800" kern="0" dirty="0" err="1" smtClean="0">
                <a:sym typeface="Wingdings" panose="05000000000000000000" pitchFamily="2" charset="2"/>
              </a:rPr>
              <a:t>rétropolation</a:t>
            </a:r>
            <a:r>
              <a:rPr lang="fr-FR" altLang="fr-FR" sz="2800" kern="0" dirty="0" smtClean="0">
                <a:sym typeface="Wingdings" panose="05000000000000000000" pitchFamily="2" charset="2"/>
              </a:rPr>
              <a:t> « manuelle » augmente donc la production de l’extraction dans le passé. Si cette augmentation n’était pas compensée, il y aurait donc un impact sur la production globale et donc sur le PIB.</a:t>
            </a:r>
          </a:p>
          <a:p>
            <a:pPr marL="533400" indent="-531813" algn="just">
              <a:buFontTx/>
              <a:buNone/>
            </a:pPr>
            <a:endParaRPr lang="fr-FR" altLang="fr-FR" sz="2800" kern="0" dirty="0">
              <a:sym typeface="Wingdings" panose="05000000000000000000" pitchFamily="2" charset="2"/>
            </a:endParaRPr>
          </a:p>
          <a:p>
            <a:pPr marL="533400" indent="-531813" algn="just">
              <a:buFontTx/>
              <a:buNone/>
            </a:pPr>
            <a:r>
              <a:rPr lang="fr-FR" altLang="fr-FR" sz="2800" kern="0" dirty="0" smtClean="0">
                <a:sym typeface="Wingdings" panose="05000000000000000000" pitchFamily="2" charset="2"/>
              </a:rPr>
              <a:t>	</a:t>
            </a:r>
            <a:r>
              <a:rPr lang="fr-FR" altLang="fr-FR" sz="2800" b="1" kern="0" dirty="0" smtClean="0">
                <a:sym typeface="Wingdings" panose="05000000000000000000" pitchFamily="2" charset="2"/>
              </a:rPr>
              <a:t>Il faut donc neutraliser cet effet en compensant sur d’autres ERE</a:t>
            </a:r>
          </a:p>
          <a:p>
            <a:pPr marL="533400" indent="-531813">
              <a:buFontTx/>
              <a:buNone/>
            </a:pPr>
            <a:endParaRPr lang="fr-FR" altLang="fr-FR" sz="2000" kern="0" dirty="0" smtClean="0">
              <a:sym typeface="Wingdings" panose="05000000000000000000" pitchFamily="2" charset="2"/>
            </a:endParaRPr>
          </a:p>
        </p:txBody>
      </p:sp>
      <p:sp>
        <p:nvSpPr>
          <p:cNvPr id="7" name="Rectangle 2"/>
          <p:cNvSpPr txBox="1">
            <a:spLocks noChangeArrowheads="1"/>
          </p:cNvSpPr>
          <p:nvPr/>
        </p:nvSpPr>
        <p:spPr>
          <a:xfrm>
            <a:off x="304800" y="188640"/>
            <a:ext cx="7772400" cy="989013"/>
          </a:xfrm>
          <a:prstGeom prst="rect">
            <a:avLst/>
          </a:prstGeom>
        </p:spPr>
        <p:txBody>
          <a:bodyPr/>
          <a:lst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a:lstStyle>
          <a:p>
            <a:r>
              <a:rPr lang="fr-FR" altLang="fr-FR" kern="0" dirty="0" smtClean="0"/>
              <a:t>Construction des </a:t>
            </a:r>
            <a:r>
              <a:rPr lang="fr-FR" altLang="fr-FR" kern="0" dirty="0" smtClean="0"/>
              <a:t>ERE en nouvelle nomenclature </a:t>
            </a:r>
            <a:endParaRPr lang="fr-FR" altLang="fr-FR" kern="0" dirty="0"/>
          </a:p>
        </p:txBody>
      </p:sp>
    </p:spTree>
    <p:extLst>
      <p:ext uri="{BB962C8B-B14F-4D97-AF65-F5344CB8AC3E}">
        <p14:creationId xmlns:p14="http://schemas.microsoft.com/office/powerpoint/2010/main" val="1462778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8F369E8C-0EB2-4D5E-9755-0D2E1C0FE293}" type="slidenum">
              <a:rPr lang="fr-FR" altLang="fr-FR" sz="1200" b="1">
                <a:solidFill>
                  <a:schemeClr val="bg1"/>
                </a:solidFill>
                <a:latin typeface="Arial" panose="020B0604020202020204" pitchFamily="34" charset="0"/>
              </a:rPr>
              <a:pPr algn="r" eaLnBrk="1" hangingPunct="1">
                <a:lnSpc>
                  <a:spcPct val="115000"/>
                </a:lnSpc>
              </a:pPr>
              <a:t>9</a:t>
            </a:fld>
            <a:endParaRPr lang="fr-FR" altLang="fr-FR" sz="1200" b="1">
              <a:solidFill>
                <a:schemeClr val="bg1"/>
              </a:solidFill>
              <a:latin typeface="Arial" panose="020B0604020202020204" pitchFamily="34" charset="0"/>
            </a:endParaRPr>
          </a:p>
        </p:txBody>
      </p:sp>
      <p:sp>
        <p:nvSpPr>
          <p:cNvPr id="5" name="Rectangle 2"/>
          <p:cNvSpPr txBox="1">
            <a:spLocks noChangeArrowheads="1"/>
          </p:cNvSpPr>
          <p:nvPr/>
        </p:nvSpPr>
        <p:spPr>
          <a:xfrm>
            <a:off x="304800" y="188640"/>
            <a:ext cx="7772400" cy="989013"/>
          </a:xfrm>
          <a:prstGeom prst="rect">
            <a:avLst/>
          </a:prstGeom>
        </p:spPr>
        <p:txBody>
          <a:bodyPr/>
          <a:lst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a:lstStyle>
          <a:p>
            <a:r>
              <a:rPr lang="fr-FR" altLang="fr-FR" kern="0" dirty="0" smtClean="0"/>
              <a:t>Le changement de nomenclature dans les CPR</a:t>
            </a:r>
            <a:r>
              <a:rPr lang="fr-FR" altLang="fr-FR" kern="0" dirty="0"/>
              <a:t> </a:t>
            </a:r>
            <a:r>
              <a:rPr lang="fr-FR" altLang="fr-FR" kern="0" dirty="0" smtClean="0"/>
              <a:t>et le</a:t>
            </a:r>
            <a:r>
              <a:rPr lang="fr-FR" altLang="fr-FR" kern="0" dirty="0" smtClean="0"/>
              <a:t> TEI</a:t>
            </a:r>
            <a:endParaRPr lang="fr-FR" altLang="fr-FR" kern="0" dirty="0"/>
          </a:p>
        </p:txBody>
      </p:sp>
      <p:sp>
        <p:nvSpPr>
          <p:cNvPr id="8" name="Rectangle 2"/>
          <p:cNvSpPr txBox="1">
            <a:spLocks noChangeArrowheads="1"/>
          </p:cNvSpPr>
          <p:nvPr/>
        </p:nvSpPr>
        <p:spPr>
          <a:xfrm>
            <a:off x="304800" y="1177653"/>
            <a:ext cx="8001000" cy="4648200"/>
          </a:xfrm>
          <a:prstGeom prst="rect">
            <a:avLst/>
          </a:prstGeom>
        </p:spPr>
        <p:txBody>
          <a:bodyPr/>
          <a:lstStyle>
            <a:lvl1pPr marL="342900" indent="-342900" algn="l" rtl="0" eaLnBrk="0" fontAlgn="base" hangingPunct="0">
              <a:lnSpc>
                <a:spcPct val="90000"/>
              </a:lnSpc>
              <a:spcBef>
                <a:spcPct val="20000"/>
              </a:spcBef>
              <a:spcAft>
                <a:spcPct val="0"/>
              </a:spcAft>
              <a:buBlip>
                <a:blip r:embed="rId3"/>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3"/>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3"/>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3"/>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pPr marL="533400" indent="-531813" algn="just">
              <a:buFontTx/>
              <a:buNone/>
            </a:pPr>
            <a:r>
              <a:rPr lang="fr-FR" altLang="fr-FR" sz="2000" kern="0" dirty="0" smtClean="0">
                <a:sym typeface="Wingdings" panose="05000000000000000000" pitchFamily="2" charset="2"/>
              </a:rPr>
              <a:t>	</a:t>
            </a:r>
            <a:r>
              <a:rPr lang="fr-FR" altLang="fr-FR" sz="2000" b="1" kern="0" dirty="0" smtClean="0">
                <a:sym typeface="Wingdings" panose="05000000000000000000" pitchFamily="2" charset="2"/>
              </a:rPr>
              <a:t>Pour les CPR, </a:t>
            </a:r>
            <a:r>
              <a:rPr lang="fr-FR" altLang="fr-FR" sz="2000" kern="0" dirty="0" smtClean="0">
                <a:sym typeface="Wingdings" panose="05000000000000000000" pitchFamily="2" charset="2"/>
              </a:rPr>
              <a:t>la </a:t>
            </a:r>
            <a:r>
              <a:rPr lang="fr-FR" altLang="fr-FR" sz="2000" kern="0" dirty="0">
                <a:sym typeface="Wingdings" panose="05000000000000000000" pitchFamily="2" charset="2"/>
              </a:rPr>
              <a:t>conversion </a:t>
            </a:r>
            <a:r>
              <a:rPr lang="fr-FR" altLang="fr-FR" sz="2000" kern="0" dirty="0" smtClean="0">
                <a:sym typeface="Wingdings" panose="05000000000000000000" pitchFamily="2" charset="2"/>
              </a:rPr>
              <a:t>en </a:t>
            </a:r>
            <a:r>
              <a:rPr lang="fr-FR" altLang="fr-FR" sz="2000" kern="0" dirty="0">
                <a:sym typeface="Wingdings" panose="05000000000000000000" pitchFamily="2" charset="2"/>
              </a:rPr>
              <a:t>nouvelle nomenclature s’effectue comme pour les </a:t>
            </a:r>
            <a:r>
              <a:rPr lang="fr-FR" altLang="fr-FR" sz="2000" kern="0" dirty="0" smtClean="0">
                <a:sym typeface="Wingdings" panose="05000000000000000000" pitchFamily="2" charset="2"/>
              </a:rPr>
              <a:t>ERE, par </a:t>
            </a:r>
            <a:r>
              <a:rPr lang="fr-FR" altLang="fr-FR" sz="2000" kern="0" dirty="0">
                <a:sym typeface="Wingdings" panose="05000000000000000000" pitchFamily="2" charset="2"/>
              </a:rPr>
              <a:t>application d’une matrice de passage. Cependant, pour les comptes de branche il n‘existe qu’une seule matrice de passage </a:t>
            </a:r>
            <a:r>
              <a:rPr lang="fr-FR" altLang="fr-FR" sz="2000" kern="0" dirty="0" smtClean="0">
                <a:sym typeface="Wingdings" panose="05000000000000000000" pitchFamily="2" charset="2"/>
              </a:rPr>
              <a:t>: c’est </a:t>
            </a:r>
            <a:r>
              <a:rPr lang="fr-FR" altLang="fr-FR" sz="2000" kern="0" dirty="0">
                <a:sym typeface="Wingdings" panose="05000000000000000000" pitchFamily="2" charset="2"/>
              </a:rPr>
              <a:t>celle de la production par branche</a:t>
            </a:r>
            <a:r>
              <a:rPr lang="fr-FR" altLang="fr-FR" sz="2000" kern="0" dirty="0" smtClean="0">
                <a:sym typeface="Wingdings" panose="05000000000000000000" pitchFamily="2" charset="2"/>
              </a:rPr>
              <a:t>.</a:t>
            </a:r>
          </a:p>
          <a:p>
            <a:pPr marL="533400" indent="-531813" algn="just">
              <a:buFontTx/>
              <a:buNone/>
            </a:pPr>
            <a:endParaRPr lang="fr-FR" altLang="fr-FR" sz="2000" kern="0" dirty="0">
              <a:sym typeface="Wingdings" panose="05000000000000000000" pitchFamily="2" charset="2"/>
            </a:endParaRPr>
          </a:p>
          <a:p>
            <a:pPr marL="533400" indent="-531813" algn="just">
              <a:buFontTx/>
              <a:buNone/>
            </a:pPr>
            <a:r>
              <a:rPr lang="fr-FR" altLang="fr-FR" sz="2000" kern="0" dirty="0" smtClean="0">
                <a:sym typeface="Wingdings" panose="05000000000000000000" pitchFamily="2" charset="2"/>
              </a:rPr>
              <a:t>	</a:t>
            </a:r>
            <a:r>
              <a:rPr lang="fr-FR" altLang="fr-FR" sz="2000" b="1" kern="0" dirty="0" smtClean="0">
                <a:sym typeface="Wingdings" panose="05000000000000000000" pitchFamily="2" charset="2"/>
              </a:rPr>
              <a:t>Pour les TEI, </a:t>
            </a:r>
            <a:r>
              <a:rPr lang="fr-FR" altLang="fr-FR" sz="2000" kern="0" dirty="0" smtClean="0">
                <a:sym typeface="Wingdings" panose="05000000000000000000" pitchFamily="2" charset="2"/>
              </a:rPr>
              <a:t>deux matrices de passage ont été utilisées :</a:t>
            </a:r>
          </a:p>
          <a:p>
            <a:pPr marL="1587" indent="0" algn="just">
              <a:buNone/>
            </a:pPr>
            <a:r>
              <a:rPr lang="fr-FR" altLang="fr-FR" sz="2000" kern="0" dirty="0" smtClean="0">
                <a:sym typeface="Wingdings" panose="05000000000000000000" pitchFamily="2" charset="2"/>
              </a:rPr>
              <a:t>	- Celle des consommations intermédiaires par produits</a:t>
            </a:r>
          </a:p>
          <a:p>
            <a:pPr marL="1587" indent="0" algn="just">
              <a:buNone/>
            </a:pPr>
            <a:r>
              <a:rPr lang="fr-FR" altLang="fr-FR" sz="2000" kern="0" dirty="0" smtClean="0">
                <a:sym typeface="Wingdings" panose="05000000000000000000" pitchFamily="2" charset="2"/>
              </a:rPr>
              <a:t>	- Celle de la production par branches</a:t>
            </a:r>
          </a:p>
          <a:p>
            <a:pPr marL="533400" indent="-531813" algn="just">
              <a:buFontTx/>
              <a:buChar char="-"/>
            </a:pPr>
            <a:endParaRPr lang="fr-FR" altLang="fr-FR" sz="2000" kern="0" dirty="0">
              <a:sym typeface="Wingdings" panose="05000000000000000000" pitchFamily="2" charset="2"/>
            </a:endParaRPr>
          </a:p>
          <a:p>
            <a:pPr marL="533400" indent="-531813" algn="just">
              <a:buFontTx/>
              <a:buChar char="-"/>
            </a:pPr>
            <a:endParaRPr lang="fr-FR" altLang="fr-FR" sz="2000" kern="0" dirty="0" smtClean="0">
              <a:sym typeface="Wingdings" panose="05000000000000000000" pitchFamily="2" charset="2"/>
            </a:endParaRPr>
          </a:p>
          <a:p>
            <a:pPr marL="533400" indent="-531813" algn="just">
              <a:buFontTx/>
              <a:buChar char="-"/>
            </a:pPr>
            <a:endParaRPr lang="fr-FR" altLang="fr-FR" sz="2000" kern="0" dirty="0">
              <a:sym typeface="Wingdings" panose="05000000000000000000" pitchFamily="2" charset="2"/>
            </a:endParaRPr>
          </a:p>
          <a:p>
            <a:pPr lvl="0" algn="just"/>
            <a:r>
              <a:rPr lang="fr-FR" sz="1600" dirty="0" err="1"/>
              <a:t>CI</a:t>
            </a:r>
            <a:r>
              <a:rPr lang="fr-FR" sz="1600" i="1" baseline="-25000" dirty="0" err="1"/>
              <a:t>aNN</a:t>
            </a:r>
            <a:r>
              <a:rPr lang="fr-FR" sz="1600" dirty="0"/>
              <a:t>  = CI branche x produit de l’année a en nouvelle nomenclature (NN). </a:t>
            </a:r>
            <a:endParaRPr lang="fr-FR" sz="1600" dirty="0" smtClean="0"/>
          </a:p>
          <a:p>
            <a:pPr lvl="0" algn="just"/>
            <a:r>
              <a:rPr lang="fr-FR" sz="1600" dirty="0" smtClean="0"/>
              <a:t>CI</a:t>
            </a:r>
            <a:r>
              <a:rPr lang="fr-FR" sz="1600" i="1" baseline="-25000" dirty="0" smtClean="0"/>
              <a:t> </a:t>
            </a:r>
            <a:r>
              <a:rPr lang="fr-FR" sz="1600" i="1" baseline="-25000" dirty="0" err="1"/>
              <a:t>aAN</a:t>
            </a:r>
            <a:r>
              <a:rPr lang="fr-FR" sz="1600" i="1" baseline="-25000" dirty="0"/>
              <a:t> </a:t>
            </a:r>
            <a:r>
              <a:rPr lang="fr-FR" sz="1600" dirty="0"/>
              <a:t>= CI branche x produit pour l’année a en ancienne nomenclature. </a:t>
            </a:r>
            <a:endParaRPr lang="fr-FR" sz="1600" dirty="0" smtClean="0"/>
          </a:p>
          <a:p>
            <a:pPr lvl="0" algn="just"/>
            <a:r>
              <a:rPr lang="fr-FR" sz="1600" baseline="30000" dirty="0" err="1" smtClean="0"/>
              <a:t>t</a:t>
            </a:r>
            <a:r>
              <a:rPr lang="fr-FR" sz="1600" dirty="0" err="1" smtClean="0"/>
              <a:t>MProd_BR</a:t>
            </a:r>
            <a:r>
              <a:rPr lang="fr-FR" sz="1600" dirty="0" smtClean="0"/>
              <a:t> </a:t>
            </a:r>
            <a:r>
              <a:rPr lang="fr-FR" sz="1600" dirty="0"/>
              <a:t>= matrice de passage, en %, de l’ancienne nomenclature vers la nouvelle de la production branche. </a:t>
            </a:r>
            <a:endParaRPr lang="fr-FR" sz="1600" dirty="0" smtClean="0"/>
          </a:p>
          <a:p>
            <a:pPr lvl="0" algn="just"/>
            <a:r>
              <a:rPr lang="fr-FR" sz="1600" dirty="0" smtClean="0"/>
              <a:t>MCI_PR </a:t>
            </a:r>
            <a:r>
              <a:rPr lang="fr-FR" sz="1600" dirty="0"/>
              <a:t>= matrice de passage des CI par produit (en %) de l’ancienne nomenclature vers la nouvelle. </a:t>
            </a:r>
            <a:endParaRPr lang="fr-FR" altLang="fr-FR" sz="1600" kern="0" dirty="0" smtClean="0">
              <a:sym typeface="Wingdings" panose="05000000000000000000" pitchFamily="2" charset="2"/>
            </a:endParaRPr>
          </a:p>
          <a:p>
            <a:pPr marL="533400" indent="-531813">
              <a:buFontTx/>
              <a:buChar char="-"/>
            </a:pPr>
            <a:endParaRPr lang="fr-FR" altLang="fr-FR" sz="2000" kern="0" dirty="0">
              <a:sym typeface="Wingdings" panose="05000000000000000000" pitchFamily="2" charset="2"/>
            </a:endParaRPr>
          </a:p>
          <a:p>
            <a:pPr marL="1587" indent="0">
              <a:buNone/>
            </a:pPr>
            <a:endParaRPr lang="fr-FR" altLang="fr-FR" sz="2000" kern="0" dirty="0" smtClean="0">
              <a:sym typeface="Wingdings" panose="05000000000000000000" pitchFamily="2" charset="2"/>
            </a:endParaRPr>
          </a:p>
          <a:p>
            <a:pPr marL="533400" indent="-531813">
              <a:buFontTx/>
              <a:buNone/>
            </a:pPr>
            <a:endParaRPr lang="fr-FR" altLang="fr-FR" sz="2000" kern="0" dirty="0">
              <a:sym typeface="Wingdings" panose="05000000000000000000" pitchFamily="2" charset="2"/>
            </a:endParaRPr>
          </a:p>
          <a:p>
            <a:pPr marL="533400" indent="-531813">
              <a:buFontTx/>
              <a:buNone/>
            </a:pPr>
            <a:r>
              <a:rPr lang="fr-FR" altLang="fr-FR" sz="2000" kern="0" dirty="0" smtClean="0">
                <a:sym typeface="Wingdings" panose="05000000000000000000" pitchFamily="2" charset="2"/>
              </a:rPr>
              <a:t>	</a:t>
            </a:r>
            <a:endParaRPr lang="fr-FR" altLang="fr-FR" sz="2000" kern="0" dirty="0" smtClean="0">
              <a:sym typeface="Wingdings" panose="05000000000000000000" pitchFamily="2" charset="2"/>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3" name="Objet 2"/>
          <p:cNvGraphicFramePr>
            <a:graphicFrameLocks noChangeAspect="1"/>
          </p:cNvGraphicFramePr>
          <p:nvPr>
            <p:extLst>
              <p:ext uri="{D42A27DB-BD31-4B8C-83A1-F6EECF244321}">
                <p14:modId xmlns:p14="http://schemas.microsoft.com/office/powerpoint/2010/main" val="609109158"/>
              </p:ext>
            </p:extLst>
          </p:nvPr>
        </p:nvGraphicFramePr>
        <p:xfrm>
          <a:off x="1498267" y="4005064"/>
          <a:ext cx="6059340" cy="576064"/>
        </p:xfrm>
        <a:graphic>
          <a:graphicData uri="http://schemas.openxmlformats.org/presentationml/2006/ole">
            <mc:AlternateContent xmlns:mc="http://schemas.openxmlformats.org/markup-compatibility/2006">
              <mc:Choice xmlns:v="urn:schemas-microsoft-com:vml" Requires="v">
                <p:oleObj spid="_x0000_s126985" r:id="rId4" imgW="2705100" imgH="254000" progId="Equation.3">
                  <p:embed/>
                </p:oleObj>
              </mc:Choice>
              <mc:Fallback>
                <p:oleObj r:id="rId4" imgW="2705100" imgH="2540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8267" y="4005064"/>
                        <a:ext cx="6059340" cy="576064"/>
                      </a:xfrm>
                      <a:prstGeom prst="rect">
                        <a:avLst/>
                      </a:prstGeom>
                      <a:noFill/>
                    </p:spPr>
                  </p:pic>
                </p:oleObj>
              </mc:Fallback>
            </mc:AlternateContent>
          </a:graphicData>
        </a:graphic>
      </p:graphicFrame>
    </p:spTree>
    <p:extLst>
      <p:ext uri="{BB962C8B-B14F-4D97-AF65-F5344CB8AC3E}">
        <p14:creationId xmlns:p14="http://schemas.microsoft.com/office/powerpoint/2010/main" val="2223047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CharteInseeBleu">
  <a:themeElements>
    <a:clrScheme name="CharteInseeBleu 2">
      <a:dk1>
        <a:srgbClr val="333333"/>
      </a:dk1>
      <a:lt1>
        <a:srgbClr val="FFFFFF"/>
      </a:lt1>
      <a:dk2>
        <a:srgbClr val="333333"/>
      </a:dk2>
      <a:lt2>
        <a:srgbClr val="777777"/>
      </a:lt2>
      <a:accent1>
        <a:srgbClr val="FF6600"/>
      </a:accent1>
      <a:accent2>
        <a:srgbClr val="000099"/>
      </a:accent2>
      <a:accent3>
        <a:srgbClr val="FFFFFF"/>
      </a:accent3>
      <a:accent4>
        <a:srgbClr val="2A2A2A"/>
      </a:accent4>
      <a:accent5>
        <a:srgbClr val="FFB8AA"/>
      </a:accent5>
      <a:accent6>
        <a:srgbClr val="00008A"/>
      </a:accent6>
      <a:hlink>
        <a:srgbClr val="000099"/>
      </a:hlink>
      <a:folHlink>
        <a:srgbClr val="000099"/>
      </a:folHlink>
    </a:clrScheme>
    <a:fontScheme name="CharteInseeBle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arteInseeBleu 1">
        <a:dk1>
          <a:srgbClr val="1C1C1C"/>
        </a:dk1>
        <a:lt1>
          <a:srgbClr val="FFFFFF"/>
        </a:lt1>
        <a:dk2>
          <a:srgbClr val="1C1C1C"/>
        </a:dk2>
        <a:lt2>
          <a:srgbClr val="777777"/>
        </a:lt2>
        <a:accent1>
          <a:srgbClr val="FF0000"/>
        </a:accent1>
        <a:accent2>
          <a:srgbClr val="000099"/>
        </a:accent2>
        <a:accent3>
          <a:srgbClr val="FFFFFF"/>
        </a:accent3>
        <a:accent4>
          <a:srgbClr val="161616"/>
        </a:accent4>
        <a:accent5>
          <a:srgbClr val="FFAA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
      <a:clrScheme name="CharteInseeBleu 2">
        <a:dk1>
          <a:srgbClr val="333333"/>
        </a:dk1>
        <a:lt1>
          <a:srgbClr val="FFFFFF"/>
        </a:lt1>
        <a:dk2>
          <a:srgbClr val="333333"/>
        </a:dk2>
        <a:lt2>
          <a:srgbClr val="777777"/>
        </a:lt2>
        <a:accent1>
          <a:srgbClr val="FF6600"/>
        </a:accent1>
        <a:accent2>
          <a:srgbClr val="000099"/>
        </a:accent2>
        <a:accent3>
          <a:srgbClr val="FFFFFF"/>
        </a:accent3>
        <a:accent4>
          <a:srgbClr val="2A2A2A"/>
        </a:accent4>
        <a:accent5>
          <a:srgbClr val="FFB8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
      <a:clrScheme name="CharteInseeBleu 3">
        <a:dk1>
          <a:srgbClr val="1C1C1C"/>
        </a:dk1>
        <a:lt1>
          <a:srgbClr val="FFFFFF"/>
        </a:lt1>
        <a:dk2>
          <a:srgbClr val="1C1C1C"/>
        </a:dk2>
        <a:lt2>
          <a:srgbClr val="777777"/>
        </a:lt2>
        <a:accent1>
          <a:srgbClr val="FF6600"/>
        </a:accent1>
        <a:accent2>
          <a:srgbClr val="000099"/>
        </a:accent2>
        <a:accent3>
          <a:srgbClr val="FFFFFF"/>
        </a:accent3>
        <a:accent4>
          <a:srgbClr val="161616"/>
        </a:accent4>
        <a:accent5>
          <a:srgbClr val="FFB8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V:\office2000\modeles INSEE\CharteInseePrune.pot</Template>
  <TotalTime>4216</TotalTime>
  <Words>467</Words>
  <Application>Microsoft Office PowerPoint</Application>
  <PresentationFormat>Affichage à l'écran (4:3)</PresentationFormat>
  <Paragraphs>101</Paragraphs>
  <Slides>10</Slides>
  <Notes>1</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2</vt:i4>
      </vt:variant>
      <vt:variant>
        <vt:lpstr>Titres des diapositives</vt:lpstr>
      </vt:variant>
      <vt:variant>
        <vt:i4>10</vt:i4>
      </vt:variant>
    </vt:vector>
  </HeadingPairs>
  <TitlesOfParts>
    <vt:vector size="18" baseType="lpstr">
      <vt:lpstr>Microsoft YaHei</vt:lpstr>
      <vt:lpstr>Arial</vt:lpstr>
      <vt:lpstr>Symbol</vt:lpstr>
      <vt:lpstr>Times New Roman</vt:lpstr>
      <vt:lpstr>Wingdings</vt:lpstr>
      <vt:lpstr>CharteInseeBleu</vt:lpstr>
      <vt:lpstr>Image bitmap</vt:lpstr>
      <vt:lpstr>Equation.3</vt:lpstr>
      <vt:lpstr>Changements de nomenclatures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INSEE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rétropolation des comptes nationaux en base 2010 :</dc:title>
  <dc:creator>z868g4</dc:creator>
  <cp:lastModifiedBy>Billot Sylvain</cp:lastModifiedBy>
  <cp:revision>80</cp:revision>
  <dcterms:created xsi:type="dcterms:W3CDTF">2014-11-19T11:09:10Z</dcterms:created>
  <dcterms:modified xsi:type="dcterms:W3CDTF">2019-11-13T10:33:15Z</dcterms:modified>
</cp:coreProperties>
</file>