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7"/>
  </p:notesMasterIdLst>
  <p:sldIdLst>
    <p:sldId id="256" r:id="rId2"/>
    <p:sldId id="273" r:id="rId3"/>
    <p:sldId id="257" r:id="rId4"/>
    <p:sldId id="275" r:id="rId5"/>
    <p:sldId id="277" r:id="rId6"/>
    <p:sldId id="260" r:id="rId7"/>
    <p:sldId id="261" r:id="rId8"/>
    <p:sldId id="272" r:id="rId9"/>
    <p:sldId id="264" r:id="rId10"/>
    <p:sldId id="262" r:id="rId11"/>
    <p:sldId id="263" r:id="rId12"/>
    <p:sldId id="266" r:id="rId13"/>
    <p:sldId id="271" r:id="rId14"/>
    <p:sldId id="267" r:id="rId15"/>
    <p:sldId id="265"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80" d="100"/>
          <a:sy n="80" d="100"/>
        </p:scale>
        <p:origin x="37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E8AFAB-B14E-4901-A3D5-98710273CA26}" type="datetimeFigureOut">
              <a:rPr lang="fr-FR" smtClean="0"/>
              <a:t>09/10/2019</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0347A3-7B3F-4F1C-966F-348CF1591663}" type="slidenum">
              <a:rPr lang="fr-FR" smtClean="0"/>
              <a:t>‹N°›</a:t>
            </a:fld>
            <a:endParaRPr lang="fr-FR"/>
          </a:p>
        </p:txBody>
      </p:sp>
    </p:spTree>
    <p:extLst>
      <p:ext uri="{BB962C8B-B14F-4D97-AF65-F5344CB8AC3E}">
        <p14:creationId xmlns:p14="http://schemas.microsoft.com/office/powerpoint/2010/main" val="40736072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80347A3-7B3F-4F1C-966F-348CF1591663}" type="slidenum">
              <a:rPr lang="fr-FR" smtClean="0"/>
              <a:t>1</a:t>
            </a:fld>
            <a:endParaRPr lang="fr-FR"/>
          </a:p>
        </p:txBody>
      </p:sp>
    </p:spTree>
    <p:extLst>
      <p:ext uri="{BB962C8B-B14F-4D97-AF65-F5344CB8AC3E}">
        <p14:creationId xmlns:p14="http://schemas.microsoft.com/office/powerpoint/2010/main" val="27957633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80347A3-7B3F-4F1C-966F-348CF1591663}" type="slidenum">
              <a:rPr lang="fr-FR" smtClean="0"/>
              <a:t>2</a:t>
            </a:fld>
            <a:endParaRPr lang="fr-FR"/>
          </a:p>
        </p:txBody>
      </p:sp>
    </p:spTree>
    <p:extLst>
      <p:ext uri="{BB962C8B-B14F-4D97-AF65-F5344CB8AC3E}">
        <p14:creationId xmlns:p14="http://schemas.microsoft.com/office/powerpoint/2010/main" val="2747541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2536105E-B4E1-4D60-8590-7EA9C8C25A85}" type="datetime1">
              <a:rPr lang="en-US" smtClean="0"/>
              <a:t>10/9/2019</a:t>
            </a:fld>
            <a:endParaRPr lang="en-US" dirty="0"/>
          </a:p>
        </p:txBody>
      </p:sp>
      <p:sp>
        <p:nvSpPr>
          <p:cNvPr id="5" name="Footer Placeholder 4"/>
          <p:cNvSpPr>
            <a:spLocks noGrp="1"/>
          </p:cNvSpPr>
          <p:nvPr>
            <p:ph type="ftr" sz="quarter" idx="11"/>
          </p:nvPr>
        </p:nvSpPr>
        <p:spPr/>
        <p:txBody>
          <a:bodyPr/>
          <a:lstStyle/>
          <a:p>
            <a:r>
              <a:rPr lang="fr-FR" smtClean="0"/>
              <a:t>Atelier Regional sur les comptes nationaux                                        Ouagadougou; 7- 11 octobre 2019</a:t>
            </a:r>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76917B62-E72B-4DF4-BD35-649ED59CDFB9}" type="datetime1">
              <a:rPr lang="en-US" smtClean="0"/>
              <a:t>10/9/2019</a:t>
            </a:fld>
            <a:endParaRPr lang="en-US" dirty="0"/>
          </a:p>
        </p:txBody>
      </p:sp>
      <p:sp>
        <p:nvSpPr>
          <p:cNvPr id="5" name="Footer Placeholder 4"/>
          <p:cNvSpPr>
            <a:spLocks noGrp="1"/>
          </p:cNvSpPr>
          <p:nvPr>
            <p:ph type="ftr" sz="quarter" idx="11"/>
          </p:nvPr>
        </p:nvSpPr>
        <p:spPr/>
        <p:txBody>
          <a:bodyPr/>
          <a:lstStyle/>
          <a:p>
            <a:r>
              <a:rPr lang="fr-FR" smtClean="0"/>
              <a:t>Atelier Regional sur les comptes nationaux                                        Ouagadougou; 7- 11 octobre 2019</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0C620D6-2F15-4CC7-8769-8F055ABF6B72}" type="datetime1">
              <a:rPr lang="en-US" smtClean="0"/>
              <a:t>10/9/2019</a:t>
            </a:fld>
            <a:endParaRPr lang="en-US" dirty="0"/>
          </a:p>
        </p:txBody>
      </p:sp>
      <p:sp>
        <p:nvSpPr>
          <p:cNvPr id="5" name="Footer Placeholder 4"/>
          <p:cNvSpPr>
            <a:spLocks noGrp="1"/>
          </p:cNvSpPr>
          <p:nvPr>
            <p:ph type="ftr" sz="quarter" idx="11"/>
          </p:nvPr>
        </p:nvSpPr>
        <p:spPr/>
        <p:txBody>
          <a:bodyPr/>
          <a:lstStyle/>
          <a:p>
            <a:r>
              <a:rPr lang="fr-FR" smtClean="0"/>
              <a:t>Atelier Regional sur les comptes nationaux                                        Ouagadougou; 7- 11 octobre 2019</a:t>
            </a:r>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266704B4-047B-4A15-A1E3-25CD69C56383}" type="datetime1">
              <a:rPr lang="en-US" smtClean="0"/>
              <a:t>10/9/2019</a:t>
            </a:fld>
            <a:endParaRPr lang="en-US" dirty="0"/>
          </a:p>
        </p:txBody>
      </p:sp>
      <p:sp>
        <p:nvSpPr>
          <p:cNvPr id="6" name="Footer Placeholder 5"/>
          <p:cNvSpPr>
            <a:spLocks noGrp="1"/>
          </p:cNvSpPr>
          <p:nvPr>
            <p:ph type="ftr" sz="quarter" idx="11"/>
          </p:nvPr>
        </p:nvSpPr>
        <p:spPr/>
        <p:txBody>
          <a:bodyPr/>
          <a:lstStyle/>
          <a:p>
            <a:r>
              <a:rPr lang="fr-FR" smtClean="0"/>
              <a:t>Atelier Regional sur les comptes nationaux                                        Ouagadougou; 7- 11 octobre 2019</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A2EB9381-93A5-461D-A45F-E3B61ADF102B}" type="datetime1">
              <a:rPr lang="en-US" smtClean="0"/>
              <a:t>10/9/2019</a:t>
            </a:fld>
            <a:endParaRPr lang="en-US" dirty="0"/>
          </a:p>
        </p:txBody>
      </p:sp>
      <p:sp>
        <p:nvSpPr>
          <p:cNvPr id="6" name="Footer Placeholder 5"/>
          <p:cNvSpPr>
            <a:spLocks noGrp="1"/>
          </p:cNvSpPr>
          <p:nvPr>
            <p:ph type="ftr" sz="quarter" idx="11"/>
          </p:nvPr>
        </p:nvSpPr>
        <p:spPr/>
        <p:txBody>
          <a:bodyPr/>
          <a:lstStyle/>
          <a:p>
            <a:r>
              <a:rPr lang="fr-FR" smtClean="0"/>
              <a:t>Atelier Regional sur les comptes nationaux                                        Ouagadougou; 7- 11 octobre 2019</a:t>
            </a:r>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02DAE00D-ABEE-4221-9080-32C18C8B240B}" type="datetime1">
              <a:rPr lang="en-US" smtClean="0"/>
              <a:t>10/9/2019</a:t>
            </a:fld>
            <a:endParaRPr lang="en-US" dirty="0"/>
          </a:p>
        </p:txBody>
      </p:sp>
      <p:sp>
        <p:nvSpPr>
          <p:cNvPr id="6" name="Footer Placeholder 5"/>
          <p:cNvSpPr>
            <a:spLocks noGrp="1"/>
          </p:cNvSpPr>
          <p:nvPr>
            <p:ph type="ftr" sz="quarter" idx="11"/>
          </p:nvPr>
        </p:nvSpPr>
        <p:spPr/>
        <p:txBody>
          <a:bodyPr/>
          <a:lstStyle/>
          <a:p>
            <a:r>
              <a:rPr lang="fr-FR" smtClean="0"/>
              <a:t>Atelier Regional sur les comptes nationaux                                        Ouagadougou; 7- 11 octobre 2019</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9C421A3-BD73-4000-A174-271605BF071F}" type="datetime1">
              <a:rPr lang="en-US" smtClean="0"/>
              <a:t>10/9/2019</a:t>
            </a:fld>
            <a:endParaRPr lang="en-US" dirty="0"/>
          </a:p>
        </p:txBody>
      </p:sp>
      <p:sp>
        <p:nvSpPr>
          <p:cNvPr id="5" name="Footer Placeholder 4"/>
          <p:cNvSpPr>
            <a:spLocks noGrp="1"/>
          </p:cNvSpPr>
          <p:nvPr>
            <p:ph type="ftr" sz="quarter" idx="11"/>
          </p:nvPr>
        </p:nvSpPr>
        <p:spPr/>
        <p:txBody>
          <a:bodyPr/>
          <a:lstStyle/>
          <a:p>
            <a:r>
              <a:rPr lang="fr-FR" smtClean="0"/>
              <a:t>Atelier Regional sur les comptes nationaux                                        Ouagadougou; 7- 11 octobre 2019</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2533E6AE-8741-4773-AAF5-9B5D0281BEA9}" type="datetime1">
              <a:rPr lang="en-US" smtClean="0"/>
              <a:t>10/9/2019</a:t>
            </a:fld>
            <a:endParaRPr lang="en-US" dirty="0"/>
          </a:p>
        </p:txBody>
      </p:sp>
      <p:sp>
        <p:nvSpPr>
          <p:cNvPr id="5" name="Footer Placeholder 4"/>
          <p:cNvSpPr>
            <a:spLocks noGrp="1"/>
          </p:cNvSpPr>
          <p:nvPr>
            <p:ph type="ftr" sz="quarter" idx="11"/>
          </p:nvPr>
        </p:nvSpPr>
        <p:spPr/>
        <p:txBody>
          <a:bodyPr/>
          <a:lstStyle/>
          <a:p>
            <a:r>
              <a:rPr lang="fr-FR" smtClean="0"/>
              <a:t>Atelier Regional sur les comptes nationaux                                        Ouagadougou; 7- 11 octobre 2019</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F02DAB2-73C3-47DF-909B-63DC596F4E7A}" type="datetime1">
              <a:rPr lang="en-US" smtClean="0"/>
              <a:t>10/9/2019</a:t>
            </a:fld>
            <a:endParaRPr lang="en-US" dirty="0"/>
          </a:p>
        </p:txBody>
      </p:sp>
      <p:sp>
        <p:nvSpPr>
          <p:cNvPr id="5" name="Footer Placeholder 4"/>
          <p:cNvSpPr>
            <a:spLocks noGrp="1"/>
          </p:cNvSpPr>
          <p:nvPr>
            <p:ph type="ftr" sz="quarter" idx="11"/>
          </p:nvPr>
        </p:nvSpPr>
        <p:spPr/>
        <p:txBody>
          <a:bodyPr/>
          <a:lstStyle/>
          <a:p>
            <a:r>
              <a:rPr lang="fr-FR" smtClean="0"/>
              <a:t>Atelier Regional sur les comptes nationaux                                        Ouagadougou; 7- 11 octobre 2019</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F48100AA-44AB-45B1-AAA3-D22982151A72}" type="datetime1">
              <a:rPr lang="en-US" smtClean="0"/>
              <a:t>10/9/2019</a:t>
            </a:fld>
            <a:endParaRPr lang="en-US" dirty="0"/>
          </a:p>
        </p:txBody>
      </p:sp>
      <p:sp>
        <p:nvSpPr>
          <p:cNvPr id="5" name="Footer Placeholder 4"/>
          <p:cNvSpPr>
            <a:spLocks noGrp="1"/>
          </p:cNvSpPr>
          <p:nvPr>
            <p:ph type="ftr" sz="quarter" idx="11"/>
          </p:nvPr>
        </p:nvSpPr>
        <p:spPr/>
        <p:txBody>
          <a:bodyPr/>
          <a:lstStyle/>
          <a:p>
            <a:r>
              <a:rPr lang="fr-FR" smtClean="0"/>
              <a:t>Atelier Regional sur les comptes nationaux                                        Ouagadougou; 7- 11 octobre 2019</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B8D47A80-1C5E-49D4-89E3-042D12676AE4}" type="datetime1">
              <a:rPr lang="en-US" smtClean="0"/>
              <a:t>10/9/2019</a:t>
            </a:fld>
            <a:endParaRPr lang="en-US" dirty="0"/>
          </a:p>
        </p:txBody>
      </p:sp>
      <p:sp>
        <p:nvSpPr>
          <p:cNvPr id="6" name="Footer Placeholder 5"/>
          <p:cNvSpPr>
            <a:spLocks noGrp="1"/>
          </p:cNvSpPr>
          <p:nvPr>
            <p:ph type="ftr" sz="quarter" idx="11"/>
          </p:nvPr>
        </p:nvSpPr>
        <p:spPr/>
        <p:txBody>
          <a:bodyPr/>
          <a:lstStyle/>
          <a:p>
            <a:r>
              <a:rPr lang="fr-FR" smtClean="0"/>
              <a:t>Atelier Regional sur les comptes nationaux                                        Ouagadougou; 7- 11 octobre 2019</a:t>
            </a:r>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AB829412-DE9A-4881-AD95-8A1C08E288D3}" type="datetime1">
              <a:rPr lang="en-US" smtClean="0"/>
              <a:t>10/9/2019</a:t>
            </a:fld>
            <a:endParaRPr lang="en-US" dirty="0"/>
          </a:p>
        </p:txBody>
      </p:sp>
      <p:sp>
        <p:nvSpPr>
          <p:cNvPr id="8" name="Footer Placeholder 7"/>
          <p:cNvSpPr>
            <a:spLocks noGrp="1"/>
          </p:cNvSpPr>
          <p:nvPr>
            <p:ph type="ftr" sz="quarter" idx="11"/>
          </p:nvPr>
        </p:nvSpPr>
        <p:spPr/>
        <p:txBody>
          <a:bodyPr/>
          <a:lstStyle/>
          <a:p>
            <a:r>
              <a:rPr lang="fr-FR" smtClean="0"/>
              <a:t>Atelier Regional sur les comptes nationaux                                        Ouagadougou; 7- 11 octobre 2019</a:t>
            </a:r>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0DBB1B84-BEBD-43AF-980B-CD7559F7DDB2}" type="datetime1">
              <a:rPr lang="en-US" smtClean="0"/>
              <a:t>10/9/2019</a:t>
            </a:fld>
            <a:endParaRPr lang="en-US" dirty="0"/>
          </a:p>
        </p:txBody>
      </p:sp>
      <p:sp>
        <p:nvSpPr>
          <p:cNvPr id="4" name="Footer Placeholder 3"/>
          <p:cNvSpPr>
            <a:spLocks noGrp="1"/>
          </p:cNvSpPr>
          <p:nvPr>
            <p:ph type="ftr" sz="quarter" idx="11"/>
          </p:nvPr>
        </p:nvSpPr>
        <p:spPr/>
        <p:txBody>
          <a:bodyPr/>
          <a:lstStyle/>
          <a:p>
            <a:r>
              <a:rPr lang="fr-FR" smtClean="0"/>
              <a:t>Atelier Regional sur les comptes nationaux                                        Ouagadougou; 7- 11 octobre 2019</a:t>
            </a:r>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F5DB01-475E-4BDB-88A5-09794CD14F56}" type="datetime1">
              <a:rPr lang="en-US" smtClean="0"/>
              <a:t>10/9/2019</a:t>
            </a:fld>
            <a:endParaRPr lang="en-US" dirty="0"/>
          </a:p>
        </p:txBody>
      </p:sp>
      <p:sp>
        <p:nvSpPr>
          <p:cNvPr id="3" name="Footer Placeholder 2"/>
          <p:cNvSpPr>
            <a:spLocks noGrp="1"/>
          </p:cNvSpPr>
          <p:nvPr>
            <p:ph type="ftr" sz="quarter" idx="11"/>
          </p:nvPr>
        </p:nvSpPr>
        <p:spPr/>
        <p:txBody>
          <a:bodyPr/>
          <a:lstStyle/>
          <a:p>
            <a:r>
              <a:rPr lang="fr-FR" smtClean="0"/>
              <a:t>Atelier Regional sur les comptes nationaux                                        Ouagadougou; 7- 11 octobre 2019</a:t>
            </a:r>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DFA8C4B-40CD-4A81-91B6-71FE17BDC009}" type="datetime1">
              <a:rPr lang="en-US" smtClean="0"/>
              <a:t>10/9/2019</a:t>
            </a:fld>
            <a:endParaRPr lang="en-US" dirty="0"/>
          </a:p>
        </p:txBody>
      </p:sp>
      <p:sp>
        <p:nvSpPr>
          <p:cNvPr id="6" name="Footer Placeholder 5"/>
          <p:cNvSpPr>
            <a:spLocks noGrp="1"/>
          </p:cNvSpPr>
          <p:nvPr>
            <p:ph type="ftr" sz="quarter" idx="11"/>
          </p:nvPr>
        </p:nvSpPr>
        <p:spPr/>
        <p:txBody>
          <a:bodyPr/>
          <a:lstStyle/>
          <a:p>
            <a:r>
              <a:rPr lang="fr-FR" smtClean="0"/>
              <a:t>Atelier Regional sur les comptes nationaux                                        Ouagadougou; 7- 11 octobre 2019</a:t>
            </a:r>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C49995C4-1C77-4762-9D04-2223B5879F6F}" type="datetime1">
              <a:rPr lang="en-US" smtClean="0"/>
              <a:t>10/9/2019</a:t>
            </a:fld>
            <a:endParaRPr lang="en-US" dirty="0"/>
          </a:p>
        </p:txBody>
      </p:sp>
      <p:sp>
        <p:nvSpPr>
          <p:cNvPr id="6" name="Footer Placeholder 5"/>
          <p:cNvSpPr>
            <a:spLocks noGrp="1"/>
          </p:cNvSpPr>
          <p:nvPr>
            <p:ph type="ftr" sz="quarter" idx="11"/>
          </p:nvPr>
        </p:nvSpPr>
        <p:spPr/>
        <p:txBody>
          <a:bodyPr/>
          <a:lstStyle/>
          <a:p>
            <a:r>
              <a:rPr lang="fr-FR" smtClean="0"/>
              <a:t>Atelier Regional sur les comptes nationaux                                        Ouagadougou; 7- 11 octobre 2019</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08E8E37-0600-48B8-AD72-EA1913752DF8}" type="datetime1">
              <a:rPr lang="en-US" smtClean="0"/>
              <a:t>10/9/2019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fr-FR" smtClean="0"/>
              <a:t>Atelier Regional sur les comptes nationaux                                        Ouagadougou; 7- 11 octobre 2019</a:t>
            </a:r>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hf hdr="0" dt="0"/>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215166" y="1107582"/>
            <a:ext cx="8915399" cy="1529365"/>
          </a:xfrm>
        </p:spPr>
        <p:txBody>
          <a:bodyPr>
            <a:noAutofit/>
          </a:bodyPr>
          <a:lstStyle/>
          <a:p>
            <a:r>
              <a:rPr lang="fr-FR" sz="4000" dirty="0" smtClean="0"/>
              <a:t>ATELIER REGIONAL SUR LES </a:t>
            </a:r>
            <a:r>
              <a:rPr lang="fr-FR" sz="4000" dirty="0"/>
              <a:t>C</a:t>
            </a:r>
            <a:r>
              <a:rPr lang="fr-FR" sz="4000" dirty="0" smtClean="0"/>
              <a:t>OMPTES NATIONAUX</a:t>
            </a:r>
            <a:endParaRPr lang="fr-FR" sz="4000" dirty="0"/>
          </a:p>
        </p:txBody>
      </p:sp>
      <p:pic>
        <p:nvPicPr>
          <p:cNvPr id="5" name="Image 6"/>
          <p:cNvPicPr>
            <a:picLocks noChangeAspect="1" noChangeArrowheads="1"/>
          </p:cNvPicPr>
          <p:nvPr/>
        </p:nvPicPr>
        <p:blipFill>
          <a:blip r:embed="rId3" cstate="print"/>
          <a:srcRect/>
          <a:stretch>
            <a:fillRect/>
          </a:stretch>
        </p:blipFill>
        <p:spPr bwMode="auto">
          <a:xfrm>
            <a:off x="643944" y="231820"/>
            <a:ext cx="1571222" cy="1068946"/>
          </a:xfrm>
          <a:prstGeom prst="rect">
            <a:avLst/>
          </a:prstGeom>
          <a:noFill/>
          <a:ln w="9525">
            <a:noFill/>
            <a:miter lim="800000"/>
            <a:headEnd/>
            <a:tailEnd/>
          </a:ln>
        </p:spPr>
      </p:pic>
      <p:pic>
        <p:nvPicPr>
          <p:cNvPr id="7" name="Image 6"/>
          <p:cNvPicPr>
            <a:picLocks noChangeAspect="1"/>
          </p:cNvPicPr>
          <p:nvPr/>
        </p:nvPicPr>
        <p:blipFill>
          <a:blip r:embed="rId4" cstate="print"/>
          <a:stretch>
            <a:fillRect/>
          </a:stretch>
        </p:blipFill>
        <p:spPr>
          <a:xfrm>
            <a:off x="10291716" y="231819"/>
            <a:ext cx="1247754" cy="875763"/>
          </a:xfrm>
          <a:prstGeom prst="rect">
            <a:avLst/>
          </a:prstGeom>
        </p:spPr>
      </p:pic>
      <p:sp>
        <p:nvSpPr>
          <p:cNvPr id="12" name="ZoneTexte 11"/>
          <p:cNvSpPr txBox="1"/>
          <p:nvPr/>
        </p:nvSpPr>
        <p:spPr>
          <a:xfrm>
            <a:off x="4849644" y="4497612"/>
            <a:ext cx="6065949" cy="1200329"/>
          </a:xfrm>
          <a:prstGeom prst="rect">
            <a:avLst/>
          </a:prstGeom>
          <a:noFill/>
        </p:spPr>
        <p:txBody>
          <a:bodyPr wrap="square" rtlCol="0">
            <a:spAutoFit/>
          </a:bodyPr>
          <a:lstStyle/>
          <a:p>
            <a:r>
              <a:rPr lang="fr-FR" u="sng" dirty="0" smtClean="0"/>
              <a:t>Présenté par </a:t>
            </a:r>
            <a:r>
              <a:rPr lang="fr-FR" dirty="0" smtClean="0"/>
              <a:t>: </a:t>
            </a:r>
            <a:r>
              <a:rPr lang="fr-FR" b="1" dirty="0">
                <a:solidFill>
                  <a:schemeClr val="tx1">
                    <a:lumMod val="65000"/>
                    <a:lumOff val="35000"/>
                  </a:schemeClr>
                </a:solidFill>
              </a:rPr>
              <a:t>KOTO </a:t>
            </a:r>
            <a:r>
              <a:rPr lang="fr-FR" b="1" dirty="0" err="1">
                <a:solidFill>
                  <a:schemeClr val="tx1">
                    <a:lumMod val="65000"/>
                    <a:lumOff val="35000"/>
                  </a:schemeClr>
                </a:solidFill>
              </a:rPr>
              <a:t>Ehou</a:t>
            </a:r>
            <a:r>
              <a:rPr lang="fr-FR" b="1" dirty="0">
                <a:solidFill>
                  <a:schemeClr val="tx1">
                    <a:lumMod val="65000"/>
                    <a:lumOff val="35000"/>
                  </a:schemeClr>
                </a:solidFill>
              </a:rPr>
              <a:t> M’</a:t>
            </a:r>
            <a:r>
              <a:rPr lang="fr-FR" b="1" dirty="0" err="1">
                <a:solidFill>
                  <a:schemeClr val="tx1">
                    <a:lumMod val="65000"/>
                    <a:lumOff val="35000"/>
                  </a:schemeClr>
                </a:solidFill>
              </a:rPr>
              <a:t>boya</a:t>
            </a:r>
            <a:r>
              <a:rPr lang="fr-FR" b="1" dirty="0">
                <a:solidFill>
                  <a:schemeClr val="tx1">
                    <a:lumMod val="65000"/>
                    <a:lumOff val="35000"/>
                  </a:schemeClr>
                </a:solidFill>
              </a:rPr>
              <a:t> </a:t>
            </a:r>
          </a:p>
          <a:p>
            <a:r>
              <a:rPr lang="fr-FR" b="1" dirty="0" smtClean="0">
                <a:solidFill>
                  <a:schemeClr val="tx1">
                    <a:lumMod val="65000"/>
                    <a:lumOff val="35000"/>
                  </a:schemeClr>
                </a:solidFill>
              </a:rPr>
              <a:t>                         SIKA </a:t>
            </a:r>
            <a:r>
              <a:rPr lang="fr-FR" b="1" dirty="0">
                <a:solidFill>
                  <a:schemeClr val="tx1">
                    <a:lumMod val="65000"/>
                    <a:lumOff val="35000"/>
                  </a:schemeClr>
                </a:solidFill>
              </a:rPr>
              <a:t>EPSE YOBO TITIAHI </a:t>
            </a:r>
            <a:r>
              <a:rPr lang="fr-FR" b="1" dirty="0" err="1">
                <a:solidFill>
                  <a:schemeClr val="tx1">
                    <a:lumMod val="65000"/>
                    <a:lumOff val="35000"/>
                  </a:schemeClr>
                </a:solidFill>
              </a:rPr>
              <a:t>Amoin</a:t>
            </a:r>
            <a:r>
              <a:rPr lang="fr-FR" b="1" dirty="0">
                <a:solidFill>
                  <a:schemeClr val="tx1">
                    <a:lumMod val="65000"/>
                    <a:lumOff val="35000"/>
                  </a:schemeClr>
                </a:solidFill>
              </a:rPr>
              <a:t> Odette</a:t>
            </a:r>
          </a:p>
          <a:p>
            <a:r>
              <a:rPr lang="fr-FR" b="1" dirty="0" smtClean="0">
                <a:solidFill>
                  <a:schemeClr val="tx1">
                    <a:lumMod val="65000"/>
                    <a:lumOff val="35000"/>
                  </a:schemeClr>
                </a:solidFill>
              </a:rPr>
              <a:t>                         DOUEU </a:t>
            </a:r>
            <a:r>
              <a:rPr lang="fr-FR" b="1" dirty="0">
                <a:solidFill>
                  <a:schemeClr val="tx1">
                    <a:lumMod val="65000"/>
                    <a:lumOff val="35000"/>
                  </a:schemeClr>
                </a:solidFill>
              </a:rPr>
              <a:t>Koto Mathias</a:t>
            </a:r>
          </a:p>
          <a:p>
            <a:endParaRPr lang="fr-FR" b="1" dirty="0">
              <a:solidFill>
                <a:schemeClr val="tx1">
                  <a:lumMod val="65000"/>
                  <a:lumOff val="35000"/>
                </a:schemeClr>
              </a:solidFill>
            </a:endParaRPr>
          </a:p>
        </p:txBody>
      </p:sp>
      <p:sp>
        <p:nvSpPr>
          <p:cNvPr id="13" name="ZoneTexte 12"/>
          <p:cNvSpPr txBox="1"/>
          <p:nvPr/>
        </p:nvSpPr>
        <p:spPr>
          <a:xfrm>
            <a:off x="3414397" y="5678679"/>
            <a:ext cx="6877319" cy="646331"/>
          </a:xfrm>
          <a:prstGeom prst="rect">
            <a:avLst/>
          </a:prstGeom>
          <a:noFill/>
        </p:spPr>
        <p:txBody>
          <a:bodyPr wrap="square" rtlCol="0">
            <a:spAutoFit/>
          </a:bodyPr>
          <a:lstStyle/>
          <a:p>
            <a:pPr algn="ctr"/>
            <a:r>
              <a:rPr lang="fr-FR" dirty="0" smtClean="0"/>
              <a:t>Institut National de la Statistique (INS) Côte d’Ivoire</a:t>
            </a:r>
          </a:p>
          <a:p>
            <a:pPr algn="ctr"/>
            <a:r>
              <a:rPr lang="fr-FR" dirty="0" smtClean="0"/>
              <a:t>Direction de la Comptabilité Nationale</a:t>
            </a:r>
            <a:endParaRPr lang="fr-FR" dirty="0"/>
          </a:p>
        </p:txBody>
      </p:sp>
      <p:sp>
        <p:nvSpPr>
          <p:cNvPr id="14" name="Espace réservé du pied de page 13"/>
          <p:cNvSpPr>
            <a:spLocks noGrp="1"/>
          </p:cNvSpPr>
          <p:nvPr>
            <p:ph type="ftr" sz="quarter" idx="11"/>
          </p:nvPr>
        </p:nvSpPr>
        <p:spPr>
          <a:xfrm>
            <a:off x="2500649" y="6409524"/>
            <a:ext cx="7619999" cy="365125"/>
          </a:xfrm>
        </p:spPr>
        <p:txBody>
          <a:bodyPr/>
          <a:lstStyle/>
          <a:p>
            <a:r>
              <a:rPr lang="en-US" sz="1100" b="1" dirty="0" smtClean="0">
                <a:solidFill>
                  <a:srgbClr val="00B050"/>
                </a:solidFill>
              </a:rPr>
              <a:t>Atelier Regional sur les comptes nationaux                                        Ouagadougou; 7- 11 octobre 2019</a:t>
            </a:r>
            <a:endParaRPr lang="en-US" sz="1100" b="1" dirty="0">
              <a:solidFill>
                <a:srgbClr val="00B050"/>
              </a:solidFill>
            </a:endParaRPr>
          </a:p>
        </p:txBody>
      </p:sp>
      <p:sp>
        <p:nvSpPr>
          <p:cNvPr id="15" name="Espace réservé du numéro de diapositive 14"/>
          <p:cNvSpPr>
            <a:spLocks noGrp="1"/>
          </p:cNvSpPr>
          <p:nvPr>
            <p:ph type="sldNum" sz="quarter" idx="12"/>
          </p:nvPr>
        </p:nvSpPr>
        <p:spPr/>
        <p:txBody>
          <a:bodyPr/>
          <a:lstStyle/>
          <a:p>
            <a:fld id="{D57F1E4F-1CFF-5643-939E-217C01CDF565}" type="slidenum">
              <a:rPr lang="en-US" smtClean="0"/>
              <a:pPr/>
              <a:t>1</a:t>
            </a:fld>
            <a:endParaRPr lang="en-US" dirty="0"/>
          </a:p>
        </p:txBody>
      </p:sp>
      <p:sp>
        <p:nvSpPr>
          <p:cNvPr id="4" name="Sous-titre 3"/>
          <p:cNvSpPr>
            <a:spLocks noGrp="1"/>
          </p:cNvSpPr>
          <p:nvPr>
            <p:ph type="subTitle" idx="1"/>
          </p:nvPr>
        </p:nvSpPr>
        <p:spPr>
          <a:xfrm>
            <a:off x="2395356" y="3100261"/>
            <a:ext cx="8915399" cy="1126283"/>
          </a:xfrm>
        </p:spPr>
        <p:txBody>
          <a:bodyPr/>
          <a:lstStyle/>
          <a:p>
            <a:r>
              <a:rPr lang="fr-FR" b="1" u="sng" dirty="0">
                <a:solidFill>
                  <a:schemeClr val="accent2">
                    <a:lumMod val="75000"/>
                  </a:schemeClr>
                </a:solidFill>
              </a:rPr>
              <a:t>THEME</a:t>
            </a:r>
            <a:r>
              <a:rPr lang="fr-FR" dirty="0"/>
              <a:t>: </a:t>
            </a:r>
            <a:r>
              <a:rPr lang="fr-FR" b="1" dirty="0"/>
              <a:t>Evaluation du volet comptabilité nationale du PSR-UEMOA: bilan de la migration vers le SCN 2008 et de la construction des Matrices de Comptabilité Sociales (MCS), partage d’expériences, modules ERETES et perspectives</a:t>
            </a:r>
            <a:endParaRPr lang="en-US" b="1" dirty="0"/>
          </a:p>
        </p:txBody>
      </p:sp>
    </p:spTree>
    <p:extLst>
      <p:ext uri="{BB962C8B-B14F-4D97-AF65-F5344CB8AC3E}">
        <p14:creationId xmlns:p14="http://schemas.microsoft.com/office/powerpoint/2010/main" val="4128269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6"/>
          <p:cNvPicPr>
            <a:picLocks noChangeAspect="1" noChangeArrowheads="1"/>
          </p:cNvPicPr>
          <p:nvPr/>
        </p:nvPicPr>
        <p:blipFill>
          <a:blip r:embed="rId2" cstate="print"/>
          <a:srcRect/>
          <a:stretch>
            <a:fillRect/>
          </a:stretch>
        </p:blipFill>
        <p:spPr bwMode="auto">
          <a:xfrm>
            <a:off x="643944" y="231820"/>
            <a:ext cx="1571222" cy="1068946"/>
          </a:xfrm>
          <a:prstGeom prst="rect">
            <a:avLst/>
          </a:prstGeom>
          <a:noFill/>
          <a:ln w="9525">
            <a:noFill/>
            <a:miter lim="800000"/>
            <a:headEnd/>
            <a:tailEnd/>
          </a:ln>
        </p:spPr>
      </p:pic>
      <p:pic>
        <p:nvPicPr>
          <p:cNvPr id="7" name="Image 6"/>
          <p:cNvPicPr>
            <a:picLocks noChangeAspect="1"/>
          </p:cNvPicPr>
          <p:nvPr/>
        </p:nvPicPr>
        <p:blipFill>
          <a:blip r:embed="rId3" cstate="print"/>
          <a:stretch>
            <a:fillRect/>
          </a:stretch>
        </p:blipFill>
        <p:spPr>
          <a:xfrm>
            <a:off x="10291716" y="231819"/>
            <a:ext cx="1247754" cy="875763"/>
          </a:xfrm>
          <a:prstGeom prst="rect">
            <a:avLst/>
          </a:prstGeom>
        </p:spPr>
      </p:pic>
      <p:sp>
        <p:nvSpPr>
          <p:cNvPr id="10" name="ZoneTexte 9"/>
          <p:cNvSpPr txBox="1"/>
          <p:nvPr/>
        </p:nvSpPr>
        <p:spPr>
          <a:xfrm>
            <a:off x="2021983" y="1316608"/>
            <a:ext cx="10045521" cy="3970318"/>
          </a:xfrm>
          <a:prstGeom prst="rect">
            <a:avLst/>
          </a:prstGeom>
          <a:noFill/>
        </p:spPr>
        <p:txBody>
          <a:bodyPr wrap="square" rtlCol="0">
            <a:spAutoFit/>
          </a:bodyPr>
          <a:lstStyle/>
          <a:p>
            <a:r>
              <a:rPr lang="fr-FR" b="1" dirty="0" smtClean="0"/>
              <a:t>IV. ETAT DES TRAVAUX A CE JOUR</a:t>
            </a:r>
          </a:p>
          <a:p>
            <a:endParaRPr lang="fr-FR" b="1" dirty="0"/>
          </a:p>
          <a:p>
            <a:pPr marL="285750" indent="-285750" algn="just">
              <a:buFont typeface="Courier New" panose="02070309020205020404" pitchFamily="49" charset="0"/>
              <a:buChar char="o"/>
            </a:pPr>
            <a:r>
              <a:rPr lang="fr-FR" dirty="0" smtClean="0"/>
              <a:t>Toutes les enquêtes programmées dans le cadre du changement de l’année de base des comptes nationaux et le passage au SCN 2008 ont été réalisées et les résultats intégrés;</a:t>
            </a:r>
          </a:p>
          <a:p>
            <a:pPr marL="285750" indent="-285750" algn="just">
              <a:buFont typeface="Courier New" panose="02070309020205020404" pitchFamily="49" charset="0"/>
              <a:buChar char="o"/>
            </a:pPr>
            <a:endParaRPr lang="fr-FR" dirty="0"/>
          </a:p>
          <a:p>
            <a:pPr marL="285750" indent="-285750" algn="just">
              <a:buFont typeface="Courier New" panose="02070309020205020404" pitchFamily="49" charset="0"/>
              <a:buChar char="o"/>
            </a:pPr>
            <a:r>
              <a:rPr lang="fr-FR" dirty="0" smtClean="0"/>
              <a:t>Les travaux d’élaboration de la nouvelle base des comptes nationaux 2015 sous le SCN 2008 sont achevés et en attente d’une prochaine mission de validation des pairs comme recommandé par l’atelier de novembre 2018 ;</a:t>
            </a:r>
          </a:p>
          <a:p>
            <a:pPr algn="just"/>
            <a:r>
              <a:rPr lang="fr-FR" dirty="0" smtClean="0"/>
              <a:t>   </a:t>
            </a:r>
          </a:p>
          <a:p>
            <a:pPr marL="285750" indent="-285750" algn="just">
              <a:buFont typeface="Courier New" panose="02070309020205020404" pitchFamily="49" charset="0"/>
              <a:buChar char="o"/>
            </a:pPr>
            <a:r>
              <a:rPr lang="fr-FR" dirty="0" smtClean="0"/>
              <a:t>Les travaux d’élaboration de la première année courante 2016 sont en cours;</a:t>
            </a:r>
          </a:p>
          <a:p>
            <a:pPr algn="just"/>
            <a:r>
              <a:rPr lang="fr-FR" dirty="0" smtClean="0"/>
              <a:t> </a:t>
            </a:r>
            <a:endParaRPr lang="fr-FR" dirty="0"/>
          </a:p>
          <a:p>
            <a:pPr marL="285750" indent="-285750" algn="just">
              <a:buFont typeface="Courier New" panose="02070309020205020404" pitchFamily="49" charset="0"/>
              <a:buChar char="o"/>
            </a:pPr>
            <a:r>
              <a:rPr lang="fr-FR" dirty="0" smtClean="0"/>
              <a:t>La collecte de données pour les comptes 2017 a commencé.</a:t>
            </a:r>
          </a:p>
          <a:p>
            <a:pPr marL="285750" indent="-285750" algn="just">
              <a:buFont typeface="Courier New" panose="02070309020205020404" pitchFamily="49" charset="0"/>
              <a:buChar char="o"/>
            </a:pPr>
            <a:endParaRPr lang="fr-FR" dirty="0" smtClean="0"/>
          </a:p>
        </p:txBody>
      </p:sp>
      <p:sp>
        <p:nvSpPr>
          <p:cNvPr id="2" name="Espace réservé du pied de page 1"/>
          <p:cNvSpPr>
            <a:spLocks noGrp="1"/>
          </p:cNvSpPr>
          <p:nvPr>
            <p:ph type="ftr" sz="quarter" idx="11"/>
          </p:nvPr>
        </p:nvSpPr>
        <p:spPr>
          <a:xfrm>
            <a:off x="2627488" y="6492875"/>
            <a:ext cx="7619999" cy="365125"/>
          </a:xfrm>
        </p:spPr>
        <p:txBody>
          <a:bodyPr/>
          <a:lstStyle/>
          <a:p>
            <a:r>
              <a:rPr lang="fr-FR" sz="1100" b="1" dirty="0">
                <a:solidFill>
                  <a:srgbClr val="00B050"/>
                </a:solidFill>
              </a:rPr>
              <a:t>Atelier Régional sur les comptes nationaux                                        Ouagadougou; 7- 11 octobre 2019</a:t>
            </a:r>
            <a:endParaRPr lang="en-US" sz="1100" b="1" dirty="0">
              <a:solidFill>
                <a:srgbClr val="00B050"/>
              </a:solidFill>
            </a:endParaRPr>
          </a:p>
        </p:txBody>
      </p:sp>
      <p:sp>
        <p:nvSpPr>
          <p:cNvPr id="3" name="Espace réservé du numéro de diapositive 2"/>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19970359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6"/>
          <p:cNvPicPr>
            <a:picLocks noChangeAspect="1" noChangeArrowheads="1"/>
          </p:cNvPicPr>
          <p:nvPr/>
        </p:nvPicPr>
        <p:blipFill>
          <a:blip r:embed="rId2" cstate="print"/>
          <a:srcRect/>
          <a:stretch>
            <a:fillRect/>
          </a:stretch>
        </p:blipFill>
        <p:spPr bwMode="auto">
          <a:xfrm>
            <a:off x="643944" y="231820"/>
            <a:ext cx="1571222" cy="1068946"/>
          </a:xfrm>
          <a:prstGeom prst="rect">
            <a:avLst/>
          </a:prstGeom>
          <a:noFill/>
          <a:ln w="9525">
            <a:noFill/>
            <a:miter lim="800000"/>
            <a:headEnd/>
            <a:tailEnd/>
          </a:ln>
        </p:spPr>
      </p:pic>
      <p:pic>
        <p:nvPicPr>
          <p:cNvPr id="7" name="Image 6"/>
          <p:cNvPicPr>
            <a:picLocks noChangeAspect="1"/>
          </p:cNvPicPr>
          <p:nvPr/>
        </p:nvPicPr>
        <p:blipFill>
          <a:blip r:embed="rId3" cstate="print"/>
          <a:stretch>
            <a:fillRect/>
          </a:stretch>
        </p:blipFill>
        <p:spPr>
          <a:xfrm>
            <a:off x="10291716" y="231819"/>
            <a:ext cx="1247754" cy="875763"/>
          </a:xfrm>
          <a:prstGeom prst="rect">
            <a:avLst/>
          </a:prstGeom>
        </p:spPr>
      </p:pic>
      <p:sp>
        <p:nvSpPr>
          <p:cNvPr id="10" name="ZoneTexte 9"/>
          <p:cNvSpPr txBox="1"/>
          <p:nvPr/>
        </p:nvSpPr>
        <p:spPr>
          <a:xfrm>
            <a:off x="2021983" y="1316608"/>
            <a:ext cx="10045521" cy="3416320"/>
          </a:xfrm>
          <a:prstGeom prst="rect">
            <a:avLst/>
          </a:prstGeom>
          <a:noFill/>
        </p:spPr>
        <p:txBody>
          <a:bodyPr wrap="square" rtlCol="0">
            <a:spAutoFit/>
          </a:bodyPr>
          <a:lstStyle/>
          <a:p>
            <a:r>
              <a:rPr lang="fr-FR" b="1" dirty="0" smtClean="0"/>
              <a:t>V. POINT SUR LES TRAVAUX DE RENOVATION RESTANTS A FAIRE</a:t>
            </a:r>
          </a:p>
          <a:p>
            <a:endParaRPr lang="fr-FR" b="1" dirty="0"/>
          </a:p>
          <a:p>
            <a:pPr marL="285750" indent="-285750" algn="just">
              <a:lnSpc>
                <a:spcPct val="150000"/>
              </a:lnSpc>
              <a:buFont typeface="Courier New" panose="02070309020205020404" pitchFamily="49" charset="0"/>
              <a:buChar char="o"/>
            </a:pPr>
            <a:r>
              <a:rPr lang="fr-FR" dirty="0" smtClean="0"/>
              <a:t>Rendre effectif de la mission des pairs;</a:t>
            </a:r>
          </a:p>
          <a:p>
            <a:pPr marL="285750" indent="-285750" algn="just">
              <a:lnSpc>
                <a:spcPct val="150000"/>
              </a:lnSpc>
              <a:buFont typeface="Courier New" panose="02070309020205020404" pitchFamily="49" charset="0"/>
              <a:buChar char="o"/>
            </a:pPr>
            <a:r>
              <a:rPr lang="fr-FR" dirty="0" smtClean="0"/>
              <a:t>Finaliser et publier les comptes de la nouvelle année de base 2015 sous </a:t>
            </a:r>
            <a:r>
              <a:rPr lang="fr-FR" dirty="0"/>
              <a:t>SCN </a:t>
            </a:r>
            <a:r>
              <a:rPr lang="fr-FR" dirty="0" smtClean="0"/>
              <a:t>2008;</a:t>
            </a:r>
          </a:p>
          <a:p>
            <a:pPr marL="285750" indent="-285750" algn="just">
              <a:lnSpc>
                <a:spcPct val="150000"/>
              </a:lnSpc>
              <a:buFont typeface="Courier New" panose="02070309020205020404" pitchFamily="49" charset="0"/>
              <a:buChar char="o"/>
            </a:pPr>
            <a:r>
              <a:rPr lang="fr-FR" dirty="0" smtClean="0"/>
              <a:t>Poursuivre et terminer les travaux des comptes de la première année courante 2016 sous le SCN 2008;</a:t>
            </a:r>
          </a:p>
          <a:p>
            <a:pPr marL="285750" indent="-285750" algn="just">
              <a:lnSpc>
                <a:spcPct val="150000"/>
              </a:lnSpc>
              <a:buFont typeface="Courier New" panose="02070309020205020404" pitchFamily="49" charset="0"/>
              <a:buChar char="o"/>
            </a:pPr>
            <a:r>
              <a:rPr lang="fr-FR" dirty="0" smtClean="0"/>
              <a:t>Formation sur les techniques de rétropolation;</a:t>
            </a:r>
          </a:p>
          <a:p>
            <a:pPr marL="285750" indent="-285750" algn="just">
              <a:lnSpc>
                <a:spcPct val="150000"/>
              </a:lnSpc>
              <a:buFont typeface="Courier New" panose="02070309020205020404" pitchFamily="49" charset="0"/>
              <a:buChar char="o"/>
            </a:pPr>
            <a:r>
              <a:rPr lang="fr-FR" dirty="0" smtClean="0"/>
              <a:t>Rétropolation des comptes nationaux. </a:t>
            </a:r>
          </a:p>
          <a:p>
            <a:pPr marL="285750" indent="-285750" algn="just">
              <a:buFont typeface="Courier New" panose="02070309020205020404" pitchFamily="49" charset="0"/>
              <a:buChar char="o"/>
            </a:pPr>
            <a:endParaRPr lang="fr-FR" dirty="0" smtClean="0"/>
          </a:p>
        </p:txBody>
      </p:sp>
      <p:sp>
        <p:nvSpPr>
          <p:cNvPr id="2" name="Espace réservé du pied de page 1"/>
          <p:cNvSpPr>
            <a:spLocks noGrp="1"/>
          </p:cNvSpPr>
          <p:nvPr>
            <p:ph type="ftr" sz="quarter" idx="11"/>
          </p:nvPr>
        </p:nvSpPr>
        <p:spPr>
          <a:xfrm>
            <a:off x="2627488" y="6492875"/>
            <a:ext cx="7619999" cy="365125"/>
          </a:xfrm>
        </p:spPr>
        <p:txBody>
          <a:bodyPr/>
          <a:lstStyle/>
          <a:p>
            <a:r>
              <a:rPr lang="fr-FR" sz="1100" b="1" dirty="0">
                <a:solidFill>
                  <a:srgbClr val="00B050"/>
                </a:solidFill>
              </a:rPr>
              <a:t>Atelier Régional sur les comptes nationaux                                        Ouagadougou; 7- 11 octobre 2019</a:t>
            </a:r>
            <a:endParaRPr lang="en-US" sz="1100" b="1" dirty="0">
              <a:solidFill>
                <a:srgbClr val="00B050"/>
              </a:solidFill>
            </a:endParaRPr>
          </a:p>
        </p:txBody>
      </p:sp>
      <p:sp>
        <p:nvSpPr>
          <p:cNvPr id="3" name="Espace réservé du numéro de diapositive 2"/>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2072713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6"/>
          <p:cNvPicPr>
            <a:picLocks noChangeAspect="1" noChangeArrowheads="1"/>
          </p:cNvPicPr>
          <p:nvPr/>
        </p:nvPicPr>
        <p:blipFill>
          <a:blip r:embed="rId2" cstate="print"/>
          <a:srcRect/>
          <a:stretch>
            <a:fillRect/>
          </a:stretch>
        </p:blipFill>
        <p:spPr bwMode="auto">
          <a:xfrm>
            <a:off x="643944" y="231820"/>
            <a:ext cx="1571222" cy="1068946"/>
          </a:xfrm>
          <a:prstGeom prst="rect">
            <a:avLst/>
          </a:prstGeom>
          <a:noFill/>
          <a:ln w="9525">
            <a:noFill/>
            <a:miter lim="800000"/>
            <a:headEnd/>
            <a:tailEnd/>
          </a:ln>
        </p:spPr>
      </p:pic>
      <p:pic>
        <p:nvPicPr>
          <p:cNvPr id="7" name="Image 6"/>
          <p:cNvPicPr>
            <a:picLocks noChangeAspect="1"/>
          </p:cNvPicPr>
          <p:nvPr/>
        </p:nvPicPr>
        <p:blipFill>
          <a:blip r:embed="rId3" cstate="print"/>
          <a:stretch>
            <a:fillRect/>
          </a:stretch>
        </p:blipFill>
        <p:spPr>
          <a:xfrm>
            <a:off x="10291716" y="231819"/>
            <a:ext cx="1247754" cy="875763"/>
          </a:xfrm>
          <a:prstGeom prst="rect">
            <a:avLst/>
          </a:prstGeom>
        </p:spPr>
      </p:pic>
      <p:sp>
        <p:nvSpPr>
          <p:cNvPr id="10" name="ZoneTexte 9"/>
          <p:cNvSpPr txBox="1"/>
          <p:nvPr/>
        </p:nvSpPr>
        <p:spPr>
          <a:xfrm>
            <a:off x="1648495" y="1421534"/>
            <a:ext cx="10163401" cy="4524315"/>
          </a:xfrm>
          <a:prstGeom prst="rect">
            <a:avLst/>
          </a:prstGeom>
          <a:noFill/>
        </p:spPr>
        <p:txBody>
          <a:bodyPr wrap="square" rtlCol="0">
            <a:spAutoFit/>
          </a:bodyPr>
          <a:lstStyle/>
          <a:p>
            <a:pPr algn="just"/>
            <a:r>
              <a:rPr lang="fr-FR" b="1" dirty="0" smtClean="0"/>
              <a:t>VI</a:t>
            </a:r>
            <a:r>
              <a:rPr lang="fr-FR" b="1" dirty="0"/>
              <a:t>. </a:t>
            </a:r>
            <a:r>
              <a:rPr lang="fr-FR" b="1" dirty="0" smtClean="0"/>
              <a:t>DIFFICULTÉS RENCONTRÉES ET SOLUTIONS ESCOMPTÉES (1/2)</a:t>
            </a:r>
          </a:p>
          <a:p>
            <a:pPr algn="just">
              <a:lnSpc>
                <a:spcPct val="150000"/>
              </a:lnSpc>
            </a:pPr>
            <a:r>
              <a:rPr lang="fr-FR" b="1" u="sng" dirty="0"/>
              <a:t>Difficultés </a:t>
            </a:r>
          </a:p>
          <a:p>
            <a:pPr marL="285750" indent="-285750" algn="just">
              <a:lnSpc>
                <a:spcPct val="150000"/>
              </a:lnSpc>
              <a:buFont typeface="Courier New" panose="02070309020205020404" pitchFamily="49" charset="0"/>
              <a:buChar char="o"/>
            </a:pPr>
            <a:r>
              <a:rPr lang="fr-FR" dirty="0" smtClean="0"/>
              <a:t>Le retard dans la mise à disposition des ressources financières à temps (part Etat);</a:t>
            </a:r>
          </a:p>
          <a:p>
            <a:pPr marL="285750" indent="-285750" algn="just">
              <a:lnSpc>
                <a:spcPct val="150000"/>
              </a:lnSpc>
              <a:buFont typeface="Courier New" panose="02070309020205020404" pitchFamily="49" charset="0"/>
              <a:buChar char="o"/>
            </a:pPr>
            <a:r>
              <a:rPr lang="fr-FR" dirty="0" smtClean="0"/>
              <a:t>Pour un effectif optimal de 35 agents, la DCN compte 20 agents;</a:t>
            </a:r>
          </a:p>
          <a:p>
            <a:pPr marL="285750" indent="-285750" algn="just">
              <a:lnSpc>
                <a:spcPct val="150000"/>
              </a:lnSpc>
              <a:buFont typeface="Courier New" panose="02070309020205020404" pitchFamily="49" charset="0"/>
              <a:buChar char="o"/>
            </a:pPr>
            <a:r>
              <a:rPr lang="fr-FR" dirty="0" smtClean="0"/>
              <a:t>Difficultés pendant la collecte de certaines données: sur les prix bord champ de toutes les cultures vivrières, indisponibilité de certaines structures;</a:t>
            </a:r>
          </a:p>
          <a:p>
            <a:pPr marL="285750" indent="-285750" algn="just">
              <a:lnSpc>
                <a:spcPct val="150000"/>
              </a:lnSpc>
              <a:buFont typeface="Courier New" panose="02070309020205020404" pitchFamily="49" charset="0"/>
              <a:buChar char="o"/>
            </a:pPr>
            <a:r>
              <a:rPr lang="fr-FR" dirty="0" smtClean="0"/>
              <a:t>Autres difficultés: </a:t>
            </a:r>
          </a:p>
          <a:p>
            <a:pPr marL="742950" lvl="1" indent="-285750" algn="just">
              <a:lnSpc>
                <a:spcPct val="150000"/>
              </a:lnSpc>
              <a:buFont typeface="Courier New" panose="02070309020205020404" pitchFamily="49" charset="0"/>
              <a:buChar char="o"/>
            </a:pPr>
            <a:r>
              <a:rPr lang="fr-FR" dirty="0" smtClean="0"/>
              <a:t>Ordinateurs; </a:t>
            </a:r>
          </a:p>
          <a:p>
            <a:pPr marL="742950" lvl="1" indent="-285750" algn="just">
              <a:lnSpc>
                <a:spcPct val="150000"/>
              </a:lnSpc>
              <a:buFont typeface="Courier New" panose="02070309020205020404" pitchFamily="49" charset="0"/>
              <a:buChar char="o"/>
            </a:pPr>
            <a:r>
              <a:rPr lang="fr-FR" dirty="0" smtClean="0"/>
              <a:t>Véhicules de collecte.</a:t>
            </a:r>
          </a:p>
          <a:p>
            <a:pPr marL="742950" lvl="1" indent="-285750" algn="just">
              <a:lnSpc>
                <a:spcPct val="150000"/>
              </a:lnSpc>
              <a:buFont typeface="Courier New" panose="02070309020205020404" pitchFamily="49" charset="0"/>
              <a:buChar char="o"/>
            </a:pPr>
            <a:endParaRPr lang="fr-FR" dirty="0" smtClean="0"/>
          </a:p>
          <a:p>
            <a:pPr marL="285750" indent="-285750" algn="just">
              <a:lnSpc>
                <a:spcPct val="150000"/>
              </a:lnSpc>
              <a:buFont typeface="Courier New" panose="02070309020205020404" pitchFamily="49" charset="0"/>
              <a:buChar char="o"/>
            </a:pPr>
            <a:endParaRPr lang="fr-FR" dirty="0" smtClean="0"/>
          </a:p>
        </p:txBody>
      </p:sp>
      <p:sp>
        <p:nvSpPr>
          <p:cNvPr id="2" name="Espace réservé du pied de page 1"/>
          <p:cNvSpPr>
            <a:spLocks noGrp="1"/>
          </p:cNvSpPr>
          <p:nvPr>
            <p:ph type="ftr" sz="quarter" idx="11"/>
          </p:nvPr>
        </p:nvSpPr>
        <p:spPr>
          <a:xfrm>
            <a:off x="2627488" y="6492875"/>
            <a:ext cx="7619999" cy="365125"/>
          </a:xfrm>
        </p:spPr>
        <p:txBody>
          <a:bodyPr/>
          <a:lstStyle/>
          <a:p>
            <a:r>
              <a:rPr lang="fr-FR" sz="1100" b="1" dirty="0">
                <a:solidFill>
                  <a:srgbClr val="00B050"/>
                </a:solidFill>
              </a:rPr>
              <a:t>Atelier Régional sur les comptes nationaux                                        Ouagadougou; 7- 11 octobre 2019</a:t>
            </a:r>
            <a:endParaRPr lang="en-US" sz="1100" b="1" dirty="0">
              <a:solidFill>
                <a:srgbClr val="00B050"/>
              </a:solidFill>
            </a:endParaRPr>
          </a:p>
        </p:txBody>
      </p:sp>
      <p:sp>
        <p:nvSpPr>
          <p:cNvPr id="3" name="Espace réservé du numéro de diapositive 2"/>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7351938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6"/>
          <p:cNvPicPr>
            <a:picLocks noChangeAspect="1" noChangeArrowheads="1"/>
          </p:cNvPicPr>
          <p:nvPr/>
        </p:nvPicPr>
        <p:blipFill>
          <a:blip r:embed="rId2" cstate="print"/>
          <a:srcRect/>
          <a:stretch>
            <a:fillRect/>
          </a:stretch>
        </p:blipFill>
        <p:spPr bwMode="auto">
          <a:xfrm>
            <a:off x="643944" y="231820"/>
            <a:ext cx="1571222" cy="1068946"/>
          </a:xfrm>
          <a:prstGeom prst="rect">
            <a:avLst/>
          </a:prstGeom>
          <a:noFill/>
          <a:ln w="9525">
            <a:noFill/>
            <a:miter lim="800000"/>
            <a:headEnd/>
            <a:tailEnd/>
          </a:ln>
        </p:spPr>
      </p:pic>
      <p:pic>
        <p:nvPicPr>
          <p:cNvPr id="7" name="Image 6"/>
          <p:cNvPicPr>
            <a:picLocks noChangeAspect="1"/>
          </p:cNvPicPr>
          <p:nvPr/>
        </p:nvPicPr>
        <p:blipFill>
          <a:blip r:embed="rId3" cstate="print"/>
          <a:stretch>
            <a:fillRect/>
          </a:stretch>
        </p:blipFill>
        <p:spPr>
          <a:xfrm>
            <a:off x="10291716" y="231819"/>
            <a:ext cx="1247754" cy="875763"/>
          </a:xfrm>
          <a:prstGeom prst="rect">
            <a:avLst/>
          </a:prstGeom>
        </p:spPr>
      </p:pic>
      <p:sp>
        <p:nvSpPr>
          <p:cNvPr id="10" name="ZoneTexte 9"/>
          <p:cNvSpPr txBox="1"/>
          <p:nvPr/>
        </p:nvSpPr>
        <p:spPr>
          <a:xfrm>
            <a:off x="1648495" y="1421535"/>
            <a:ext cx="10045521" cy="3554819"/>
          </a:xfrm>
          <a:prstGeom prst="rect">
            <a:avLst/>
          </a:prstGeom>
          <a:noFill/>
        </p:spPr>
        <p:txBody>
          <a:bodyPr wrap="square" rtlCol="0">
            <a:spAutoFit/>
          </a:bodyPr>
          <a:lstStyle/>
          <a:p>
            <a:pPr algn="just"/>
            <a:r>
              <a:rPr lang="fr-FR" b="1" dirty="0" smtClean="0"/>
              <a:t>VI</a:t>
            </a:r>
            <a:r>
              <a:rPr lang="fr-FR" b="1" dirty="0"/>
              <a:t>. </a:t>
            </a:r>
            <a:r>
              <a:rPr lang="fr-FR" b="1" dirty="0" smtClean="0"/>
              <a:t>DIFFICULTÉS RENCONTRÉES ET SOLUTIONS ESCOMPTÉES (2/2)</a:t>
            </a:r>
          </a:p>
          <a:p>
            <a:pPr algn="just">
              <a:lnSpc>
                <a:spcPct val="150000"/>
              </a:lnSpc>
            </a:pPr>
            <a:endParaRPr lang="fr-FR" b="1" u="sng" dirty="0" smtClean="0"/>
          </a:p>
          <a:p>
            <a:pPr algn="just">
              <a:lnSpc>
                <a:spcPct val="150000"/>
              </a:lnSpc>
            </a:pPr>
            <a:r>
              <a:rPr lang="fr-FR" b="1" u="sng" dirty="0" smtClean="0"/>
              <a:t>Solutions</a:t>
            </a:r>
          </a:p>
          <a:p>
            <a:pPr marL="285750" indent="-285750" algn="just">
              <a:lnSpc>
                <a:spcPct val="150000"/>
              </a:lnSpc>
              <a:buFont typeface="Courier New" panose="02070309020205020404" pitchFamily="49" charset="0"/>
              <a:buChar char="o"/>
            </a:pPr>
            <a:r>
              <a:rPr lang="fr-FR" dirty="0" smtClean="0"/>
              <a:t>Sur </a:t>
            </a:r>
            <a:r>
              <a:rPr lang="fr-FR" dirty="0"/>
              <a:t>les prix bord champ de toutes les </a:t>
            </a:r>
            <a:r>
              <a:rPr lang="fr-FR" dirty="0" smtClean="0"/>
              <a:t>cultures vivrières: achat des données;</a:t>
            </a:r>
          </a:p>
          <a:p>
            <a:pPr marL="285750" indent="-285750" algn="just">
              <a:lnSpc>
                <a:spcPct val="150000"/>
              </a:lnSpc>
              <a:buFont typeface="Courier New" panose="02070309020205020404" pitchFamily="49" charset="0"/>
              <a:buChar char="o"/>
            </a:pPr>
            <a:r>
              <a:rPr lang="fr-FR" dirty="0" smtClean="0"/>
              <a:t>Mobilisation de tous les agents de la direction sur les CNA.</a:t>
            </a:r>
          </a:p>
          <a:p>
            <a:pPr algn="just">
              <a:lnSpc>
                <a:spcPct val="150000"/>
              </a:lnSpc>
            </a:pPr>
            <a:endParaRPr lang="fr-FR" b="1" u="sng" dirty="0" smtClean="0"/>
          </a:p>
          <a:p>
            <a:pPr algn="just">
              <a:lnSpc>
                <a:spcPct val="150000"/>
              </a:lnSpc>
            </a:pPr>
            <a:endParaRPr lang="fr-FR" b="1" u="sng" dirty="0"/>
          </a:p>
          <a:p>
            <a:pPr algn="just">
              <a:lnSpc>
                <a:spcPct val="150000"/>
              </a:lnSpc>
            </a:pPr>
            <a:endParaRPr lang="fr-FR" b="1" u="sng" dirty="0" smtClean="0"/>
          </a:p>
          <a:p>
            <a:pPr marL="285750" indent="-285750">
              <a:buFont typeface="Courier New" panose="02070309020205020404" pitchFamily="49" charset="0"/>
              <a:buChar char="o"/>
            </a:pPr>
            <a:endParaRPr lang="fr-FR" dirty="0" smtClean="0"/>
          </a:p>
        </p:txBody>
      </p:sp>
      <p:sp>
        <p:nvSpPr>
          <p:cNvPr id="2" name="Espace réservé du pied de page 1"/>
          <p:cNvSpPr>
            <a:spLocks noGrp="1"/>
          </p:cNvSpPr>
          <p:nvPr>
            <p:ph type="ftr" sz="quarter" idx="11"/>
          </p:nvPr>
        </p:nvSpPr>
        <p:spPr>
          <a:xfrm>
            <a:off x="2627488" y="6492875"/>
            <a:ext cx="7619999" cy="365125"/>
          </a:xfrm>
        </p:spPr>
        <p:txBody>
          <a:bodyPr/>
          <a:lstStyle/>
          <a:p>
            <a:r>
              <a:rPr lang="fr-FR" sz="1100" b="1" dirty="0">
                <a:solidFill>
                  <a:srgbClr val="00B050"/>
                </a:solidFill>
              </a:rPr>
              <a:t>Atelier Régional sur les comptes nationaux                                        Ouagadougou; 7- 11 octobre 2019</a:t>
            </a:r>
            <a:endParaRPr lang="en-US" sz="1100" b="1" dirty="0">
              <a:solidFill>
                <a:srgbClr val="00B050"/>
              </a:solidFill>
            </a:endParaRPr>
          </a:p>
        </p:txBody>
      </p:sp>
      <p:sp>
        <p:nvSpPr>
          <p:cNvPr id="3" name="Espace réservé du numéro de diapositive 2"/>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30786611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6"/>
          <p:cNvPicPr>
            <a:picLocks noChangeAspect="1" noChangeArrowheads="1"/>
          </p:cNvPicPr>
          <p:nvPr/>
        </p:nvPicPr>
        <p:blipFill>
          <a:blip r:embed="rId2" cstate="print"/>
          <a:srcRect/>
          <a:stretch>
            <a:fillRect/>
          </a:stretch>
        </p:blipFill>
        <p:spPr bwMode="auto">
          <a:xfrm>
            <a:off x="643944" y="231820"/>
            <a:ext cx="1571222" cy="1068946"/>
          </a:xfrm>
          <a:prstGeom prst="rect">
            <a:avLst/>
          </a:prstGeom>
          <a:noFill/>
          <a:ln w="9525">
            <a:noFill/>
            <a:miter lim="800000"/>
            <a:headEnd/>
            <a:tailEnd/>
          </a:ln>
        </p:spPr>
      </p:pic>
      <p:pic>
        <p:nvPicPr>
          <p:cNvPr id="7" name="Image 6"/>
          <p:cNvPicPr>
            <a:picLocks noChangeAspect="1"/>
          </p:cNvPicPr>
          <p:nvPr/>
        </p:nvPicPr>
        <p:blipFill>
          <a:blip r:embed="rId3" cstate="print"/>
          <a:stretch>
            <a:fillRect/>
          </a:stretch>
        </p:blipFill>
        <p:spPr>
          <a:xfrm>
            <a:off x="10291716" y="231819"/>
            <a:ext cx="1247754" cy="875763"/>
          </a:xfrm>
          <a:prstGeom prst="rect">
            <a:avLst/>
          </a:prstGeom>
        </p:spPr>
      </p:pic>
      <p:sp>
        <p:nvSpPr>
          <p:cNvPr id="10" name="ZoneTexte 9"/>
          <p:cNvSpPr txBox="1"/>
          <p:nvPr/>
        </p:nvSpPr>
        <p:spPr>
          <a:xfrm>
            <a:off x="1493949" y="1414742"/>
            <a:ext cx="10045521" cy="3000821"/>
          </a:xfrm>
          <a:prstGeom prst="rect">
            <a:avLst/>
          </a:prstGeom>
          <a:noFill/>
        </p:spPr>
        <p:txBody>
          <a:bodyPr wrap="square" rtlCol="0">
            <a:spAutoFit/>
          </a:bodyPr>
          <a:lstStyle/>
          <a:p>
            <a:r>
              <a:rPr lang="fr-FR" b="1" dirty="0" smtClean="0"/>
              <a:t>VII</a:t>
            </a:r>
            <a:r>
              <a:rPr lang="fr-FR" b="1" dirty="0"/>
              <a:t>. </a:t>
            </a:r>
            <a:r>
              <a:rPr lang="fr-FR" b="1" dirty="0" smtClean="0"/>
              <a:t>PERSPECTIVES</a:t>
            </a:r>
          </a:p>
          <a:p>
            <a:endParaRPr lang="fr-FR" dirty="0" smtClean="0"/>
          </a:p>
          <a:p>
            <a:pPr marL="285750" indent="-285750" algn="just">
              <a:lnSpc>
                <a:spcPct val="150000"/>
              </a:lnSpc>
              <a:buFont typeface="Courier New" panose="02070309020205020404" pitchFamily="49" charset="0"/>
              <a:buChar char="o"/>
            </a:pPr>
            <a:r>
              <a:rPr lang="fr-FR" dirty="0"/>
              <a:t>Finaliser la première année courante 2016 des comptes nationaux</a:t>
            </a:r>
            <a:r>
              <a:rPr lang="fr-FR" dirty="0" smtClean="0"/>
              <a:t>;</a:t>
            </a:r>
          </a:p>
          <a:p>
            <a:pPr marL="285750" indent="-285750" algn="just">
              <a:lnSpc>
                <a:spcPct val="150000"/>
              </a:lnSpc>
              <a:buFont typeface="Courier New" panose="02070309020205020404" pitchFamily="49" charset="0"/>
              <a:buChar char="o"/>
            </a:pPr>
            <a:r>
              <a:rPr lang="fr-FR" dirty="0" smtClean="0"/>
              <a:t>Effectuer un voyage d’études sur la rétropolation;</a:t>
            </a:r>
            <a:endParaRPr lang="fr-FR" dirty="0"/>
          </a:p>
          <a:p>
            <a:pPr marL="285750" indent="-285750" algn="just">
              <a:lnSpc>
                <a:spcPct val="150000"/>
              </a:lnSpc>
              <a:buFont typeface="Courier New" panose="02070309020205020404" pitchFamily="49" charset="0"/>
              <a:buChar char="o"/>
            </a:pPr>
            <a:r>
              <a:rPr lang="fr-FR" dirty="0" smtClean="0"/>
              <a:t>Faire la rétropolation </a:t>
            </a:r>
            <a:r>
              <a:rPr lang="fr-FR" dirty="0"/>
              <a:t>des comptes nationaux </a:t>
            </a:r>
            <a:r>
              <a:rPr lang="fr-FR" dirty="0" smtClean="0"/>
              <a:t> </a:t>
            </a:r>
            <a:r>
              <a:rPr lang="fr-FR" dirty="0"/>
              <a:t>en </a:t>
            </a:r>
            <a:r>
              <a:rPr lang="fr-FR" dirty="0" smtClean="0"/>
              <a:t>2020</a:t>
            </a:r>
            <a:r>
              <a:rPr lang="fr-FR" dirty="0" smtClean="0"/>
              <a:t>;</a:t>
            </a:r>
          </a:p>
          <a:p>
            <a:pPr marL="285750" indent="-285750" algn="just">
              <a:lnSpc>
                <a:spcPct val="150000"/>
              </a:lnSpc>
              <a:buFont typeface="Courier New" panose="02070309020205020404" pitchFamily="49" charset="0"/>
              <a:buChar char="o"/>
            </a:pPr>
            <a:r>
              <a:rPr lang="fr-FR" dirty="0" smtClean="0"/>
              <a:t>Faire basculer les CNT.</a:t>
            </a:r>
            <a:endParaRPr lang="fr-FR" dirty="0" smtClean="0"/>
          </a:p>
          <a:p>
            <a:pPr algn="just">
              <a:lnSpc>
                <a:spcPct val="150000"/>
              </a:lnSpc>
            </a:pPr>
            <a:endParaRPr lang="fr-FR" dirty="0"/>
          </a:p>
          <a:p>
            <a:pPr marL="285750" indent="-285750">
              <a:buFont typeface="Courier New" panose="02070309020205020404" pitchFamily="49" charset="0"/>
              <a:buChar char="o"/>
            </a:pPr>
            <a:endParaRPr lang="fr-FR" dirty="0" smtClean="0"/>
          </a:p>
        </p:txBody>
      </p:sp>
      <p:sp>
        <p:nvSpPr>
          <p:cNvPr id="2" name="Espace réservé du pied de page 1"/>
          <p:cNvSpPr>
            <a:spLocks noGrp="1"/>
          </p:cNvSpPr>
          <p:nvPr>
            <p:ph type="ftr" sz="quarter" idx="11"/>
          </p:nvPr>
        </p:nvSpPr>
        <p:spPr>
          <a:xfrm>
            <a:off x="2627488" y="6492875"/>
            <a:ext cx="7619999" cy="365125"/>
          </a:xfrm>
        </p:spPr>
        <p:txBody>
          <a:bodyPr/>
          <a:lstStyle/>
          <a:p>
            <a:r>
              <a:rPr lang="fr-FR" sz="1100" b="1" dirty="0">
                <a:solidFill>
                  <a:srgbClr val="00B050"/>
                </a:solidFill>
              </a:rPr>
              <a:t>Atelier Régional sur les comptes nationaux                                        Ouagadougou; 7- 11 octobre 2019</a:t>
            </a:r>
            <a:endParaRPr lang="en-US" sz="1100" b="1" dirty="0">
              <a:solidFill>
                <a:srgbClr val="00B050"/>
              </a:solidFill>
            </a:endParaRPr>
          </a:p>
        </p:txBody>
      </p:sp>
      <p:sp>
        <p:nvSpPr>
          <p:cNvPr id="3" name="Espace réservé du numéro de diapositive 2"/>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24116196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6"/>
          <p:cNvPicPr>
            <a:picLocks noChangeAspect="1" noChangeArrowheads="1"/>
          </p:cNvPicPr>
          <p:nvPr/>
        </p:nvPicPr>
        <p:blipFill>
          <a:blip r:embed="rId2" cstate="print"/>
          <a:srcRect/>
          <a:stretch>
            <a:fillRect/>
          </a:stretch>
        </p:blipFill>
        <p:spPr bwMode="auto">
          <a:xfrm>
            <a:off x="643944" y="231820"/>
            <a:ext cx="1571222" cy="1068946"/>
          </a:xfrm>
          <a:prstGeom prst="rect">
            <a:avLst/>
          </a:prstGeom>
          <a:noFill/>
          <a:ln w="9525">
            <a:noFill/>
            <a:miter lim="800000"/>
            <a:headEnd/>
            <a:tailEnd/>
          </a:ln>
        </p:spPr>
      </p:pic>
      <p:pic>
        <p:nvPicPr>
          <p:cNvPr id="7" name="Image 6"/>
          <p:cNvPicPr>
            <a:picLocks noChangeAspect="1"/>
          </p:cNvPicPr>
          <p:nvPr/>
        </p:nvPicPr>
        <p:blipFill>
          <a:blip r:embed="rId3" cstate="print"/>
          <a:stretch>
            <a:fillRect/>
          </a:stretch>
        </p:blipFill>
        <p:spPr>
          <a:xfrm>
            <a:off x="10291716" y="231819"/>
            <a:ext cx="1247754" cy="875763"/>
          </a:xfrm>
          <a:prstGeom prst="rect">
            <a:avLst/>
          </a:prstGeom>
        </p:spPr>
      </p:pic>
      <p:sp>
        <p:nvSpPr>
          <p:cNvPr id="10" name="ZoneTexte 9"/>
          <p:cNvSpPr txBox="1"/>
          <p:nvPr/>
        </p:nvSpPr>
        <p:spPr>
          <a:xfrm>
            <a:off x="2846231" y="3144862"/>
            <a:ext cx="7199290" cy="646331"/>
          </a:xfrm>
          <a:prstGeom prst="rect">
            <a:avLst/>
          </a:prstGeom>
          <a:solidFill>
            <a:schemeClr val="tx2">
              <a:lumMod val="60000"/>
              <a:lumOff val="40000"/>
            </a:schemeClr>
          </a:solidFill>
          <a:ln>
            <a:solidFill>
              <a:schemeClr val="accent3">
                <a:lumMod val="75000"/>
              </a:schemeClr>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fr-FR" sz="3600" b="1" dirty="0" smtClean="0">
                <a:ln w="0"/>
                <a:solidFill>
                  <a:schemeClr val="tx1"/>
                </a:solidFill>
                <a:effectLst>
                  <a:outerShdw blurRad="38100" dist="38100" dir="2700000" algn="tl">
                    <a:srgbClr val="000000">
                      <a:alpha val="43137"/>
                    </a:srgbClr>
                  </a:outerShdw>
                </a:effectLst>
              </a:rPr>
              <a:t>MERCI POUR VOTRE ATTENTION </a:t>
            </a:r>
          </a:p>
        </p:txBody>
      </p:sp>
      <p:sp>
        <p:nvSpPr>
          <p:cNvPr id="2" name="Espace réservé du pied de page 1"/>
          <p:cNvSpPr>
            <a:spLocks noGrp="1"/>
          </p:cNvSpPr>
          <p:nvPr>
            <p:ph type="ftr" sz="quarter" idx="11"/>
          </p:nvPr>
        </p:nvSpPr>
        <p:spPr>
          <a:xfrm>
            <a:off x="2627488" y="6492875"/>
            <a:ext cx="7619999" cy="365125"/>
          </a:xfrm>
        </p:spPr>
        <p:txBody>
          <a:bodyPr/>
          <a:lstStyle/>
          <a:p>
            <a:r>
              <a:rPr lang="fr-FR" sz="1100" b="1" dirty="0">
                <a:solidFill>
                  <a:srgbClr val="00B050"/>
                </a:solidFill>
              </a:rPr>
              <a:t>Atelier Régional sur les comptes nationaux                                        Ouagadougou; 7- 11 octobre 2019</a:t>
            </a:r>
            <a:endParaRPr lang="en-US" sz="1100" b="1" dirty="0">
              <a:solidFill>
                <a:srgbClr val="00B050"/>
              </a:solidFill>
            </a:endParaRPr>
          </a:p>
        </p:txBody>
      </p:sp>
      <p:sp>
        <p:nvSpPr>
          <p:cNvPr id="3" name="Espace réservé du numéro de diapositive 2"/>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4014470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318757" y="1497170"/>
            <a:ext cx="8915399" cy="1529365"/>
          </a:xfrm>
        </p:spPr>
        <p:txBody>
          <a:bodyPr>
            <a:noAutofit/>
          </a:bodyPr>
          <a:lstStyle/>
          <a:p>
            <a:r>
              <a:rPr lang="fr-FR" sz="1800" dirty="0"/>
              <a:t/>
            </a:r>
            <a:br>
              <a:rPr lang="fr-FR" sz="1800" dirty="0"/>
            </a:br>
            <a:endParaRPr lang="fr-FR" sz="1800" dirty="0"/>
          </a:p>
        </p:txBody>
      </p:sp>
      <p:pic>
        <p:nvPicPr>
          <p:cNvPr id="5" name="Image 6"/>
          <p:cNvPicPr>
            <a:picLocks noChangeAspect="1" noChangeArrowheads="1"/>
          </p:cNvPicPr>
          <p:nvPr/>
        </p:nvPicPr>
        <p:blipFill>
          <a:blip r:embed="rId3" cstate="print"/>
          <a:srcRect/>
          <a:stretch>
            <a:fillRect/>
          </a:stretch>
        </p:blipFill>
        <p:spPr bwMode="auto">
          <a:xfrm>
            <a:off x="643944" y="231820"/>
            <a:ext cx="1571222" cy="1068946"/>
          </a:xfrm>
          <a:prstGeom prst="rect">
            <a:avLst/>
          </a:prstGeom>
          <a:noFill/>
          <a:ln w="9525">
            <a:noFill/>
            <a:miter lim="800000"/>
            <a:headEnd/>
            <a:tailEnd/>
          </a:ln>
        </p:spPr>
      </p:pic>
      <p:pic>
        <p:nvPicPr>
          <p:cNvPr id="7" name="Image 6"/>
          <p:cNvPicPr>
            <a:picLocks noChangeAspect="1"/>
          </p:cNvPicPr>
          <p:nvPr/>
        </p:nvPicPr>
        <p:blipFill>
          <a:blip r:embed="rId4" cstate="print"/>
          <a:stretch>
            <a:fillRect/>
          </a:stretch>
        </p:blipFill>
        <p:spPr>
          <a:xfrm>
            <a:off x="10291716" y="231819"/>
            <a:ext cx="1247754" cy="875763"/>
          </a:xfrm>
          <a:prstGeom prst="rect">
            <a:avLst/>
          </a:prstGeom>
        </p:spPr>
      </p:pic>
      <p:sp>
        <p:nvSpPr>
          <p:cNvPr id="14" name="Espace réservé du pied de page 13"/>
          <p:cNvSpPr>
            <a:spLocks noGrp="1"/>
          </p:cNvSpPr>
          <p:nvPr>
            <p:ph type="ftr" sz="quarter" idx="11"/>
          </p:nvPr>
        </p:nvSpPr>
        <p:spPr>
          <a:xfrm>
            <a:off x="2500649" y="6409524"/>
            <a:ext cx="7619999" cy="365125"/>
          </a:xfrm>
        </p:spPr>
        <p:txBody>
          <a:bodyPr/>
          <a:lstStyle/>
          <a:p>
            <a:r>
              <a:rPr lang="en-US" sz="1100" b="1" dirty="0" smtClean="0">
                <a:solidFill>
                  <a:srgbClr val="00B050"/>
                </a:solidFill>
              </a:rPr>
              <a:t>Atelier Regional sur les comptes nationaux                                        Ouagadougou; 7- 11 octobre 2019</a:t>
            </a:r>
            <a:endParaRPr lang="en-US" sz="1100" b="1" dirty="0">
              <a:solidFill>
                <a:srgbClr val="00B050"/>
              </a:solidFill>
            </a:endParaRPr>
          </a:p>
        </p:txBody>
      </p:sp>
      <p:sp>
        <p:nvSpPr>
          <p:cNvPr id="15" name="Espace réservé du numéro de diapositive 14"/>
          <p:cNvSpPr>
            <a:spLocks noGrp="1"/>
          </p:cNvSpPr>
          <p:nvPr>
            <p:ph type="sldNum" sz="quarter" idx="12"/>
          </p:nvPr>
        </p:nvSpPr>
        <p:spPr/>
        <p:txBody>
          <a:bodyPr/>
          <a:lstStyle/>
          <a:p>
            <a:fld id="{D57F1E4F-1CFF-5643-939E-217C01CDF565}" type="slidenum">
              <a:rPr lang="en-US" smtClean="0"/>
              <a:pPr/>
              <a:t>2</a:t>
            </a:fld>
            <a:endParaRPr lang="en-US" dirty="0"/>
          </a:p>
        </p:txBody>
      </p:sp>
      <p:sp>
        <p:nvSpPr>
          <p:cNvPr id="16" name="ZoneTexte 15"/>
          <p:cNvSpPr txBox="1"/>
          <p:nvPr/>
        </p:nvSpPr>
        <p:spPr>
          <a:xfrm>
            <a:off x="1841679" y="3213386"/>
            <a:ext cx="8771072" cy="1138773"/>
          </a:xfrm>
          <a:prstGeom prst="rect">
            <a:avLst/>
          </a:prstGeom>
          <a:noFill/>
        </p:spPr>
        <p:txBody>
          <a:bodyPr wrap="square" rtlCol="0">
            <a:spAutoFit/>
          </a:bodyPr>
          <a:lstStyle/>
          <a:p>
            <a:pPr algn="ctr"/>
            <a:r>
              <a:rPr lang="fr-FR" sz="2400" b="1" dirty="0" smtClean="0"/>
              <a:t>BILAN DU VOLET COMPTABILITE NATIONALE DU PSR-UEMOA</a:t>
            </a:r>
          </a:p>
          <a:p>
            <a:pPr algn="ctr"/>
            <a:r>
              <a:rPr lang="fr-FR" sz="2400" b="1" dirty="0" smtClean="0"/>
              <a:t>CÔTE D’IVOIRE </a:t>
            </a:r>
          </a:p>
          <a:p>
            <a:endParaRPr lang="fr-FR" sz="2000" b="1" dirty="0"/>
          </a:p>
        </p:txBody>
      </p:sp>
    </p:spTree>
    <p:extLst>
      <p:ext uri="{BB962C8B-B14F-4D97-AF65-F5344CB8AC3E}">
        <p14:creationId xmlns:p14="http://schemas.microsoft.com/office/powerpoint/2010/main" val="18982002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6"/>
          <p:cNvPicPr>
            <a:picLocks noChangeAspect="1" noChangeArrowheads="1"/>
          </p:cNvPicPr>
          <p:nvPr/>
        </p:nvPicPr>
        <p:blipFill>
          <a:blip r:embed="rId2" cstate="print"/>
          <a:srcRect/>
          <a:stretch>
            <a:fillRect/>
          </a:stretch>
        </p:blipFill>
        <p:spPr bwMode="auto">
          <a:xfrm>
            <a:off x="643944" y="231820"/>
            <a:ext cx="1571222" cy="1068946"/>
          </a:xfrm>
          <a:prstGeom prst="rect">
            <a:avLst/>
          </a:prstGeom>
          <a:noFill/>
          <a:ln w="9525">
            <a:noFill/>
            <a:miter lim="800000"/>
            <a:headEnd/>
            <a:tailEnd/>
          </a:ln>
        </p:spPr>
      </p:pic>
      <p:pic>
        <p:nvPicPr>
          <p:cNvPr id="7" name="Image 6"/>
          <p:cNvPicPr>
            <a:picLocks noChangeAspect="1"/>
          </p:cNvPicPr>
          <p:nvPr/>
        </p:nvPicPr>
        <p:blipFill>
          <a:blip r:embed="rId3" cstate="print"/>
          <a:stretch>
            <a:fillRect/>
          </a:stretch>
        </p:blipFill>
        <p:spPr>
          <a:xfrm>
            <a:off x="10291716" y="231819"/>
            <a:ext cx="1247754" cy="875763"/>
          </a:xfrm>
          <a:prstGeom prst="rect">
            <a:avLst/>
          </a:prstGeom>
        </p:spPr>
      </p:pic>
      <p:sp>
        <p:nvSpPr>
          <p:cNvPr id="10" name="ZoneTexte 9"/>
          <p:cNvSpPr txBox="1"/>
          <p:nvPr/>
        </p:nvSpPr>
        <p:spPr>
          <a:xfrm>
            <a:off x="1931831" y="1300766"/>
            <a:ext cx="10045521" cy="4524315"/>
          </a:xfrm>
          <a:prstGeom prst="rect">
            <a:avLst/>
          </a:prstGeom>
          <a:noFill/>
        </p:spPr>
        <p:txBody>
          <a:bodyPr wrap="square" rtlCol="0">
            <a:spAutoFit/>
          </a:bodyPr>
          <a:lstStyle/>
          <a:p>
            <a:pPr algn="just"/>
            <a:r>
              <a:rPr lang="fr-FR" b="1" dirty="0" smtClean="0"/>
              <a:t>PLAN DE PRESENTATION</a:t>
            </a:r>
          </a:p>
          <a:p>
            <a:pPr algn="just"/>
            <a:endParaRPr lang="fr-FR" b="1" dirty="0"/>
          </a:p>
          <a:p>
            <a:pPr marL="400050" indent="-400050" algn="just">
              <a:lnSpc>
                <a:spcPct val="150000"/>
              </a:lnSpc>
              <a:buFont typeface="+mj-lt"/>
              <a:buAutoNum type="romanUcPeriod"/>
            </a:pPr>
            <a:r>
              <a:rPr lang="fr-FR" dirty="0" smtClean="0"/>
              <a:t>Etat </a:t>
            </a:r>
            <a:r>
              <a:rPr lang="fr-FR" dirty="0"/>
              <a:t>de mise en œuvre des recommandations </a:t>
            </a:r>
            <a:r>
              <a:rPr lang="fr-FR" dirty="0" smtClean="0"/>
              <a:t>de </a:t>
            </a:r>
            <a:r>
              <a:rPr lang="fr-FR" dirty="0"/>
              <a:t>l’atelier de novembre 2018</a:t>
            </a:r>
          </a:p>
          <a:p>
            <a:pPr marL="400050" indent="-400050" algn="just">
              <a:lnSpc>
                <a:spcPct val="150000"/>
              </a:lnSpc>
              <a:buFont typeface="+mj-lt"/>
              <a:buAutoNum type="romanUcPeriod"/>
            </a:pPr>
            <a:r>
              <a:rPr lang="fr-FR" dirty="0"/>
              <a:t>Mise en œuvre des nomenclatures d’activités et de produits </a:t>
            </a:r>
            <a:endParaRPr lang="fr-FR" dirty="0" smtClean="0"/>
          </a:p>
          <a:p>
            <a:pPr marL="400050" indent="-400050" algn="just">
              <a:lnSpc>
                <a:spcPct val="150000"/>
              </a:lnSpc>
              <a:buFont typeface="+mj-lt"/>
              <a:buAutoNum type="romanUcPeriod"/>
            </a:pPr>
            <a:r>
              <a:rPr lang="fr-FR" dirty="0"/>
              <a:t>Présentation du plan de travail de changement de l’année de base des comptes nationaux et de la mise en œuvre du SCN 2008 </a:t>
            </a:r>
          </a:p>
          <a:p>
            <a:pPr marL="400050" indent="-400050" algn="just">
              <a:lnSpc>
                <a:spcPct val="150000"/>
              </a:lnSpc>
              <a:buFont typeface="+mj-lt"/>
              <a:buAutoNum type="romanUcPeriod"/>
            </a:pPr>
            <a:r>
              <a:rPr lang="fr-FR" dirty="0"/>
              <a:t> Etat des travaux à ce jour</a:t>
            </a:r>
          </a:p>
          <a:p>
            <a:pPr marL="400050" indent="-400050" algn="just">
              <a:lnSpc>
                <a:spcPct val="150000"/>
              </a:lnSpc>
              <a:buFont typeface="+mj-lt"/>
              <a:buAutoNum type="romanUcPeriod"/>
            </a:pPr>
            <a:r>
              <a:rPr lang="fr-FR" dirty="0"/>
              <a:t> Points sur les travaux de la rénovation restants à faire</a:t>
            </a:r>
          </a:p>
          <a:p>
            <a:pPr marL="400050" indent="-400050" algn="just">
              <a:lnSpc>
                <a:spcPct val="150000"/>
              </a:lnSpc>
              <a:buFont typeface="+mj-lt"/>
              <a:buAutoNum type="romanUcPeriod"/>
            </a:pPr>
            <a:r>
              <a:rPr lang="fr-FR" dirty="0"/>
              <a:t>Difficultés rencontrées et solutions </a:t>
            </a:r>
            <a:r>
              <a:rPr lang="fr-FR" dirty="0" smtClean="0"/>
              <a:t>escomptées</a:t>
            </a:r>
          </a:p>
          <a:p>
            <a:pPr marL="400050" indent="-400050" algn="just">
              <a:lnSpc>
                <a:spcPct val="150000"/>
              </a:lnSpc>
              <a:buFont typeface="+mj-lt"/>
              <a:buAutoNum type="romanUcPeriod"/>
            </a:pPr>
            <a:r>
              <a:rPr lang="fr-FR" dirty="0" smtClean="0"/>
              <a:t>Perspectives</a:t>
            </a:r>
          </a:p>
          <a:p>
            <a:pPr algn="just"/>
            <a:endParaRPr lang="fr-FR" dirty="0" smtClean="0"/>
          </a:p>
          <a:p>
            <a:endParaRPr lang="fr-FR" dirty="0"/>
          </a:p>
        </p:txBody>
      </p:sp>
      <p:sp>
        <p:nvSpPr>
          <p:cNvPr id="14" name="Espace réservé du pied de page 13"/>
          <p:cNvSpPr>
            <a:spLocks noGrp="1"/>
          </p:cNvSpPr>
          <p:nvPr>
            <p:ph type="ftr" sz="quarter" idx="11"/>
          </p:nvPr>
        </p:nvSpPr>
        <p:spPr/>
        <p:txBody>
          <a:bodyPr/>
          <a:lstStyle/>
          <a:p>
            <a:r>
              <a:rPr lang="fr-FR" sz="1100" b="1" dirty="0">
                <a:solidFill>
                  <a:srgbClr val="00B050"/>
                </a:solidFill>
              </a:rPr>
              <a:t>Atelier Régional sur les comptes nationaux                                        Ouagadougou; 7- 11 octobre 2019</a:t>
            </a:r>
            <a:endParaRPr lang="en-US" sz="1100" b="1" dirty="0">
              <a:solidFill>
                <a:srgbClr val="00B050"/>
              </a:solidFill>
            </a:endParaRPr>
          </a:p>
        </p:txBody>
      </p:sp>
      <p:sp>
        <p:nvSpPr>
          <p:cNvPr id="15" name="Espace réservé du numéro de diapositive 14"/>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29563173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6"/>
          <p:cNvPicPr>
            <a:picLocks noChangeAspect="1" noChangeArrowheads="1"/>
          </p:cNvPicPr>
          <p:nvPr/>
        </p:nvPicPr>
        <p:blipFill>
          <a:blip r:embed="rId2" cstate="print"/>
          <a:srcRect/>
          <a:stretch>
            <a:fillRect/>
          </a:stretch>
        </p:blipFill>
        <p:spPr bwMode="auto">
          <a:xfrm>
            <a:off x="643944" y="231820"/>
            <a:ext cx="1571222" cy="1068946"/>
          </a:xfrm>
          <a:prstGeom prst="rect">
            <a:avLst/>
          </a:prstGeom>
          <a:noFill/>
          <a:ln w="9525">
            <a:noFill/>
            <a:miter lim="800000"/>
            <a:headEnd/>
            <a:tailEnd/>
          </a:ln>
        </p:spPr>
      </p:pic>
      <p:pic>
        <p:nvPicPr>
          <p:cNvPr id="7" name="Image 6"/>
          <p:cNvPicPr>
            <a:picLocks noChangeAspect="1"/>
          </p:cNvPicPr>
          <p:nvPr/>
        </p:nvPicPr>
        <p:blipFill>
          <a:blip r:embed="rId3" cstate="print"/>
          <a:stretch>
            <a:fillRect/>
          </a:stretch>
        </p:blipFill>
        <p:spPr>
          <a:xfrm>
            <a:off x="10291716" y="231819"/>
            <a:ext cx="1247754" cy="875763"/>
          </a:xfrm>
          <a:prstGeom prst="rect">
            <a:avLst/>
          </a:prstGeom>
        </p:spPr>
      </p:pic>
      <p:sp>
        <p:nvSpPr>
          <p:cNvPr id="10" name="ZoneTexte 9"/>
          <p:cNvSpPr txBox="1"/>
          <p:nvPr/>
        </p:nvSpPr>
        <p:spPr>
          <a:xfrm>
            <a:off x="1882384" y="1336974"/>
            <a:ext cx="10045521" cy="923330"/>
          </a:xfrm>
          <a:prstGeom prst="rect">
            <a:avLst/>
          </a:prstGeom>
          <a:noFill/>
        </p:spPr>
        <p:txBody>
          <a:bodyPr wrap="square" rtlCol="0">
            <a:spAutoFit/>
          </a:bodyPr>
          <a:lstStyle/>
          <a:p>
            <a:pPr marL="400050" indent="-400050">
              <a:buFont typeface="+mj-lt"/>
              <a:buAutoNum type="romanUcPeriod"/>
            </a:pPr>
            <a:r>
              <a:rPr lang="fr-FR" b="1" dirty="0" smtClean="0"/>
              <a:t>ETAT DE MISE EN ŒUVRE DES RECOMMANDATIONS DU DERNIER ATELIER</a:t>
            </a:r>
          </a:p>
          <a:p>
            <a:endParaRPr lang="fr-FR" b="1" dirty="0"/>
          </a:p>
          <a:p>
            <a:endParaRPr lang="fr-FR" dirty="0"/>
          </a:p>
        </p:txBody>
      </p:sp>
      <p:sp>
        <p:nvSpPr>
          <p:cNvPr id="2" name="Espace réservé du pied de page 1"/>
          <p:cNvSpPr>
            <a:spLocks noGrp="1"/>
          </p:cNvSpPr>
          <p:nvPr>
            <p:ph type="ftr" sz="quarter" idx="11"/>
          </p:nvPr>
        </p:nvSpPr>
        <p:spPr>
          <a:xfrm>
            <a:off x="2671717" y="6594864"/>
            <a:ext cx="7619999" cy="365125"/>
          </a:xfrm>
        </p:spPr>
        <p:txBody>
          <a:bodyPr/>
          <a:lstStyle/>
          <a:p>
            <a:r>
              <a:rPr lang="fr-FR" sz="1100" b="1" dirty="0">
                <a:solidFill>
                  <a:srgbClr val="00B050"/>
                </a:solidFill>
              </a:rPr>
              <a:t>Atelier Régional sur les comptes nationaux                                        Ouagadougou; 7- 11 octobre 2019</a:t>
            </a:r>
            <a:endParaRPr lang="en-US" sz="1100" b="1" dirty="0">
              <a:solidFill>
                <a:srgbClr val="00B050"/>
              </a:solidFill>
            </a:endParaRPr>
          </a:p>
        </p:txBody>
      </p:sp>
      <p:sp>
        <p:nvSpPr>
          <p:cNvPr id="3" name="Espace réservé du numéro de diapositive 2"/>
          <p:cNvSpPr>
            <a:spLocks noGrp="1"/>
          </p:cNvSpPr>
          <p:nvPr>
            <p:ph type="sldNum" sz="quarter" idx="12"/>
          </p:nvPr>
        </p:nvSpPr>
        <p:spPr/>
        <p:txBody>
          <a:bodyPr/>
          <a:lstStyle/>
          <a:p>
            <a:fld id="{D57F1E4F-1CFF-5643-939E-217C01CDF565}" type="slidenum">
              <a:rPr lang="en-US" smtClean="0"/>
              <a:pPr/>
              <a:t>4</a:t>
            </a:fld>
            <a:endParaRPr lang="en-US" dirty="0"/>
          </a:p>
        </p:txBody>
      </p:sp>
      <p:graphicFrame>
        <p:nvGraphicFramePr>
          <p:cNvPr id="6" name="Tableau 5"/>
          <p:cNvGraphicFramePr>
            <a:graphicFrameLocks noGrp="1"/>
          </p:cNvGraphicFramePr>
          <p:nvPr>
            <p:extLst>
              <p:ext uri="{D42A27DB-BD31-4B8C-83A1-F6EECF244321}">
                <p14:modId xmlns:p14="http://schemas.microsoft.com/office/powerpoint/2010/main" val="4108063798"/>
              </p:ext>
            </p:extLst>
          </p:nvPr>
        </p:nvGraphicFramePr>
        <p:xfrm>
          <a:off x="1734297" y="1798639"/>
          <a:ext cx="9494838" cy="4767125"/>
        </p:xfrm>
        <a:graphic>
          <a:graphicData uri="http://schemas.openxmlformats.org/drawingml/2006/table">
            <a:tbl>
              <a:tblPr>
                <a:tableStyleId>{5C22544A-7EE6-4342-B048-85BDC9FD1C3A}</a:tableStyleId>
              </a:tblPr>
              <a:tblGrid>
                <a:gridCol w="4745292"/>
                <a:gridCol w="4749546"/>
              </a:tblGrid>
              <a:tr h="585600">
                <a:tc>
                  <a:txBody>
                    <a:bodyPr/>
                    <a:lstStyle/>
                    <a:p>
                      <a:pPr algn="ctr" fontAlgn="ctr"/>
                      <a:r>
                        <a:rPr lang="fr-FR" sz="1400" b="1" u="none" strike="noStrike" dirty="0" smtClean="0">
                          <a:effectLst/>
                        </a:rPr>
                        <a:t> </a:t>
                      </a:r>
                      <a:r>
                        <a:rPr lang="fr-FR" sz="1400" b="1" u="none" strike="noStrike" baseline="0" dirty="0" smtClean="0">
                          <a:effectLst/>
                        </a:rPr>
                        <a:t> R</a:t>
                      </a:r>
                      <a:r>
                        <a:rPr lang="fr-FR" sz="1400" b="1" u="none" strike="noStrike" dirty="0" smtClean="0">
                          <a:effectLst/>
                        </a:rPr>
                        <a:t>ecommandations </a:t>
                      </a:r>
                      <a:r>
                        <a:rPr lang="fr-FR" sz="1400" b="1" u="none" strike="noStrike" dirty="0">
                          <a:effectLst/>
                        </a:rPr>
                        <a:t>de l’atelier de novembre 2018</a:t>
                      </a:r>
                      <a:endParaRPr lang="fr-FR" sz="1400" b="1" i="0" u="none" strike="noStrike" dirty="0">
                        <a:solidFill>
                          <a:srgbClr val="000000"/>
                        </a:solidFill>
                        <a:effectLst/>
                        <a:latin typeface="Arial" panose="020B0604020202020204" pitchFamily="34" charset="0"/>
                      </a:endParaRPr>
                    </a:p>
                  </a:txBody>
                  <a:tcPr marL="6180" marR="6180" marT="6180" marB="0" anchor="ctr">
                    <a:solidFill>
                      <a:schemeClr val="accent3">
                        <a:lumMod val="60000"/>
                        <a:lumOff val="40000"/>
                      </a:schemeClr>
                    </a:solidFill>
                  </a:tcPr>
                </a:tc>
                <a:tc>
                  <a:txBody>
                    <a:bodyPr/>
                    <a:lstStyle/>
                    <a:p>
                      <a:pPr algn="ctr" fontAlgn="ctr"/>
                      <a:endParaRPr lang="fr-FR" sz="1400" b="1" u="none" strike="noStrike" dirty="0" smtClean="0">
                        <a:effectLst/>
                      </a:endParaRPr>
                    </a:p>
                    <a:p>
                      <a:pPr algn="ctr" fontAlgn="ctr"/>
                      <a:r>
                        <a:rPr lang="fr-FR" sz="1400" b="1" u="none" strike="noStrike" dirty="0" smtClean="0">
                          <a:effectLst/>
                        </a:rPr>
                        <a:t> Etat </a:t>
                      </a:r>
                      <a:r>
                        <a:rPr lang="fr-FR" sz="1400" b="1" u="none" strike="noStrike" dirty="0">
                          <a:effectLst/>
                        </a:rPr>
                        <a:t>de mise en </a:t>
                      </a:r>
                      <a:r>
                        <a:rPr lang="fr-FR" sz="1400" b="1" u="none" strike="noStrike" dirty="0" smtClean="0">
                          <a:effectLst/>
                        </a:rPr>
                        <a:t>œuvre des recommandations</a:t>
                      </a:r>
                    </a:p>
                    <a:p>
                      <a:pPr algn="ctr" fontAlgn="ctr"/>
                      <a:endParaRPr lang="fr-FR" sz="1400" b="1" i="0" u="none" strike="noStrike" dirty="0">
                        <a:solidFill>
                          <a:srgbClr val="000000"/>
                        </a:solidFill>
                        <a:effectLst/>
                        <a:latin typeface="Arial" panose="020B0604020202020204" pitchFamily="34" charset="0"/>
                      </a:endParaRPr>
                    </a:p>
                  </a:txBody>
                  <a:tcPr marL="6180" marR="6180" marT="6180" marB="0" anchor="ctr">
                    <a:solidFill>
                      <a:schemeClr val="accent3">
                        <a:lumMod val="60000"/>
                        <a:lumOff val="40000"/>
                      </a:schemeClr>
                    </a:solidFill>
                  </a:tcPr>
                </a:tc>
              </a:tr>
              <a:tr h="418129">
                <a:tc rowSpan="3">
                  <a:txBody>
                    <a:bodyPr/>
                    <a:lstStyle/>
                    <a:p>
                      <a:pPr algn="l" fontAlgn="ctr"/>
                      <a:r>
                        <a:rPr lang="fr-FR" sz="1200" u="none" strike="noStrike" dirty="0">
                          <a:effectLst/>
                        </a:rPr>
                        <a:t>1. Renforcer les services en charge de la production des comptes nationaux en ressources humaines de qualité </a:t>
                      </a:r>
                      <a:endParaRPr lang="fr-FR" sz="1200" b="0" i="0" u="none" strike="noStrike" dirty="0">
                        <a:solidFill>
                          <a:srgbClr val="000000"/>
                        </a:solidFill>
                        <a:effectLst/>
                        <a:latin typeface="Arial" panose="020B0604020202020204" pitchFamily="34" charset="0"/>
                      </a:endParaRPr>
                    </a:p>
                  </a:txBody>
                  <a:tcPr marL="6180" marR="6180" marT="6180" marB="0" anchor="ctr"/>
                </a:tc>
                <a:tc>
                  <a:txBody>
                    <a:bodyPr/>
                    <a:lstStyle/>
                    <a:p>
                      <a:pPr algn="ctr" fontAlgn="ctr"/>
                      <a:r>
                        <a:rPr lang="fr-FR" sz="1200" u="none" strike="noStrike" dirty="0">
                          <a:effectLst/>
                        </a:rPr>
                        <a:t>4 nouvelles recrues;</a:t>
                      </a:r>
                      <a:endParaRPr lang="fr-FR" sz="1200" b="0" i="0" u="none" strike="noStrike" dirty="0">
                        <a:solidFill>
                          <a:srgbClr val="000000"/>
                        </a:solidFill>
                        <a:effectLst/>
                        <a:latin typeface="Arial" panose="020B0604020202020204" pitchFamily="34" charset="0"/>
                      </a:endParaRPr>
                    </a:p>
                  </a:txBody>
                  <a:tcPr marL="6180" marR="6180" marT="6180" marB="0" anchor="ctr"/>
                </a:tc>
              </a:tr>
              <a:tr h="418129">
                <a:tc vMerge="1">
                  <a:txBody>
                    <a:bodyPr/>
                    <a:lstStyle/>
                    <a:p>
                      <a:endParaRPr lang="fr-FR"/>
                    </a:p>
                  </a:txBody>
                  <a:tcPr/>
                </a:tc>
                <a:tc>
                  <a:txBody>
                    <a:bodyPr/>
                    <a:lstStyle/>
                    <a:p>
                      <a:pPr algn="ctr" fontAlgn="ctr"/>
                      <a:r>
                        <a:rPr lang="fr-FR" sz="1200" u="none" strike="noStrike" dirty="0">
                          <a:effectLst/>
                        </a:rPr>
                        <a:t>3 Départs et 1 agent en formation;</a:t>
                      </a:r>
                      <a:endParaRPr lang="fr-FR" sz="1200" b="0" i="0" u="none" strike="noStrike" dirty="0">
                        <a:solidFill>
                          <a:srgbClr val="000000"/>
                        </a:solidFill>
                        <a:effectLst/>
                        <a:latin typeface="Arial" panose="020B0604020202020204" pitchFamily="34" charset="0"/>
                      </a:endParaRPr>
                    </a:p>
                  </a:txBody>
                  <a:tcPr marL="6180" marR="6180" marT="6180" marB="0" anchor="ctr"/>
                </a:tc>
              </a:tr>
              <a:tr h="418129">
                <a:tc vMerge="1">
                  <a:txBody>
                    <a:bodyPr/>
                    <a:lstStyle/>
                    <a:p>
                      <a:endParaRPr lang="fr-FR"/>
                    </a:p>
                  </a:txBody>
                  <a:tcPr/>
                </a:tc>
                <a:tc>
                  <a:txBody>
                    <a:bodyPr/>
                    <a:lstStyle/>
                    <a:p>
                      <a:pPr algn="ctr" fontAlgn="ctr"/>
                      <a:r>
                        <a:rPr lang="fr-FR" sz="1200" u="none" strike="noStrike" dirty="0">
                          <a:effectLst/>
                        </a:rPr>
                        <a:t>au total 20 agents dont 14 cadres supérieurs, 4 cadres moyens et 2 agents d'appui;</a:t>
                      </a:r>
                      <a:endParaRPr lang="fr-FR" sz="1200" b="0" i="0" u="none" strike="noStrike" dirty="0">
                        <a:solidFill>
                          <a:srgbClr val="000000"/>
                        </a:solidFill>
                        <a:effectLst/>
                        <a:latin typeface="Arial" panose="020B0604020202020204" pitchFamily="34" charset="0"/>
                      </a:endParaRPr>
                    </a:p>
                  </a:txBody>
                  <a:tcPr marL="6180" marR="6180" marT="6180" marB="0" anchor="ctr"/>
                </a:tc>
              </a:tr>
              <a:tr h="668457">
                <a:tc>
                  <a:txBody>
                    <a:bodyPr/>
                    <a:lstStyle/>
                    <a:p>
                      <a:pPr algn="l" fontAlgn="ctr"/>
                      <a:r>
                        <a:rPr lang="fr-FR" sz="1200" u="none" strike="noStrike" dirty="0">
                          <a:effectLst/>
                        </a:rPr>
                        <a:t>2. Poursuivre les efforts pour la résorption des retards dans la production et la publication des comptes nationaux selon le SCN 93 jusqu’à la publication de la série retropolée selon le SCN 2008</a:t>
                      </a:r>
                      <a:endParaRPr lang="fr-FR" sz="1200" b="0" i="0" u="none" strike="noStrike" dirty="0">
                        <a:solidFill>
                          <a:srgbClr val="000000"/>
                        </a:solidFill>
                        <a:effectLst/>
                        <a:latin typeface="Arial" panose="020B0604020202020204" pitchFamily="34" charset="0"/>
                      </a:endParaRPr>
                    </a:p>
                  </a:txBody>
                  <a:tcPr marL="6180" marR="6180" marT="6180" marB="0" anchor="ctr">
                    <a:solidFill>
                      <a:schemeClr val="bg1">
                        <a:lumMod val="75000"/>
                      </a:schemeClr>
                    </a:solidFill>
                  </a:tcPr>
                </a:tc>
                <a:tc>
                  <a:txBody>
                    <a:bodyPr/>
                    <a:lstStyle/>
                    <a:p>
                      <a:pPr algn="ctr" fontAlgn="ctr"/>
                      <a:r>
                        <a:rPr lang="fr-FR" sz="1200" u="none" strike="noStrike" dirty="0">
                          <a:effectLst/>
                        </a:rPr>
                        <a:t>Pas de retard </a:t>
                      </a:r>
                      <a:endParaRPr lang="fr-FR" sz="1200" b="0" i="0" u="none" strike="noStrike" dirty="0">
                        <a:solidFill>
                          <a:srgbClr val="000000"/>
                        </a:solidFill>
                        <a:effectLst/>
                        <a:latin typeface="Arial" panose="020B0604020202020204" pitchFamily="34" charset="0"/>
                      </a:endParaRPr>
                    </a:p>
                  </a:txBody>
                  <a:tcPr marL="6180" marR="6180" marT="6180" marB="0" anchor="ctr">
                    <a:solidFill>
                      <a:schemeClr val="bg1">
                        <a:lumMod val="75000"/>
                      </a:schemeClr>
                    </a:solidFill>
                  </a:tcPr>
                </a:tc>
              </a:tr>
              <a:tr h="418129">
                <a:tc>
                  <a:txBody>
                    <a:bodyPr/>
                    <a:lstStyle/>
                    <a:p>
                      <a:pPr algn="l" fontAlgn="ctr"/>
                      <a:r>
                        <a:rPr lang="fr-FR" sz="1200" u="none" strike="noStrike" dirty="0">
                          <a:effectLst/>
                        </a:rPr>
                        <a:t>3. Accélérer la validation et la diffusion des nomenclatures nationales d’activités et de produits </a:t>
                      </a:r>
                      <a:endParaRPr lang="fr-FR" sz="1200" b="0" i="0" u="none" strike="noStrike" dirty="0">
                        <a:solidFill>
                          <a:srgbClr val="000000"/>
                        </a:solidFill>
                        <a:effectLst/>
                        <a:latin typeface="Arial" panose="020B0604020202020204" pitchFamily="34" charset="0"/>
                      </a:endParaRPr>
                    </a:p>
                  </a:txBody>
                  <a:tcPr marL="6180" marR="6180" marT="6180" marB="0" anchor="ctr"/>
                </a:tc>
                <a:tc>
                  <a:txBody>
                    <a:bodyPr/>
                    <a:lstStyle/>
                    <a:p>
                      <a:pPr algn="ctr" fontAlgn="ctr"/>
                      <a:r>
                        <a:rPr lang="fr-FR" sz="1200" u="none" strike="noStrike" dirty="0">
                          <a:effectLst/>
                        </a:rPr>
                        <a:t>Déjà réalisé depuis 2014</a:t>
                      </a:r>
                      <a:endParaRPr lang="fr-FR" sz="1200" b="0" i="0" u="none" strike="noStrike" dirty="0">
                        <a:solidFill>
                          <a:srgbClr val="000000"/>
                        </a:solidFill>
                        <a:effectLst/>
                        <a:latin typeface="Arial" panose="020B0604020202020204" pitchFamily="34" charset="0"/>
                      </a:endParaRPr>
                    </a:p>
                  </a:txBody>
                  <a:tcPr marL="6180" marR="6180" marT="6180" marB="0" anchor="ctr"/>
                </a:tc>
              </a:tr>
              <a:tr h="668457">
                <a:tc>
                  <a:txBody>
                    <a:bodyPr/>
                    <a:lstStyle/>
                    <a:p>
                      <a:pPr marL="0" algn="ctr" defTabSz="457200" rtl="0" eaLnBrk="1" fontAlgn="ctr" latinLnBrk="0" hangingPunct="1"/>
                      <a:r>
                        <a:rPr lang="fr-FR" sz="1200" u="none" strike="noStrike" kern="1200" dirty="0">
                          <a:solidFill>
                            <a:schemeClr val="dk1"/>
                          </a:solidFill>
                          <a:effectLst/>
                          <a:latin typeface="+mn-lt"/>
                          <a:ea typeface="+mn-ea"/>
                          <a:cs typeface="+mn-cs"/>
                        </a:rPr>
                        <a:t>4. Mettre en place des stratégies pour pérenniser les acquis de la rénovation des comptes nationaux (mobilisation des ressources humaines, matérielles et financières, respect des normes internationales et des délais de diffusion, etc.) </a:t>
                      </a:r>
                    </a:p>
                  </a:txBody>
                  <a:tcPr marL="6180" marR="6180" marT="6180" marB="0" anchor="ctr">
                    <a:solidFill>
                      <a:schemeClr val="bg1">
                        <a:lumMod val="75000"/>
                      </a:schemeClr>
                    </a:solidFill>
                  </a:tcPr>
                </a:tc>
                <a:tc>
                  <a:txBody>
                    <a:bodyPr/>
                    <a:lstStyle/>
                    <a:p>
                      <a:pPr marL="0" algn="ctr" defTabSz="457200" rtl="0" eaLnBrk="1" fontAlgn="ctr" latinLnBrk="0" hangingPunct="1"/>
                      <a:r>
                        <a:rPr lang="fr-FR" sz="1200" u="none" strike="noStrike" kern="1200" dirty="0">
                          <a:solidFill>
                            <a:schemeClr val="dk1"/>
                          </a:solidFill>
                          <a:effectLst/>
                          <a:latin typeface="+mn-lt"/>
                          <a:ea typeface="+mn-ea"/>
                          <a:cs typeface="+mn-cs"/>
                        </a:rPr>
                        <a:t>En cours d’exécution</a:t>
                      </a:r>
                    </a:p>
                  </a:txBody>
                  <a:tcPr marL="6180" marR="6180" marT="6180" marB="0" anchor="ctr">
                    <a:solidFill>
                      <a:schemeClr val="bg1">
                        <a:lumMod val="75000"/>
                      </a:schemeClr>
                    </a:solidFill>
                  </a:tcPr>
                </a:tc>
              </a:tr>
              <a:tr h="502743">
                <a:tc>
                  <a:txBody>
                    <a:bodyPr/>
                    <a:lstStyle/>
                    <a:p>
                      <a:pPr algn="l" fontAlgn="ctr"/>
                      <a:r>
                        <a:rPr lang="fr-FR" sz="1200" u="none" strike="noStrike" dirty="0">
                          <a:effectLst/>
                        </a:rPr>
                        <a:t>5. Asseoir un cadre de concertation entre les INS et la BCEAO pour s’accorder sur la méthodologie d’évaluation du SIFIM et sa répartition (notamment à l’importation et à l’exportation)</a:t>
                      </a:r>
                      <a:endParaRPr lang="fr-FR" sz="1200" b="0" i="0" u="none" strike="noStrike" dirty="0">
                        <a:solidFill>
                          <a:srgbClr val="000000"/>
                        </a:solidFill>
                        <a:effectLst/>
                        <a:latin typeface="Arial" panose="020B0604020202020204" pitchFamily="34" charset="0"/>
                      </a:endParaRPr>
                    </a:p>
                  </a:txBody>
                  <a:tcPr marL="6180" marR="6180" marT="6180" marB="0" anchor="ctr"/>
                </a:tc>
                <a:tc>
                  <a:txBody>
                    <a:bodyPr/>
                    <a:lstStyle/>
                    <a:p>
                      <a:pPr algn="ctr" fontAlgn="ctr"/>
                      <a:r>
                        <a:rPr lang="fr-FR" sz="1200" u="none" strike="noStrike" dirty="0">
                          <a:effectLst/>
                        </a:rPr>
                        <a:t>Pas atteint</a:t>
                      </a:r>
                      <a:endParaRPr lang="fr-FR" sz="1200" b="0" i="0" u="none" strike="noStrike" dirty="0">
                        <a:solidFill>
                          <a:srgbClr val="000000"/>
                        </a:solidFill>
                        <a:effectLst/>
                        <a:latin typeface="Arial" panose="020B0604020202020204" pitchFamily="34" charset="0"/>
                      </a:endParaRPr>
                    </a:p>
                  </a:txBody>
                  <a:tcPr marL="6180" marR="6180" marT="6180" marB="0" anchor="ctr"/>
                </a:tc>
              </a:tr>
              <a:tr h="418129">
                <a:tc>
                  <a:txBody>
                    <a:bodyPr/>
                    <a:lstStyle/>
                    <a:p>
                      <a:pPr marL="0" algn="ctr" defTabSz="457200" rtl="0" eaLnBrk="1" fontAlgn="ctr" latinLnBrk="0" hangingPunct="1"/>
                      <a:r>
                        <a:rPr lang="fr-FR" sz="1200" u="none" strike="noStrike" kern="1200" dirty="0">
                          <a:solidFill>
                            <a:schemeClr val="dk1"/>
                          </a:solidFill>
                          <a:effectLst/>
                          <a:latin typeface="+mn-lt"/>
                          <a:ea typeface="+mn-ea"/>
                          <a:cs typeface="+mn-cs"/>
                        </a:rPr>
                        <a:t>6. Accélérer la mise en œuvre du SCN 2008 tel que prévu dans les plans d’actions </a:t>
                      </a:r>
                    </a:p>
                  </a:txBody>
                  <a:tcPr marL="6180" marR="6180" marT="6180" marB="0" anchor="ctr">
                    <a:solidFill>
                      <a:schemeClr val="bg1">
                        <a:lumMod val="75000"/>
                      </a:schemeClr>
                    </a:solidFill>
                  </a:tcPr>
                </a:tc>
                <a:tc>
                  <a:txBody>
                    <a:bodyPr/>
                    <a:lstStyle/>
                    <a:p>
                      <a:pPr marL="0" algn="ctr" defTabSz="457200" rtl="0" eaLnBrk="1" fontAlgn="ctr" latinLnBrk="0" hangingPunct="1"/>
                      <a:r>
                        <a:rPr lang="fr-FR" sz="1200" u="none" strike="noStrike" kern="1200" dirty="0">
                          <a:solidFill>
                            <a:schemeClr val="dk1"/>
                          </a:solidFill>
                          <a:effectLst/>
                          <a:latin typeface="+mn-lt"/>
                          <a:ea typeface="+mn-ea"/>
                          <a:cs typeface="+mn-cs"/>
                        </a:rPr>
                        <a:t>En cours</a:t>
                      </a:r>
                    </a:p>
                  </a:txBody>
                  <a:tcPr marL="6180" marR="6180" marT="6180" marB="0" anchor="ctr">
                    <a:solidFill>
                      <a:schemeClr val="bg1">
                        <a:lumMod val="75000"/>
                      </a:schemeClr>
                    </a:solidFill>
                  </a:tcPr>
                </a:tc>
              </a:tr>
            </a:tbl>
          </a:graphicData>
        </a:graphic>
      </p:graphicFrame>
    </p:spTree>
    <p:extLst>
      <p:ext uri="{BB962C8B-B14F-4D97-AF65-F5344CB8AC3E}">
        <p14:creationId xmlns:p14="http://schemas.microsoft.com/office/powerpoint/2010/main" val="3962876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6"/>
          <p:cNvPicPr>
            <a:picLocks noChangeAspect="1" noChangeArrowheads="1"/>
          </p:cNvPicPr>
          <p:nvPr/>
        </p:nvPicPr>
        <p:blipFill>
          <a:blip r:embed="rId2" cstate="print"/>
          <a:srcRect/>
          <a:stretch>
            <a:fillRect/>
          </a:stretch>
        </p:blipFill>
        <p:spPr bwMode="auto">
          <a:xfrm>
            <a:off x="643944" y="231820"/>
            <a:ext cx="1571222" cy="1068946"/>
          </a:xfrm>
          <a:prstGeom prst="rect">
            <a:avLst/>
          </a:prstGeom>
          <a:noFill/>
          <a:ln w="9525">
            <a:noFill/>
            <a:miter lim="800000"/>
            <a:headEnd/>
            <a:tailEnd/>
          </a:ln>
        </p:spPr>
      </p:pic>
      <p:pic>
        <p:nvPicPr>
          <p:cNvPr id="7" name="Image 6"/>
          <p:cNvPicPr>
            <a:picLocks noChangeAspect="1"/>
          </p:cNvPicPr>
          <p:nvPr/>
        </p:nvPicPr>
        <p:blipFill>
          <a:blip r:embed="rId3" cstate="print"/>
          <a:stretch>
            <a:fillRect/>
          </a:stretch>
        </p:blipFill>
        <p:spPr>
          <a:xfrm>
            <a:off x="10291716" y="231819"/>
            <a:ext cx="1247754" cy="875763"/>
          </a:xfrm>
          <a:prstGeom prst="rect">
            <a:avLst/>
          </a:prstGeom>
        </p:spPr>
      </p:pic>
      <p:sp>
        <p:nvSpPr>
          <p:cNvPr id="10" name="ZoneTexte 9"/>
          <p:cNvSpPr txBox="1"/>
          <p:nvPr/>
        </p:nvSpPr>
        <p:spPr>
          <a:xfrm>
            <a:off x="1935546" y="1230505"/>
            <a:ext cx="10045521" cy="923330"/>
          </a:xfrm>
          <a:prstGeom prst="rect">
            <a:avLst/>
          </a:prstGeom>
          <a:noFill/>
        </p:spPr>
        <p:txBody>
          <a:bodyPr wrap="square" rtlCol="0">
            <a:spAutoFit/>
          </a:bodyPr>
          <a:lstStyle/>
          <a:p>
            <a:pPr marL="400050" indent="-400050">
              <a:buFont typeface="+mj-lt"/>
              <a:buAutoNum type="romanUcPeriod"/>
            </a:pPr>
            <a:r>
              <a:rPr lang="fr-FR" b="1" dirty="0" smtClean="0"/>
              <a:t>ETAT DE MISE EN ŒUVRE DES RECOMMANDATIONS DU DERNIER ATELIER</a:t>
            </a:r>
          </a:p>
          <a:p>
            <a:endParaRPr lang="fr-FR" b="1" dirty="0"/>
          </a:p>
          <a:p>
            <a:endParaRPr lang="fr-FR" dirty="0"/>
          </a:p>
        </p:txBody>
      </p:sp>
      <p:sp>
        <p:nvSpPr>
          <p:cNvPr id="2" name="Espace réservé du pied de page 1"/>
          <p:cNvSpPr>
            <a:spLocks noGrp="1"/>
          </p:cNvSpPr>
          <p:nvPr>
            <p:ph type="ftr" sz="quarter" idx="11"/>
          </p:nvPr>
        </p:nvSpPr>
        <p:spPr>
          <a:xfrm>
            <a:off x="2671717" y="6594864"/>
            <a:ext cx="7619999" cy="365125"/>
          </a:xfrm>
        </p:spPr>
        <p:txBody>
          <a:bodyPr/>
          <a:lstStyle/>
          <a:p>
            <a:r>
              <a:rPr lang="fr-FR" sz="1100" b="1" dirty="0">
                <a:solidFill>
                  <a:srgbClr val="00B050"/>
                </a:solidFill>
              </a:rPr>
              <a:t>Atelier Régional sur les comptes nationaux                                        Ouagadougou; 7- 11 octobre 2019</a:t>
            </a:r>
            <a:endParaRPr lang="en-US" sz="1100" b="1" dirty="0">
              <a:solidFill>
                <a:srgbClr val="00B050"/>
              </a:solidFill>
            </a:endParaRPr>
          </a:p>
        </p:txBody>
      </p:sp>
      <p:sp>
        <p:nvSpPr>
          <p:cNvPr id="3" name="Espace réservé du numéro de diapositive 2"/>
          <p:cNvSpPr>
            <a:spLocks noGrp="1"/>
          </p:cNvSpPr>
          <p:nvPr>
            <p:ph type="sldNum" sz="quarter" idx="12"/>
          </p:nvPr>
        </p:nvSpPr>
        <p:spPr/>
        <p:txBody>
          <a:bodyPr/>
          <a:lstStyle/>
          <a:p>
            <a:fld id="{D57F1E4F-1CFF-5643-939E-217C01CDF565}" type="slidenum">
              <a:rPr lang="en-US" smtClean="0"/>
              <a:pPr/>
              <a:t>5</a:t>
            </a:fld>
            <a:endParaRPr lang="en-US" dirty="0"/>
          </a:p>
        </p:txBody>
      </p:sp>
      <p:graphicFrame>
        <p:nvGraphicFramePr>
          <p:cNvPr id="4" name="Tableau 3"/>
          <p:cNvGraphicFramePr>
            <a:graphicFrameLocks noGrp="1"/>
          </p:cNvGraphicFramePr>
          <p:nvPr>
            <p:extLst>
              <p:ext uri="{D42A27DB-BD31-4B8C-83A1-F6EECF244321}">
                <p14:modId xmlns:p14="http://schemas.microsoft.com/office/powerpoint/2010/main" val="1296718985"/>
              </p:ext>
            </p:extLst>
          </p:nvPr>
        </p:nvGraphicFramePr>
        <p:xfrm>
          <a:off x="1687033" y="1692170"/>
          <a:ext cx="9134475" cy="4768789"/>
        </p:xfrm>
        <a:graphic>
          <a:graphicData uri="http://schemas.openxmlformats.org/drawingml/2006/table">
            <a:tbl>
              <a:tblPr>
                <a:tableStyleId>{5C22544A-7EE6-4342-B048-85BDC9FD1C3A}</a:tableStyleId>
              </a:tblPr>
              <a:tblGrid>
                <a:gridCol w="4667250"/>
                <a:gridCol w="4467225"/>
              </a:tblGrid>
              <a:tr h="465113">
                <a:tc>
                  <a:txBody>
                    <a:bodyPr/>
                    <a:lstStyle/>
                    <a:p>
                      <a:pPr marL="0" algn="ctr" defTabSz="457200" rtl="0" eaLnBrk="1" fontAlgn="ctr" latinLnBrk="0" hangingPunct="1"/>
                      <a:r>
                        <a:rPr lang="fr-FR" sz="1400" b="1" u="none" strike="noStrike" kern="1200" dirty="0" smtClean="0">
                          <a:solidFill>
                            <a:schemeClr val="dk1"/>
                          </a:solidFill>
                          <a:effectLst/>
                          <a:latin typeface="+mn-lt"/>
                          <a:ea typeface="+mn-ea"/>
                          <a:cs typeface="+mn-cs"/>
                        </a:rPr>
                        <a:t>Recommandations </a:t>
                      </a:r>
                      <a:r>
                        <a:rPr lang="fr-FR" sz="1400" b="1" u="none" strike="noStrike" kern="1200" dirty="0">
                          <a:solidFill>
                            <a:schemeClr val="dk1"/>
                          </a:solidFill>
                          <a:effectLst/>
                          <a:latin typeface="+mn-lt"/>
                          <a:ea typeface="+mn-ea"/>
                          <a:cs typeface="+mn-cs"/>
                        </a:rPr>
                        <a:t>de l’atelier de novembre 2018</a:t>
                      </a:r>
                    </a:p>
                  </a:txBody>
                  <a:tcPr marL="6180" marR="6180" marT="6180" marB="0" anchor="ctr">
                    <a:solidFill>
                      <a:schemeClr val="accent3">
                        <a:lumMod val="60000"/>
                        <a:lumOff val="40000"/>
                      </a:schemeClr>
                    </a:solidFill>
                  </a:tcPr>
                </a:tc>
                <a:tc>
                  <a:txBody>
                    <a:bodyPr/>
                    <a:lstStyle/>
                    <a:p>
                      <a:pPr marL="0" algn="ctr" defTabSz="457200" rtl="0" eaLnBrk="1" fontAlgn="ctr" latinLnBrk="0" hangingPunct="1"/>
                      <a:r>
                        <a:rPr lang="fr-FR" sz="1400" b="1" u="none" strike="noStrike" kern="1200" dirty="0" smtClean="0">
                          <a:solidFill>
                            <a:schemeClr val="dk1"/>
                          </a:solidFill>
                          <a:effectLst/>
                          <a:latin typeface="+mn-lt"/>
                          <a:ea typeface="+mn-ea"/>
                          <a:cs typeface="+mn-cs"/>
                        </a:rPr>
                        <a:t>Etat de mise en œuvre des recommandations</a:t>
                      </a:r>
                      <a:endParaRPr lang="fr-FR" sz="1400" b="1" u="none" strike="noStrike" kern="1200" dirty="0">
                        <a:solidFill>
                          <a:schemeClr val="dk1"/>
                        </a:solidFill>
                        <a:effectLst/>
                        <a:latin typeface="+mn-lt"/>
                        <a:ea typeface="+mn-ea"/>
                        <a:cs typeface="+mn-cs"/>
                      </a:endParaRPr>
                    </a:p>
                  </a:txBody>
                  <a:tcPr marL="6180" marR="6180" marT="6180" marB="0" anchor="ctr">
                    <a:solidFill>
                      <a:schemeClr val="accent3">
                        <a:lumMod val="60000"/>
                        <a:lumOff val="40000"/>
                      </a:schemeClr>
                    </a:solidFill>
                  </a:tcPr>
                </a:tc>
              </a:tr>
              <a:tr h="693806">
                <a:tc>
                  <a:txBody>
                    <a:bodyPr/>
                    <a:lstStyle/>
                    <a:p>
                      <a:pPr algn="l" fontAlgn="ctr"/>
                      <a:r>
                        <a:rPr lang="fr-FR" sz="1200" u="none" strike="noStrike" dirty="0">
                          <a:effectLst/>
                        </a:rPr>
                        <a:t>7. Organiser des ateliers techniques d’examen des résultats des comptes nationaux de la nouvelle année de base étendu aux partenaires</a:t>
                      </a:r>
                      <a:endParaRPr lang="fr-FR" sz="1200" b="0" i="0" u="none" strike="noStrike" dirty="0">
                        <a:solidFill>
                          <a:srgbClr val="000000"/>
                        </a:solidFill>
                        <a:effectLst/>
                        <a:latin typeface="Arial" panose="020B0604020202020204" pitchFamily="34" charset="0"/>
                      </a:endParaRPr>
                    </a:p>
                  </a:txBody>
                  <a:tcPr marL="6180" marR="6180" marT="6180" marB="0" anchor="ctr"/>
                </a:tc>
                <a:tc>
                  <a:txBody>
                    <a:bodyPr/>
                    <a:lstStyle/>
                    <a:p>
                      <a:pPr algn="ctr" fontAlgn="ctr"/>
                      <a:r>
                        <a:rPr lang="fr-FR" sz="1200" u="none" strike="noStrike" dirty="0">
                          <a:effectLst/>
                        </a:rPr>
                        <a:t>En préparation</a:t>
                      </a:r>
                      <a:endParaRPr lang="fr-FR" sz="1200" b="0" i="0" u="none" strike="noStrike" dirty="0">
                        <a:solidFill>
                          <a:srgbClr val="000000"/>
                        </a:solidFill>
                        <a:effectLst/>
                        <a:latin typeface="Arial" panose="020B0604020202020204" pitchFamily="34" charset="0"/>
                      </a:endParaRPr>
                    </a:p>
                  </a:txBody>
                  <a:tcPr marL="6180" marR="6180" marT="6180" marB="0" anchor="ctr"/>
                </a:tc>
              </a:tr>
              <a:tr h="605955">
                <a:tc>
                  <a:txBody>
                    <a:bodyPr/>
                    <a:lstStyle/>
                    <a:p>
                      <a:pPr algn="l" fontAlgn="ctr"/>
                      <a:r>
                        <a:rPr lang="fr-FR" sz="1200" u="none" strike="noStrike" dirty="0">
                          <a:effectLst/>
                        </a:rPr>
                        <a:t>8. Elaborer les documents méthodologiques de production des comptes nationaux</a:t>
                      </a:r>
                      <a:endParaRPr lang="fr-FR" sz="1200" b="0" i="0" u="none" strike="noStrike" dirty="0">
                        <a:solidFill>
                          <a:srgbClr val="000000"/>
                        </a:solidFill>
                        <a:effectLst/>
                        <a:latin typeface="Arial" panose="020B0604020202020204" pitchFamily="34" charset="0"/>
                      </a:endParaRPr>
                    </a:p>
                  </a:txBody>
                  <a:tcPr marL="6180" marR="6180" marT="6180" marB="0" anchor="ctr">
                    <a:solidFill>
                      <a:schemeClr val="bg1">
                        <a:lumMod val="75000"/>
                      </a:schemeClr>
                    </a:solidFill>
                  </a:tcPr>
                </a:tc>
                <a:tc>
                  <a:txBody>
                    <a:bodyPr/>
                    <a:lstStyle/>
                    <a:p>
                      <a:pPr algn="ctr" fontAlgn="ctr"/>
                      <a:r>
                        <a:rPr lang="fr-FR" sz="1200" u="none" strike="noStrike" dirty="0">
                          <a:effectLst/>
                        </a:rPr>
                        <a:t>En cours</a:t>
                      </a:r>
                      <a:endParaRPr lang="fr-FR" sz="1200" b="0" i="0" u="none" strike="noStrike" dirty="0">
                        <a:solidFill>
                          <a:srgbClr val="000000"/>
                        </a:solidFill>
                        <a:effectLst/>
                        <a:latin typeface="Arial" panose="020B0604020202020204" pitchFamily="34" charset="0"/>
                      </a:endParaRPr>
                    </a:p>
                  </a:txBody>
                  <a:tcPr marL="6180" marR="6180" marT="6180" marB="0" anchor="ctr">
                    <a:solidFill>
                      <a:schemeClr val="bg1">
                        <a:lumMod val="75000"/>
                      </a:schemeClr>
                    </a:solidFill>
                  </a:tcPr>
                </a:tc>
              </a:tr>
              <a:tr h="922497">
                <a:tc>
                  <a:txBody>
                    <a:bodyPr/>
                    <a:lstStyle/>
                    <a:p>
                      <a:pPr algn="l" fontAlgn="ctr"/>
                      <a:r>
                        <a:rPr lang="fr-FR" sz="1200" u="none" strike="noStrike" dirty="0">
                          <a:effectLst/>
                        </a:rPr>
                        <a:t>9. Accélérer l’acquisition du logiciel Progress au profit des services des comptes nationaux pour les sept (7) Etats membres : Bénin, Burkina Faso, Côte d’Ivoire, Guinée Bissau, Mali, Niger et Togo</a:t>
                      </a:r>
                      <a:endParaRPr lang="fr-FR" sz="1200" b="0" i="0" u="none" strike="noStrike" dirty="0">
                        <a:solidFill>
                          <a:srgbClr val="000000"/>
                        </a:solidFill>
                        <a:effectLst/>
                        <a:latin typeface="Arial" panose="020B0604020202020204" pitchFamily="34" charset="0"/>
                      </a:endParaRPr>
                    </a:p>
                  </a:txBody>
                  <a:tcPr marL="6180" marR="6180" marT="6180" marB="0" anchor="ctr"/>
                </a:tc>
                <a:tc>
                  <a:txBody>
                    <a:bodyPr/>
                    <a:lstStyle/>
                    <a:p>
                      <a:pPr algn="ctr" fontAlgn="ctr"/>
                      <a:r>
                        <a:rPr lang="fr-FR" sz="1200" u="none" strike="noStrike" dirty="0">
                          <a:effectLst/>
                        </a:rPr>
                        <a:t>Pas encore</a:t>
                      </a:r>
                      <a:endParaRPr lang="fr-FR" sz="1200" b="0" i="0" u="none" strike="noStrike" dirty="0">
                        <a:solidFill>
                          <a:srgbClr val="000000"/>
                        </a:solidFill>
                        <a:effectLst/>
                        <a:latin typeface="Arial" panose="020B0604020202020204" pitchFamily="34" charset="0"/>
                      </a:endParaRPr>
                    </a:p>
                  </a:txBody>
                  <a:tcPr marL="6180" marR="6180" marT="6180" marB="0" anchor="ctr"/>
                </a:tc>
              </a:tr>
              <a:tr h="693806">
                <a:tc>
                  <a:txBody>
                    <a:bodyPr/>
                    <a:lstStyle/>
                    <a:p>
                      <a:pPr marL="0" algn="l" defTabSz="457200" rtl="0" eaLnBrk="1" fontAlgn="ctr" latinLnBrk="0" hangingPunct="1"/>
                      <a:r>
                        <a:rPr lang="fr-FR" sz="1200" u="none" strike="noStrike" kern="1200" dirty="0">
                          <a:solidFill>
                            <a:schemeClr val="dk1"/>
                          </a:solidFill>
                          <a:effectLst/>
                          <a:latin typeface="+mn-lt"/>
                          <a:ea typeface="+mn-ea"/>
                          <a:cs typeface="+mn-cs"/>
                        </a:rPr>
                        <a:t>10. Transmettre les résultats des séries des comptes nationaux produits aux institutions partenaires Commission de l’UEMOA, BCEAO, AFRISTAT et AFRITAC Ouest </a:t>
                      </a:r>
                    </a:p>
                  </a:txBody>
                  <a:tcPr marL="6180" marR="6180" marT="6180" marB="0" anchor="ctr">
                    <a:solidFill>
                      <a:schemeClr val="bg1">
                        <a:lumMod val="75000"/>
                      </a:schemeClr>
                    </a:solidFill>
                  </a:tcPr>
                </a:tc>
                <a:tc>
                  <a:txBody>
                    <a:bodyPr/>
                    <a:lstStyle/>
                    <a:p>
                      <a:pPr marL="0" algn="ctr" defTabSz="457200" rtl="0" eaLnBrk="1" fontAlgn="ctr" latinLnBrk="0" hangingPunct="1"/>
                      <a:r>
                        <a:rPr lang="fr-FR" sz="1200" u="none" strike="noStrike" kern="1200" dirty="0">
                          <a:solidFill>
                            <a:schemeClr val="dk1"/>
                          </a:solidFill>
                          <a:effectLst/>
                          <a:latin typeface="+mn-lt"/>
                          <a:ea typeface="+mn-ea"/>
                          <a:cs typeface="+mn-cs"/>
                        </a:rPr>
                        <a:t>Réalisé mais sous le SCN 93 de 1996 à 2016 et provisoires 2017</a:t>
                      </a:r>
                    </a:p>
                  </a:txBody>
                  <a:tcPr marL="6180" marR="6180" marT="6180" marB="0" anchor="ctr">
                    <a:solidFill>
                      <a:schemeClr val="bg1">
                        <a:lumMod val="75000"/>
                      </a:schemeClr>
                    </a:solidFill>
                  </a:tcPr>
                </a:tc>
              </a:tr>
              <a:tr h="693806">
                <a:tc>
                  <a:txBody>
                    <a:bodyPr/>
                    <a:lstStyle/>
                    <a:p>
                      <a:pPr algn="l" fontAlgn="ctr"/>
                      <a:r>
                        <a:rPr lang="fr-FR" sz="1200" u="none" strike="noStrike" dirty="0">
                          <a:effectLst/>
                        </a:rPr>
                        <a:t>11. Diffuser les publications des résultats des comptes nationaux en anglais pour une meilleure valorisation des acquis sur le plan international</a:t>
                      </a:r>
                      <a:endParaRPr lang="fr-FR" sz="1200" b="0" i="0" u="none" strike="noStrike" dirty="0">
                        <a:solidFill>
                          <a:srgbClr val="000000"/>
                        </a:solidFill>
                        <a:effectLst/>
                        <a:latin typeface="Arial" panose="020B0604020202020204" pitchFamily="34" charset="0"/>
                      </a:endParaRPr>
                    </a:p>
                  </a:txBody>
                  <a:tcPr marL="6180" marR="6180" marT="6180" marB="0" anchor="ctr"/>
                </a:tc>
                <a:tc>
                  <a:txBody>
                    <a:bodyPr/>
                    <a:lstStyle/>
                    <a:p>
                      <a:pPr algn="ctr" fontAlgn="ctr"/>
                      <a:r>
                        <a:rPr lang="fr-FR" sz="1200" u="none" strike="noStrike" dirty="0">
                          <a:effectLst/>
                        </a:rPr>
                        <a:t>Pas encore</a:t>
                      </a:r>
                      <a:endParaRPr lang="fr-FR" sz="1200" b="0" i="0" u="none" strike="noStrike" dirty="0">
                        <a:solidFill>
                          <a:srgbClr val="000000"/>
                        </a:solidFill>
                        <a:effectLst/>
                        <a:latin typeface="Arial" panose="020B0604020202020204" pitchFamily="34" charset="0"/>
                      </a:endParaRPr>
                    </a:p>
                  </a:txBody>
                  <a:tcPr marL="6180" marR="6180" marT="6180" marB="0" anchor="ctr"/>
                </a:tc>
              </a:tr>
              <a:tr h="693806">
                <a:tc>
                  <a:txBody>
                    <a:bodyPr/>
                    <a:lstStyle/>
                    <a:p>
                      <a:pPr marL="0" algn="l" defTabSz="457200" rtl="0" eaLnBrk="1" fontAlgn="ctr" latinLnBrk="0" hangingPunct="1"/>
                      <a:r>
                        <a:rPr lang="fr-FR" sz="1200" u="none" strike="noStrike" kern="1200" dirty="0">
                          <a:solidFill>
                            <a:schemeClr val="dk1"/>
                          </a:solidFill>
                          <a:effectLst/>
                          <a:latin typeface="+mn-lt"/>
                          <a:ea typeface="+mn-ea"/>
                          <a:cs typeface="+mn-cs"/>
                        </a:rPr>
                        <a:t>12. Impliquer les comptables nationaux dans la conception des opérations d’enquêtes en vue de prendre en compte les besoins spécifiques de la comptabilité nationale</a:t>
                      </a:r>
                    </a:p>
                  </a:txBody>
                  <a:tcPr marL="6180" marR="6180" marT="6180" marB="0" anchor="ctr">
                    <a:solidFill>
                      <a:schemeClr val="bg1">
                        <a:lumMod val="75000"/>
                      </a:schemeClr>
                    </a:solidFill>
                  </a:tcPr>
                </a:tc>
                <a:tc>
                  <a:txBody>
                    <a:bodyPr/>
                    <a:lstStyle/>
                    <a:p>
                      <a:pPr marL="0" algn="ctr" defTabSz="457200" rtl="0" eaLnBrk="1" fontAlgn="ctr" latinLnBrk="0" hangingPunct="1"/>
                      <a:r>
                        <a:rPr lang="fr-FR" sz="1200" u="none" strike="noStrike" kern="1200" dirty="0">
                          <a:solidFill>
                            <a:schemeClr val="dk1"/>
                          </a:solidFill>
                          <a:effectLst/>
                          <a:latin typeface="+mn-lt"/>
                          <a:ea typeface="+mn-ea"/>
                          <a:cs typeface="+mn-cs"/>
                        </a:rPr>
                        <a:t>En négociation</a:t>
                      </a:r>
                    </a:p>
                  </a:txBody>
                  <a:tcPr marL="6180" marR="6180" marT="6180" marB="0" anchor="ctr">
                    <a:solidFill>
                      <a:schemeClr val="bg1">
                        <a:lumMod val="75000"/>
                      </a:schemeClr>
                    </a:solidFill>
                  </a:tcPr>
                </a:tc>
              </a:tr>
            </a:tbl>
          </a:graphicData>
        </a:graphic>
      </p:graphicFrame>
    </p:spTree>
    <p:extLst>
      <p:ext uri="{BB962C8B-B14F-4D97-AF65-F5344CB8AC3E}">
        <p14:creationId xmlns:p14="http://schemas.microsoft.com/office/powerpoint/2010/main" val="5582472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6"/>
          <p:cNvPicPr>
            <a:picLocks noChangeAspect="1" noChangeArrowheads="1"/>
          </p:cNvPicPr>
          <p:nvPr/>
        </p:nvPicPr>
        <p:blipFill>
          <a:blip r:embed="rId2" cstate="print"/>
          <a:srcRect/>
          <a:stretch>
            <a:fillRect/>
          </a:stretch>
        </p:blipFill>
        <p:spPr bwMode="auto">
          <a:xfrm>
            <a:off x="643944" y="231820"/>
            <a:ext cx="1571222" cy="1068946"/>
          </a:xfrm>
          <a:prstGeom prst="rect">
            <a:avLst/>
          </a:prstGeom>
          <a:noFill/>
          <a:ln w="9525">
            <a:noFill/>
            <a:miter lim="800000"/>
            <a:headEnd/>
            <a:tailEnd/>
          </a:ln>
        </p:spPr>
      </p:pic>
      <p:pic>
        <p:nvPicPr>
          <p:cNvPr id="7" name="Image 6"/>
          <p:cNvPicPr>
            <a:picLocks noChangeAspect="1"/>
          </p:cNvPicPr>
          <p:nvPr/>
        </p:nvPicPr>
        <p:blipFill>
          <a:blip r:embed="rId3" cstate="print"/>
          <a:stretch>
            <a:fillRect/>
          </a:stretch>
        </p:blipFill>
        <p:spPr>
          <a:xfrm>
            <a:off x="10291716" y="231819"/>
            <a:ext cx="1247754" cy="875763"/>
          </a:xfrm>
          <a:prstGeom prst="rect">
            <a:avLst/>
          </a:prstGeom>
        </p:spPr>
      </p:pic>
      <p:sp>
        <p:nvSpPr>
          <p:cNvPr id="10" name="ZoneTexte 9"/>
          <p:cNvSpPr txBox="1"/>
          <p:nvPr/>
        </p:nvSpPr>
        <p:spPr>
          <a:xfrm>
            <a:off x="1614349" y="1160655"/>
            <a:ext cx="9646276" cy="1446550"/>
          </a:xfrm>
          <a:prstGeom prst="rect">
            <a:avLst/>
          </a:prstGeom>
          <a:noFill/>
        </p:spPr>
        <p:txBody>
          <a:bodyPr wrap="square" rtlCol="0">
            <a:spAutoFit/>
          </a:bodyPr>
          <a:lstStyle/>
          <a:p>
            <a:r>
              <a:rPr lang="fr-FR" b="1" dirty="0" smtClean="0"/>
              <a:t>II. MISE EN ŒUVRE DES NOMENCLATURES D’ACTIVITES ET DE </a:t>
            </a:r>
            <a:r>
              <a:rPr lang="fr-FR" b="1" dirty="0" smtClean="0"/>
              <a:t>PRODUITS</a:t>
            </a:r>
          </a:p>
          <a:p>
            <a:endParaRPr lang="fr-FR" sz="400" b="1" dirty="0" smtClean="0"/>
          </a:p>
          <a:p>
            <a:pPr algn="just"/>
            <a:endParaRPr lang="fr-FR" sz="1600" dirty="0" smtClean="0"/>
          </a:p>
          <a:p>
            <a:pPr algn="just"/>
            <a:r>
              <a:rPr lang="fr-FR" sz="1600" dirty="0" smtClean="0"/>
              <a:t>La nouvelle nomenclature de la comptabilité nationale dont le résumé est présenté ci-dessous est tiré de la nomenclature nationale CIAP qui a été élaboré depuis l’année 2014. </a:t>
            </a:r>
            <a:endParaRPr lang="fr-FR" sz="1600" dirty="0"/>
          </a:p>
          <a:p>
            <a:endParaRPr lang="fr-FR" b="1" dirty="0" smtClean="0"/>
          </a:p>
        </p:txBody>
      </p:sp>
      <p:sp>
        <p:nvSpPr>
          <p:cNvPr id="2" name="Espace réservé du pied de page 1"/>
          <p:cNvSpPr>
            <a:spLocks noGrp="1"/>
          </p:cNvSpPr>
          <p:nvPr>
            <p:ph type="ftr" sz="quarter" idx="11"/>
          </p:nvPr>
        </p:nvSpPr>
        <p:spPr>
          <a:xfrm>
            <a:off x="2627488" y="6492875"/>
            <a:ext cx="7619999" cy="365125"/>
          </a:xfrm>
        </p:spPr>
        <p:txBody>
          <a:bodyPr/>
          <a:lstStyle/>
          <a:p>
            <a:r>
              <a:rPr lang="fr-FR" sz="1100" b="1" dirty="0">
                <a:solidFill>
                  <a:srgbClr val="00B050"/>
                </a:solidFill>
              </a:rPr>
              <a:t>Atelier Régional sur les comptes nationaux                                        Ouagadougou; 7- 11 octobre 2019</a:t>
            </a:r>
            <a:endParaRPr lang="en-US" sz="1100" b="1" dirty="0">
              <a:solidFill>
                <a:srgbClr val="00B050"/>
              </a:solidFill>
            </a:endParaRPr>
          </a:p>
        </p:txBody>
      </p:sp>
      <p:sp>
        <p:nvSpPr>
          <p:cNvPr id="3" name="Espace réservé du numéro de diapositive 2"/>
          <p:cNvSpPr>
            <a:spLocks noGrp="1"/>
          </p:cNvSpPr>
          <p:nvPr>
            <p:ph type="sldNum" sz="quarter" idx="12"/>
          </p:nvPr>
        </p:nvSpPr>
        <p:spPr/>
        <p:txBody>
          <a:bodyPr/>
          <a:lstStyle/>
          <a:p>
            <a:fld id="{D57F1E4F-1CFF-5643-939E-217C01CDF565}" type="slidenum">
              <a:rPr lang="en-US" smtClean="0"/>
              <a:pPr/>
              <a:t>6</a:t>
            </a:fld>
            <a:endParaRPr lang="en-US" dirty="0"/>
          </a:p>
        </p:txBody>
      </p:sp>
      <p:graphicFrame>
        <p:nvGraphicFramePr>
          <p:cNvPr id="6" name="Tableau 5"/>
          <p:cNvGraphicFramePr>
            <a:graphicFrameLocks noGrp="1"/>
          </p:cNvGraphicFramePr>
          <p:nvPr>
            <p:extLst>
              <p:ext uri="{D42A27DB-BD31-4B8C-83A1-F6EECF244321}">
                <p14:modId xmlns:p14="http://schemas.microsoft.com/office/powerpoint/2010/main" val="1444592085"/>
              </p:ext>
            </p:extLst>
          </p:nvPr>
        </p:nvGraphicFramePr>
        <p:xfrm>
          <a:off x="1738649" y="2414021"/>
          <a:ext cx="9800821" cy="4014249"/>
        </p:xfrm>
        <a:graphic>
          <a:graphicData uri="http://schemas.openxmlformats.org/drawingml/2006/table">
            <a:tbl>
              <a:tblPr/>
              <a:tblGrid>
                <a:gridCol w="1770788"/>
                <a:gridCol w="983771"/>
                <a:gridCol w="2004434"/>
                <a:gridCol w="2115108"/>
                <a:gridCol w="983771"/>
                <a:gridCol w="1942949"/>
              </a:tblGrid>
              <a:tr h="314634">
                <a:tc>
                  <a:txBody>
                    <a:bodyPr/>
                    <a:lstStyle/>
                    <a:p>
                      <a:pPr algn="l" fontAlgn="b"/>
                      <a:r>
                        <a:rPr lang="fr-FR" sz="1600" b="0" i="0" u="none" strike="noStrike" dirty="0">
                          <a:solidFill>
                            <a:srgbClr val="000000"/>
                          </a:solidFill>
                          <a:effectLst/>
                          <a:latin typeface="+mj-lt"/>
                        </a:rPr>
                        <a:t>Activités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l" fontAlgn="b"/>
                      <a:r>
                        <a:rPr lang="fr-FR" sz="1600" b="0" i="0" u="none" strike="noStrike">
                          <a:solidFill>
                            <a:srgbClr val="000000"/>
                          </a:solidFill>
                          <a:effectLst/>
                          <a:latin typeface="+mj-lt"/>
                        </a:rPr>
                        <a:t>Produits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gridSpan="2">
                  <a:txBody>
                    <a:bodyPr/>
                    <a:lstStyle/>
                    <a:p>
                      <a:pPr algn="ctr" fontAlgn="b"/>
                      <a:r>
                        <a:rPr lang="fr-FR" sz="1600" b="0" i="0" u="none" strike="noStrike" dirty="0">
                          <a:solidFill>
                            <a:srgbClr val="000000"/>
                          </a:solidFill>
                          <a:effectLst/>
                          <a:latin typeface="+mj-lt"/>
                        </a:rPr>
                        <a:t>Secteurs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hMerge="1">
                  <a:txBody>
                    <a:bodyPr/>
                    <a:lstStyle/>
                    <a:p>
                      <a:endParaRPr lang="fr-FR"/>
                    </a:p>
                  </a:txBody>
                  <a:tcPr/>
                </a:tc>
                <a:tc gridSpan="2">
                  <a:txBody>
                    <a:bodyPr/>
                    <a:lstStyle/>
                    <a:p>
                      <a:pPr algn="ctr" fontAlgn="b"/>
                      <a:r>
                        <a:rPr lang="fr-FR" sz="1600" b="0" i="0" u="none" strike="noStrike">
                          <a:solidFill>
                            <a:srgbClr val="000000"/>
                          </a:solidFill>
                          <a:effectLst/>
                          <a:latin typeface="+mj-lt"/>
                        </a:rPr>
                        <a:t>Mode de production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hMerge="1">
                  <a:txBody>
                    <a:bodyPr/>
                    <a:lstStyle/>
                    <a:p>
                      <a:endParaRPr lang="fr-FR"/>
                    </a:p>
                  </a:txBody>
                  <a:tcPr/>
                </a:tc>
              </a:tr>
              <a:tr h="299652">
                <a:tc>
                  <a:txBody>
                    <a:bodyPr/>
                    <a:lstStyle/>
                    <a:p>
                      <a:pPr algn="l" fontAlgn="b"/>
                      <a:r>
                        <a:rPr lang="fr-FR" sz="1600" b="0" i="0" u="none" strike="noStrike" dirty="0">
                          <a:solidFill>
                            <a:srgbClr val="000000"/>
                          </a:solidFill>
                          <a:effectLst/>
                          <a:latin typeface="+mj-lt"/>
                        </a:rPr>
                        <a:t>Branches      : 48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b"/>
                      <a:r>
                        <a:rPr lang="fr-FR" sz="1600" b="0" i="0" u="none" strike="noStrike" dirty="0">
                          <a:solidFill>
                            <a:srgbClr val="000000"/>
                          </a:solidFill>
                          <a:effectLst/>
                          <a:latin typeface="+mj-lt"/>
                        </a:rPr>
                        <a:t>337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fr-FR" sz="1600" b="0" i="0" u="none" strike="noStrike" dirty="0">
                          <a:solidFill>
                            <a:srgbClr val="000000"/>
                          </a:solidFill>
                          <a:effectLst/>
                          <a:latin typeface="+mj-lt"/>
                        </a:rPr>
                        <a:t>0S1001</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effectLst/>
                          <a:latin typeface="+mj-lt"/>
                        </a:rPr>
                        <a:t>SNF</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dirty="0">
                          <a:solidFill>
                            <a:srgbClr val="000000"/>
                          </a:solidFill>
                          <a:effectLst/>
                          <a:latin typeface="+mj-lt"/>
                        </a:rPr>
                        <a:t>1</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effectLst/>
                          <a:latin typeface="+mj-lt"/>
                        </a:rPr>
                        <a:t>APU</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72624">
                <a:tc>
                  <a:txBody>
                    <a:bodyPr/>
                    <a:lstStyle/>
                    <a:p>
                      <a:pPr algn="l" fontAlgn="b"/>
                      <a:r>
                        <a:rPr lang="fr-FR" sz="1600" b="0" i="0" u="none" strike="noStrike" dirty="0">
                          <a:solidFill>
                            <a:srgbClr val="000000"/>
                          </a:solidFill>
                          <a:effectLst/>
                          <a:latin typeface="+mj-lt"/>
                        </a:rPr>
                        <a:t>Sous-Branche     : 137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fr-FR" sz="1600" b="0" i="0" u="none" strike="noStrike" dirty="0">
                          <a:solidFill>
                            <a:srgbClr val="000000"/>
                          </a:solidFill>
                          <a:effectLst/>
                          <a:latin typeface="+mj-lt"/>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fr-FR" sz="1600" b="0" i="0" u="none" strike="noStrike" dirty="0">
                          <a:solidFill>
                            <a:srgbClr val="000000"/>
                          </a:solidFill>
                          <a:effectLst/>
                          <a:latin typeface="+mj-lt"/>
                        </a:rPr>
                        <a:t>0S1001004</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effectLst/>
                          <a:latin typeface="+mj-lt"/>
                        </a:rPr>
                        <a:t>ISBL au service des SNF</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dirty="0">
                          <a:solidFill>
                            <a:srgbClr val="000000"/>
                          </a:solidFill>
                          <a:effectLst/>
                          <a:latin typeface="+mj-lt"/>
                        </a:rPr>
                        <a:t>2</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effectLst/>
                          <a:latin typeface="+mj-lt"/>
                        </a:rPr>
                        <a:t>SNF</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9652">
                <a:tc>
                  <a:txBody>
                    <a:bodyPr/>
                    <a:lstStyle/>
                    <a:p>
                      <a:pPr algn="l" fontAlgn="b"/>
                      <a:r>
                        <a:rPr lang="fr-FR" sz="1600" b="0" i="0" u="none" strike="noStrike" dirty="0">
                          <a:solidFill>
                            <a:srgbClr val="000000"/>
                          </a:solidFill>
                          <a:effectLst/>
                          <a:latin typeface="+mj-lt"/>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fr-FR" sz="1600" b="0" i="0" u="none" strike="noStrike" dirty="0">
                          <a:solidFill>
                            <a:srgbClr val="000000"/>
                          </a:solidFill>
                          <a:effectLst/>
                          <a:latin typeface="+mj-lt"/>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fr-FR" sz="1600" b="0" i="0" u="none" strike="noStrike" dirty="0">
                          <a:solidFill>
                            <a:srgbClr val="000000"/>
                          </a:solidFill>
                          <a:effectLst/>
                          <a:latin typeface="+mj-lt"/>
                        </a:rPr>
                        <a:t>0S1002</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effectLst/>
                          <a:latin typeface="+mj-lt"/>
                        </a:rPr>
                        <a:t>SF</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dirty="0">
                          <a:solidFill>
                            <a:srgbClr val="000000"/>
                          </a:solidFill>
                          <a:effectLst/>
                          <a:latin typeface="+mj-lt"/>
                        </a:rPr>
                        <a:t>3</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effectLst/>
                          <a:latin typeface="+mj-lt"/>
                        </a:rPr>
                        <a:t>Formel estimé</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9652">
                <a:tc>
                  <a:txBody>
                    <a:bodyPr/>
                    <a:lstStyle/>
                    <a:p>
                      <a:pPr algn="l" fontAlgn="b"/>
                      <a:r>
                        <a:rPr lang="fr-FR" sz="1600" b="0" i="0" u="none" strike="noStrike">
                          <a:solidFill>
                            <a:srgbClr val="000000"/>
                          </a:solidFill>
                          <a:effectLst/>
                          <a:latin typeface="+mj-lt"/>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fr-FR" sz="1600" b="0" i="0" u="none" strike="noStrike" dirty="0">
                          <a:solidFill>
                            <a:srgbClr val="000000"/>
                          </a:solidFill>
                          <a:effectLst/>
                          <a:latin typeface="+mj-lt"/>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fr-FR" sz="1600" b="0" i="0" u="none" strike="noStrike" dirty="0">
                          <a:solidFill>
                            <a:srgbClr val="000000"/>
                          </a:solidFill>
                          <a:effectLst/>
                          <a:latin typeface="+mj-lt"/>
                        </a:rPr>
                        <a:t>0S1002006</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effectLst/>
                          <a:latin typeface="+mj-lt"/>
                        </a:rPr>
                        <a:t>ISBL au service des SF</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dirty="0">
                          <a:solidFill>
                            <a:srgbClr val="000000"/>
                          </a:solidFill>
                          <a:effectLst/>
                          <a:latin typeface="+mj-lt"/>
                        </a:rPr>
                        <a:t>4</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effectLst/>
                          <a:latin typeface="+mj-lt"/>
                        </a:rPr>
                        <a:t>SF</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72624">
                <a:tc>
                  <a:txBody>
                    <a:bodyPr/>
                    <a:lstStyle/>
                    <a:p>
                      <a:pPr algn="l" fontAlgn="b"/>
                      <a:r>
                        <a:rPr lang="fr-FR" sz="1600" b="0" i="0" u="none" strike="noStrike">
                          <a:solidFill>
                            <a:srgbClr val="000000"/>
                          </a:solidFill>
                          <a:effectLst/>
                          <a:latin typeface="+mj-lt"/>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fr-FR" sz="1600" b="0" i="0" u="none" strike="noStrike">
                          <a:solidFill>
                            <a:srgbClr val="000000"/>
                          </a:solidFill>
                          <a:effectLst/>
                          <a:latin typeface="+mj-lt"/>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fr-FR" sz="1600" b="0" i="0" u="none" strike="noStrike" dirty="0">
                          <a:solidFill>
                            <a:srgbClr val="000000"/>
                          </a:solidFill>
                          <a:effectLst/>
                          <a:latin typeface="+mj-lt"/>
                        </a:rPr>
                        <a:t>0S1003</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600" b="0" i="0" u="none" strike="noStrike" dirty="0">
                          <a:solidFill>
                            <a:srgbClr val="000000"/>
                          </a:solidFill>
                          <a:effectLst/>
                          <a:latin typeface="+mj-lt"/>
                        </a:rPr>
                        <a:t>Administrations publiques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dirty="0">
                          <a:solidFill>
                            <a:srgbClr val="000000"/>
                          </a:solidFill>
                          <a:effectLst/>
                          <a:latin typeface="+mj-lt"/>
                        </a:rPr>
                        <a:t>5</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effectLst/>
                          <a:latin typeface="+mj-lt"/>
                        </a:rPr>
                        <a:t>ISBL</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72624">
                <a:tc>
                  <a:txBody>
                    <a:bodyPr/>
                    <a:lstStyle/>
                    <a:p>
                      <a:pPr algn="l" fontAlgn="b"/>
                      <a:r>
                        <a:rPr lang="fr-FR" sz="1600" b="0" i="0" u="none" strike="noStrike">
                          <a:solidFill>
                            <a:srgbClr val="000000"/>
                          </a:solidFill>
                          <a:effectLst/>
                          <a:latin typeface="+mj-lt"/>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fr-FR" sz="1600" b="0" i="0" u="none" strike="noStrike">
                          <a:solidFill>
                            <a:srgbClr val="000000"/>
                          </a:solidFill>
                          <a:effectLst/>
                          <a:latin typeface="+mj-lt"/>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fr-FR" sz="1600" b="0" i="0" u="none" strike="noStrike">
                          <a:solidFill>
                            <a:srgbClr val="000000"/>
                          </a:solidFill>
                          <a:effectLst/>
                          <a:latin typeface="+mj-lt"/>
                        </a:rPr>
                        <a:t>0S1003004</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600" b="0" i="0" u="none" strike="noStrike" dirty="0">
                          <a:solidFill>
                            <a:srgbClr val="000000"/>
                          </a:solidFill>
                          <a:effectLst/>
                          <a:latin typeface="+mj-lt"/>
                        </a:rPr>
                        <a:t>ISBL au service des APU</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dirty="0">
                          <a:solidFill>
                            <a:srgbClr val="000000"/>
                          </a:solidFill>
                          <a:effectLst/>
                          <a:latin typeface="+mj-lt"/>
                        </a:rPr>
                        <a:t>6</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effectLst/>
                          <a:latin typeface="+mj-lt"/>
                        </a:rPr>
                        <a:t>Informel</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72624">
                <a:tc>
                  <a:txBody>
                    <a:bodyPr/>
                    <a:lstStyle/>
                    <a:p>
                      <a:pPr algn="l" fontAlgn="b"/>
                      <a:r>
                        <a:rPr lang="fr-FR" sz="1600" b="0" i="0" u="none" strike="noStrike">
                          <a:solidFill>
                            <a:srgbClr val="000000"/>
                          </a:solidFill>
                          <a:effectLst/>
                          <a:latin typeface="+mj-lt"/>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fr-FR" sz="1600" b="0" i="0" u="none" strike="noStrike">
                          <a:solidFill>
                            <a:srgbClr val="000000"/>
                          </a:solidFill>
                          <a:effectLst/>
                          <a:latin typeface="+mj-lt"/>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fr-FR" sz="1600" b="0" i="0" u="none" strike="noStrike">
                          <a:solidFill>
                            <a:srgbClr val="000000"/>
                          </a:solidFill>
                          <a:effectLst/>
                          <a:latin typeface="+mj-lt"/>
                        </a:rPr>
                        <a:t>0S1004</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600" b="0" i="0" u="none" strike="noStrike" dirty="0">
                          <a:solidFill>
                            <a:srgbClr val="000000"/>
                          </a:solidFill>
                          <a:effectLst/>
                          <a:latin typeface="+mj-lt"/>
                        </a:rPr>
                        <a:t>Ménages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dirty="0">
                          <a:solidFill>
                            <a:srgbClr val="000000"/>
                          </a:solidFill>
                          <a:effectLst/>
                          <a:latin typeface="+mj-lt"/>
                        </a:rPr>
                        <a:t>7</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effectLst/>
                          <a:latin typeface="+mj-lt"/>
                        </a:rPr>
                        <a:t>Ménages uniquement</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72624">
                <a:tc>
                  <a:txBody>
                    <a:bodyPr/>
                    <a:lstStyle/>
                    <a:p>
                      <a:pPr algn="l" fontAlgn="b"/>
                      <a:r>
                        <a:rPr lang="fr-FR" sz="1600" b="0" i="0" u="none" strike="noStrike">
                          <a:solidFill>
                            <a:srgbClr val="000000"/>
                          </a:solidFill>
                          <a:effectLst/>
                          <a:latin typeface="+mj-lt"/>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fr-FR" sz="1600" b="0" i="0" u="none" strike="noStrike">
                          <a:solidFill>
                            <a:srgbClr val="000000"/>
                          </a:solidFill>
                          <a:effectLst/>
                          <a:latin typeface="+mj-lt"/>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fr-FR" sz="1600" b="0" i="0" u="none" strike="noStrike">
                          <a:solidFill>
                            <a:srgbClr val="000000"/>
                          </a:solidFill>
                          <a:effectLst/>
                          <a:latin typeface="+mj-lt"/>
                        </a:rPr>
                        <a:t>0S1005</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600" b="0" i="0" u="none" strike="noStrike" dirty="0">
                          <a:solidFill>
                            <a:srgbClr val="000000"/>
                          </a:solidFill>
                          <a:effectLst/>
                          <a:latin typeface="+mj-lt"/>
                        </a:rPr>
                        <a:t>ISBLM</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dirty="0">
                          <a:solidFill>
                            <a:srgbClr val="000000"/>
                          </a:solidFill>
                          <a:effectLst/>
                          <a:latin typeface="+mj-lt"/>
                        </a:rPr>
                        <a:t>8</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effectLst/>
                          <a:latin typeface="+mj-lt"/>
                        </a:rPr>
                        <a:t>Entrepreneur Individuel</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4634">
                <a:tc>
                  <a:txBody>
                    <a:bodyPr/>
                    <a:lstStyle/>
                    <a:p>
                      <a:pPr algn="l" fontAlgn="b"/>
                      <a:r>
                        <a:rPr lang="fr-FR" sz="1600" b="0" i="0" u="none" strike="noStrike" dirty="0">
                          <a:solidFill>
                            <a:srgbClr val="000000"/>
                          </a:solidFill>
                          <a:effectLst/>
                          <a:latin typeface="+mj-lt"/>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effectLst/>
                          <a:latin typeface="+mj-lt"/>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fr-FR" sz="1600" b="0" i="0" u="none" strike="noStrike" dirty="0">
                          <a:solidFill>
                            <a:srgbClr val="000000"/>
                          </a:solidFill>
                          <a:effectLst/>
                          <a:latin typeface="+mj-lt"/>
                        </a:rPr>
                        <a:t>0S2</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effectLst/>
                          <a:latin typeface="+mj-lt"/>
                        </a:rPr>
                        <a:t>Reste du monde</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fr-FR" sz="1600" b="0" i="0" u="none" strike="noStrike" dirty="0">
                          <a:solidFill>
                            <a:srgbClr val="000000"/>
                          </a:solidFill>
                          <a:effectLst/>
                          <a:latin typeface="+mj-lt"/>
                        </a:rPr>
                        <a:t>9</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1600" b="0" i="0" u="none" strike="noStrike" dirty="0">
                          <a:solidFill>
                            <a:srgbClr val="000000"/>
                          </a:solidFill>
                          <a:effectLst/>
                          <a:latin typeface="+mj-lt"/>
                        </a:rPr>
                        <a:t>Indéfini</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2499085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6"/>
          <p:cNvPicPr>
            <a:picLocks noChangeAspect="1" noChangeArrowheads="1"/>
          </p:cNvPicPr>
          <p:nvPr/>
        </p:nvPicPr>
        <p:blipFill>
          <a:blip r:embed="rId2" cstate="print"/>
          <a:srcRect/>
          <a:stretch>
            <a:fillRect/>
          </a:stretch>
        </p:blipFill>
        <p:spPr bwMode="auto">
          <a:xfrm>
            <a:off x="643944" y="231820"/>
            <a:ext cx="1571222" cy="1068946"/>
          </a:xfrm>
          <a:prstGeom prst="rect">
            <a:avLst/>
          </a:prstGeom>
          <a:noFill/>
          <a:ln w="9525">
            <a:noFill/>
            <a:miter lim="800000"/>
            <a:headEnd/>
            <a:tailEnd/>
          </a:ln>
        </p:spPr>
      </p:pic>
      <p:pic>
        <p:nvPicPr>
          <p:cNvPr id="7" name="Image 6"/>
          <p:cNvPicPr>
            <a:picLocks noChangeAspect="1"/>
          </p:cNvPicPr>
          <p:nvPr/>
        </p:nvPicPr>
        <p:blipFill>
          <a:blip r:embed="rId3" cstate="print"/>
          <a:stretch>
            <a:fillRect/>
          </a:stretch>
        </p:blipFill>
        <p:spPr>
          <a:xfrm>
            <a:off x="10291716" y="231819"/>
            <a:ext cx="1247754" cy="875763"/>
          </a:xfrm>
          <a:prstGeom prst="rect">
            <a:avLst/>
          </a:prstGeom>
        </p:spPr>
      </p:pic>
      <p:sp>
        <p:nvSpPr>
          <p:cNvPr id="10" name="ZoneTexte 9"/>
          <p:cNvSpPr txBox="1"/>
          <p:nvPr/>
        </p:nvSpPr>
        <p:spPr>
          <a:xfrm>
            <a:off x="1647065" y="1300766"/>
            <a:ext cx="10045521" cy="4524315"/>
          </a:xfrm>
          <a:prstGeom prst="rect">
            <a:avLst/>
          </a:prstGeom>
          <a:noFill/>
        </p:spPr>
        <p:txBody>
          <a:bodyPr wrap="square" rtlCol="0">
            <a:spAutoFit/>
          </a:bodyPr>
          <a:lstStyle/>
          <a:p>
            <a:pPr algn="just"/>
            <a:r>
              <a:rPr lang="fr-FR" b="1" dirty="0" smtClean="0"/>
              <a:t>III. PRESENTATION DU PLAN DE TRAVAIL DU CHANGEMENT DE L’ANNEE DE BASE DES COMPTES NATIONAUX ET DE LA MISE EN ŒUVRE DU SCN 2008 (1/3)</a:t>
            </a:r>
          </a:p>
          <a:p>
            <a:pPr algn="just"/>
            <a:endParaRPr lang="fr-FR" b="1" dirty="0"/>
          </a:p>
          <a:p>
            <a:pPr marL="285750" indent="-285750" algn="just">
              <a:lnSpc>
                <a:spcPct val="150000"/>
              </a:lnSpc>
              <a:buFont typeface="Courier New" panose="02070309020205020404" pitchFamily="49" charset="0"/>
              <a:buChar char="o"/>
            </a:pPr>
            <a:r>
              <a:rPr lang="fr-FR" dirty="0" smtClean="0"/>
              <a:t>Rédaction d’un document projet;</a:t>
            </a:r>
          </a:p>
          <a:p>
            <a:pPr marL="285750" indent="-285750" algn="just">
              <a:lnSpc>
                <a:spcPct val="150000"/>
              </a:lnSpc>
              <a:buFont typeface="Courier New" panose="02070309020205020404" pitchFamily="49" charset="0"/>
              <a:buChar char="o"/>
            </a:pPr>
            <a:r>
              <a:rPr lang="fr-FR" dirty="0" smtClean="0"/>
              <a:t>Décret pris </a:t>
            </a:r>
            <a:r>
              <a:rPr lang="fr-FR" dirty="0"/>
              <a:t>e</a:t>
            </a:r>
            <a:r>
              <a:rPr lang="fr-FR" dirty="0" smtClean="0"/>
              <a:t>n conseil des ministres pour le financement; </a:t>
            </a:r>
          </a:p>
          <a:p>
            <a:pPr marL="285750" indent="-285750" algn="just">
              <a:lnSpc>
                <a:spcPct val="150000"/>
              </a:lnSpc>
              <a:buFont typeface="Courier New" panose="02070309020205020404" pitchFamily="49" charset="0"/>
              <a:buChar char="o"/>
            </a:pPr>
            <a:r>
              <a:rPr lang="fr-FR" dirty="0" smtClean="0"/>
              <a:t>Elaboration </a:t>
            </a:r>
            <a:r>
              <a:rPr lang="fr-FR" dirty="0" smtClean="0"/>
              <a:t>des nomenclatures pour la comptabilité nationale (activités, produits, secteurs, sources, modes de production);</a:t>
            </a:r>
          </a:p>
          <a:p>
            <a:pPr marL="285750" indent="-285750" algn="just">
              <a:lnSpc>
                <a:spcPct val="150000"/>
              </a:lnSpc>
              <a:buFont typeface="Courier New" panose="02070309020205020404" pitchFamily="49" charset="0"/>
              <a:buChar char="o"/>
            </a:pPr>
            <a:r>
              <a:rPr lang="fr-FR" dirty="0"/>
              <a:t>Identification des </a:t>
            </a:r>
            <a:r>
              <a:rPr lang="fr-FR" dirty="0" smtClean="0"/>
              <a:t>sources </a:t>
            </a:r>
            <a:r>
              <a:rPr lang="fr-FR" dirty="0"/>
              <a:t>de </a:t>
            </a:r>
            <a:r>
              <a:rPr lang="fr-FR" dirty="0" smtClean="0"/>
              <a:t>données (43 sources);</a:t>
            </a:r>
            <a:endParaRPr lang="fr-FR" dirty="0"/>
          </a:p>
          <a:p>
            <a:pPr marL="285750" indent="-285750" algn="just">
              <a:lnSpc>
                <a:spcPct val="150000"/>
              </a:lnSpc>
              <a:buFont typeface="Courier New" panose="02070309020205020404" pitchFamily="49" charset="0"/>
              <a:buChar char="o"/>
            </a:pPr>
            <a:r>
              <a:rPr lang="fr-FR" dirty="0"/>
              <a:t>Collecte des données</a:t>
            </a:r>
          </a:p>
          <a:p>
            <a:pPr marL="1657350" lvl="3" indent="-285750" algn="just">
              <a:lnSpc>
                <a:spcPct val="150000"/>
              </a:lnSpc>
              <a:buFont typeface="Courier New" panose="02070309020205020404" pitchFamily="49" charset="0"/>
              <a:buChar char="o"/>
            </a:pPr>
            <a:r>
              <a:rPr lang="fr-FR" dirty="0"/>
              <a:t> sources administratives;</a:t>
            </a:r>
          </a:p>
          <a:p>
            <a:pPr marL="1657350" lvl="3" indent="-285750" algn="just">
              <a:lnSpc>
                <a:spcPct val="150000"/>
              </a:lnSpc>
              <a:buFont typeface="Courier New" panose="02070309020205020404" pitchFamily="49" charset="0"/>
              <a:buChar char="o"/>
            </a:pPr>
            <a:r>
              <a:rPr lang="fr-FR" dirty="0"/>
              <a:t>Sources </a:t>
            </a:r>
            <a:r>
              <a:rPr lang="fr-FR" dirty="0" smtClean="0"/>
              <a:t>enquêtes.</a:t>
            </a:r>
            <a:endParaRPr lang="fr-FR" dirty="0"/>
          </a:p>
          <a:p>
            <a:pPr lvl="2"/>
            <a:endParaRPr lang="fr-FR" dirty="0" smtClean="0"/>
          </a:p>
        </p:txBody>
      </p:sp>
      <p:sp>
        <p:nvSpPr>
          <p:cNvPr id="2" name="Espace réservé du pied de page 1"/>
          <p:cNvSpPr>
            <a:spLocks noGrp="1"/>
          </p:cNvSpPr>
          <p:nvPr>
            <p:ph type="ftr" sz="quarter" idx="11"/>
          </p:nvPr>
        </p:nvSpPr>
        <p:spPr>
          <a:xfrm>
            <a:off x="2627488" y="6492875"/>
            <a:ext cx="7619999" cy="365125"/>
          </a:xfrm>
        </p:spPr>
        <p:txBody>
          <a:bodyPr/>
          <a:lstStyle/>
          <a:p>
            <a:r>
              <a:rPr lang="fr-FR" sz="1100" b="1" dirty="0">
                <a:solidFill>
                  <a:srgbClr val="00B050"/>
                </a:solidFill>
              </a:rPr>
              <a:t>Atelier Régional sur les comptes nationaux                                        Ouagadougou; 7- 11 octobre 2019</a:t>
            </a:r>
            <a:endParaRPr lang="en-US" sz="1100" b="1" dirty="0">
              <a:solidFill>
                <a:srgbClr val="00B050"/>
              </a:solidFill>
            </a:endParaRPr>
          </a:p>
        </p:txBody>
      </p:sp>
      <p:sp>
        <p:nvSpPr>
          <p:cNvPr id="3" name="Espace réservé du numéro de diapositive 2"/>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23153562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6"/>
          <p:cNvPicPr>
            <a:picLocks noChangeAspect="1" noChangeArrowheads="1"/>
          </p:cNvPicPr>
          <p:nvPr/>
        </p:nvPicPr>
        <p:blipFill>
          <a:blip r:embed="rId2" cstate="print"/>
          <a:srcRect/>
          <a:stretch>
            <a:fillRect/>
          </a:stretch>
        </p:blipFill>
        <p:spPr bwMode="auto">
          <a:xfrm>
            <a:off x="643944" y="231820"/>
            <a:ext cx="1571222" cy="1068946"/>
          </a:xfrm>
          <a:prstGeom prst="rect">
            <a:avLst/>
          </a:prstGeom>
          <a:noFill/>
          <a:ln w="9525">
            <a:noFill/>
            <a:miter lim="800000"/>
            <a:headEnd/>
            <a:tailEnd/>
          </a:ln>
        </p:spPr>
      </p:pic>
      <p:pic>
        <p:nvPicPr>
          <p:cNvPr id="7" name="Image 6"/>
          <p:cNvPicPr>
            <a:picLocks noChangeAspect="1"/>
          </p:cNvPicPr>
          <p:nvPr/>
        </p:nvPicPr>
        <p:blipFill>
          <a:blip r:embed="rId3" cstate="print"/>
          <a:stretch>
            <a:fillRect/>
          </a:stretch>
        </p:blipFill>
        <p:spPr>
          <a:xfrm>
            <a:off x="10291716" y="231819"/>
            <a:ext cx="1247754" cy="875763"/>
          </a:xfrm>
          <a:prstGeom prst="rect">
            <a:avLst/>
          </a:prstGeom>
        </p:spPr>
      </p:pic>
      <p:sp>
        <p:nvSpPr>
          <p:cNvPr id="10" name="ZoneTexte 9"/>
          <p:cNvSpPr txBox="1"/>
          <p:nvPr/>
        </p:nvSpPr>
        <p:spPr>
          <a:xfrm>
            <a:off x="2021983" y="1316608"/>
            <a:ext cx="10045521" cy="4616648"/>
          </a:xfrm>
          <a:prstGeom prst="rect">
            <a:avLst/>
          </a:prstGeom>
          <a:noFill/>
        </p:spPr>
        <p:txBody>
          <a:bodyPr wrap="square" rtlCol="0">
            <a:spAutoFit/>
          </a:bodyPr>
          <a:lstStyle/>
          <a:p>
            <a:pPr algn="just"/>
            <a:r>
              <a:rPr lang="fr-FR" b="1" dirty="0" smtClean="0"/>
              <a:t>III. PRESENTATION DU PLAN DE TRAVAIL DU CHANGEMENT DE L’ANNEE DE BASE DES COMPTES NATIONAUX ET DE LA MISE EN ŒUVRE DU SCN 2008 (2/3)</a:t>
            </a:r>
          </a:p>
          <a:p>
            <a:pPr algn="just"/>
            <a:endParaRPr lang="fr-FR" b="1" dirty="0"/>
          </a:p>
          <a:p>
            <a:pPr algn="just">
              <a:lnSpc>
                <a:spcPct val="150000"/>
              </a:lnSpc>
            </a:pPr>
            <a:endParaRPr lang="fr-FR" sz="1600" dirty="0" smtClean="0"/>
          </a:p>
          <a:p>
            <a:pPr marL="285750" indent="-285750" algn="just">
              <a:lnSpc>
                <a:spcPct val="150000"/>
              </a:lnSpc>
              <a:buFont typeface="Courier New" panose="02070309020205020404" pitchFamily="49" charset="0"/>
              <a:buChar char="o"/>
            </a:pPr>
            <a:r>
              <a:rPr lang="fr-FR" dirty="0" smtClean="0"/>
              <a:t>Organisation des enquêtes de structures pour les comptes de la nouvelle année de base: </a:t>
            </a:r>
          </a:p>
          <a:p>
            <a:pPr marL="1257300" lvl="2" indent="-342900" algn="just">
              <a:buFont typeface="+mj-lt"/>
              <a:buAutoNum type="arabicPeriod"/>
            </a:pPr>
            <a:r>
              <a:rPr lang="fr-FR" dirty="0"/>
              <a:t>Enquête sur  les marges de transport et </a:t>
            </a:r>
            <a:r>
              <a:rPr lang="fr-FR" dirty="0" smtClean="0"/>
              <a:t>de commerce;</a:t>
            </a:r>
            <a:endParaRPr lang="fr-FR" dirty="0"/>
          </a:p>
          <a:p>
            <a:pPr marL="1257300" lvl="2" indent="-342900" algn="just">
              <a:buFont typeface="+mj-lt"/>
              <a:buAutoNum type="arabicPeriod"/>
            </a:pPr>
            <a:r>
              <a:rPr lang="fr-FR" dirty="0"/>
              <a:t>Enquête sur le transport </a:t>
            </a:r>
            <a:r>
              <a:rPr lang="fr-FR" dirty="0" smtClean="0"/>
              <a:t>informel;</a:t>
            </a:r>
            <a:endParaRPr lang="fr-FR" dirty="0"/>
          </a:p>
          <a:p>
            <a:pPr marL="1257300" lvl="2" indent="-342900" algn="just">
              <a:buFont typeface="+mj-lt"/>
              <a:buAutoNum type="arabicPeriod"/>
            </a:pPr>
            <a:r>
              <a:rPr lang="fr-FR" dirty="0"/>
              <a:t>Enquête sur les professionnels du </a:t>
            </a:r>
            <a:r>
              <a:rPr lang="fr-FR" dirty="0" smtClean="0"/>
              <a:t>sexe;</a:t>
            </a:r>
          </a:p>
          <a:p>
            <a:pPr marL="1257300" lvl="2" indent="-342900" algn="just">
              <a:buFont typeface="+mj-lt"/>
              <a:buAutoNum type="arabicPeriod"/>
            </a:pPr>
            <a:r>
              <a:rPr lang="fr-FR" dirty="0" smtClean="0"/>
              <a:t>Enquête </a:t>
            </a:r>
            <a:r>
              <a:rPr lang="fr-FR" dirty="0"/>
              <a:t>sur les </a:t>
            </a:r>
            <a:r>
              <a:rPr lang="fr-FR" dirty="0" smtClean="0"/>
              <a:t>téléboutiques; </a:t>
            </a:r>
          </a:p>
          <a:p>
            <a:pPr marL="1257300" lvl="2" indent="-342900" algn="just">
              <a:buFont typeface="+mj-lt"/>
              <a:buAutoNum type="arabicPeriod"/>
            </a:pPr>
            <a:r>
              <a:rPr lang="fr-FR" dirty="0" smtClean="0"/>
              <a:t>Enquête </a:t>
            </a:r>
            <a:r>
              <a:rPr lang="fr-FR" dirty="0"/>
              <a:t>sur la structure de production </a:t>
            </a:r>
            <a:r>
              <a:rPr lang="fr-FR" dirty="0" smtClean="0"/>
              <a:t>informelle</a:t>
            </a:r>
          </a:p>
          <a:p>
            <a:pPr marL="1257300" lvl="2" indent="-342900" algn="just">
              <a:buFont typeface="+mj-lt"/>
              <a:buAutoNum type="arabicPeriod"/>
            </a:pPr>
            <a:r>
              <a:rPr lang="fr-FR" dirty="0" smtClean="0"/>
              <a:t>Enquête </a:t>
            </a:r>
            <a:r>
              <a:rPr lang="fr-FR" dirty="0"/>
              <a:t>sur les </a:t>
            </a:r>
            <a:r>
              <a:rPr lang="fr-FR" dirty="0" smtClean="0"/>
              <a:t>ISBL; </a:t>
            </a:r>
          </a:p>
          <a:p>
            <a:pPr marL="1257300" lvl="2" indent="-342900" algn="just">
              <a:buFont typeface="+mj-lt"/>
              <a:buAutoNum type="arabicPeriod"/>
            </a:pPr>
            <a:r>
              <a:rPr lang="fr-FR" dirty="0" smtClean="0"/>
              <a:t>Estimation </a:t>
            </a:r>
            <a:r>
              <a:rPr lang="fr-FR" dirty="0"/>
              <a:t>de la consommation et de la production de </a:t>
            </a:r>
            <a:r>
              <a:rPr lang="fr-FR" dirty="0" smtClean="0"/>
              <a:t>drogue.</a:t>
            </a:r>
          </a:p>
          <a:p>
            <a:pPr marL="1257300" lvl="2" indent="-342900" algn="just">
              <a:buFont typeface="+mj-lt"/>
              <a:buAutoNum type="arabicPeriod"/>
            </a:pPr>
            <a:endParaRPr lang="fr-FR" dirty="0"/>
          </a:p>
          <a:p>
            <a:pPr lvl="2"/>
            <a:endParaRPr lang="fr-FR" dirty="0" smtClean="0"/>
          </a:p>
        </p:txBody>
      </p:sp>
      <p:sp>
        <p:nvSpPr>
          <p:cNvPr id="2" name="Espace réservé du pied de page 1"/>
          <p:cNvSpPr>
            <a:spLocks noGrp="1"/>
          </p:cNvSpPr>
          <p:nvPr>
            <p:ph type="ftr" sz="quarter" idx="11"/>
          </p:nvPr>
        </p:nvSpPr>
        <p:spPr>
          <a:xfrm>
            <a:off x="2627488" y="6492875"/>
            <a:ext cx="7619999" cy="365125"/>
          </a:xfrm>
        </p:spPr>
        <p:txBody>
          <a:bodyPr/>
          <a:lstStyle/>
          <a:p>
            <a:r>
              <a:rPr lang="fr-FR" sz="1100" b="1" dirty="0">
                <a:solidFill>
                  <a:srgbClr val="00B050"/>
                </a:solidFill>
              </a:rPr>
              <a:t>Atelier Régional sur les comptes nationaux                                        Ouagadougou; 7- 11 octobre 2019</a:t>
            </a:r>
            <a:endParaRPr lang="en-US" sz="1100" b="1" dirty="0">
              <a:solidFill>
                <a:srgbClr val="00B050"/>
              </a:solidFill>
            </a:endParaRPr>
          </a:p>
        </p:txBody>
      </p:sp>
      <p:sp>
        <p:nvSpPr>
          <p:cNvPr id="3" name="Espace réservé du numéro de diapositive 2"/>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40209508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6"/>
          <p:cNvPicPr>
            <a:picLocks noChangeAspect="1" noChangeArrowheads="1"/>
          </p:cNvPicPr>
          <p:nvPr/>
        </p:nvPicPr>
        <p:blipFill>
          <a:blip r:embed="rId2" cstate="print"/>
          <a:srcRect/>
          <a:stretch>
            <a:fillRect/>
          </a:stretch>
        </p:blipFill>
        <p:spPr bwMode="auto">
          <a:xfrm>
            <a:off x="643944" y="231820"/>
            <a:ext cx="1571222" cy="1068946"/>
          </a:xfrm>
          <a:prstGeom prst="rect">
            <a:avLst/>
          </a:prstGeom>
          <a:noFill/>
          <a:ln w="9525">
            <a:noFill/>
            <a:miter lim="800000"/>
            <a:headEnd/>
            <a:tailEnd/>
          </a:ln>
        </p:spPr>
      </p:pic>
      <p:pic>
        <p:nvPicPr>
          <p:cNvPr id="7" name="Image 6"/>
          <p:cNvPicPr>
            <a:picLocks noChangeAspect="1"/>
          </p:cNvPicPr>
          <p:nvPr/>
        </p:nvPicPr>
        <p:blipFill>
          <a:blip r:embed="rId3" cstate="print"/>
          <a:stretch>
            <a:fillRect/>
          </a:stretch>
        </p:blipFill>
        <p:spPr>
          <a:xfrm>
            <a:off x="10291716" y="231819"/>
            <a:ext cx="1247754" cy="875763"/>
          </a:xfrm>
          <a:prstGeom prst="rect">
            <a:avLst/>
          </a:prstGeom>
        </p:spPr>
      </p:pic>
      <p:sp>
        <p:nvSpPr>
          <p:cNvPr id="10" name="ZoneTexte 9"/>
          <p:cNvSpPr txBox="1"/>
          <p:nvPr/>
        </p:nvSpPr>
        <p:spPr>
          <a:xfrm>
            <a:off x="1828906" y="1310319"/>
            <a:ext cx="9594476" cy="5216043"/>
          </a:xfrm>
          <a:prstGeom prst="rect">
            <a:avLst/>
          </a:prstGeom>
          <a:noFill/>
        </p:spPr>
        <p:txBody>
          <a:bodyPr wrap="square" rtlCol="0">
            <a:spAutoFit/>
          </a:bodyPr>
          <a:lstStyle/>
          <a:p>
            <a:pPr algn="just"/>
            <a:r>
              <a:rPr lang="fr-FR" sz="1600" b="1" dirty="0" smtClean="0"/>
              <a:t>III. PRESENTATION DU PLAN DE TRAVAIL DU CHANGEMENT DE L’ANNEE DE BASE DES COMPTES NATIONAUX ET DE LA MISE EN ŒUVRE DU SCN 2008 (3/3)</a:t>
            </a:r>
          </a:p>
          <a:p>
            <a:pPr algn="just"/>
            <a:endParaRPr lang="fr-FR" sz="1600" b="1" dirty="0"/>
          </a:p>
          <a:p>
            <a:pPr algn="just">
              <a:lnSpc>
                <a:spcPct val="150000"/>
              </a:lnSpc>
            </a:pPr>
            <a:r>
              <a:rPr lang="fr-FR" sz="1600" b="1" dirty="0" smtClean="0"/>
              <a:t>Deux missions d’assistance technique d’AFRITAC OUEST</a:t>
            </a:r>
          </a:p>
          <a:p>
            <a:pPr marL="285750" indent="-285750" algn="just">
              <a:lnSpc>
                <a:spcPct val="150000"/>
              </a:lnSpc>
              <a:buFont typeface="Courier New" panose="02070309020205020404" pitchFamily="49" charset="0"/>
              <a:buChar char="o"/>
            </a:pPr>
            <a:r>
              <a:rPr lang="fr-FR" sz="1600" b="1" dirty="0" smtClean="0"/>
              <a:t> du 16 au 27 juillet 2018 </a:t>
            </a:r>
            <a:r>
              <a:rPr lang="fr-FR" sz="1600" dirty="0" smtClean="0"/>
              <a:t>sur le traitement des données des sociétés financières</a:t>
            </a:r>
          </a:p>
          <a:p>
            <a:pPr marL="285750" indent="-285750" algn="just">
              <a:lnSpc>
                <a:spcPct val="150000"/>
              </a:lnSpc>
              <a:buFont typeface="Courier New" panose="02070309020205020404" pitchFamily="49" charset="0"/>
              <a:buChar char="o"/>
            </a:pPr>
            <a:r>
              <a:rPr lang="fr-FR" sz="1600" dirty="0" smtClean="0"/>
              <a:t> </a:t>
            </a:r>
            <a:r>
              <a:rPr lang="fr-FR" sz="1600" b="1" dirty="0"/>
              <a:t>du </a:t>
            </a:r>
            <a:r>
              <a:rPr lang="fr-FR" sz="1600" b="1" dirty="0" smtClean="0"/>
              <a:t>26 novembre au 7 décembre 2018 </a:t>
            </a:r>
            <a:r>
              <a:rPr lang="fr-FR" sz="1600" dirty="0" smtClean="0"/>
              <a:t>sur </a:t>
            </a:r>
            <a:r>
              <a:rPr lang="fr-FR" sz="1600" dirty="0"/>
              <a:t>le traitement des sources de données disponibles y compris les premiers résultats disponibles des recensements et </a:t>
            </a:r>
            <a:r>
              <a:rPr lang="fr-FR" sz="1600" dirty="0" smtClean="0"/>
              <a:t>enquêtes</a:t>
            </a:r>
            <a:endParaRPr lang="fr-FR" sz="1600" dirty="0"/>
          </a:p>
          <a:p>
            <a:pPr algn="just">
              <a:lnSpc>
                <a:spcPct val="150000"/>
              </a:lnSpc>
            </a:pPr>
            <a:r>
              <a:rPr lang="fr-FR" sz="1600" b="1" dirty="0" smtClean="0"/>
              <a:t>Quatre ateliers</a:t>
            </a:r>
          </a:p>
          <a:p>
            <a:pPr marL="285750" indent="-285750" algn="just">
              <a:lnSpc>
                <a:spcPct val="150000"/>
              </a:lnSpc>
              <a:buFont typeface="Courier New" panose="02070309020205020404" pitchFamily="49" charset="0"/>
              <a:buChar char="o"/>
            </a:pPr>
            <a:r>
              <a:rPr lang="fr-FR" sz="1600" b="1" dirty="0"/>
              <a:t>d</a:t>
            </a:r>
            <a:r>
              <a:rPr lang="fr-FR" sz="1600" b="1" dirty="0" smtClean="0"/>
              <a:t>u 21 octobre au 03 novembre 2018</a:t>
            </a:r>
            <a:r>
              <a:rPr lang="fr-FR" sz="1600" dirty="0" smtClean="0"/>
              <a:t>: traitement des </a:t>
            </a:r>
            <a:r>
              <a:rPr lang="fr-FR" sz="1600" dirty="0"/>
              <a:t>données issues des opérations d’envergure </a:t>
            </a:r>
            <a:r>
              <a:rPr lang="fr-FR" sz="1600" dirty="0" smtClean="0"/>
              <a:t>nationale;</a:t>
            </a:r>
          </a:p>
          <a:p>
            <a:pPr marL="285750" indent="-285750" algn="just">
              <a:lnSpc>
                <a:spcPct val="150000"/>
              </a:lnSpc>
              <a:buFont typeface="Courier New" panose="02070309020205020404" pitchFamily="49" charset="0"/>
              <a:buChar char="o"/>
            </a:pPr>
            <a:r>
              <a:rPr lang="fr-FR" sz="1600" b="1" dirty="0"/>
              <a:t>du 17 juin au 7 juillet </a:t>
            </a:r>
            <a:r>
              <a:rPr lang="fr-FR" sz="1600" b="1" dirty="0" smtClean="0"/>
              <a:t>2019</a:t>
            </a:r>
            <a:r>
              <a:rPr lang="fr-FR" sz="1600" dirty="0" smtClean="0"/>
              <a:t>: validation </a:t>
            </a:r>
            <a:r>
              <a:rPr lang="fr-FR" sz="1600" dirty="0"/>
              <a:t>et de traitement des données des enquêtes </a:t>
            </a:r>
            <a:r>
              <a:rPr lang="fr-FR" sz="1600" dirty="0" smtClean="0"/>
              <a:t>spécifiques;</a:t>
            </a:r>
          </a:p>
          <a:p>
            <a:pPr marL="285750" indent="-285750" algn="just">
              <a:lnSpc>
                <a:spcPct val="150000"/>
              </a:lnSpc>
              <a:buFont typeface="Courier New" panose="02070309020205020404" pitchFamily="49" charset="0"/>
              <a:buChar char="o"/>
            </a:pPr>
            <a:r>
              <a:rPr lang="fr-FR" sz="1600" b="1" dirty="0"/>
              <a:t>d</a:t>
            </a:r>
            <a:r>
              <a:rPr lang="fr-FR" sz="1600" b="1" dirty="0" smtClean="0"/>
              <a:t>u 14 </a:t>
            </a:r>
            <a:r>
              <a:rPr lang="fr-FR" sz="1600" b="1" dirty="0"/>
              <a:t>juillet au 4 août </a:t>
            </a:r>
            <a:r>
              <a:rPr lang="fr-FR" sz="1600" b="1" dirty="0" smtClean="0"/>
              <a:t>2019</a:t>
            </a:r>
            <a:r>
              <a:rPr lang="fr-FR" sz="1600" dirty="0" smtClean="0"/>
              <a:t>: réalisation des </a:t>
            </a:r>
            <a:r>
              <a:rPr lang="fr-FR" sz="1600" dirty="0"/>
              <a:t>premiers travaux décentralisés de la nouvelle base des comptes nationaux </a:t>
            </a:r>
            <a:r>
              <a:rPr lang="fr-FR" sz="1600" dirty="0" smtClean="0"/>
              <a:t>2015;</a:t>
            </a:r>
          </a:p>
          <a:p>
            <a:pPr marL="285750" indent="-285750" algn="just">
              <a:lnSpc>
                <a:spcPct val="150000"/>
              </a:lnSpc>
              <a:buFont typeface="Courier New" panose="02070309020205020404" pitchFamily="49" charset="0"/>
              <a:buChar char="o"/>
            </a:pPr>
            <a:r>
              <a:rPr lang="fr-FR" sz="1600" b="1" dirty="0" smtClean="0"/>
              <a:t>du </a:t>
            </a:r>
            <a:r>
              <a:rPr lang="fr-FR" sz="1600" b="1" dirty="0"/>
              <a:t>25 août au 15 septembre </a:t>
            </a:r>
            <a:r>
              <a:rPr lang="fr-FR" sz="1600" b="1" dirty="0" smtClean="0"/>
              <a:t>2019</a:t>
            </a:r>
            <a:r>
              <a:rPr lang="fr-FR" sz="1600" dirty="0" smtClean="0"/>
              <a:t>: finalisation </a:t>
            </a:r>
            <a:r>
              <a:rPr lang="fr-FR" sz="1600" dirty="0"/>
              <a:t>des comptes </a:t>
            </a:r>
            <a:r>
              <a:rPr lang="fr-FR" sz="1600" dirty="0" smtClean="0"/>
              <a:t>nationaux de 2015 </a:t>
            </a:r>
          </a:p>
        </p:txBody>
      </p:sp>
      <p:sp>
        <p:nvSpPr>
          <p:cNvPr id="2" name="Espace réservé du pied de page 1"/>
          <p:cNvSpPr>
            <a:spLocks noGrp="1"/>
          </p:cNvSpPr>
          <p:nvPr>
            <p:ph type="ftr" sz="quarter" idx="11"/>
          </p:nvPr>
        </p:nvSpPr>
        <p:spPr>
          <a:xfrm>
            <a:off x="2627488" y="6492875"/>
            <a:ext cx="7619999" cy="365125"/>
          </a:xfrm>
        </p:spPr>
        <p:txBody>
          <a:bodyPr/>
          <a:lstStyle/>
          <a:p>
            <a:r>
              <a:rPr lang="fr-FR" sz="1100" b="1" dirty="0">
                <a:solidFill>
                  <a:srgbClr val="00B050"/>
                </a:solidFill>
              </a:rPr>
              <a:t>Atelier Régional sur les comptes nationaux                                        Ouagadougou; 7- 11 octobre 2019</a:t>
            </a:r>
            <a:endParaRPr lang="en-US" sz="1100" b="1" dirty="0">
              <a:solidFill>
                <a:srgbClr val="00B050"/>
              </a:solidFill>
            </a:endParaRPr>
          </a:p>
        </p:txBody>
      </p:sp>
      <p:sp>
        <p:nvSpPr>
          <p:cNvPr id="3" name="Espace réservé du numéro de diapositive 2"/>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3582345545"/>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2345</TotalTime>
  <Words>1508</Words>
  <Application>Microsoft Office PowerPoint</Application>
  <PresentationFormat>Grand écran</PresentationFormat>
  <Paragraphs>214</Paragraphs>
  <Slides>15</Slides>
  <Notes>2</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15</vt:i4>
      </vt:variant>
    </vt:vector>
  </HeadingPairs>
  <TitlesOfParts>
    <vt:vector size="21" baseType="lpstr">
      <vt:lpstr>Arial</vt:lpstr>
      <vt:lpstr>Calibri</vt:lpstr>
      <vt:lpstr>Century Gothic</vt:lpstr>
      <vt:lpstr>Courier New</vt:lpstr>
      <vt:lpstr>Wingdings 3</vt:lpstr>
      <vt:lpstr>Brin</vt:lpstr>
      <vt:lpstr>ATELIER REGIONAL SUR LES COMPTES NATIONAUX</vt:lpstr>
      <vt:lpstr>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ATELIER REGIONAL SUR LES COMPTES NATIONAUX</dc:title>
  <dc:creator>DCCAR</dc:creator>
  <cp:lastModifiedBy>DCCAR</cp:lastModifiedBy>
  <cp:revision>93</cp:revision>
  <dcterms:created xsi:type="dcterms:W3CDTF">2019-10-07T09:12:12Z</dcterms:created>
  <dcterms:modified xsi:type="dcterms:W3CDTF">2019-10-09T14:41:18Z</dcterms:modified>
</cp:coreProperties>
</file>