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0" r:id="rId2"/>
    <p:sldId id="257" r:id="rId3"/>
    <p:sldId id="259" r:id="rId4"/>
    <p:sldId id="258" r:id="rId5"/>
    <p:sldId id="292" r:id="rId6"/>
    <p:sldId id="294" r:id="rId7"/>
    <p:sldId id="328" r:id="rId8"/>
    <p:sldId id="314" r:id="rId9"/>
    <p:sldId id="267" r:id="rId10"/>
    <p:sldId id="316" r:id="rId11"/>
    <p:sldId id="330" r:id="rId12"/>
    <p:sldId id="332" r:id="rId13"/>
    <p:sldId id="329" r:id="rId14"/>
    <p:sldId id="331" r:id="rId15"/>
    <p:sldId id="333" r:id="rId16"/>
    <p:sldId id="317" r:id="rId17"/>
    <p:sldId id="334" r:id="rId18"/>
    <p:sldId id="275" r:id="rId19"/>
    <p:sldId id="318" r:id="rId20"/>
    <p:sldId id="290" r:id="rId21"/>
    <p:sldId id="312" r:id="rId22"/>
    <p:sldId id="311"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996" autoAdjust="0"/>
  </p:normalViewPr>
  <p:slideViewPr>
    <p:cSldViewPr snapToGrid="0">
      <p:cViewPr varScale="1">
        <p:scale>
          <a:sx n="62" d="100"/>
          <a:sy n="62" d="100"/>
        </p:scale>
        <p:origin x="1056" y="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1C2D7-1C77-42A0-9BF1-270F6CCD908A}" type="datetimeFigureOut">
              <a:rPr lang="fr-FR" smtClean="0"/>
              <a:t>19/12/2018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EF51D-ED5E-451E-9668-0ACF85086521}" type="slidenum">
              <a:rPr lang="fr-FR" smtClean="0"/>
              <a:t>‹N°›</a:t>
            </a:fld>
            <a:endParaRPr lang="fr-FR"/>
          </a:p>
        </p:txBody>
      </p:sp>
    </p:spTree>
    <p:extLst>
      <p:ext uri="{BB962C8B-B14F-4D97-AF65-F5344CB8AC3E}">
        <p14:creationId xmlns:p14="http://schemas.microsoft.com/office/powerpoint/2010/main" val="2109393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60000"/>
              </a:lnSpc>
              <a:buFont typeface="Wingdings" panose="05000000000000000000" pitchFamily="2" charset="2"/>
              <a:buNone/>
            </a:pPr>
            <a:r>
              <a:rPr lang="fr-FR" altLang="fr-FR" sz="1200" dirty="0"/>
              <a:t>En 2016, le Bénin a reçu une mission d’AFRITAC pour finaliser les travaux d’élaboration des comptes nationaux trimestriels. entrepris la production des comptes </a:t>
            </a:r>
          </a:p>
          <a:p>
            <a:pPr marL="0" marR="0" lvl="0" indent="0" algn="just" defTabSz="914400" rtl="0" eaLnBrk="1" fontAlgn="auto" latinLnBrk="0" hangingPunct="1">
              <a:lnSpc>
                <a:spcPct val="160000"/>
              </a:lnSpc>
              <a:spcBef>
                <a:spcPts val="0"/>
              </a:spcBef>
              <a:spcAft>
                <a:spcPts val="0"/>
              </a:spcAft>
              <a:buClrTx/>
              <a:buSzTx/>
              <a:buFont typeface="Wingdings" panose="05000000000000000000" pitchFamily="2" charset="2"/>
              <a:buNone/>
              <a:tabLst/>
              <a:defRPr/>
            </a:pPr>
            <a:r>
              <a:rPr lang="fr-FR" altLang="fr-FR" sz="1200" dirty="0"/>
              <a:t>Il</a:t>
            </a:r>
            <a:r>
              <a:rPr lang="fr-FR" altLang="fr-FR" sz="1200" baseline="0" dirty="0"/>
              <a:t> fait objet d’une m</a:t>
            </a:r>
            <a:r>
              <a:rPr lang="fr-FR" altLang="fr-FR" sz="1200" dirty="0">
                <a:latin typeface="Calibri" panose="020F0502020204030204" pitchFamily="34" charset="0"/>
              </a:rPr>
              <a:t>ise à jour régulière du SCN afin de tenir compte de l’évolution de la structure des économies et de nouvelles méthodologies : SCN 1953, 1968, 1993 et 2008</a:t>
            </a:r>
          </a:p>
          <a:p>
            <a:pPr marL="0" marR="0" lvl="0" indent="0" algn="just" defTabSz="914400" rtl="0" eaLnBrk="1" fontAlgn="auto" latinLnBrk="0" hangingPunct="1">
              <a:lnSpc>
                <a:spcPct val="160000"/>
              </a:lnSpc>
              <a:spcBef>
                <a:spcPts val="0"/>
              </a:spcBef>
              <a:spcAft>
                <a:spcPts val="0"/>
              </a:spcAft>
              <a:buClrTx/>
              <a:buSzTx/>
              <a:buFont typeface="Wingdings" panose="05000000000000000000" pitchFamily="2" charset="2"/>
              <a:buNone/>
              <a:tabLst/>
              <a:defRPr/>
            </a:pPr>
            <a:r>
              <a:rPr lang="fr-CM" sz="1200" kern="1200" dirty="0">
                <a:solidFill>
                  <a:schemeClr val="tx1"/>
                </a:solidFill>
                <a:effectLst/>
                <a:latin typeface="+mn-lt"/>
                <a:ea typeface="+mn-ea"/>
                <a:cs typeface="+mn-cs"/>
              </a:rPr>
              <a:t>C’est</a:t>
            </a:r>
            <a:r>
              <a:rPr lang="fr-CM" sz="1200" kern="1200" baseline="0" dirty="0">
                <a:solidFill>
                  <a:schemeClr val="tx1"/>
                </a:solidFill>
                <a:effectLst/>
                <a:latin typeface="+mn-lt"/>
                <a:ea typeface="+mn-ea"/>
                <a:cs typeface="+mn-cs"/>
              </a:rPr>
              <a:t> pourquoi </a:t>
            </a:r>
            <a:r>
              <a:rPr lang="fr-CM" sz="1200" kern="1200" dirty="0">
                <a:solidFill>
                  <a:schemeClr val="tx1"/>
                </a:solidFill>
                <a:effectLst/>
                <a:latin typeface="+mn-lt"/>
                <a:ea typeface="+mn-ea"/>
                <a:cs typeface="+mn-cs"/>
              </a:rPr>
              <a:t>l’Institut National de la Statistique et de l’Analyse Economique (INSAE) a entrepris depuis Janvier 2016, la mise en œuvre du nouveau Système de Comptabilité Nationale des Nations Unies de 2008 (SCN2008) à l’aide du même outil informatique d’aide à l’élaboration des comptes nationaux, le module ERETES.</a:t>
            </a:r>
            <a:endParaRPr lang="fr-FR" sz="1200" kern="1200" dirty="0">
              <a:solidFill>
                <a:schemeClr val="tx1"/>
              </a:solidFill>
              <a:effectLst/>
              <a:latin typeface="+mn-lt"/>
              <a:ea typeface="+mn-ea"/>
              <a:cs typeface="+mn-cs"/>
            </a:endParaRPr>
          </a:p>
          <a:p>
            <a:pPr marL="0" marR="0" lvl="0" indent="0" algn="just" defTabSz="914400" rtl="0" eaLnBrk="1" fontAlgn="auto" latinLnBrk="0" hangingPunct="1">
              <a:lnSpc>
                <a:spcPct val="160000"/>
              </a:lnSpc>
              <a:spcBef>
                <a:spcPts val="0"/>
              </a:spcBef>
              <a:spcAft>
                <a:spcPts val="0"/>
              </a:spcAft>
              <a:buClrTx/>
              <a:buSzTx/>
              <a:buFont typeface="Wingdings" panose="05000000000000000000" pitchFamily="2" charset="2"/>
              <a:buNone/>
              <a:tabLst/>
              <a:defRPr/>
            </a:pPr>
            <a:endParaRPr lang="fr-FR" altLang="fr-FR" sz="1200" dirty="0">
              <a:latin typeface="Calibri" panose="020F0502020204030204" pitchFamily="34" charset="0"/>
            </a:endParaRPr>
          </a:p>
          <a:p>
            <a:pPr algn="just">
              <a:lnSpc>
                <a:spcPct val="160000"/>
              </a:lnSpc>
              <a:buFont typeface="Wingdings" panose="05000000000000000000" pitchFamily="2" charset="2"/>
              <a:buNone/>
            </a:pPr>
            <a:endParaRPr lang="fr-FR" altLang="fr-FR" sz="1200" dirty="0"/>
          </a:p>
          <a:p>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4</a:t>
            </a:fld>
            <a:endParaRPr lang="fr-FR"/>
          </a:p>
        </p:txBody>
      </p:sp>
    </p:spTree>
    <p:extLst>
      <p:ext uri="{BB962C8B-B14F-4D97-AF65-F5344CB8AC3E}">
        <p14:creationId xmlns:p14="http://schemas.microsoft.com/office/powerpoint/2010/main" val="135418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lgn="just">
              <a:lnSpc>
                <a:spcPct val="150000"/>
              </a:lnSpc>
              <a:buFont typeface="Wingdings" pitchFamily="2" charset="2"/>
              <a:buChar char="v"/>
            </a:pPr>
            <a:r>
              <a:rPr lang="fr-FR" dirty="0"/>
              <a:t>Ainsi,</a:t>
            </a:r>
            <a:r>
              <a:rPr lang="fr-FR" baseline="0" dirty="0"/>
              <a:t> nous disposons de:</a:t>
            </a: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15</a:t>
            </a:fld>
            <a:endParaRPr lang="fr-FR" dirty="0"/>
          </a:p>
        </p:txBody>
      </p:sp>
    </p:spTree>
    <p:extLst>
      <p:ext uri="{BB962C8B-B14F-4D97-AF65-F5344CB8AC3E}">
        <p14:creationId xmlns:p14="http://schemas.microsoft.com/office/powerpoint/2010/main" val="4108332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lgn="just">
              <a:lnSpc>
                <a:spcPct val="150000"/>
              </a:lnSpc>
              <a:buFont typeface="Wingdings" pitchFamily="2" charset="2"/>
              <a:buChar char="v"/>
            </a:pPr>
            <a:r>
              <a:rPr lang="fr-FR" dirty="0"/>
              <a:t>Ainsi,</a:t>
            </a:r>
            <a:r>
              <a:rPr lang="fr-FR" baseline="0" dirty="0"/>
              <a:t> nous disposons de:</a:t>
            </a: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16</a:t>
            </a:fld>
            <a:endParaRPr lang="fr-FR" dirty="0"/>
          </a:p>
        </p:txBody>
      </p:sp>
    </p:spTree>
    <p:extLst>
      <p:ext uri="{BB962C8B-B14F-4D97-AF65-F5344CB8AC3E}">
        <p14:creationId xmlns:p14="http://schemas.microsoft.com/office/powerpoint/2010/main" val="2363225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285750" indent="-285750" algn="just">
              <a:lnSpc>
                <a:spcPct val="150000"/>
              </a:lnSpc>
              <a:buFont typeface="Wingdings" pitchFamily="2" charset="2"/>
              <a:buChar char="v"/>
            </a:pPr>
            <a:r>
              <a:rPr lang="fr-FR" dirty="0"/>
              <a:t>Ainsi,</a:t>
            </a:r>
            <a:r>
              <a:rPr lang="fr-FR" baseline="0" dirty="0"/>
              <a:t> nous disposons de:</a:t>
            </a: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17</a:t>
            </a:fld>
            <a:endParaRPr lang="fr-FR" dirty="0"/>
          </a:p>
        </p:txBody>
      </p:sp>
    </p:spTree>
    <p:extLst>
      <p:ext uri="{BB962C8B-B14F-4D97-AF65-F5344CB8AC3E}">
        <p14:creationId xmlns:p14="http://schemas.microsoft.com/office/powerpoint/2010/main" val="4196766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19</a:t>
            </a:fld>
            <a:endParaRPr lang="fr-FR"/>
          </a:p>
        </p:txBody>
      </p:sp>
    </p:spTree>
    <p:extLst>
      <p:ext uri="{BB962C8B-B14F-4D97-AF65-F5344CB8AC3E}">
        <p14:creationId xmlns:p14="http://schemas.microsoft.com/office/powerpoint/2010/main" val="564847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21</a:t>
            </a:fld>
            <a:endParaRPr lang="fr-FR"/>
          </a:p>
        </p:txBody>
      </p:sp>
    </p:spTree>
    <p:extLst>
      <p:ext uri="{BB962C8B-B14F-4D97-AF65-F5344CB8AC3E}">
        <p14:creationId xmlns:p14="http://schemas.microsoft.com/office/powerpoint/2010/main" val="301648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L’automatisation des ERE se réalise en Excel, on reproduit le schéma ERETES d’équilibre des où toutes les lignes et colonnes sont représentées</a:t>
            </a:r>
            <a:endParaRPr lang="fr-FR" baseline="0" dirty="0"/>
          </a:p>
          <a:p>
            <a:endParaRPr lang="fr-FR" baseline="0"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6</a:t>
            </a:fld>
            <a:endParaRPr lang="fr-FR"/>
          </a:p>
        </p:txBody>
      </p:sp>
    </p:spTree>
    <p:extLst>
      <p:ext uri="{BB962C8B-B14F-4D97-AF65-F5344CB8AC3E}">
        <p14:creationId xmlns:p14="http://schemas.microsoft.com/office/powerpoint/2010/main" val="4067018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L’automatisation des ERE se réalise en Excel, on reproduit le schéma ERETES d’équilibre des où toutes les lignes et colonnes sont représentées</a:t>
            </a:r>
            <a:endParaRPr lang="fr-FR" baseline="0" dirty="0"/>
          </a:p>
          <a:p>
            <a:endParaRPr lang="fr-FR" baseline="0"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7</a:t>
            </a:fld>
            <a:endParaRPr lang="fr-FR"/>
          </a:p>
        </p:txBody>
      </p:sp>
    </p:spTree>
    <p:extLst>
      <p:ext uri="{BB962C8B-B14F-4D97-AF65-F5344CB8AC3E}">
        <p14:creationId xmlns:p14="http://schemas.microsoft.com/office/powerpoint/2010/main" val="2883257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9</a:t>
            </a:fld>
            <a:endParaRPr lang="fr-FR"/>
          </a:p>
        </p:txBody>
      </p:sp>
    </p:spTree>
    <p:extLst>
      <p:ext uri="{BB962C8B-B14F-4D97-AF65-F5344CB8AC3E}">
        <p14:creationId xmlns:p14="http://schemas.microsoft.com/office/powerpoint/2010/main" val="2397374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10</a:t>
            </a:fld>
            <a:endParaRPr lang="fr-FR" dirty="0"/>
          </a:p>
        </p:txBody>
      </p:sp>
    </p:spTree>
    <p:extLst>
      <p:ext uri="{BB962C8B-B14F-4D97-AF65-F5344CB8AC3E}">
        <p14:creationId xmlns:p14="http://schemas.microsoft.com/office/powerpoint/2010/main" val="3533411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11</a:t>
            </a:fld>
            <a:endParaRPr lang="fr-FR" dirty="0"/>
          </a:p>
        </p:txBody>
      </p:sp>
    </p:spTree>
    <p:extLst>
      <p:ext uri="{BB962C8B-B14F-4D97-AF65-F5344CB8AC3E}">
        <p14:creationId xmlns:p14="http://schemas.microsoft.com/office/powerpoint/2010/main" val="972556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12</a:t>
            </a:fld>
            <a:endParaRPr lang="fr-FR" dirty="0"/>
          </a:p>
        </p:txBody>
      </p:sp>
    </p:spTree>
    <p:extLst>
      <p:ext uri="{BB962C8B-B14F-4D97-AF65-F5344CB8AC3E}">
        <p14:creationId xmlns:p14="http://schemas.microsoft.com/office/powerpoint/2010/main" val="2834285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13</a:t>
            </a:fld>
            <a:endParaRPr lang="fr-FR" dirty="0"/>
          </a:p>
        </p:txBody>
      </p:sp>
    </p:spTree>
    <p:extLst>
      <p:ext uri="{BB962C8B-B14F-4D97-AF65-F5344CB8AC3E}">
        <p14:creationId xmlns:p14="http://schemas.microsoft.com/office/powerpoint/2010/main" val="1052091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just">
              <a:lnSpc>
                <a:spcPct val="150000"/>
              </a:lnSpc>
              <a:buFont typeface="Wingdings" pitchFamily="2" charset="2"/>
              <a:buNone/>
            </a:pPr>
            <a:endParaRPr lang="fr-FR" dirty="0"/>
          </a:p>
        </p:txBody>
      </p:sp>
      <p:sp>
        <p:nvSpPr>
          <p:cNvPr id="4" name="Espace réservé du numéro de diapositive 3"/>
          <p:cNvSpPr>
            <a:spLocks noGrp="1"/>
          </p:cNvSpPr>
          <p:nvPr>
            <p:ph type="sldNum" sz="quarter" idx="10"/>
          </p:nvPr>
        </p:nvSpPr>
        <p:spPr/>
        <p:txBody>
          <a:bodyPr/>
          <a:lstStyle/>
          <a:p>
            <a:fld id="{4B5EF51D-ED5E-451E-9668-0ACF85086521}" type="slidenum">
              <a:rPr lang="fr-FR" smtClean="0"/>
              <a:t>14</a:t>
            </a:fld>
            <a:endParaRPr lang="fr-FR" dirty="0"/>
          </a:p>
        </p:txBody>
      </p:sp>
    </p:spTree>
    <p:extLst>
      <p:ext uri="{BB962C8B-B14F-4D97-AF65-F5344CB8AC3E}">
        <p14:creationId xmlns:p14="http://schemas.microsoft.com/office/powerpoint/2010/main" val="4225528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B6729-BBFD-4E3B-8E6F-AC339B61337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F32D321-9B19-4E14-8E21-33D5BCDF29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0F83C18-24C9-49BA-833E-AD19730B419F}"/>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DA629502-D202-4CEC-8347-3AA6AA72F1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7FCDDFD-302A-4E2F-B280-DBF6B13E6A05}"/>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47674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37B916-4DB0-46D0-99B5-08E54F7AB64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2B87D6D-4134-4328-BFFF-A9996702A1F5}"/>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ED649E-4478-4DCE-9356-9239EAAAD7E0}"/>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76854275-B253-44D5-A79D-DFC4E9A085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8369736-66F3-4D60-AEF3-0DD32E6FCDC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153719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6A7B53D-D241-401D-8B59-6B8DEEED8DC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62FD58-3051-4C58-A2AC-6C8B9D69B0C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838E41-0AB0-4A24-8D06-1CBED09B31F4}"/>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CC14BBF9-F1A1-48C0-BD69-C4EF92905D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30DF9C-2127-41FF-BB74-88303275D33B}"/>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38947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C167B-C152-4C95-BC32-498F3C3A0A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7DDCA2-45FA-4836-BF4C-3F13BF213B0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E3F0F53-4043-4605-B6F6-46385CCC4B01}"/>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B57138C1-C06E-4BE2-AF06-0E7EDC1C58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E5FDF0-C742-4937-A6E4-FC041D63F0B6}"/>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21018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43BF0B-D23D-4729-B8B3-9AA00A8959B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6214846-6988-4139-B367-EEAC41CEE1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74AD1A96-ABF2-4534-ADF9-59684FFC5D70}"/>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EB2A8ED1-FB16-4438-A4A7-4FD844C7AB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BF95D99-ADB6-4B59-BA97-852C1F4ED83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136055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56547E-A6DF-480C-A81C-9F62A5087F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66F9E4D-5189-464D-A840-8DD90811544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A4D6ABD-96E4-4A49-B34E-39F75A176DF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C119E8A-ADF1-469E-99F8-47D0F8A24AEE}"/>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6" name="Espace réservé du pied de page 5">
            <a:extLst>
              <a:ext uri="{FF2B5EF4-FFF2-40B4-BE49-F238E27FC236}">
                <a16:creationId xmlns:a16="http://schemas.microsoft.com/office/drawing/2014/main" id="{4D9B65F8-6BFE-4587-B25C-07B8E3A9572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91E404-FD3C-40D7-86AB-7F1C790FEFED}"/>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41933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0D6CB-7AE1-4B09-A4C9-86C680BC07C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9649517-C117-4ADF-9CA7-85BDEBD4F9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FF6C5BE-C333-48AF-865C-C34999A5BA7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AB644AB-E927-42CF-A8C9-7E38545A2F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8E24E42C-A4E7-4884-8DE6-5A13152CA6B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25B7103-F4C3-4914-BB30-EFB24E725876}"/>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8" name="Espace réservé du pied de page 7">
            <a:extLst>
              <a:ext uri="{FF2B5EF4-FFF2-40B4-BE49-F238E27FC236}">
                <a16:creationId xmlns:a16="http://schemas.microsoft.com/office/drawing/2014/main" id="{A436F348-1C8C-4EE1-BA08-D53B22AA394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54BD632-3C81-4453-928B-135050B85936}"/>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98506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CE6CD4-A175-47B1-B7EF-BD44A6CECCA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3E20136-B2E6-43B9-8FCF-DC12C606EF56}"/>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4" name="Espace réservé du pied de page 3">
            <a:extLst>
              <a:ext uri="{FF2B5EF4-FFF2-40B4-BE49-F238E27FC236}">
                <a16:creationId xmlns:a16="http://schemas.microsoft.com/office/drawing/2014/main" id="{214EE489-CEB7-4D22-981D-84221CCF356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ADCBC5F-F5D9-44B1-9930-ADB86F0D8C51}"/>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4440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0B79261-D63F-49A2-8434-550ADE1124DF}"/>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3" name="Espace réservé du pied de page 2">
            <a:extLst>
              <a:ext uri="{FF2B5EF4-FFF2-40B4-BE49-F238E27FC236}">
                <a16:creationId xmlns:a16="http://schemas.microsoft.com/office/drawing/2014/main" id="{B418B981-72A1-4AF6-9CF4-1CBF74A1DEE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FEE9679-B843-49BA-BA67-9501C4B221D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67485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3086F1-E2F6-43BB-80ED-85858E0244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3AEC6EC-5678-42BB-B773-BA99E37DB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7C3BD62-CD63-4956-A67C-21667D248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B179A75-A90E-47B6-88B6-5BA89ACAD6A8}"/>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6" name="Espace réservé du pied de page 5">
            <a:extLst>
              <a:ext uri="{FF2B5EF4-FFF2-40B4-BE49-F238E27FC236}">
                <a16:creationId xmlns:a16="http://schemas.microsoft.com/office/drawing/2014/main" id="{4D5D94BF-FA9E-4DAE-A84B-C772F5B2577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A892D3-D017-428D-B258-8D9C1A459CC3}"/>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63278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F50D0F-E6A4-4116-9EC2-6D5629F43A9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CB5DAE2-1D56-48B7-9E8E-058A3A9922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0A3D3D4-AC84-4AED-BC32-AECFEEA3F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3318C02-5BF9-478C-8341-D2368716E32C}"/>
              </a:ext>
            </a:extLst>
          </p:cNvPr>
          <p:cNvSpPr>
            <a:spLocks noGrp="1"/>
          </p:cNvSpPr>
          <p:nvPr>
            <p:ph type="dt" sz="half" idx="10"/>
          </p:nvPr>
        </p:nvSpPr>
        <p:spPr/>
        <p:txBody>
          <a:bodyPr/>
          <a:lstStyle/>
          <a:p>
            <a:fld id="{28BD7799-BBFB-4AAF-908E-8F6FE8C9F669}" type="datetimeFigureOut">
              <a:rPr lang="fr-FR" smtClean="0"/>
              <a:t>19/12/2018</a:t>
            </a:fld>
            <a:endParaRPr lang="fr-FR"/>
          </a:p>
        </p:txBody>
      </p:sp>
      <p:sp>
        <p:nvSpPr>
          <p:cNvPr id="6" name="Espace réservé du pied de page 5">
            <a:extLst>
              <a:ext uri="{FF2B5EF4-FFF2-40B4-BE49-F238E27FC236}">
                <a16:creationId xmlns:a16="http://schemas.microsoft.com/office/drawing/2014/main" id="{BC4822D2-485B-4889-89C1-FD75E1239B2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8F4B5A4-E37F-4D12-B9FB-81E1AE181698}"/>
              </a:ext>
            </a:extLst>
          </p:cNvPr>
          <p:cNvSpPr>
            <a:spLocks noGrp="1"/>
          </p:cNvSpPr>
          <p:nvPr>
            <p:ph type="sldNum" sz="quarter" idx="12"/>
          </p:nvPr>
        </p:nvSpPr>
        <p:spPr/>
        <p:txBody>
          <a:bodyPr/>
          <a:lstStyle/>
          <a:p>
            <a:fld id="{3B16B5BA-037A-47B8-BF57-D6BE45B916B0}" type="slidenum">
              <a:rPr lang="fr-FR" smtClean="0"/>
              <a:t>‹N°›</a:t>
            </a:fld>
            <a:endParaRPr lang="fr-FR"/>
          </a:p>
        </p:txBody>
      </p:sp>
    </p:spTree>
    <p:extLst>
      <p:ext uri="{BB962C8B-B14F-4D97-AF65-F5344CB8AC3E}">
        <p14:creationId xmlns:p14="http://schemas.microsoft.com/office/powerpoint/2010/main" val="209906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252388F-1820-4464-A287-8C2335EC19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91CD140-2477-413C-AC45-24BC204E61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C1A8CA-A86B-4FA9-88F8-7BC2F055AC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BD7799-BBFB-4AAF-908E-8F6FE8C9F669}" type="datetimeFigureOut">
              <a:rPr lang="fr-FR" smtClean="0"/>
              <a:t>19/12/2018</a:t>
            </a:fld>
            <a:endParaRPr lang="fr-FR"/>
          </a:p>
        </p:txBody>
      </p:sp>
      <p:sp>
        <p:nvSpPr>
          <p:cNvPr id="5" name="Espace réservé du pied de page 4">
            <a:extLst>
              <a:ext uri="{FF2B5EF4-FFF2-40B4-BE49-F238E27FC236}">
                <a16:creationId xmlns:a16="http://schemas.microsoft.com/office/drawing/2014/main" id="{88C5B59C-D415-4438-8B41-42B929130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E9CEE20-2C7C-464D-89EC-B640785FCB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B5BA-037A-47B8-BF57-D6BE45B916B0}" type="slidenum">
              <a:rPr lang="fr-FR" smtClean="0"/>
              <a:t>‹N°›</a:t>
            </a:fld>
            <a:endParaRPr lang="fr-FR"/>
          </a:p>
        </p:txBody>
      </p:sp>
    </p:spTree>
    <p:extLst>
      <p:ext uri="{BB962C8B-B14F-4D97-AF65-F5344CB8AC3E}">
        <p14:creationId xmlns:p14="http://schemas.microsoft.com/office/powerpoint/2010/main" val="225152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5653578" y="744468"/>
            <a:ext cx="6215270" cy="4626021"/>
          </a:xfrm>
        </p:spPr>
        <p:txBody>
          <a:bodyPr>
            <a:noAutofit/>
          </a:bodyPr>
          <a:lstStyle/>
          <a:p>
            <a:pPr algn="ctr"/>
            <a:r>
              <a:rPr lang="fr-FR" sz="3600" b="1" cap="small" dirty="0">
                <a:effectLst>
                  <a:outerShdw blurRad="38100" dist="38100" dir="2700000" algn="tl">
                    <a:srgbClr val="000000">
                      <a:alpha val="43137"/>
                    </a:srgbClr>
                  </a:outerShdw>
                </a:effectLst>
              </a:rPr>
              <a:t>Equilibre semi-automatique des ERE</a:t>
            </a:r>
            <a:br>
              <a:rPr lang="fr-FR" sz="3600" b="1" cap="small" dirty="0">
                <a:effectLst>
                  <a:outerShdw blurRad="38100" dist="38100" dir="2700000" algn="tl">
                    <a:srgbClr val="000000">
                      <a:alpha val="43137"/>
                    </a:srgbClr>
                  </a:outerShdw>
                </a:effectLst>
              </a:rPr>
            </a:br>
            <a:r>
              <a:rPr lang="fr-FR" sz="3600" b="1" cap="small" dirty="0">
                <a:effectLst>
                  <a:outerShdw blurRad="38100" dist="38100" dir="2700000" algn="tl">
                    <a:srgbClr val="000000">
                      <a:alpha val="43137"/>
                    </a:srgbClr>
                  </a:outerShdw>
                </a:effectLst>
              </a:rPr>
              <a:t>expérience du Bénin</a:t>
            </a:r>
            <a:br>
              <a:rPr lang="fr-FR" sz="3600" b="1" cap="small" dirty="0">
                <a:effectLst>
                  <a:outerShdw blurRad="38100" dist="38100" dir="2700000" algn="tl">
                    <a:srgbClr val="000000">
                      <a:alpha val="43137"/>
                    </a:srgbClr>
                  </a:outerShdw>
                </a:effectLst>
              </a:rPr>
            </a:br>
            <a:br>
              <a:rPr lang="fr-FR" sz="3600" b="1" cap="small" dirty="0">
                <a:effectLst>
                  <a:outerShdw blurRad="38100" dist="38100" dir="2700000" algn="tl">
                    <a:srgbClr val="000000">
                      <a:alpha val="43137"/>
                    </a:srgbClr>
                  </a:outerShdw>
                </a:effectLst>
              </a:rPr>
            </a:br>
            <a:br>
              <a:rPr lang="fr-FR" sz="3600" b="1" cap="small" dirty="0">
                <a:effectLst>
                  <a:outerShdw blurRad="38100" dist="38100" dir="2700000" algn="tl">
                    <a:srgbClr val="000000">
                      <a:alpha val="43137"/>
                    </a:srgbClr>
                  </a:outerShdw>
                </a:effectLst>
              </a:rPr>
            </a:br>
            <a:br>
              <a:rPr lang="fr-FR" sz="3600" b="1" cap="small" dirty="0">
                <a:effectLst>
                  <a:outerShdw blurRad="38100" dist="38100" dir="2700000" algn="tl">
                    <a:srgbClr val="000000">
                      <a:alpha val="43137"/>
                    </a:srgbClr>
                  </a:outerShdw>
                </a:effectLst>
              </a:rPr>
            </a:br>
            <a:r>
              <a:rPr lang="fr-FR" sz="3600" b="1" cap="small" dirty="0">
                <a:effectLst>
                  <a:outerShdw blurRad="38100" dist="38100" dir="2700000" algn="tl">
                    <a:srgbClr val="000000">
                      <a:alpha val="43137"/>
                    </a:srgbClr>
                  </a:outerShdw>
                </a:effectLst>
              </a:rPr>
              <a:t>Calixte MAHOUGBE</a:t>
            </a:r>
            <a:br>
              <a:rPr lang="fr-FR" sz="3600" b="1" cap="small" dirty="0">
                <a:effectLst>
                  <a:outerShdw blurRad="38100" dist="38100" dir="2700000" algn="tl">
                    <a:srgbClr val="000000">
                      <a:alpha val="43137"/>
                    </a:srgbClr>
                  </a:outerShdw>
                </a:effectLst>
              </a:rPr>
            </a:br>
            <a:r>
              <a:rPr lang="fr-FR" sz="2000" cap="small" dirty="0">
                <a:effectLst>
                  <a:outerShdw blurRad="38100" dist="38100" dir="2700000" algn="tl">
                    <a:srgbClr val="000000">
                      <a:alpha val="43137"/>
                    </a:srgbClr>
                  </a:outerShdw>
                </a:effectLst>
                <a:latin typeface="Trebuchet MS" panose="020B0603020202020204" pitchFamily="34" charset="0"/>
              </a:rPr>
              <a:t>(Chargé d’études au Service des Comptes Nationaux)</a:t>
            </a:r>
            <a:endParaRPr lang="fr-FR" sz="3200" dirty="0">
              <a:effectLst>
                <a:outerShdw blurRad="38100" dist="38100" dir="2700000" algn="tl">
                  <a:srgbClr val="000000">
                    <a:alpha val="43137"/>
                  </a:srgbClr>
                </a:outerShdw>
              </a:effectLst>
              <a:latin typeface="Trebuchet MS" panose="020B0603020202020204" pitchFamily="34" charset="0"/>
            </a:endParaRPr>
          </a:p>
        </p:txBody>
      </p:sp>
      <p:sp>
        <p:nvSpPr>
          <p:cNvPr id="24"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2" cstate="print"/>
          <a:srcRect/>
          <a:stretch>
            <a:fillRect/>
          </a:stretch>
        </p:blipFill>
        <p:spPr bwMode="auto">
          <a:xfrm>
            <a:off x="1483620" y="1685652"/>
            <a:ext cx="3267942" cy="3300950"/>
          </a:xfrm>
          <a:prstGeom prst="rect">
            <a:avLst/>
          </a:prstGeom>
          <a:noFill/>
        </p:spPr>
      </p:pic>
      <p:sp>
        <p:nvSpPr>
          <p:cNvPr id="3" name="Espace réservé du contenu 2">
            <a:extLst>
              <a:ext uri="{FF2B5EF4-FFF2-40B4-BE49-F238E27FC236}">
                <a16:creationId xmlns:a16="http://schemas.microsoft.com/office/drawing/2014/main" id="{69F2EDE4-6E94-465B-B8EF-9F17F501DCB3}"/>
              </a:ext>
            </a:extLst>
          </p:cNvPr>
          <p:cNvSpPr>
            <a:spLocks noGrp="1"/>
          </p:cNvSpPr>
          <p:nvPr>
            <p:ph idx="1"/>
          </p:nvPr>
        </p:nvSpPr>
        <p:spPr>
          <a:xfrm>
            <a:off x="5859642" y="6048521"/>
            <a:ext cx="5383652" cy="526459"/>
          </a:xfrm>
        </p:spPr>
        <p:txBody>
          <a:bodyPr>
            <a:normAutofit/>
          </a:bodyPr>
          <a:lstStyle/>
          <a:p>
            <a:pPr marL="0" indent="0" algn="ctr">
              <a:buNone/>
            </a:pPr>
            <a:r>
              <a:rPr lang="fr-FR" sz="2400" dirty="0"/>
              <a:t>Bamako, 18 décembre 2018</a:t>
            </a:r>
          </a:p>
          <a:p>
            <a:endParaRPr lang="fr-FR" sz="2400" dirty="0"/>
          </a:p>
        </p:txBody>
      </p:sp>
    </p:spTree>
    <p:extLst>
      <p:ext uri="{BB962C8B-B14F-4D97-AF65-F5344CB8AC3E}">
        <p14:creationId xmlns:p14="http://schemas.microsoft.com/office/powerpoint/2010/main" val="3222168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615434" y="825185"/>
            <a:ext cx="7965377" cy="5103833"/>
          </a:xfrm>
          <a:prstGeom prst="rect">
            <a:avLst/>
          </a:prstGeom>
        </p:spPr>
        <p:txBody>
          <a:bodyPr wrap="square">
            <a:spAutoFit/>
          </a:bodyPr>
          <a:lstStyle/>
          <a:p>
            <a:pPr marL="285750" indent="-285750" algn="just">
              <a:lnSpc>
                <a:spcPct val="150000"/>
              </a:lnSpc>
              <a:buFont typeface="Wingdings" pitchFamily="2" charset="2"/>
              <a:buChar char="v"/>
            </a:pPr>
            <a:r>
              <a:rPr lang="fr-FR" sz="2400" b="1" dirty="0">
                <a:effectLst>
                  <a:outerShdw blurRad="38100" dist="38100" dir="2700000" algn="tl">
                    <a:srgbClr val="000000">
                      <a:alpha val="43137"/>
                    </a:srgbClr>
                  </a:outerShdw>
                </a:effectLst>
              </a:rPr>
              <a:t> « ERE décentralisé »</a:t>
            </a:r>
          </a:p>
          <a:p>
            <a:pPr marL="800100" lvl="1" indent="-342900" algn="just">
              <a:lnSpc>
                <a:spcPct val="150000"/>
              </a:lnSpc>
              <a:buFont typeface="Wingdings" panose="05000000000000000000" pitchFamily="2" charset="2"/>
              <a:buChar char="ü"/>
            </a:pPr>
            <a:r>
              <a:rPr lang="fr-FR" sz="2800" dirty="0">
                <a:cs typeface="Andalus" panose="02020603050405020304"/>
              </a:rPr>
              <a:t>Ce classeur contient des feuilles qui présentent des choix de modèles et les résultats obtenus pour un modèle d’équilibre automatique choisi</a:t>
            </a:r>
          </a:p>
          <a:p>
            <a:pPr marL="800100" lvl="1" indent="-342900" algn="just">
              <a:lnSpc>
                <a:spcPct val="150000"/>
              </a:lnSpc>
              <a:buFont typeface="Wingdings" panose="05000000000000000000" pitchFamily="2" charset="2"/>
              <a:buChar char="ü"/>
            </a:pPr>
            <a:r>
              <a:rPr lang="fr-FR" sz="2800" dirty="0">
                <a:cs typeface="Andalus" panose="02020603050405020304"/>
              </a:rPr>
              <a:t>Globalement deux modèles sont implémentés sous diverses formes:  un modèle d’équilibrage proportionnelle à la structure des agrégats de l’année prétendante et un modèle </a:t>
            </a:r>
            <a:r>
              <a:rPr lang="fr-FR" sz="2800" b="1" dirty="0">
                <a:cs typeface="Andalus" panose="02020603050405020304"/>
              </a:rPr>
              <a:t>« solde »</a:t>
            </a:r>
          </a:p>
        </p:txBody>
      </p:sp>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156068"/>
            <a:ext cx="9826580" cy="673201"/>
          </a:xfrm>
        </p:spPr>
        <p:txBody>
          <a:bodyPr>
            <a:noAutofit/>
          </a:bodyPr>
          <a:lstStyle/>
          <a:p>
            <a:pPr algn="ct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2. Outils de travail Excel pour l’automatisation des ERE</a:t>
            </a:r>
          </a:p>
        </p:txBody>
      </p:sp>
    </p:spTree>
    <p:extLst>
      <p:ext uri="{BB962C8B-B14F-4D97-AF65-F5344CB8AC3E}">
        <p14:creationId xmlns:p14="http://schemas.microsoft.com/office/powerpoint/2010/main" val="63400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109574"/>
            <a:ext cx="9826580" cy="673201"/>
          </a:xfrm>
        </p:spPr>
        <p:txBody>
          <a:bodyPr>
            <a:noAutofit/>
          </a:bodyPr>
          <a:lstStyle/>
          <a:p>
            <a:pPr algn="ct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2. Outils de travail Excel pour l’automatisation des ERE</a:t>
            </a:r>
          </a:p>
        </p:txBody>
      </p:sp>
      <p:pic>
        <p:nvPicPr>
          <p:cNvPr id="2" name="Image 1">
            <a:extLst>
              <a:ext uri="{FF2B5EF4-FFF2-40B4-BE49-F238E27FC236}">
                <a16:creationId xmlns:a16="http://schemas.microsoft.com/office/drawing/2014/main" id="{049781DC-6263-433D-95DE-44ADD646D66B}"/>
              </a:ext>
            </a:extLst>
          </p:cNvPr>
          <p:cNvPicPr>
            <a:picLocks noChangeAspect="1"/>
          </p:cNvPicPr>
          <p:nvPr/>
        </p:nvPicPr>
        <p:blipFill>
          <a:blip r:embed="rId4"/>
          <a:stretch>
            <a:fillRect/>
          </a:stretch>
        </p:blipFill>
        <p:spPr>
          <a:xfrm>
            <a:off x="495946" y="1131376"/>
            <a:ext cx="9459423" cy="5724950"/>
          </a:xfrm>
          <a:prstGeom prst="rect">
            <a:avLst/>
          </a:prstGeom>
        </p:spPr>
      </p:pic>
    </p:spTree>
    <p:extLst>
      <p:ext uri="{BB962C8B-B14F-4D97-AF65-F5344CB8AC3E}">
        <p14:creationId xmlns:p14="http://schemas.microsoft.com/office/powerpoint/2010/main" val="39246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615434" y="933690"/>
            <a:ext cx="7965377" cy="5575052"/>
          </a:xfrm>
          <a:prstGeom prst="rect">
            <a:avLst/>
          </a:prstGeom>
        </p:spPr>
        <p:txBody>
          <a:bodyPr wrap="square">
            <a:spAutoFit/>
          </a:bodyPr>
          <a:lstStyle/>
          <a:p>
            <a:pPr marL="285750" lvl="1" indent="-285750" algn="just">
              <a:lnSpc>
                <a:spcPct val="150000"/>
              </a:lnSpc>
              <a:buFont typeface="Wingdings" pitchFamily="2" charset="2"/>
              <a:buChar char="v"/>
            </a:pPr>
            <a:r>
              <a:rPr lang="fr-FR" sz="2400" b="1" dirty="0">
                <a:effectLst>
                  <a:outerShdw blurRad="38100" dist="38100" dir="2700000" algn="tl">
                    <a:srgbClr val="000000">
                      <a:alpha val="43137"/>
                    </a:srgbClr>
                  </a:outerShdw>
                </a:effectLst>
              </a:rPr>
              <a:t>Un fichier « Bénin exogènes »</a:t>
            </a:r>
          </a:p>
          <a:p>
            <a:pPr marL="800100" lvl="1" indent="-342900" algn="just">
              <a:lnSpc>
                <a:spcPct val="150000"/>
              </a:lnSpc>
              <a:buFont typeface="Wingdings" panose="05000000000000000000" pitchFamily="2" charset="2"/>
              <a:buChar char="ü"/>
            </a:pPr>
            <a:r>
              <a:rPr lang="fr-FR" sz="2400" dirty="0">
                <a:cs typeface="Andalus" panose="02020603050405020304"/>
              </a:rPr>
              <a:t>Présentation des sources de données, les indicateurs disponibles : IPP, IVU, IPC et IPCG</a:t>
            </a:r>
          </a:p>
          <a:p>
            <a:pPr marL="800100" lvl="1" indent="-342900" algn="just">
              <a:lnSpc>
                <a:spcPct val="150000"/>
              </a:lnSpc>
              <a:buFont typeface="Wingdings" panose="05000000000000000000" pitchFamily="2" charset="2"/>
              <a:buChar char="ü"/>
            </a:pPr>
            <a:r>
              <a:rPr lang="fr-FR" sz="2400" dirty="0">
                <a:cs typeface="Andalus" panose="02020603050405020304"/>
              </a:rPr>
              <a:t>On fait une extraction des base n-1 et base n pré-arbitrée, des ERE n-1, </a:t>
            </a:r>
          </a:p>
          <a:p>
            <a:pPr marL="800100" lvl="1" indent="-342900" algn="just">
              <a:lnSpc>
                <a:spcPct val="150000"/>
              </a:lnSpc>
              <a:buFont typeface="Wingdings" panose="05000000000000000000" pitchFamily="2" charset="2"/>
              <a:buChar char="ü"/>
            </a:pPr>
            <a:r>
              <a:rPr lang="fr-FR" sz="2400" dirty="0">
                <a:cs typeface="Andalus" panose="02020603050405020304"/>
              </a:rPr>
              <a:t>Une feuille « exogène » fait la synthèse des informations présentées sous d’un tableau des ERE et en fonction des informations disponibles fait la proposition des modèles (une procédure d’estimation des postes et d’équilibrage de l’ERE) possibles pour le produit choisi</a:t>
            </a:r>
          </a:p>
        </p:txBody>
      </p:sp>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109574"/>
            <a:ext cx="9826580" cy="673201"/>
          </a:xfrm>
        </p:spPr>
        <p:txBody>
          <a:bodyPr>
            <a:noAutofit/>
          </a:bodyPr>
          <a:lstStyle/>
          <a:p>
            <a:pPr algn="ctr"/>
            <a:r>
              <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3006207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32084"/>
            <a:ext cx="9826580" cy="673201"/>
          </a:xfrm>
        </p:spPr>
        <p:txBody>
          <a:bodyPr>
            <a:noAutofit/>
          </a:bodyPr>
          <a:lstStyle/>
          <a:p>
            <a:pPr algn="ctr"/>
            <a:r>
              <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pic>
        <p:nvPicPr>
          <p:cNvPr id="2" name="Image 1">
            <a:extLst>
              <a:ext uri="{FF2B5EF4-FFF2-40B4-BE49-F238E27FC236}">
                <a16:creationId xmlns:a16="http://schemas.microsoft.com/office/drawing/2014/main" id="{8E309CDB-39AA-4F02-88D8-20E872DC4F5A}"/>
              </a:ext>
            </a:extLst>
          </p:cNvPr>
          <p:cNvPicPr>
            <a:picLocks noChangeAspect="1"/>
          </p:cNvPicPr>
          <p:nvPr/>
        </p:nvPicPr>
        <p:blipFill>
          <a:blip r:embed="rId4"/>
          <a:stretch>
            <a:fillRect/>
          </a:stretch>
        </p:blipFill>
        <p:spPr>
          <a:xfrm>
            <a:off x="0" y="867905"/>
            <a:ext cx="11902698" cy="5988421"/>
          </a:xfrm>
          <a:prstGeom prst="rect">
            <a:avLst/>
          </a:prstGeom>
        </p:spPr>
      </p:pic>
    </p:spTree>
    <p:extLst>
      <p:ext uri="{BB962C8B-B14F-4D97-AF65-F5344CB8AC3E}">
        <p14:creationId xmlns:p14="http://schemas.microsoft.com/office/powerpoint/2010/main" val="1828163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615434" y="685716"/>
            <a:ext cx="7965377" cy="830997"/>
          </a:xfrm>
          <a:prstGeom prst="rect">
            <a:avLst/>
          </a:prstGeom>
        </p:spPr>
        <p:txBody>
          <a:bodyPr wrap="square">
            <a:spAutoFit/>
          </a:bodyPr>
          <a:lstStyle/>
          <a:p>
            <a:pPr marL="285750" lvl="1" indent="-285750" algn="just">
              <a:buFont typeface="Wingdings" pitchFamily="2" charset="2"/>
              <a:buChar char="v"/>
            </a:pPr>
            <a:r>
              <a:rPr lang="fr-FR" sz="2000" b="1" dirty="0">
                <a:effectLst>
                  <a:outerShdw blurRad="38100" dist="38100" dir="2700000" algn="tl">
                    <a:srgbClr val="000000">
                      <a:alpha val="43137"/>
                    </a:srgbClr>
                  </a:outerShdw>
                </a:effectLst>
              </a:rPr>
              <a:t>Un fichier « Bénin modèle par pays »: </a:t>
            </a:r>
            <a:r>
              <a:rPr lang="fr-FR" sz="2400" dirty="0">
                <a:cs typeface="Andalus" panose="02020603050405020304"/>
              </a:rPr>
              <a:t>Synthèse des modèles choisis et commentaires sur les données</a:t>
            </a:r>
          </a:p>
        </p:txBody>
      </p:sp>
      <p:sp>
        <p:nvSpPr>
          <p:cNvPr id="10" name="Titre 1">
            <a:extLst>
              <a:ext uri="{FF2B5EF4-FFF2-40B4-BE49-F238E27FC236}">
                <a16:creationId xmlns:a16="http://schemas.microsoft.com/office/drawing/2014/main" id="{A481BE4B-4684-4D10-8658-583993982AF3}"/>
              </a:ext>
            </a:extLst>
          </p:cNvPr>
          <p:cNvSpPr>
            <a:spLocks noGrp="1"/>
          </p:cNvSpPr>
          <p:nvPr>
            <p:ph type="title"/>
          </p:nvPr>
        </p:nvSpPr>
        <p:spPr>
          <a:xfrm>
            <a:off x="128789" y="63080"/>
            <a:ext cx="9826580" cy="673201"/>
          </a:xfrm>
        </p:spPr>
        <p:txBody>
          <a:bodyPr>
            <a:noAutofit/>
          </a:bodyPr>
          <a:lstStyle/>
          <a:p>
            <a:pPr algn="ctr"/>
            <a:r>
              <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29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pic>
        <p:nvPicPr>
          <p:cNvPr id="2" name="Image 1">
            <a:extLst>
              <a:ext uri="{FF2B5EF4-FFF2-40B4-BE49-F238E27FC236}">
                <a16:creationId xmlns:a16="http://schemas.microsoft.com/office/drawing/2014/main" id="{CBC96484-E043-4D70-BC3E-3DEF761422DB}"/>
              </a:ext>
            </a:extLst>
          </p:cNvPr>
          <p:cNvPicPr>
            <a:picLocks noChangeAspect="1"/>
          </p:cNvPicPr>
          <p:nvPr/>
        </p:nvPicPr>
        <p:blipFill>
          <a:blip r:embed="rId4"/>
          <a:stretch>
            <a:fillRect/>
          </a:stretch>
        </p:blipFill>
        <p:spPr>
          <a:xfrm>
            <a:off x="0" y="1516713"/>
            <a:ext cx="9955369" cy="5339613"/>
          </a:xfrm>
          <a:prstGeom prst="rect">
            <a:avLst/>
          </a:prstGeom>
        </p:spPr>
      </p:pic>
    </p:spTree>
    <p:extLst>
      <p:ext uri="{BB962C8B-B14F-4D97-AF65-F5344CB8AC3E}">
        <p14:creationId xmlns:p14="http://schemas.microsoft.com/office/powerpoint/2010/main" val="1259886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63080"/>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31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445721" y="701204"/>
            <a:ext cx="9643159" cy="830997"/>
          </a:xfrm>
          <a:prstGeom prst="rect">
            <a:avLst/>
          </a:prstGeom>
        </p:spPr>
        <p:txBody>
          <a:bodyPr wrap="square">
            <a:spAutoFit/>
          </a:bodyPr>
          <a:lstStyle/>
          <a:p>
            <a:pPr marL="285750" indent="-285750" algn="just">
              <a:buFont typeface="Wingdings" pitchFamily="2" charset="2"/>
              <a:buChar char="v"/>
            </a:pPr>
            <a:r>
              <a:rPr lang="fr-FR" sz="2000" b="1" dirty="0">
                <a:effectLst>
                  <a:outerShdw blurRad="38100" dist="38100" dir="2700000" algn="tl">
                    <a:srgbClr val="000000">
                      <a:alpha val="43137"/>
                    </a:srgbClr>
                  </a:outerShdw>
                </a:effectLst>
              </a:rPr>
              <a:t> Un fichier «Bénin_PIB_N-1_N»: </a:t>
            </a:r>
            <a:r>
              <a:rPr lang="fr-FR" sz="2400" dirty="0">
                <a:cs typeface="Andalus" panose="02020603050405020304"/>
              </a:rPr>
              <a:t>Synthèse des travaux, analyse des résultats par opération et par produit, et la qualité des équilibre. </a:t>
            </a:r>
          </a:p>
        </p:txBody>
      </p:sp>
      <p:pic>
        <p:nvPicPr>
          <p:cNvPr id="3" name="Image 2">
            <a:extLst>
              <a:ext uri="{FF2B5EF4-FFF2-40B4-BE49-F238E27FC236}">
                <a16:creationId xmlns:a16="http://schemas.microsoft.com/office/drawing/2014/main" id="{55F1A2FC-4E82-404D-8B96-B0EDD42D97C0}"/>
              </a:ext>
            </a:extLst>
          </p:cNvPr>
          <p:cNvPicPr>
            <a:picLocks noChangeAspect="1"/>
          </p:cNvPicPr>
          <p:nvPr/>
        </p:nvPicPr>
        <p:blipFill>
          <a:blip r:embed="rId4"/>
          <a:stretch>
            <a:fillRect/>
          </a:stretch>
        </p:blipFill>
        <p:spPr>
          <a:xfrm>
            <a:off x="0" y="1532201"/>
            <a:ext cx="10197885" cy="5325799"/>
          </a:xfrm>
          <a:prstGeom prst="rect">
            <a:avLst/>
          </a:prstGeom>
        </p:spPr>
      </p:pic>
    </p:spTree>
    <p:extLst>
      <p:ext uri="{BB962C8B-B14F-4D97-AF65-F5344CB8AC3E}">
        <p14:creationId xmlns:p14="http://schemas.microsoft.com/office/powerpoint/2010/main" val="107918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63080"/>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31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491447" y="1133065"/>
            <a:ext cx="7965377" cy="3359061"/>
          </a:xfrm>
          <a:prstGeom prst="rect">
            <a:avLst/>
          </a:prstGeom>
        </p:spPr>
        <p:txBody>
          <a:bodyPr wrap="square">
            <a:spAutoFit/>
          </a:bodyPr>
          <a:lstStyle/>
          <a:p>
            <a:pPr marL="285750" lvl="1" indent="-285750" algn="just">
              <a:lnSpc>
                <a:spcPct val="150000"/>
              </a:lnSpc>
              <a:buFont typeface="Wingdings" pitchFamily="2" charset="2"/>
              <a:buChar char="v"/>
            </a:pPr>
            <a:r>
              <a:rPr lang="fr-FR" sz="2400" b="1" dirty="0">
                <a:effectLst>
                  <a:outerShdw blurRad="38100" dist="38100" dir="2700000" algn="tl">
                    <a:srgbClr val="000000">
                      <a:alpha val="43137"/>
                    </a:srgbClr>
                  </a:outerShdw>
                </a:effectLst>
              </a:rPr>
              <a:t>Centralisation, décentralisation</a:t>
            </a:r>
          </a:p>
          <a:p>
            <a:pPr marL="342900" lvl="1" indent="-342900" algn="just">
              <a:lnSpc>
                <a:spcPct val="150000"/>
              </a:lnSpc>
              <a:buFont typeface="Wingdings" panose="05000000000000000000" pitchFamily="2" charset="2"/>
              <a:buChar char="ü"/>
            </a:pPr>
            <a:r>
              <a:rPr lang="fr-FR" sz="2400" dirty="0">
                <a:effectLst>
                  <a:outerShdw blurRad="38100" dist="38100" dir="2700000" algn="tl">
                    <a:srgbClr val="000000">
                      <a:alpha val="43137"/>
                    </a:srgbClr>
                  </a:outerShdw>
                </a:effectLst>
              </a:rPr>
              <a:t>En poste décentralisé, les comptables travaillent de la même façon comme s’ils étaient sous ERETES</a:t>
            </a:r>
          </a:p>
          <a:p>
            <a:pPr marL="342900" lvl="1" indent="-342900" algn="just">
              <a:lnSpc>
                <a:spcPct val="150000"/>
              </a:lnSpc>
              <a:buFont typeface="Wingdings" panose="05000000000000000000" pitchFamily="2" charset="2"/>
              <a:buChar char="ü"/>
            </a:pPr>
            <a:r>
              <a:rPr lang="fr-FR" sz="2400" dirty="0">
                <a:effectLst>
                  <a:outerShdw blurRad="38100" dist="38100" dir="2700000" algn="tl">
                    <a:srgbClr val="000000">
                      <a:alpha val="43137"/>
                    </a:srgbClr>
                  </a:outerShdw>
                </a:effectLst>
              </a:rPr>
              <a:t>En poste centralisé, le choix des modèle se fait une seule machine, tous les comptables participent aux chois des modèles</a:t>
            </a:r>
            <a:endParaRPr lang="fr-FR" sz="2400" dirty="0"/>
          </a:p>
        </p:txBody>
      </p:sp>
    </p:spTree>
    <p:extLst>
      <p:ext uri="{BB962C8B-B14F-4D97-AF65-F5344CB8AC3E}">
        <p14:creationId xmlns:p14="http://schemas.microsoft.com/office/powerpoint/2010/main" val="4270072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63080"/>
            <a:ext cx="9826580" cy="673201"/>
          </a:xfrm>
        </p:spPr>
        <p:txBody>
          <a:bodyPr>
            <a:normAutofit fontScale="90000"/>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2. </a:t>
            </a:r>
            <a:r>
              <a:rPr lang="fr-FR" sz="3100" b="1" dirty="0">
                <a:solidFill>
                  <a:srgbClr val="0070C0"/>
                </a:solidFill>
                <a:effectLst>
                  <a:outerShdw blurRad="38100" dist="38100" dir="2700000" algn="tl">
                    <a:srgbClr val="000000">
                      <a:alpha val="43137"/>
                    </a:srgbClr>
                  </a:outerShdw>
                </a:effectLst>
                <a:latin typeface="Arial" pitchFamily="34" charset="0"/>
                <a:cs typeface="Arial" pitchFamily="34" charset="0"/>
              </a:rPr>
              <a:t>Outils de travail Excel pour l’automatisation des ERE</a:t>
            </a:r>
            <a:endParaRPr lang="fr-FR" sz="3200" b="1" dirty="0">
              <a:solidFill>
                <a:srgbClr val="0070C0"/>
              </a:solidFill>
              <a:latin typeface="Arial" pitchFamily="34" charset="0"/>
              <a:cs typeface="Arial"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491447" y="1133065"/>
            <a:ext cx="7965377" cy="589072"/>
          </a:xfrm>
          <a:prstGeom prst="rect">
            <a:avLst/>
          </a:prstGeom>
        </p:spPr>
        <p:txBody>
          <a:bodyPr wrap="square">
            <a:spAutoFit/>
          </a:bodyPr>
          <a:lstStyle/>
          <a:p>
            <a:pPr marL="285750" lvl="1" indent="-285750" algn="just">
              <a:lnSpc>
                <a:spcPct val="150000"/>
              </a:lnSpc>
              <a:buFont typeface="Wingdings" pitchFamily="2" charset="2"/>
              <a:buChar char="v"/>
            </a:pPr>
            <a:r>
              <a:rPr lang="fr-FR" sz="2400" dirty="0"/>
              <a:t>Logique du modèle</a:t>
            </a:r>
          </a:p>
        </p:txBody>
      </p:sp>
      <p:pic>
        <p:nvPicPr>
          <p:cNvPr id="21" name="Image 20">
            <a:extLst>
              <a:ext uri="{FF2B5EF4-FFF2-40B4-BE49-F238E27FC236}">
                <a16:creationId xmlns:a16="http://schemas.microsoft.com/office/drawing/2014/main" id="{5BCE3BB1-C7FB-4829-97B6-779AA5BCE2A7}"/>
              </a:ext>
            </a:extLst>
          </p:cNvPr>
          <p:cNvPicPr/>
          <p:nvPr/>
        </p:nvPicPr>
        <p:blipFill rotWithShape="1">
          <a:blip r:embed="rId4"/>
          <a:srcRect l="1" r="27967"/>
          <a:stretch/>
        </p:blipFill>
        <p:spPr bwMode="auto">
          <a:xfrm>
            <a:off x="425073" y="1722137"/>
            <a:ext cx="7965376" cy="46894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11734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6047874" y="1688124"/>
            <a:ext cx="6328954" cy="1891984"/>
          </a:xfrm>
        </p:spPr>
        <p:txBody>
          <a:bodyPr anchor="b">
            <a:normAutofit/>
          </a:bodyPr>
          <a:lstStyle/>
          <a:p>
            <a:pPr algn="l"/>
            <a:r>
              <a:rPr lang="fr-FR" sz="3800" b="1" dirty="0">
                <a:effectLst>
                  <a:outerShdw blurRad="38100" dist="38100" dir="2700000" algn="tl">
                    <a:srgbClr val="000000">
                      <a:alpha val="43137"/>
                    </a:srgbClr>
                  </a:outerShdw>
                </a:effectLst>
              </a:rPr>
              <a:t>Défis d’équilibre automatique des ERE</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408015021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116954"/>
            <a:ext cx="9826580" cy="758809"/>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3. Défis d’équilibre automatique des ERE</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0" name="Rectangle 9">
            <a:extLst>
              <a:ext uri="{FF2B5EF4-FFF2-40B4-BE49-F238E27FC236}">
                <a16:creationId xmlns:a16="http://schemas.microsoft.com/office/drawing/2014/main" id="{5550D32C-38AB-41C0-951D-104B0E59952C}"/>
              </a:ext>
            </a:extLst>
          </p:cNvPr>
          <p:cNvSpPr/>
          <p:nvPr/>
        </p:nvSpPr>
        <p:spPr>
          <a:xfrm>
            <a:off x="505327" y="1259179"/>
            <a:ext cx="8508686" cy="5355312"/>
          </a:xfrm>
          <a:prstGeom prst="rect">
            <a:avLst/>
          </a:prstGeom>
        </p:spPr>
        <p:txBody>
          <a:bodyPr wrap="square">
            <a:spAutoFit/>
          </a:bodyPr>
          <a:lstStyle/>
          <a:p>
            <a:pPr marL="285750" indent="-285750" algn="just">
              <a:lnSpc>
                <a:spcPct val="150000"/>
              </a:lnSpc>
              <a:spcBef>
                <a:spcPts val="600"/>
              </a:spcBef>
              <a:buFont typeface="Wingdings" panose="05000000000000000000" pitchFamily="2" charset="2"/>
              <a:buChar char="v"/>
            </a:pPr>
            <a:r>
              <a:rPr lang="fr-FR" altLang="fr-FR" sz="2400" b="1" dirty="0">
                <a:latin typeface="Calibri" panose="020F0502020204030204" pitchFamily="34" charset="0"/>
              </a:rPr>
              <a:t>Disponibilité de plus de données sources et pré-arbitrés</a:t>
            </a:r>
          </a:p>
          <a:p>
            <a:pPr marL="342900" indent="-342900" algn="just">
              <a:lnSpc>
                <a:spcPct val="150000"/>
              </a:lnSpc>
              <a:spcBef>
                <a:spcPts val="600"/>
              </a:spcBef>
              <a:buFont typeface="Wingdings" panose="05000000000000000000" pitchFamily="2" charset="2"/>
              <a:buChar char="ü"/>
            </a:pPr>
            <a:r>
              <a:rPr lang="fr-FR" altLang="fr-FR" sz="2400" dirty="0">
                <a:latin typeface="Calibri" panose="020F0502020204030204" pitchFamily="34" charset="0"/>
              </a:rPr>
              <a:t>Avoir des données source bien élaborées et bien arbitrées,</a:t>
            </a:r>
          </a:p>
          <a:p>
            <a:pPr marL="342900" indent="-342900" algn="just">
              <a:lnSpc>
                <a:spcPct val="150000"/>
              </a:lnSpc>
              <a:spcBef>
                <a:spcPts val="600"/>
              </a:spcBef>
              <a:buFont typeface="Wingdings" panose="05000000000000000000" pitchFamily="2" charset="2"/>
              <a:buChar char="ü"/>
            </a:pPr>
            <a:r>
              <a:rPr lang="fr-FR" altLang="fr-FR" sz="2400" dirty="0">
                <a:latin typeface="Calibri" panose="020F0502020204030204" pitchFamily="34" charset="0"/>
              </a:rPr>
              <a:t>Charger des indices bien arbitrés</a:t>
            </a:r>
          </a:p>
          <a:p>
            <a:pPr marL="342900" indent="-342900" algn="just">
              <a:lnSpc>
                <a:spcPct val="150000"/>
              </a:lnSpc>
              <a:spcBef>
                <a:spcPts val="600"/>
              </a:spcBef>
              <a:buFont typeface="Wingdings" panose="05000000000000000000" pitchFamily="2" charset="2"/>
              <a:buChar char="ü"/>
            </a:pPr>
            <a:r>
              <a:rPr lang="fr-FR" altLang="fr-FR" sz="2400" dirty="0">
                <a:latin typeface="Calibri" panose="020F0502020204030204" pitchFamily="34" charset="0"/>
              </a:rPr>
              <a:t>Fixation au préalable des cas.</a:t>
            </a:r>
          </a:p>
          <a:p>
            <a:pPr marL="285750" indent="-285750" algn="just">
              <a:lnSpc>
                <a:spcPct val="150000"/>
              </a:lnSpc>
              <a:spcBef>
                <a:spcPts val="600"/>
              </a:spcBef>
              <a:buFont typeface="Wingdings" panose="05000000000000000000" pitchFamily="2" charset="2"/>
              <a:buChar char="v"/>
            </a:pPr>
            <a:r>
              <a:rPr lang="fr-FR" altLang="fr-FR" sz="2400" b="1" dirty="0">
                <a:latin typeface="Calibri" panose="020F0502020204030204" pitchFamily="34" charset="0"/>
              </a:rPr>
              <a:t>Bonne maitrise de son économie et traitement spécifiques de certains ERE</a:t>
            </a:r>
          </a:p>
          <a:p>
            <a:pPr marL="285750" indent="-285750" algn="just">
              <a:lnSpc>
                <a:spcPct val="150000"/>
              </a:lnSpc>
              <a:spcBef>
                <a:spcPts val="600"/>
              </a:spcBef>
              <a:buFont typeface="Wingdings" panose="05000000000000000000" pitchFamily="2" charset="2"/>
              <a:buChar char="v"/>
            </a:pPr>
            <a:r>
              <a:rPr lang="fr-FR" altLang="fr-FR" sz="2400" b="1" dirty="0">
                <a:latin typeface="Calibri" panose="020F0502020204030204" pitchFamily="34" charset="0"/>
              </a:rPr>
              <a:t>Responsabilisation des comptables pour le pré-arbitrage des  opérations</a:t>
            </a:r>
          </a:p>
          <a:p>
            <a:pPr marL="285750" indent="-285750" algn="just">
              <a:spcBef>
                <a:spcPts val="600"/>
              </a:spcBef>
              <a:buFont typeface="Wingdings" panose="05000000000000000000" pitchFamily="2" charset="2"/>
              <a:buChar char="v"/>
            </a:pPr>
            <a:endParaRPr lang="fr-FR" altLang="fr-FR" sz="2400" dirty="0">
              <a:latin typeface="Calibri" panose="020F0502020204030204" pitchFamily="34" charset="0"/>
            </a:endParaRPr>
          </a:p>
        </p:txBody>
      </p:sp>
    </p:spTree>
    <p:extLst>
      <p:ext uri="{BB962C8B-B14F-4D97-AF65-F5344CB8AC3E}">
        <p14:creationId xmlns:p14="http://schemas.microsoft.com/office/powerpoint/2010/main" val="403082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8632A4-A6C8-4949-A99B-9860566C9F86}"/>
              </a:ext>
            </a:extLst>
          </p:cNvPr>
          <p:cNvSpPr>
            <a:spLocks noGrp="1"/>
          </p:cNvSpPr>
          <p:nvPr>
            <p:ph type="title"/>
          </p:nvPr>
        </p:nvSpPr>
        <p:spPr>
          <a:xfrm>
            <a:off x="779967" y="2286000"/>
            <a:ext cx="2286000" cy="2286000"/>
          </a:xfrm>
          <a:prstGeom prst="ellipse">
            <a:avLst/>
          </a:prstGeom>
          <a:solidFill>
            <a:schemeClr val="tx1">
              <a:lumMod val="75000"/>
              <a:lumOff val="25000"/>
            </a:schemeClr>
          </a:solidFill>
          <a:ln>
            <a:noFill/>
          </a:ln>
        </p:spPr>
        <p:txBody>
          <a:bodyPr vert="horz" lIns="91440" tIns="45720" rIns="91440" bIns="45720" rtlCol="0" anchor="ctr">
            <a:normAutofit/>
          </a:bodyPr>
          <a:lstStyle/>
          <a:p>
            <a:pPr algn="ctr"/>
            <a:r>
              <a:rPr lang="en-US" b="1" kern="1200" dirty="0">
                <a:solidFill>
                  <a:schemeClr val="bg1"/>
                </a:solidFill>
                <a:effectLst>
                  <a:outerShdw blurRad="38100" dist="38100" dir="2700000" algn="tl">
                    <a:srgbClr val="000000">
                      <a:alpha val="43137"/>
                    </a:srgbClr>
                  </a:outerShdw>
                </a:effectLst>
                <a:latin typeface="+mj-lt"/>
                <a:ea typeface="+mj-ea"/>
                <a:cs typeface="+mj-cs"/>
              </a:rPr>
              <a:t>PLAN</a:t>
            </a:r>
          </a:p>
        </p:txBody>
      </p:sp>
      <p:sp>
        <p:nvSpPr>
          <p:cNvPr id="12" name="Oval 8">
            <a:extLst>
              <a:ext uri="{FF2B5EF4-FFF2-40B4-BE49-F238E27FC236}">
                <a16:creationId xmlns:a16="http://schemas.microsoft.com/office/drawing/2014/main" id="{FD451EE1-06AB-4684-8B7A-59133962C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17" y="2121408"/>
            <a:ext cx="2615184" cy="2615184"/>
          </a:xfrm>
          <a:prstGeom prst="ellipse">
            <a:avLst/>
          </a:prstGeom>
          <a:noFill/>
          <a:ln w="317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Image 14" descr="C:\Users\bnobime\Desktop\Logo-INSAE-2.jpg">
            <a:extLst>
              <a:ext uri="{FF2B5EF4-FFF2-40B4-BE49-F238E27FC236}">
                <a16:creationId xmlns:a16="http://schemas.microsoft.com/office/drawing/2014/main" id="{B76585DF-0E41-4153-929B-03CBFAECF43B}"/>
              </a:ext>
            </a:extLst>
          </p:cNvPr>
          <p:cNvPicPr/>
          <p:nvPr/>
        </p:nvPicPr>
        <p:blipFill>
          <a:blip r:embed="rId2" cstate="print"/>
          <a:srcRect/>
          <a:stretch>
            <a:fillRect/>
          </a:stretch>
        </p:blipFill>
        <p:spPr bwMode="auto">
          <a:xfrm>
            <a:off x="24931" y="25807"/>
            <a:ext cx="1256400" cy="1266847"/>
          </a:xfrm>
          <a:prstGeom prst="rect">
            <a:avLst/>
          </a:prstGeom>
          <a:noFill/>
          <a:ln w="9525">
            <a:noFill/>
            <a:miter lim="800000"/>
            <a:headEnd/>
            <a:tailEnd/>
          </a:ln>
        </p:spPr>
      </p:pic>
      <p:sp>
        <p:nvSpPr>
          <p:cNvPr id="3" name="ZoneTexte 2"/>
          <p:cNvSpPr txBox="1"/>
          <p:nvPr/>
        </p:nvSpPr>
        <p:spPr>
          <a:xfrm>
            <a:off x="3663926" y="250286"/>
            <a:ext cx="8190964" cy="4232569"/>
          </a:xfrm>
          <a:prstGeom prst="rect">
            <a:avLst/>
          </a:prstGeom>
          <a:noFill/>
          <a:ln w="38100">
            <a:solidFill>
              <a:schemeClr val="tx1"/>
            </a:solidFill>
          </a:ln>
        </p:spPr>
        <p:txBody>
          <a:bodyPr wrap="square" rtlCol="0">
            <a:spAutoFit/>
          </a:bodyPr>
          <a:lstStyle/>
          <a:p>
            <a:r>
              <a:rPr lang="fr-FR" sz="2800" b="1" dirty="0">
                <a:effectLst>
                  <a:outerShdw blurRad="38100" dist="38100" dir="2700000" algn="tl">
                    <a:srgbClr val="000000">
                      <a:alpha val="43137"/>
                    </a:srgbClr>
                  </a:outerShdw>
                </a:effectLst>
              </a:rPr>
              <a:t>Introduction</a:t>
            </a:r>
          </a:p>
          <a:p>
            <a:endParaRPr lang="fr-FR" sz="1400" dirty="0">
              <a:solidFill>
                <a:prstClr val="black"/>
              </a:solidFill>
              <a:cs typeface="Arial" panose="020B0604020202020204" pitchFamily="34" charset="0"/>
            </a:endParaRPr>
          </a:p>
          <a:p>
            <a:pPr marL="514350" indent="-514350" algn="just">
              <a:buFont typeface="+mj-lt"/>
              <a:buAutoNum type="arabicPeriod"/>
              <a:defRPr/>
            </a:pPr>
            <a:r>
              <a:rPr lang="fr-FR" altLang="fr-FR" sz="2800" b="1" dirty="0">
                <a:effectLst>
                  <a:outerShdw blurRad="38100" dist="38100" dir="2700000" algn="tl">
                    <a:srgbClr val="000000">
                      <a:alpha val="43137"/>
                    </a:srgbClr>
                  </a:outerShdw>
                </a:effectLst>
              </a:rPr>
              <a:t>Contexte du développement des modèles automatiques</a:t>
            </a:r>
            <a:endParaRPr lang="fr-FR" sz="2800" b="1" dirty="0">
              <a:effectLst>
                <a:outerShdw blurRad="38100" dist="38100" dir="2700000" algn="tl">
                  <a:srgbClr val="000000">
                    <a:alpha val="43137"/>
                  </a:srgbClr>
                </a:outerShdw>
              </a:effectLst>
            </a:endParaRPr>
          </a:p>
          <a:p>
            <a:pPr marL="514350" indent="-514350" algn="just">
              <a:buFont typeface="+mj-lt"/>
              <a:buAutoNum type="arabicPeriod"/>
              <a:defRPr/>
            </a:pPr>
            <a:r>
              <a:rPr lang="fr-FR" sz="2800" b="1" dirty="0">
                <a:effectLst>
                  <a:outerShdw blurRad="38100" dist="38100" dir="2700000" algn="tl">
                    <a:srgbClr val="000000">
                      <a:alpha val="43137"/>
                    </a:srgbClr>
                  </a:outerShdw>
                </a:effectLst>
              </a:rPr>
              <a:t>Présentation du modèle et des outils et fonctionnement</a:t>
            </a:r>
          </a:p>
          <a:p>
            <a:pPr marL="514350" lvl="0" indent="-514350" algn="just">
              <a:buFont typeface="+mj-lt"/>
              <a:buAutoNum type="arabicPeriod"/>
              <a:defRPr/>
            </a:pPr>
            <a:endParaRPr lang="fr-FR" sz="2800" dirty="0">
              <a:solidFill>
                <a:prstClr val="black"/>
              </a:solidFill>
              <a:cs typeface="Arial" panose="020B0604020202020204" pitchFamily="34" charset="0"/>
            </a:endParaRPr>
          </a:p>
          <a:p>
            <a:pPr marL="514350" lvl="0" indent="-514350" algn="just">
              <a:buFont typeface="+mj-lt"/>
              <a:buAutoNum type="arabicPeriod"/>
              <a:defRPr/>
            </a:pPr>
            <a:r>
              <a:rPr lang="fr-FR" sz="2800" b="1" dirty="0">
                <a:effectLst>
                  <a:outerShdw blurRad="38100" dist="38100" dir="2700000" algn="tl">
                    <a:srgbClr val="000000">
                      <a:alpha val="43137"/>
                    </a:srgbClr>
                  </a:outerShdw>
                </a:effectLst>
              </a:rPr>
              <a:t>Défis d’équilibre automatique des ERE</a:t>
            </a:r>
            <a:endParaRPr lang="fr-FR" sz="2800" dirty="0">
              <a:solidFill>
                <a:prstClr val="black"/>
              </a:solidFill>
              <a:cs typeface="Arial" panose="020B0604020202020204" pitchFamily="34" charset="0"/>
            </a:endParaRPr>
          </a:p>
          <a:p>
            <a:pPr marL="514350" indent="-514350" algn="just">
              <a:buFont typeface="+mj-lt"/>
              <a:buAutoNum type="arabicPeriod"/>
              <a:defRPr/>
            </a:pPr>
            <a:endParaRPr lang="fr-FR" sz="1200" dirty="0">
              <a:solidFill>
                <a:prstClr val="black"/>
              </a:solidFill>
              <a:cs typeface="Arial" panose="020B0604020202020204" pitchFamily="34" charset="0"/>
            </a:endParaRPr>
          </a:p>
          <a:p>
            <a:pPr lvl="0">
              <a:lnSpc>
                <a:spcPct val="150000"/>
              </a:lnSpc>
              <a:defRPr/>
            </a:pPr>
            <a:r>
              <a:rPr lang="fr-FR" sz="2800" b="1" dirty="0">
                <a:effectLst>
                  <a:outerShdw blurRad="38100" dist="38100" dir="2700000" algn="tl">
                    <a:srgbClr val="000000">
                      <a:alpha val="43137"/>
                    </a:srgbClr>
                  </a:outerShdw>
                </a:effectLst>
              </a:rPr>
              <a:t>Conclusion</a:t>
            </a:r>
          </a:p>
        </p:txBody>
      </p:sp>
    </p:spTree>
    <p:extLst>
      <p:ext uri="{BB962C8B-B14F-4D97-AF65-F5344CB8AC3E}">
        <p14:creationId xmlns:p14="http://schemas.microsoft.com/office/powerpoint/2010/main" val="3072840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6317160" y="2509778"/>
            <a:ext cx="5445372" cy="1175894"/>
          </a:xfrm>
        </p:spPr>
        <p:txBody>
          <a:bodyPr anchor="b">
            <a:normAutofit/>
          </a:bodyPr>
          <a:lstStyle/>
          <a:p>
            <a:pPr algn="l"/>
            <a:r>
              <a:rPr lang="fr-FR" sz="7200" dirty="0"/>
              <a:t>CONCLUSION</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3867642981"/>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rmAutofit/>
          </a:bodyPr>
          <a:lstStyle/>
          <a:p>
            <a:pPr algn="ctr"/>
            <a:r>
              <a:rPr lang="fr-FR" sz="3200" b="1" dirty="0">
                <a:solidFill>
                  <a:srgbClr val="0070C0"/>
                </a:solidFill>
                <a:effectLst>
                  <a:outerShdw blurRad="38100" dist="38100" dir="2700000" algn="tl">
                    <a:srgbClr val="000000">
                      <a:alpha val="43137"/>
                    </a:srgbClr>
                  </a:outerShdw>
                </a:effectLst>
                <a:latin typeface="Arial" pitchFamily="34" charset="0"/>
                <a:cs typeface="Arial" pitchFamily="34" charset="0"/>
              </a:rPr>
              <a:t>Conclusion</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320463" y="2857501"/>
            <a:ext cx="1347537" cy="1249278"/>
          </a:xfrm>
          <a:prstGeom prst="rect">
            <a:avLst/>
          </a:prstGeom>
          <a:noFill/>
        </p:spPr>
      </p:pic>
      <p:sp>
        <p:nvSpPr>
          <p:cNvPr id="10" name="ZoneTexte 9"/>
          <p:cNvSpPr txBox="1"/>
          <p:nvPr/>
        </p:nvSpPr>
        <p:spPr>
          <a:xfrm>
            <a:off x="128789" y="994611"/>
            <a:ext cx="8804102" cy="5652374"/>
          </a:xfrm>
          <a:prstGeom prst="rect">
            <a:avLst/>
          </a:prstGeom>
          <a:noFill/>
        </p:spPr>
        <p:txBody>
          <a:bodyPr>
            <a:normAutofit/>
          </a:bodyPr>
          <a:lstStyle/>
          <a:p>
            <a:pPr marL="342900" indent="-342900" algn="just" eaLnBrk="1" fontAlgn="auto" hangingPunct="1">
              <a:lnSpc>
                <a:spcPct val="170000"/>
              </a:lnSpc>
              <a:spcBef>
                <a:spcPts val="0"/>
              </a:spcBef>
              <a:spcAft>
                <a:spcPts val="0"/>
              </a:spcAft>
              <a:buFont typeface="Wingdings" pitchFamily="2" charset="2"/>
              <a:buChar char="v"/>
              <a:defRPr/>
            </a:pPr>
            <a:r>
              <a:rPr lang="fr-FR" sz="2800" dirty="0"/>
              <a:t>Facilitation des travaux des comptables</a:t>
            </a:r>
          </a:p>
          <a:p>
            <a:pPr marL="342900" indent="-342900" algn="just" eaLnBrk="1" fontAlgn="auto" hangingPunct="1">
              <a:lnSpc>
                <a:spcPct val="170000"/>
              </a:lnSpc>
              <a:spcBef>
                <a:spcPts val="0"/>
              </a:spcBef>
              <a:spcAft>
                <a:spcPts val="0"/>
              </a:spcAft>
              <a:buFont typeface="Wingdings" pitchFamily="2" charset="2"/>
              <a:buChar char="v"/>
              <a:defRPr/>
            </a:pPr>
            <a:r>
              <a:rPr lang="fr-FR" sz="2800" dirty="0"/>
              <a:t>Élaboration plus ou rapide des comptes</a:t>
            </a:r>
          </a:p>
          <a:p>
            <a:pPr marL="342900" indent="-342900" algn="just">
              <a:lnSpc>
                <a:spcPct val="170000"/>
              </a:lnSpc>
              <a:buFont typeface="Wingdings" pitchFamily="2" charset="2"/>
              <a:buChar char="v"/>
              <a:defRPr/>
            </a:pPr>
            <a:r>
              <a:rPr lang="fr-FR" sz="2800" dirty="0"/>
              <a:t>Une plus grande maitrise des données</a:t>
            </a:r>
          </a:p>
          <a:p>
            <a:pPr marL="342900" indent="-342900" algn="just" eaLnBrk="1" fontAlgn="auto" hangingPunct="1">
              <a:lnSpc>
                <a:spcPct val="170000"/>
              </a:lnSpc>
              <a:spcBef>
                <a:spcPts val="0"/>
              </a:spcBef>
              <a:spcAft>
                <a:spcPts val="0"/>
              </a:spcAft>
              <a:buFont typeface="Wingdings" pitchFamily="2" charset="2"/>
              <a:buChar char="v"/>
              <a:defRPr/>
            </a:pPr>
            <a:endParaRPr lang="fr-FR" sz="2600" dirty="0">
              <a:latin typeface="+mn-lt"/>
              <a:cs typeface="+mn-cs"/>
            </a:endParaRPr>
          </a:p>
          <a:p>
            <a:pPr marL="342900" indent="-342900" algn="just" eaLnBrk="1" fontAlgn="auto" hangingPunct="1">
              <a:spcBef>
                <a:spcPts val="0"/>
              </a:spcBef>
              <a:spcAft>
                <a:spcPts val="0"/>
              </a:spcAft>
              <a:buFont typeface="Wingdings" pitchFamily="2" charset="2"/>
              <a:buChar char="v"/>
              <a:defRPr/>
            </a:pPr>
            <a:endParaRPr lang="fr-FR" sz="2000" dirty="0">
              <a:latin typeface="+mn-lt"/>
              <a:cs typeface="+mn-cs"/>
            </a:endParaRPr>
          </a:p>
          <a:p>
            <a:pPr eaLnBrk="1" fontAlgn="auto" hangingPunct="1">
              <a:spcBef>
                <a:spcPts val="0"/>
              </a:spcBef>
              <a:spcAft>
                <a:spcPts val="0"/>
              </a:spcAft>
              <a:defRPr/>
            </a:pPr>
            <a:endParaRPr lang="fr-FR" dirty="0">
              <a:latin typeface="+mn-lt"/>
              <a:cs typeface="+mn-cs"/>
            </a:endParaRPr>
          </a:p>
        </p:txBody>
      </p:sp>
    </p:spTree>
    <p:extLst>
      <p:ext uri="{BB962C8B-B14F-4D97-AF65-F5344CB8AC3E}">
        <p14:creationId xmlns:p14="http://schemas.microsoft.com/office/powerpoint/2010/main" val="1181080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6746628" y="1783959"/>
            <a:ext cx="5445372" cy="2889114"/>
          </a:xfrm>
        </p:spPr>
        <p:txBody>
          <a:bodyPr anchor="b">
            <a:normAutofit fontScale="90000"/>
          </a:bodyPr>
          <a:lstStyle/>
          <a:p>
            <a:pPr algn="l"/>
            <a:r>
              <a:rPr lang="fr-FR" sz="7200" dirty="0"/>
              <a:t>MERCI POUR VOTRE ATTENTION</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0" y="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415871302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6862538" y="2951749"/>
            <a:ext cx="4645250" cy="798489"/>
          </a:xfrm>
        </p:spPr>
        <p:txBody>
          <a:bodyPr anchor="b">
            <a:normAutofit fontScale="90000"/>
          </a:bodyPr>
          <a:lstStyle/>
          <a:p>
            <a:r>
              <a:rPr lang="fr-FR" sz="5400" cap="small" dirty="0">
                <a:latin typeface="Arial" panose="020B0604020202020204" pitchFamily="34" charset="0"/>
                <a:cs typeface="Arial" panose="020B0604020202020204" pitchFamily="34" charset="0"/>
              </a:rPr>
              <a:t>Introduction</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8264200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136429" y="0"/>
            <a:ext cx="7474172" cy="1325563"/>
          </a:xfrm>
        </p:spPr>
        <p:txBody>
          <a:bodyPr>
            <a:normAutofit/>
          </a:bodyPr>
          <a:lstStyle/>
          <a:p>
            <a:r>
              <a:rPr lang="fr-FR" dirty="0"/>
              <a:t>INTRODUCTION</a:t>
            </a:r>
          </a:p>
        </p:txBody>
      </p:sp>
      <p:sp>
        <p:nvSpPr>
          <p:cNvPr id="3" name="Espace réservé du contenu 2">
            <a:extLst>
              <a:ext uri="{FF2B5EF4-FFF2-40B4-BE49-F238E27FC236}">
                <a16:creationId xmlns:a16="http://schemas.microsoft.com/office/drawing/2014/main" id="{69F2EDE4-6E94-465B-B8EF-9F17F501DCB3}"/>
              </a:ext>
            </a:extLst>
          </p:cNvPr>
          <p:cNvSpPr>
            <a:spLocks noGrp="1"/>
          </p:cNvSpPr>
          <p:nvPr>
            <p:ph idx="1"/>
          </p:nvPr>
        </p:nvSpPr>
        <p:spPr>
          <a:xfrm>
            <a:off x="347730" y="1017432"/>
            <a:ext cx="8567670" cy="5537914"/>
          </a:xfrm>
        </p:spPr>
        <p:txBody>
          <a:bodyPr anchor="ctr">
            <a:normAutofit/>
          </a:bodyPr>
          <a:lstStyle/>
          <a:p>
            <a:pPr algn="just">
              <a:lnSpc>
                <a:spcPct val="125000"/>
              </a:lnSpc>
              <a:spcBef>
                <a:spcPts val="1200"/>
              </a:spcBef>
              <a:buFont typeface="Wingdings" panose="05000000000000000000" pitchFamily="2" charset="2"/>
              <a:buChar char="v"/>
            </a:pPr>
            <a:r>
              <a:rPr lang="fr-FR" altLang="fr-FR" sz="2400" dirty="0">
                <a:latin typeface="Calibri" panose="020F0502020204030204" pitchFamily="34" charset="0"/>
              </a:rPr>
              <a:t>Processus d’élaboration des CNT sous ERETES</a:t>
            </a:r>
          </a:p>
          <a:p>
            <a:pPr algn="just">
              <a:lnSpc>
                <a:spcPct val="125000"/>
              </a:lnSpc>
              <a:spcBef>
                <a:spcPts val="1200"/>
              </a:spcBef>
              <a:buFont typeface="Wingdings" panose="05000000000000000000" pitchFamily="2" charset="2"/>
              <a:buChar char="v"/>
            </a:pPr>
            <a:r>
              <a:rPr lang="fr-FR" altLang="fr-FR" sz="2400" dirty="0">
                <a:latin typeface="Calibri" panose="020F0502020204030204" pitchFamily="34" charset="0"/>
              </a:rPr>
              <a:t>Défis de qualification des attribut, statut de valorisation par produit et opération des CNA dans les bases ERETES </a:t>
            </a:r>
          </a:p>
          <a:p>
            <a:pPr algn="just">
              <a:lnSpc>
                <a:spcPct val="125000"/>
              </a:lnSpc>
              <a:spcBef>
                <a:spcPts val="1200"/>
              </a:spcBef>
              <a:buFont typeface="Wingdings" panose="05000000000000000000" pitchFamily="2" charset="2"/>
              <a:buChar char="v"/>
            </a:pPr>
            <a:r>
              <a:rPr lang="fr-FR" altLang="fr-FR" sz="2400" dirty="0">
                <a:latin typeface="Calibri" panose="020F0502020204030204" pitchFamily="34" charset="0"/>
              </a:rPr>
              <a:t> </a:t>
            </a:r>
            <a:r>
              <a:rPr lang="fr-CM" sz="2400" dirty="0"/>
              <a:t>Mise en œuvre du nouveau Système de Comptabilité Nationale des Nations Unies de 2008 (SCN2008) à l’aide du même outil informatique d’aide à l’élaboration des comptes nationaux, le module ERETES.</a:t>
            </a:r>
            <a:endParaRPr lang="fr-FR" altLang="fr-FR" sz="2400" dirty="0">
              <a:latin typeface="Calibri" panose="020F0502020204030204" pitchFamily="34" charset="0"/>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Tree>
    <p:extLst>
      <p:ext uri="{BB962C8B-B14F-4D97-AF65-F5344CB8AC3E}">
        <p14:creationId xmlns:p14="http://schemas.microsoft.com/office/powerpoint/2010/main" val="414840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5774973" y="2539744"/>
            <a:ext cx="6417027" cy="1778511"/>
          </a:xfrm>
        </p:spPr>
        <p:txBody>
          <a:bodyPr anchor="b">
            <a:normAutofit/>
          </a:bodyPr>
          <a:lstStyle/>
          <a:p>
            <a:pPr indent="631825" algn="l"/>
            <a:r>
              <a:rPr lang="fr-FR" sz="3600" dirty="0">
                <a:latin typeface="Arial" panose="020B0604020202020204" pitchFamily="34" charset="0"/>
                <a:cs typeface="Arial" panose="020B0604020202020204" pitchFamily="34" charset="0"/>
              </a:rPr>
              <a:t>Présentation du modèle et des outils</a:t>
            </a: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387795429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312290"/>
            <a:ext cx="9826580" cy="673201"/>
          </a:xfrm>
        </p:spPr>
        <p:txBody>
          <a:bodyPr>
            <a:normAutofit/>
          </a:bodyPr>
          <a:lstStyle/>
          <a:p>
            <a:pPr marL="514350" indent="-514350" algn="ctr">
              <a:buFont typeface="+mj-lt"/>
              <a:buAutoNum type="arabicPeriod"/>
            </a:pPr>
            <a:r>
              <a:rPr lang="fr-FR" sz="3200" b="1" dirty="0">
                <a:solidFill>
                  <a:srgbClr val="0070C0"/>
                </a:solidFill>
                <a:latin typeface="Arial" pitchFamily="34" charset="0"/>
                <a:cs typeface="Arial" pitchFamily="34" charset="0"/>
              </a:rPr>
              <a:t>Présentation du modèle et des outils</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8" name="Rectangle 7"/>
          <p:cNvSpPr/>
          <p:nvPr/>
        </p:nvSpPr>
        <p:spPr>
          <a:xfrm>
            <a:off x="239125" y="1333951"/>
            <a:ext cx="9180577" cy="2185214"/>
          </a:xfrm>
          <a:prstGeom prst="rect">
            <a:avLst/>
          </a:prstGeom>
        </p:spPr>
        <p:txBody>
          <a:bodyPr wrap="square">
            <a:spAutoFit/>
          </a:bodyPr>
          <a:lstStyle/>
          <a:p>
            <a:pPr marL="342900" indent="-342900">
              <a:buFont typeface="Wingdings" panose="05000000000000000000" pitchFamily="2" charset="2"/>
              <a:buChar char="v"/>
            </a:pPr>
            <a:r>
              <a:rPr lang="fr-FR" altLang="fr-FR" sz="2800" b="1" dirty="0"/>
              <a:t>Un modèle d’ERE sous Excel pour ERETES</a:t>
            </a:r>
            <a:endParaRPr lang="fr-FR" sz="2800" b="1" dirty="0"/>
          </a:p>
          <a:p>
            <a:pPr marL="342900" indent="-342900">
              <a:buFont typeface="Wingdings" panose="05000000000000000000" pitchFamily="2" charset="2"/>
              <a:buChar char="v"/>
            </a:pPr>
            <a:r>
              <a:rPr lang="fr-FR" sz="2800" b="1" dirty="0"/>
              <a:t>Pour l’estimation des niveau, on privilégie selon le SCN 2008, disposer des valeurs courantes et utiliser des indices des prix pour les déflater et avoir les valeurs en volumes</a:t>
            </a:r>
            <a:r>
              <a:rPr lang="fr-FR" sz="2400" dirty="0"/>
              <a:t>.</a:t>
            </a:r>
          </a:p>
          <a:p>
            <a:pPr marL="342900" indent="-342900">
              <a:buFont typeface="Wingdings" panose="05000000000000000000" pitchFamily="2" charset="2"/>
              <a:buChar char="v"/>
            </a:pPr>
            <a:endParaRPr lang="fr-FR" sz="2400" dirty="0"/>
          </a:p>
        </p:txBody>
      </p:sp>
    </p:spTree>
    <p:extLst>
      <p:ext uri="{BB962C8B-B14F-4D97-AF65-F5344CB8AC3E}">
        <p14:creationId xmlns:p14="http://schemas.microsoft.com/office/powerpoint/2010/main" val="1387923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312290"/>
            <a:ext cx="9826580" cy="673201"/>
          </a:xfrm>
        </p:spPr>
        <p:txBody>
          <a:bodyPr>
            <a:normAutofit/>
          </a:bodyPr>
          <a:lstStyle/>
          <a:p>
            <a:pPr marL="514350" indent="-514350" algn="ctr">
              <a:buFont typeface="+mj-lt"/>
              <a:buAutoNum type="arabicPeriod"/>
            </a:pPr>
            <a:r>
              <a:rPr lang="fr-FR" sz="3200" b="1" dirty="0">
                <a:solidFill>
                  <a:srgbClr val="0070C0"/>
                </a:solidFill>
                <a:latin typeface="Arial" pitchFamily="34" charset="0"/>
                <a:cs typeface="Arial" pitchFamily="34" charset="0"/>
              </a:rPr>
              <a:t>Présentation du modèle et des outils</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pic>
        <p:nvPicPr>
          <p:cNvPr id="3" name="Image 2">
            <a:extLst>
              <a:ext uri="{FF2B5EF4-FFF2-40B4-BE49-F238E27FC236}">
                <a16:creationId xmlns:a16="http://schemas.microsoft.com/office/drawing/2014/main" id="{5A01FF60-3135-4C9E-B943-BD863FBD9C8C}"/>
              </a:ext>
            </a:extLst>
          </p:cNvPr>
          <p:cNvPicPr>
            <a:picLocks noChangeAspect="1"/>
          </p:cNvPicPr>
          <p:nvPr/>
        </p:nvPicPr>
        <p:blipFill>
          <a:blip r:embed="rId4"/>
          <a:stretch>
            <a:fillRect/>
          </a:stretch>
        </p:blipFill>
        <p:spPr>
          <a:xfrm>
            <a:off x="504302" y="2216258"/>
            <a:ext cx="8277587" cy="4641742"/>
          </a:xfrm>
          <a:prstGeom prst="rect">
            <a:avLst/>
          </a:prstGeom>
        </p:spPr>
      </p:pic>
      <p:sp>
        <p:nvSpPr>
          <p:cNvPr id="8" name="Titre 1">
            <a:extLst>
              <a:ext uri="{FF2B5EF4-FFF2-40B4-BE49-F238E27FC236}">
                <a16:creationId xmlns:a16="http://schemas.microsoft.com/office/drawing/2014/main" id="{AA28F729-C6FF-403D-B777-A9ACA6FC61DE}"/>
              </a:ext>
            </a:extLst>
          </p:cNvPr>
          <p:cNvSpPr txBox="1">
            <a:spLocks/>
          </p:cNvSpPr>
          <p:nvPr/>
        </p:nvSpPr>
        <p:spPr>
          <a:xfrm>
            <a:off x="281189" y="1255111"/>
            <a:ext cx="9826580" cy="673201"/>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fr-FR" sz="3200" dirty="0">
                <a:latin typeface="Arial" pitchFamily="34" charset="0"/>
                <a:cs typeface="Arial" pitchFamily="34" charset="0"/>
              </a:rPr>
              <a:t>Une représentation des ERE ERETES sous Excel</a:t>
            </a:r>
          </a:p>
          <a:p>
            <a:pPr algn="just"/>
            <a:r>
              <a:rPr lang="fr-FR" sz="3200" dirty="0">
                <a:latin typeface="Arial" pitchFamily="34" charset="0"/>
                <a:cs typeface="Arial" pitchFamily="34" charset="0"/>
              </a:rPr>
              <a:t>Et on utilise un combinaison d’indices disponible (IPP, IVU, IPC, IPCG)</a:t>
            </a:r>
          </a:p>
        </p:txBody>
      </p:sp>
    </p:spTree>
    <p:extLst>
      <p:ext uri="{BB962C8B-B14F-4D97-AF65-F5344CB8AC3E}">
        <p14:creationId xmlns:p14="http://schemas.microsoft.com/office/powerpoint/2010/main" val="520270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CA97A6-C6A2-4C20-AA55-96557ED46FEF}"/>
              </a:ext>
            </a:extLst>
          </p:cNvPr>
          <p:cNvSpPr>
            <a:spLocks noGrp="1"/>
          </p:cNvSpPr>
          <p:nvPr>
            <p:ph type="ctrTitle"/>
          </p:nvPr>
        </p:nvSpPr>
        <p:spPr>
          <a:xfrm>
            <a:off x="5157216" y="3032122"/>
            <a:ext cx="7126225" cy="1778511"/>
          </a:xfrm>
        </p:spPr>
        <p:txBody>
          <a:bodyPr anchor="b">
            <a:normAutofit/>
          </a:bodyPr>
          <a:lstStyle/>
          <a:p>
            <a:pPr marL="622300" indent="9525" algn="l"/>
            <a:r>
              <a:rPr lang="fr-FR" sz="3600" dirty="0">
                <a:latin typeface="Arial" panose="020B0604020202020204" pitchFamily="34" charset="0"/>
                <a:cs typeface="Arial" panose="020B0604020202020204" pitchFamily="34" charset="0"/>
              </a:rPr>
              <a:t>Outils de travail Excel pour l’automatisation des ERE</a:t>
            </a:r>
            <a:br>
              <a:rPr lang="fr-FR" sz="3600" dirty="0">
                <a:latin typeface="Arial" panose="020B0604020202020204" pitchFamily="34" charset="0"/>
                <a:cs typeface="Arial" panose="020B0604020202020204" pitchFamily="34" charset="0"/>
              </a:rPr>
            </a:br>
            <a:endParaRPr lang="fr-FR" sz="3600" dirty="0">
              <a:latin typeface="Arial" panose="020B0604020202020204" pitchFamily="34" charset="0"/>
              <a:cs typeface="Arial" panose="020B0604020202020204" pitchFamily="34" charset="0"/>
            </a:endParaRPr>
          </a:p>
        </p:txBody>
      </p:sp>
      <p:sp>
        <p:nvSpPr>
          <p:cNvPr id="12" name="Freeform: Shape 1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C:\Users\bnobime\Desktop\Logo-INSAE-2.jpg">
            <a:extLst>
              <a:ext uri="{FF2B5EF4-FFF2-40B4-BE49-F238E27FC236}">
                <a16:creationId xmlns:a16="http://schemas.microsoft.com/office/drawing/2014/main" id="{D57D8124-98AB-48E3-97DA-BBC2E3A9BD4C}"/>
              </a:ext>
            </a:extLst>
          </p:cNvPr>
          <p:cNvPicPr/>
          <p:nvPr/>
        </p:nvPicPr>
        <p:blipFill rotWithShape="1">
          <a:blip r:embed="rId2" cstate="print"/>
          <a:srcRect l="718" r="10554"/>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spTree>
    <p:extLst>
      <p:ext uri="{BB962C8B-B14F-4D97-AF65-F5344CB8AC3E}">
        <p14:creationId xmlns:p14="http://schemas.microsoft.com/office/powerpoint/2010/main" val="100866366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1BE4B-4684-4D10-8658-583993982AF3}"/>
              </a:ext>
            </a:extLst>
          </p:cNvPr>
          <p:cNvSpPr>
            <a:spLocks noGrp="1"/>
          </p:cNvSpPr>
          <p:nvPr>
            <p:ph type="title"/>
          </p:nvPr>
        </p:nvSpPr>
        <p:spPr>
          <a:xfrm>
            <a:off x="128789" y="202562"/>
            <a:ext cx="9826580" cy="673201"/>
          </a:xfrm>
        </p:spPr>
        <p:txBody>
          <a:bodyPr>
            <a:noAutofit/>
          </a:bodyPr>
          <a:lstStyle/>
          <a:p>
            <a:pPr algn="ctr"/>
            <a:r>
              <a:rPr lang="fr-FR" sz="2800" b="1" dirty="0">
                <a:solidFill>
                  <a:srgbClr val="0070C0"/>
                </a:solidFill>
                <a:effectLst>
                  <a:outerShdw blurRad="38100" dist="38100" dir="2700000" algn="tl">
                    <a:srgbClr val="000000">
                      <a:alpha val="43137"/>
                    </a:srgbClr>
                  </a:outerShdw>
                </a:effectLst>
                <a:latin typeface="Arial" pitchFamily="34" charset="0"/>
                <a:cs typeface="Arial" pitchFamily="34" charset="0"/>
              </a:rPr>
              <a:t>2. Outils de travail Excel pour l’automatisation des ERE</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45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F7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descr="C:\Users\bnobime\Desktop\Logo-INSAE-2.jpg">
            <a:extLst>
              <a:ext uri="{FF2B5EF4-FFF2-40B4-BE49-F238E27FC236}">
                <a16:creationId xmlns:a16="http://schemas.microsoft.com/office/drawing/2014/main" id="{422E4EE6-14F2-4453-88B6-DFD52580A330}"/>
              </a:ext>
            </a:extLst>
          </p:cNvPr>
          <p:cNvPicPr/>
          <p:nvPr/>
        </p:nvPicPr>
        <p:blipFill>
          <a:blip r:embed="rId3" cstate="print"/>
          <a:srcRect/>
          <a:stretch>
            <a:fillRect/>
          </a:stretch>
        </p:blipFill>
        <p:spPr bwMode="auto">
          <a:xfrm>
            <a:off x="9419702" y="2857501"/>
            <a:ext cx="1131568" cy="1142998"/>
          </a:xfrm>
          <a:prstGeom prst="rect">
            <a:avLst/>
          </a:prstGeom>
          <a:noFill/>
        </p:spPr>
      </p:pic>
      <p:sp>
        <p:nvSpPr>
          <p:cNvPr id="12" name="Rectangle 11"/>
          <p:cNvSpPr/>
          <p:nvPr/>
        </p:nvSpPr>
        <p:spPr>
          <a:xfrm>
            <a:off x="527785" y="1390231"/>
            <a:ext cx="7965377" cy="3359061"/>
          </a:xfrm>
          <a:prstGeom prst="rect">
            <a:avLst/>
          </a:prstGeom>
        </p:spPr>
        <p:txBody>
          <a:bodyPr wrap="square">
            <a:spAutoFit/>
          </a:bodyPr>
          <a:lstStyle/>
          <a:p>
            <a:pPr algn="just">
              <a:lnSpc>
                <a:spcPct val="150000"/>
              </a:lnSpc>
            </a:pPr>
            <a:r>
              <a:rPr lang="fr-FR" sz="2400" dirty="0"/>
              <a:t>Utilisation de classeurs différents comme outils de travail</a:t>
            </a:r>
          </a:p>
          <a:p>
            <a:pPr marL="285750" indent="-285750" algn="just">
              <a:lnSpc>
                <a:spcPct val="150000"/>
              </a:lnSpc>
              <a:buFont typeface="Wingdings" pitchFamily="2" charset="2"/>
              <a:buChar char="v"/>
            </a:pPr>
            <a:r>
              <a:rPr lang="fr-FR" sz="2400" dirty="0"/>
              <a:t>ERE décentralisée: </a:t>
            </a:r>
          </a:p>
          <a:p>
            <a:pPr marL="285750" indent="-285750" algn="just">
              <a:lnSpc>
                <a:spcPct val="150000"/>
              </a:lnSpc>
              <a:buFont typeface="Wingdings" pitchFamily="2" charset="2"/>
              <a:buChar char="v"/>
            </a:pPr>
            <a:r>
              <a:rPr lang="fr-FR" sz="2400" dirty="0"/>
              <a:t> </a:t>
            </a:r>
            <a:r>
              <a:rPr lang="fr-FR" sz="2400" dirty="0">
                <a:solidFill>
                  <a:prstClr val="black"/>
                </a:solidFill>
                <a:cs typeface="Andalus" panose="02020603050405020304" pitchFamily="18" charset="-78"/>
              </a:rPr>
              <a:t>Un fichier « exogènes »</a:t>
            </a:r>
          </a:p>
          <a:p>
            <a:pPr marL="285750" indent="-285750" algn="just">
              <a:lnSpc>
                <a:spcPct val="150000"/>
              </a:lnSpc>
              <a:buFont typeface="Wingdings" pitchFamily="2" charset="2"/>
              <a:buChar char="v"/>
            </a:pPr>
            <a:r>
              <a:rPr lang="fr-FR" sz="2400" dirty="0">
                <a:solidFill>
                  <a:prstClr val="black"/>
                </a:solidFill>
                <a:cs typeface="Andalus" panose="02020603050405020304" pitchFamily="18" charset="-78"/>
              </a:rPr>
              <a:t>Un fichier « modèle par pays »</a:t>
            </a:r>
          </a:p>
          <a:p>
            <a:pPr marL="285750" indent="-285750" algn="just">
              <a:lnSpc>
                <a:spcPct val="150000"/>
              </a:lnSpc>
              <a:buFont typeface="Wingdings" pitchFamily="2" charset="2"/>
              <a:buChar char="v"/>
            </a:pPr>
            <a:r>
              <a:rPr lang="fr-FR" sz="2400" dirty="0">
                <a:solidFill>
                  <a:prstClr val="black"/>
                </a:solidFill>
                <a:cs typeface="Andalus" panose="02020603050405020304" pitchFamily="18" charset="-78"/>
              </a:rPr>
              <a:t>Un fichier « PIB Année-précédente Année courante »</a:t>
            </a:r>
            <a:endParaRPr lang="fr-FR" sz="2400" dirty="0"/>
          </a:p>
          <a:p>
            <a:pPr marL="285750" indent="-285750" algn="just">
              <a:lnSpc>
                <a:spcPct val="150000"/>
              </a:lnSpc>
              <a:buFont typeface="Wingdings" pitchFamily="2" charset="2"/>
              <a:buChar char="v"/>
            </a:pPr>
            <a:endParaRPr lang="fr-FR" sz="2400" dirty="0"/>
          </a:p>
        </p:txBody>
      </p:sp>
    </p:spTree>
    <p:extLst>
      <p:ext uri="{BB962C8B-B14F-4D97-AF65-F5344CB8AC3E}">
        <p14:creationId xmlns:p14="http://schemas.microsoft.com/office/powerpoint/2010/main" val="6059597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9288</TotalTime>
  <Words>644</Words>
  <Application>Microsoft Office PowerPoint</Application>
  <PresentationFormat>Grand écran</PresentationFormat>
  <Paragraphs>89</Paragraphs>
  <Slides>22</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Calibri Light</vt:lpstr>
      <vt:lpstr>Trebuchet MS</vt:lpstr>
      <vt:lpstr>Wingdings</vt:lpstr>
      <vt:lpstr>Thème Office</vt:lpstr>
      <vt:lpstr>Equilibre semi-automatique des ERE expérience du Bénin    Calixte MAHOUGBE (Chargé d’études au Service des Comptes Nationaux)</vt:lpstr>
      <vt:lpstr>PLAN</vt:lpstr>
      <vt:lpstr>Introduction</vt:lpstr>
      <vt:lpstr>INTRODUCTION</vt:lpstr>
      <vt:lpstr>Présentation du modèle et des outils</vt:lpstr>
      <vt:lpstr>Présentation du modèle et des outils</vt:lpstr>
      <vt:lpstr>Présentation du modèle et des outils</vt:lpstr>
      <vt:lpstr>Outils de travail Excel pour l’automatisation des ERE </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2. Outils de travail Excel pour l’automatisation des ERE</vt:lpstr>
      <vt:lpstr>Défis d’équilibre automatique des ERE</vt:lpstr>
      <vt:lpstr>3. Défis d’équilibre automatique des ERE</vt:lpstr>
      <vt:lpstr>CONCLUSION</vt:lpstr>
      <vt:lpstr>Conclusion</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LES COMPTES NATIONAUX TRIMESTRIELS</dc:title>
  <dc:creator>Hervé OBOSSOU</dc:creator>
  <cp:lastModifiedBy>Calixte Mahougbe</cp:lastModifiedBy>
  <cp:revision>173</cp:revision>
  <dcterms:created xsi:type="dcterms:W3CDTF">2018-11-06T23:56:05Z</dcterms:created>
  <dcterms:modified xsi:type="dcterms:W3CDTF">2018-12-19T11:05:48Z</dcterms:modified>
</cp:coreProperties>
</file>