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99" r:id="rId3"/>
    <p:sldId id="295" r:id="rId4"/>
    <p:sldId id="298" r:id="rId5"/>
    <p:sldId id="300" r:id="rId6"/>
    <p:sldId id="301" r:id="rId7"/>
    <p:sldId id="263"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5394" autoAdjust="0"/>
  </p:normalViewPr>
  <p:slideViewPr>
    <p:cSldViewPr>
      <p:cViewPr varScale="1">
        <p:scale>
          <a:sx n="89" d="100"/>
          <a:sy n="89" d="100"/>
        </p:scale>
        <p:origin x="1210"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E559F4-551F-4536-A6DA-03779B042095}" type="datetimeFigureOut">
              <a:rPr lang="fr-FR" smtClean="0"/>
              <a:pPr/>
              <a:t>12/11/2019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EEC45A-90DD-4FC0-92F3-DE8953D90F45}" type="slidenum">
              <a:rPr lang="fr-FR" smtClean="0"/>
              <a:pPr/>
              <a:t>‹N°›</a:t>
            </a:fld>
            <a:endParaRPr lang="fr-FR"/>
          </a:p>
        </p:txBody>
      </p:sp>
    </p:spTree>
    <p:extLst>
      <p:ext uri="{BB962C8B-B14F-4D97-AF65-F5344CB8AC3E}">
        <p14:creationId xmlns:p14="http://schemas.microsoft.com/office/powerpoint/2010/main" val="1804831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072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Tree>
    <p:extLst>
      <p:ext uri="{BB962C8B-B14F-4D97-AF65-F5344CB8AC3E}">
        <p14:creationId xmlns:p14="http://schemas.microsoft.com/office/powerpoint/2010/main" val="2034933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2</a:t>
            </a:fld>
            <a:endParaRPr lang="fr-FR"/>
          </a:p>
        </p:txBody>
      </p:sp>
    </p:spTree>
    <p:extLst>
      <p:ext uri="{BB962C8B-B14F-4D97-AF65-F5344CB8AC3E}">
        <p14:creationId xmlns:p14="http://schemas.microsoft.com/office/powerpoint/2010/main" val="2100945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noProof="0" dirty="0" smtClean="0"/>
              <a:t>Etant donné que la rénovation</a:t>
            </a:r>
            <a:r>
              <a:rPr lang="fr-FR" baseline="0" noProof="0" dirty="0" smtClean="0"/>
              <a:t> des comptes a proposé des productions secondaires, il es impératif d’en tenir dans les travaux de rétropolation. De ce fait il faut déplacer les productions secondaires et les CI dans le processus de ces productions,</a:t>
            </a:r>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3</a:t>
            </a:fld>
            <a:endParaRPr lang="fr-FR"/>
          </a:p>
        </p:txBody>
      </p:sp>
    </p:spTree>
    <p:extLst>
      <p:ext uri="{BB962C8B-B14F-4D97-AF65-F5344CB8AC3E}">
        <p14:creationId xmlns:p14="http://schemas.microsoft.com/office/powerpoint/2010/main" val="4891945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4</a:t>
            </a:fld>
            <a:endParaRPr lang="fr-FR"/>
          </a:p>
        </p:txBody>
      </p:sp>
    </p:spTree>
    <p:extLst>
      <p:ext uri="{BB962C8B-B14F-4D97-AF65-F5344CB8AC3E}">
        <p14:creationId xmlns:p14="http://schemas.microsoft.com/office/powerpoint/2010/main" val="1629731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5</a:t>
            </a:fld>
            <a:endParaRPr lang="fr-FR"/>
          </a:p>
        </p:txBody>
      </p:sp>
    </p:spTree>
    <p:extLst>
      <p:ext uri="{BB962C8B-B14F-4D97-AF65-F5344CB8AC3E}">
        <p14:creationId xmlns:p14="http://schemas.microsoft.com/office/powerpoint/2010/main" val="1992819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6</a:t>
            </a:fld>
            <a:endParaRPr lang="fr-FR"/>
          </a:p>
        </p:txBody>
      </p:sp>
    </p:spTree>
    <p:extLst>
      <p:ext uri="{BB962C8B-B14F-4D97-AF65-F5344CB8AC3E}">
        <p14:creationId xmlns:p14="http://schemas.microsoft.com/office/powerpoint/2010/main" val="3564020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F2CDC48-4BB9-4DEA-9FCF-6752B11B092E}" type="datetimeFigureOut">
              <a:rPr lang="fr-FR" smtClean="0"/>
              <a:pPr/>
              <a:t>12/11/2019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2CDC48-4BB9-4DEA-9FCF-6752B11B092E}" type="datetimeFigureOut">
              <a:rPr lang="fr-FR" smtClean="0"/>
              <a:pPr/>
              <a:t>12/11/2019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2CDC48-4BB9-4DEA-9FCF-6752B11B092E}" type="datetimeFigureOut">
              <a:rPr lang="fr-FR" smtClean="0"/>
              <a:pPr/>
              <a:t>12/11/2019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2CDC48-4BB9-4DEA-9FCF-6752B11B092E}" type="datetimeFigureOut">
              <a:rPr lang="fr-FR" smtClean="0"/>
              <a:pPr/>
              <a:t>12/11/2019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F2CDC48-4BB9-4DEA-9FCF-6752B11B092E}" type="datetimeFigureOut">
              <a:rPr lang="fr-FR" smtClean="0"/>
              <a:pPr/>
              <a:t>12/11/2019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F2CDC48-4BB9-4DEA-9FCF-6752B11B092E}" type="datetimeFigureOut">
              <a:rPr lang="fr-FR" smtClean="0"/>
              <a:pPr/>
              <a:t>12/11/2019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F2CDC48-4BB9-4DEA-9FCF-6752B11B092E}" type="datetimeFigureOut">
              <a:rPr lang="fr-FR" smtClean="0"/>
              <a:pPr/>
              <a:t>12/11/2019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F2CDC48-4BB9-4DEA-9FCF-6752B11B092E}" type="datetimeFigureOut">
              <a:rPr lang="fr-FR" smtClean="0"/>
              <a:pPr/>
              <a:t>12/11/2019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F2CDC48-4BB9-4DEA-9FCF-6752B11B092E}" type="datetimeFigureOut">
              <a:rPr lang="fr-FR" smtClean="0"/>
              <a:pPr/>
              <a:t>12/11/2019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F2CDC48-4BB9-4DEA-9FCF-6752B11B092E}" type="datetimeFigureOut">
              <a:rPr lang="fr-FR" smtClean="0"/>
              <a:pPr/>
              <a:t>12/11/2019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F2CDC48-4BB9-4DEA-9FCF-6752B11B092E}" type="datetimeFigureOut">
              <a:rPr lang="fr-FR" smtClean="0"/>
              <a:pPr/>
              <a:t>12/11/2019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2CDC48-4BB9-4DEA-9FCF-6752B11B092E}" type="datetimeFigureOut">
              <a:rPr lang="fr-FR" smtClean="0"/>
              <a:pPr/>
              <a:t>12/11/2019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8E191D-02C5-41CB-B961-ECE79006D34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re 1"/>
          <p:cNvSpPr>
            <a:spLocks noGrp="1"/>
          </p:cNvSpPr>
          <p:nvPr>
            <p:ph type="ctrTitle"/>
          </p:nvPr>
        </p:nvSpPr>
        <p:spPr>
          <a:xfrm>
            <a:off x="0" y="4077072"/>
            <a:ext cx="9144000" cy="2016224"/>
          </a:xfrm>
          <a:solidFill>
            <a:schemeClr val="accent5">
              <a:lumMod val="20000"/>
              <a:lumOff val="80000"/>
            </a:schemeClr>
          </a:solidFill>
        </p:spPr>
        <p:txBody>
          <a:bodyPr rtlCol="0">
            <a:noAutofit/>
          </a:bodyPr>
          <a:lstStyle/>
          <a:p>
            <a:pPr>
              <a:defRPr/>
            </a:pPr>
            <a:r>
              <a:rPr lang="fr-FR" sz="3200" b="1" dirty="0"/>
              <a:t>Partage d’expériences dans la </a:t>
            </a:r>
            <a:r>
              <a:rPr lang="fr-FR" sz="3200" b="1" dirty="0" err="1"/>
              <a:t>retropolation</a:t>
            </a:r>
            <a:r>
              <a:rPr lang="fr-FR" sz="3200" b="1" dirty="0"/>
              <a:t> des comptes nationaux:</a:t>
            </a:r>
            <a:br>
              <a:rPr lang="fr-FR" sz="3200" b="1" dirty="0"/>
            </a:br>
            <a:r>
              <a:rPr lang="fr-FR" sz="3200" dirty="0" smtClean="0">
                <a:solidFill>
                  <a:schemeClr val="accent5">
                    <a:lumMod val="50000"/>
                  </a:schemeClr>
                </a:solidFill>
                <a:latin typeface="Agency FB" pitchFamily="34" charset="0"/>
              </a:rPr>
              <a:t>Les spécificités des rétropolations </a:t>
            </a:r>
            <a:r>
              <a:rPr lang="fr-FR" sz="3200" dirty="0">
                <a:solidFill>
                  <a:schemeClr val="accent5">
                    <a:lumMod val="50000"/>
                  </a:schemeClr>
                </a:solidFill>
                <a:latin typeface="Agency FB" pitchFamily="34" charset="0"/>
              </a:rPr>
              <a:t>: Cas du Sénégal</a:t>
            </a:r>
            <a:r>
              <a:rPr lang="fr-FR" sz="3200" i="1" dirty="0">
                <a:solidFill>
                  <a:schemeClr val="accent5">
                    <a:lumMod val="50000"/>
                  </a:schemeClr>
                </a:solidFill>
                <a:latin typeface="Agency FB" pitchFamily="34" charset="0"/>
              </a:rPr>
              <a:t/>
            </a:r>
            <a:br>
              <a:rPr lang="fr-FR" sz="3200" i="1" dirty="0">
                <a:solidFill>
                  <a:schemeClr val="accent5">
                    <a:lumMod val="50000"/>
                  </a:schemeClr>
                </a:solidFill>
                <a:latin typeface="Agency FB" pitchFamily="34" charset="0"/>
              </a:rPr>
            </a:br>
            <a:endParaRPr lang="fr-FR" sz="3500" dirty="0" smtClean="0">
              <a:solidFill>
                <a:schemeClr val="accent5">
                  <a:lumMod val="50000"/>
                </a:schemeClr>
              </a:solidFill>
              <a:latin typeface="Agency FB" pitchFamily="34" charset="0"/>
            </a:endParaRPr>
          </a:p>
        </p:txBody>
      </p:sp>
      <p:sp>
        <p:nvSpPr>
          <p:cNvPr id="6" name="Titre 1"/>
          <p:cNvSpPr txBox="1">
            <a:spLocks/>
          </p:cNvSpPr>
          <p:nvPr/>
        </p:nvSpPr>
        <p:spPr>
          <a:xfrm>
            <a:off x="0" y="1643050"/>
            <a:ext cx="9144000" cy="2071702"/>
          </a:xfrm>
          <a:prstGeom prst="rect">
            <a:avLst/>
          </a:prstGeom>
          <a:solidFill>
            <a:schemeClr val="accent5">
              <a:lumMod val="75000"/>
            </a:schemeClr>
          </a:solidFill>
        </p:spPr>
        <p:txBody>
          <a:bodyPr vert="horz" lIns="91440" tIns="45720" rIns="91440" bIns="45720" rtlCol="0" anchor="ctr">
            <a:noAutofit/>
          </a:bodyPr>
          <a:lstStyle/>
          <a:p>
            <a:pPr lvl="0" algn="ctr">
              <a:spcBef>
                <a:spcPct val="0"/>
              </a:spcBef>
              <a:defRPr/>
            </a:pPr>
            <a:r>
              <a:rPr lang="fr-FR" sz="4000" dirty="0" smtClean="0">
                <a:solidFill>
                  <a:schemeClr val="accent5">
                    <a:lumMod val="20000"/>
                    <a:lumOff val="80000"/>
                  </a:schemeClr>
                </a:solidFill>
                <a:latin typeface="Arial" pitchFamily="34" charset="0"/>
                <a:cs typeface="Arial" pitchFamily="34" charset="0"/>
              </a:rPr>
              <a:t>Atelier régional sur les comptes nationaux </a:t>
            </a:r>
            <a:r>
              <a:rPr lang="fr-FR" sz="4000" dirty="0">
                <a:solidFill>
                  <a:schemeClr val="accent5">
                    <a:lumMod val="20000"/>
                    <a:lumOff val="80000"/>
                  </a:schemeClr>
                </a:solidFill>
                <a:latin typeface="Arial" pitchFamily="34" charset="0"/>
                <a:cs typeface="Arial" pitchFamily="34" charset="0"/>
              </a:rPr>
              <a:t>PSR-UEMOA</a:t>
            </a:r>
            <a:r>
              <a:rPr lang="fr-FR" sz="4000" b="1" dirty="0"/>
              <a:t> </a:t>
            </a:r>
            <a:endParaRPr lang="fr-FR" sz="4000" dirty="0" smtClean="0">
              <a:solidFill>
                <a:schemeClr val="accent5">
                  <a:lumMod val="20000"/>
                  <a:lumOff val="80000"/>
                </a:schemeClr>
              </a:solidFill>
              <a:latin typeface="Arial" pitchFamily="34" charset="0"/>
              <a:cs typeface="Arial" pitchFamily="34" charset="0"/>
            </a:endParaRPr>
          </a:p>
          <a:p>
            <a:pPr lvl="0" algn="ctr">
              <a:spcBef>
                <a:spcPct val="0"/>
              </a:spcBef>
              <a:defRPr/>
            </a:pPr>
            <a:r>
              <a:rPr lang="fr-FR" sz="1600" b="1" i="1" dirty="0" smtClean="0">
                <a:solidFill>
                  <a:schemeClr val="accent5">
                    <a:lumMod val="20000"/>
                    <a:lumOff val="80000"/>
                  </a:schemeClr>
                </a:solidFill>
                <a:latin typeface="Arial" pitchFamily="34" charset="0"/>
                <a:cs typeface="Arial" pitchFamily="34" charset="0"/>
              </a:rPr>
              <a:t>Mbour (</a:t>
            </a:r>
            <a:r>
              <a:rPr lang="fr-FR" sz="1600" b="1" i="1" dirty="0" err="1" smtClean="0">
                <a:solidFill>
                  <a:schemeClr val="accent5">
                    <a:lumMod val="20000"/>
                    <a:lumOff val="80000"/>
                  </a:schemeClr>
                </a:solidFill>
                <a:latin typeface="Arial" pitchFamily="34" charset="0"/>
                <a:cs typeface="Arial" pitchFamily="34" charset="0"/>
              </a:rPr>
              <a:t>Saly</a:t>
            </a:r>
            <a:r>
              <a:rPr lang="fr-FR" sz="1600" b="1" i="1" dirty="0" smtClean="0">
                <a:solidFill>
                  <a:schemeClr val="accent5">
                    <a:lumMod val="20000"/>
                    <a:lumOff val="80000"/>
                  </a:schemeClr>
                </a:solidFill>
                <a:latin typeface="Arial" pitchFamily="34" charset="0"/>
                <a:cs typeface="Arial" pitchFamily="34" charset="0"/>
              </a:rPr>
              <a:t>) </a:t>
            </a:r>
            <a:r>
              <a:rPr lang="fr-FR" sz="1600" b="1" i="1" dirty="0" smtClean="0">
                <a:solidFill>
                  <a:schemeClr val="accent5">
                    <a:lumMod val="20000"/>
                    <a:lumOff val="80000"/>
                  </a:schemeClr>
                </a:solidFill>
                <a:latin typeface="Arial" pitchFamily="34" charset="0"/>
                <a:cs typeface="Arial" pitchFamily="34" charset="0"/>
              </a:rPr>
              <a:t>Sénégal, du </a:t>
            </a:r>
            <a:r>
              <a:rPr lang="fr-FR" sz="1600" b="1" i="1" dirty="0" smtClean="0">
                <a:solidFill>
                  <a:schemeClr val="accent5">
                    <a:lumMod val="20000"/>
                    <a:lumOff val="80000"/>
                  </a:schemeClr>
                </a:solidFill>
                <a:latin typeface="Arial" pitchFamily="34" charset="0"/>
                <a:cs typeface="Arial" pitchFamily="34" charset="0"/>
              </a:rPr>
              <a:t>11 au 15 novembre 2019</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357158" y="1285860"/>
            <a:ext cx="8487232" cy="571504"/>
          </a:xfrm>
          <a:ln/>
        </p:spPr>
        <p:style>
          <a:lnRef idx="2">
            <a:schemeClr val="accent1"/>
          </a:lnRef>
          <a:fillRef idx="1">
            <a:schemeClr val="lt1"/>
          </a:fillRef>
          <a:effectRef idx="0">
            <a:schemeClr val="accent1"/>
          </a:effectRef>
          <a:fontRef idx="minor">
            <a:schemeClr val="dk1"/>
          </a:fontRef>
        </p:style>
        <p:txBody>
          <a:bodyPr>
            <a:normAutofit/>
          </a:bodyPr>
          <a:lstStyle/>
          <a:p>
            <a:pPr eaLnBrk="1" hangingPunct="1">
              <a:defRPr/>
            </a:pPr>
            <a:r>
              <a:rPr lang="fr-FR" sz="2400" b="1" dirty="0" smtClean="0">
                <a:latin typeface="Agency FB" pitchFamily="34" charset="0"/>
                <a:cs typeface="Arial" pitchFamily="34" charset="0"/>
              </a:rPr>
              <a:t>Plan</a:t>
            </a:r>
          </a:p>
        </p:txBody>
      </p:sp>
      <p:sp>
        <p:nvSpPr>
          <p:cNvPr id="5" name="Titre 1"/>
          <p:cNvSpPr txBox="1">
            <a:spLocks/>
          </p:cNvSpPr>
          <p:nvPr/>
        </p:nvSpPr>
        <p:spPr>
          <a:xfrm>
            <a:off x="357158" y="1890492"/>
            <a:ext cx="8487232" cy="4643470"/>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p>
            <a:pPr lvl="1">
              <a:lnSpc>
                <a:spcPct val="107000"/>
              </a:lnSpc>
              <a:spcAft>
                <a:spcPts val="800"/>
              </a:spcAft>
              <a:defRPr/>
            </a:pPr>
            <a:r>
              <a:rPr lang="fr-FR" sz="2400" b="1" dirty="0" smtClean="0">
                <a:latin typeface="Arial Black" panose="020B0A04020102020204" pitchFamily="34" charset="0"/>
                <a:cs typeface="Arial" pitchFamily="34" charset="0"/>
              </a:rPr>
              <a:t>Passage du TES au </a:t>
            </a:r>
            <a:r>
              <a:rPr lang="fr-FR" sz="2400" b="1" dirty="0" smtClean="0">
                <a:latin typeface="Arial Black" panose="020B0A04020102020204" pitchFamily="34" charset="0"/>
                <a:cs typeface="Arial" pitchFamily="34" charset="0"/>
              </a:rPr>
              <a:t>TRE </a:t>
            </a:r>
          </a:p>
          <a:p>
            <a:pPr lvl="1">
              <a:lnSpc>
                <a:spcPct val="107000"/>
              </a:lnSpc>
              <a:spcAft>
                <a:spcPts val="800"/>
              </a:spcAft>
              <a:defRPr/>
            </a:pPr>
            <a:endParaRPr lang="fr-FR" sz="2000" dirty="0" smtClean="0">
              <a:latin typeface="Arial" panose="020B0604020202020204" pitchFamily="34" charset="0"/>
              <a:cs typeface="Arial" panose="020B0604020202020204" pitchFamily="34" charset="0"/>
            </a:endParaRPr>
          </a:p>
          <a:p>
            <a:pPr marL="800100" lvl="1" indent="-342900">
              <a:lnSpc>
                <a:spcPct val="107000"/>
              </a:lnSpc>
              <a:spcAft>
                <a:spcPts val="800"/>
              </a:spcAft>
              <a:buFont typeface="Arial" panose="020B0604020202020204" pitchFamily="34" charset="0"/>
              <a:buChar char="•"/>
              <a:defRPr/>
            </a:pPr>
            <a:r>
              <a:rPr lang="fr-FR" sz="2000" i="1" dirty="0" smtClean="0">
                <a:latin typeface="Arial" panose="020B0604020202020204" pitchFamily="34" charset="0"/>
                <a:cs typeface="Arial" panose="020B0604020202020204" pitchFamily="34" charset="0"/>
              </a:rPr>
              <a:t>Matrice de production du TRE fait apparaître une production secondaire </a:t>
            </a:r>
            <a:endParaRPr lang="fr-FR" sz="2000" i="1" dirty="0" smtClean="0">
              <a:latin typeface="Arial" panose="020B0604020202020204" pitchFamily="34" charset="0"/>
              <a:cs typeface="Arial" panose="020B0604020202020204" pitchFamily="34" charset="0"/>
            </a:endParaRPr>
          </a:p>
          <a:p>
            <a:pPr marL="800100" lvl="1" indent="-342900">
              <a:lnSpc>
                <a:spcPct val="107000"/>
              </a:lnSpc>
              <a:spcAft>
                <a:spcPts val="800"/>
              </a:spcAft>
              <a:buFont typeface="Arial" panose="020B0604020202020204" pitchFamily="34" charset="0"/>
              <a:buChar char="•"/>
              <a:defRPr/>
            </a:pPr>
            <a:r>
              <a:rPr lang="fr-FR" sz="2000" i="1" dirty="0">
                <a:latin typeface="Arial" panose="020B0604020202020204" pitchFamily="34" charset="0"/>
                <a:cs typeface="Arial" panose="020B0604020202020204" pitchFamily="34" charset="0"/>
              </a:rPr>
              <a:t>Autoproductions d’électricité, de phosphate, de canne à sucre</a:t>
            </a:r>
            <a:r>
              <a:rPr lang="fr-FR" sz="2000" i="1" dirty="0" smtClean="0">
                <a:latin typeface="Arial" panose="020B0604020202020204" pitchFamily="34" charset="0"/>
                <a:cs typeface="Arial" panose="020B0604020202020204" pitchFamily="34" charset="0"/>
              </a:rPr>
              <a:t>…</a:t>
            </a:r>
            <a:endParaRPr lang="fr-FR" sz="2000" i="1" dirty="0" smtClean="0">
              <a:latin typeface="Arial" panose="020B0604020202020204" pitchFamily="34" charset="0"/>
              <a:cs typeface="Arial" panose="020B0604020202020204" pitchFamily="34" charset="0"/>
            </a:endParaRPr>
          </a:p>
          <a:p>
            <a:pPr marL="800100" lvl="1" indent="-342900">
              <a:lnSpc>
                <a:spcPct val="107000"/>
              </a:lnSpc>
              <a:spcAft>
                <a:spcPts val="800"/>
              </a:spcAft>
              <a:buFont typeface="Arial" panose="020B0604020202020204" pitchFamily="34" charset="0"/>
              <a:buChar char="•"/>
              <a:defRPr/>
            </a:pPr>
            <a:r>
              <a:rPr lang="fr-FR" sz="2000" i="1" dirty="0" smtClean="0">
                <a:latin typeface="Arial" panose="020B0604020202020204" pitchFamily="34" charset="0"/>
                <a:cs typeface="Arial" panose="020B0604020202020204" pitchFamily="34" charset="0"/>
              </a:rPr>
              <a:t>Plus de </a:t>
            </a:r>
            <a:r>
              <a:rPr lang="fr-FR" sz="2000" i="1" dirty="0" smtClean="0">
                <a:latin typeface="Arial" panose="020B0604020202020204" pitchFamily="34" charset="0"/>
                <a:cs typeface="Arial" panose="020B0604020202020204" pitchFamily="34" charset="0"/>
              </a:rPr>
              <a:t>détails </a:t>
            </a:r>
            <a:r>
              <a:rPr lang="fr-FR" sz="2000" i="1" dirty="0" smtClean="0">
                <a:latin typeface="Arial" panose="020B0604020202020204" pitchFamily="34" charset="0"/>
                <a:cs typeface="Arial" panose="020B0604020202020204" pitchFamily="34" charset="0"/>
              </a:rPr>
              <a:t>dans la matrice des taxes </a:t>
            </a:r>
          </a:p>
          <a:p>
            <a:pPr marL="800100" lvl="1" indent="-342900">
              <a:lnSpc>
                <a:spcPct val="107000"/>
              </a:lnSpc>
              <a:spcAft>
                <a:spcPts val="800"/>
              </a:spcAft>
              <a:buFont typeface="Arial" panose="020B0604020202020204" pitchFamily="34" charset="0"/>
              <a:buChar char="•"/>
              <a:defRPr/>
            </a:pPr>
            <a:r>
              <a:rPr lang="fr-FR" sz="2000" i="1" dirty="0" smtClean="0">
                <a:latin typeface="Arial" panose="020B0604020202020204" pitchFamily="34" charset="0"/>
                <a:cs typeface="Arial" panose="020B0604020202020204" pitchFamily="34" charset="0"/>
              </a:rPr>
              <a:t>Achat d’objet de valeur etc. </a:t>
            </a:r>
          </a:p>
          <a:p>
            <a:pPr lvl="1">
              <a:lnSpc>
                <a:spcPct val="107000"/>
              </a:lnSpc>
              <a:spcAft>
                <a:spcPts val="800"/>
              </a:spcAft>
              <a:defRPr/>
            </a:pPr>
            <a:r>
              <a:rPr lang="fr-FR" sz="2000" b="1" i="1" dirty="0" smtClean="0">
                <a:latin typeface="Arial Black" panose="020B0A04020102020204" pitchFamily="34" charset="0"/>
                <a:cs typeface="Arial" panose="020B0604020202020204" pitchFamily="34" charset="0"/>
              </a:rPr>
              <a:t>Autres spécificités </a:t>
            </a:r>
          </a:p>
          <a:p>
            <a:pPr marL="800100" lvl="1" indent="-342900">
              <a:lnSpc>
                <a:spcPct val="107000"/>
              </a:lnSpc>
              <a:spcAft>
                <a:spcPts val="800"/>
              </a:spcAft>
              <a:buFontTx/>
              <a:buChar char="-"/>
              <a:defRPr/>
            </a:pPr>
            <a:r>
              <a:rPr lang="fr-FR" sz="2000" i="1" dirty="0" smtClean="0">
                <a:latin typeface="Arial" panose="020B0604020202020204" pitchFamily="34" charset="0"/>
                <a:cs typeface="Arial" panose="020B0604020202020204" pitchFamily="34" charset="0"/>
              </a:rPr>
              <a:t>Nouvelles activités (or, hydraulique rurale)</a:t>
            </a:r>
          </a:p>
          <a:p>
            <a:pPr marL="800100" lvl="1" indent="-342900">
              <a:lnSpc>
                <a:spcPct val="107000"/>
              </a:lnSpc>
              <a:spcAft>
                <a:spcPts val="800"/>
              </a:spcAft>
              <a:buFontTx/>
              <a:buChar char="-"/>
              <a:defRPr/>
            </a:pPr>
            <a:r>
              <a:rPr lang="fr-FR" sz="2000" i="1" dirty="0" smtClean="0">
                <a:latin typeface="Arial" panose="020B0604020202020204" pitchFamily="34" charset="0"/>
                <a:cs typeface="Arial" panose="020B0604020202020204" pitchFamily="34" charset="0"/>
              </a:rPr>
              <a:t>Amélioration de la méthodologie (loyer imputé</a:t>
            </a:r>
            <a:r>
              <a:rPr lang="fr-FR" sz="2000" i="1" dirty="0" smtClean="0">
                <a:latin typeface="Arial" panose="020B0604020202020204" pitchFamily="34" charset="0"/>
                <a:cs typeface="Arial" panose="020B0604020202020204" pitchFamily="34" charset="0"/>
              </a:rPr>
              <a:t>)</a:t>
            </a:r>
          </a:p>
          <a:p>
            <a:pPr marL="800100" lvl="1" indent="-342900" algn="ctr">
              <a:lnSpc>
                <a:spcPct val="107000"/>
              </a:lnSpc>
              <a:spcAft>
                <a:spcPts val="800"/>
              </a:spcAft>
              <a:buFont typeface="Arial" panose="020B0604020202020204" pitchFamily="34" charset="0"/>
              <a:buChar char="•"/>
              <a:defRPr/>
            </a:pPr>
            <a:endParaRPr lang="fr-FR" sz="2000" dirty="0" smtClean="0">
              <a:latin typeface="Arial" panose="020B0604020202020204" pitchFamily="34" charset="0"/>
              <a:cs typeface="Arial" panose="020B0604020202020204" pitchFamily="34" charset="0"/>
            </a:endParaRPr>
          </a:p>
        </p:txBody>
      </p:sp>
      <p:sp>
        <p:nvSpPr>
          <p:cNvPr id="8" name="ZoneTexte 43"/>
          <p:cNvSpPr txBox="1">
            <a:spLocks noChangeArrowheads="1"/>
          </p:cNvSpPr>
          <p:nvPr/>
        </p:nvSpPr>
        <p:spPr bwMode="auto">
          <a:xfrm>
            <a:off x="4860032" y="0"/>
            <a:ext cx="4283968"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a:t>
            </a:r>
            <a:r>
              <a:rPr lang="fr-FR" sz="1400" b="1" dirty="0" smtClean="0">
                <a:solidFill>
                  <a:schemeClr val="bg1"/>
                </a:solidFill>
                <a:latin typeface="Arial" pitchFamily="34" charset="0"/>
                <a:cs typeface="Arial" pitchFamily="34" charset="0"/>
              </a:rPr>
              <a:t>sur la rétropolation</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1651134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350073" y="1345328"/>
            <a:ext cx="8487232" cy="571504"/>
          </a:xfrm>
          <a:ln/>
        </p:spPr>
        <p:style>
          <a:lnRef idx="2">
            <a:schemeClr val="accent1"/>
          </a:lnRef>
          <a:fillRef idx="1">
            <a:schemeClr val="lt1"/>
          </a:fillRef>
          <a:effectRef idx="0">
            <a:schemeClr val="accent1"/>
          </a:effectRef>
          <a:fontRef idx="minor">
            <a:schemeClr val="dk1"/>
          </a:fontRef>
        </p:style>
        <p:txBody>
          <a:bodyPr>
            <a:normAutofit/>
          </a:bodyPr>
          <a:lstStyle/>
          <a:p>
            <a:pPr eaLnBrk="1" hangingPunct="1">
              <a:defRPr/>
            </a:pPr>
            <a:r>
              <a:rPr lang="fr-FR" sz="2400" b="1" dirty="0" smtClean="0">
                <a:latin typeface="Arial Black" panose="020B0A04020102020204" pitchFamily="34" charset="0"/>
                <a:cs typeface="Arial" pitchFamily="34" charset="0"/>
              </a:rPr>
              <a:t>Productions </a:t>
            </a:r>
            <a:r>
              <a:rPr lang="fr-FR" sz="2400" b="1" dirty="0" smtClean="0">
                <a:latin typeface="Arial Black" panose="020B0A04020102020204" pitchFamily="34" charset="0"/>
                <a:cs typeface="Arial" pitchFamily="34" charset="0"/>
              </a:rPr>
              <a:t>secondaires</a:t>
            </a:r>
            <a:endParaRPr lang="fr-FR" sz="2400" b="1" dirty="0" smtClean="0">
              <a:latin typeface="Arial Black" panose="020B0A04020102020204" pitchFamily="34" charset="0"/>
              <a:cs typeface="Arial" pitchFamily="34" charset="0"/>
            </a:endParaRPr>
          </a:p>
        </p:txBody>
      </p:sp>
      <p:sp>
        <p:nvSpPr>
          <p:cNvPr id="5" name="Titre 1"/>
          <p:cNvSpPr txBox="1">
            <a:spLocks/>
          </p:cNvSpPr>
          <p:nvPr/>
        </p:nvSpPr>
        <p:spPr>
          <a:xfrm>
            <a:off x="340356" y="1916832"/>
            <a:ext cx="8487232" cy="4643470"/>
          </a:xfrm>
          <a:prstGeom prst="rect">
            <a:avLst/>
          </a:prstGeom>
          <a:solidFill>
            <a:schemeClr val="bg1"/>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fontScale="92500" lnSpcReduction="10000"/>
          </a:bodyPr>
          <a:lstStyle/>
          <a:p>
            <a:pPr lvl="0" algn="just" eaLnBrk="0" fontAlgn="base" hangingPunct="0">
              <a:spcBef>
                <a:spcPts val="700"/>
              </a:spcBef>
              <a:spcAft>
                <a:spcPct val="0"/>
              </a:spcAft>
              <a:buClr>
                <a:srgbClr val="DD8047"/>
              </a:buClr>
              <a:buSzPct val="60000"/>
              <a:defRPr/>
            </a:pPr>
            <a:r>
              <a:rPr lang="fr-FR" sz="2400" dirty="0" smtClean="0">
                <a:solidFill>
                  <a:schemeClr val="tx1"/>
                </a:solidFill>
                <a:latin typeface="Tw Cen MT"/>
              </a:rPr>
              <a:t>L’ANSD élaborait avec la base 1999 des TES avec des branches homogènes alors que dans le TRE de la base 2014 ce sont les unités économiques qui sont classées dans les différentes activités. Ainsi dans le TRE de la nouvelles bases, il existe des productions secondaires à prendre à compte dans la rétropolation.  </a:t>
            </a:r>
          </a:p>
          <a:p>
            <a:pPr lvl="0" algn="just" eaLnBrk="0" fontAlgn="base" hangingPunct="0">
              <a:spcBef>
                <a:spcPts val="700"/>
              </a:spcBef>
              <a:spcAft>
                <a:spcPct val="0"/>
              </a:spcAft>
              <a:buClr>
                <a:srgbClr val="DD8047"/>
              </a:buClr>
              <a:buSzPct val="60000"/>
              <a:defRPr/>
            </a:pPr>
            <a:endParaRPr lang="fr-FR" sz="2400" dirty="0" smtClean="0">
              <a:solidFill>
                <a:schemeClr val="tx1"/>
              </a:solidFill>
              <a:latin typeface="Tw Cen MT"/>
            </a:endParaRPr>
          </a:p>
          <a:p>
            <a:pPr lvl="0" eaLnBrk="0" fontAlgn="base" hangingPunct="0">
              <a:spcBef>
                <a:spcPts val="700"/>
              </a:spcBef>
              <a:spcAft>
                <a:spcPct val="0"/>
              </a:spcAft>
              <a:buClr>
                <a:srgbClr val="DD8047"/>
              </a:buClr>
              <a:buSzPct val="60000"/>
              <a:defRPr/>
            </a:pPr>
            <a:r>
              <a:rPr lang="fr-FR" sz="2400" dirty="0" smtClean="0">
                <a:solidFill>
                  <a:schemeClr val="tx1"/>
                </a:solidFill>
                <a:latin typeface="Tw Cen MT"/>
              </a:rPr>
              <a:t>Rétropolation des productions secondaires : </a:t>
            </a:r>
          </a:p>
          <a:p>
            <a:pPr marL="342900" indent="-342900" eaLnBrk="0" fontAlgn="base" hangingPunct="0">
              <a:spcBef>
                <a:spcPts val="700"/>
              </a:spcBef>
              <a:spcAft>
                <a:spcPct val="0"/>
              </a:spcAft>
              <a:buClr>
                <a:srgbClr val="DD8047"/>
              </a:buClr>
              <a:buSzPct val="60000"/>
              <a:buFont typeface="Wingdings" panose="05000000000000000000" pitchFamily="2" charset="2"/>
              <a:buChar char="q"/>
              <a:defRPr/>
            </a:pPr>
            <a:r>
              <a:rPr lang="fr-FR" sz="2400" dirty="0" smtClean="0"/>
              <a:t>calcul </a:t>
            </a:r>
            <a:r>
              <a:rPr lang="fr-FR" sz="2400" dirty="0"/>
              <a:t>des productions </a:t>
            </a:r>
            <a:r>
              <a:rPr lang="fr-FR" sz="2400" dirty="0" smtClean="0"/>
              <a:t>secondaires;</a:t>
            </a:r>
          </a:p>
          <a:p>
            <a:pPr marL="342900" indent="-342900" eaLnBrk="0" fontAlgn="base" hangingPunct="0">
              <a:spcBef>
                <a:spcPts val="700"/>
              </a:spcBef>
              <a:spcAft>
                <a:spcPct val="0"/>
              </a:spcAft>
              <a:buClr>
                <a:srgbClr val="DD8047"/>
              </a:buClr>
              <a:buSzPct val="60000"/>
              <a:buFont typeface="Wingdings" panose="05000000000000000000" pitchFamily="2" charset="2"/>
              <a:buChar char="q"/>
              <a:defRPr/>
            </a:pPr>
            <a:r>
              <a:rPr lang="fr-FR" sz="2400" dirty="0"/>
              <a:t>e</a:t>
            </a:r>
            <a:r>
              <a:rPr lang="fr-FR" sz="2400" dirty="0" smtClean="0"/>
              <a:t>stimation des </a:t>
            </a:r>
            <a:r>
              <a:rPr lang="fr-FR" sz="2400" dirty="0"/>
              <a:t>CI utilisées </a:t>
            </a:r>
            <a:r>
              <a:rPr lang="fr-FR" sz="2400" dirty="0" smtClean="0"/>
              <a:t>par les branches d’activités pour </a:t>
            </a:r>
            <a:r>
              <a:rPr lang="fr-FR" sz="2400" dirty="0" smtClean="0"/>
              <a:t>ces productions </a:t>
            </a:r>
            <a:r>
              <a:rPr lang="fr-FR" sz="2400" dirty="0" smtClean="0"/>
              <a:t>secondaires.</a:t>
            </a:r>
            <a:endParaRPr lang="fr-FR" sz="2400" dirty="0"/>
          </a:p>
          <a:p>
            <a:pPr eaLnBrk="0" fontAlgn="base" hangingPunct="0">
              <a:spcBef>
                <a:spcPts val="700"/>
              </a:spcBef>
              <a:spcAft>
                <a:spcPct val="0"/>
              </a:spcAft>
              <a:buClr>
                <a:srgbClr val="DD8047"/>
              </a:buClr>
              <a:buSzPct val="60000"/>
              <a:defRPr/>
            </a:pPr>
            <a:endParaRPr lang="fr-FR" sz="2400" dirty="0" smtClean="0">
              <a:solidFill>
                <a:schemeClr val="tx1"/>
              </a:solidFill>
              <a:latin typeface="Tw Cen MT"/>
            </a:endParaRPr>
          </a:p>
          <a:p>
            <a:pPr lvl="0" eaLnBrk="0" fontAlgn="base" hangingPunct="0">
              <a:spcBef>
                <a:spcPts val="700"/>
              </a:spcBef>
              <a:spcAft>
                <a:spcPct val="0"/>
              </a:spcAft>
              <a:buClr>
                <a:srgbClr val="DD8047"/>
              </a:buClr>
              <a:buSzPct val="60000"/>
              <a:defRPr/>
            </a:pPr>
            <a:r>
              <a:rPr lang="fr-FR" sz="2400" dirty="0" smtClean="0">
                <a:solidFill>
                  <a:schemeClr val="tx1"/>
                </a:solidFill>
                <a:latin typeface="Tw Cen MT"/>
              </a:rPr>
              <a:t> </a:t>
            </a:r>
          </a:p>
        </p:txBody>
      </p:sp>
      <p:sp>
        <p:nvSpPr>
          <p:cNvPr id="6" name="ZoneTexte 43"/>
          <p:cNvSpPr txBox="1">
            <a:spLocks noChangeArrowheads="1"/>
          </p:cNvSpPr>
          <p:nvPr/>
        </p:nvSpPr>
        <p:spPr bwMode="auto">
          <a:xfrm>
            <a:off x="4860032" y="0"/>
            <a:ext cx="4283968"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a:t>
            </a:r>
            <a:r>
              <a:rPr lang="fr-FR" sz="1400" b="1" dirty="0" smtClean="0">
                <a:solidFill>
                  <a:schemeClr val="bg1"/>
                </a:solidFill>
                <a:latin typeface="Arial" pitchFamily="34" charset="0"/>
                <a:cs typeface="Arial" pitchFamily="34" charset="0"/>
              </a:rPr>
              <a:t>sur la rétropolation</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5567511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357158" y="1285860"/>
            <a:ext cx="8487232" cy="571504"/>
          </a:xfrm>
          <a:ln/>
        </p:spPr>
        <p:style>
          <a:lnRef idx="2">
            <a:schemeClr val="accent1"/>
          </a:lnRef>
          <a:fillRef idx="1">
            <a:schemeClr val="lt1"/>
          </a:fillRef>
          <a:effectRef idx="0">
            <a:schemeClr val="accent1"/>
          </a:effectRef>
          <a:fontRef idx="minor">
            <a:schemeClr val="dk1"/>
          </a:fontRef>
        </p:style>
        <p:txBody>
          <a:bodyPr>
            <a:normAutofit/>
          </a:bodyPr>
          <a:lstStyle/>
          <a:p>
            <a:pPr eaLnBrk="1" hangingPunct="1">
              <a:defRPr/>
            </a:pPr>
            <a:r>
              <a:rPr lang="fr-FR" sz="2400" b="1" dirty="0" smtClean="0">
                <a:latin typeface="Arial Black" panose="020B0A04020102020204" pitchFamily="34" charset="0"/>
                <a:cs typeface="Arial" pitchFamily="34" charset="0"/>
              </a:rPr>
              <a:t>Productions secondaires </a:t>
            </a:r>
          </a:p>
        </p:txBody>
      </p:sp>
      <p:sp>
        <p:nvSpPr>
          <p:cNvPr id="5" name="Titre 1"/>
          <p:cNvSpPr txBox="1">
            <a:spLocks/>
          </p:cNvSpPr>
          <p:nvPr/>
        </p:nvSpPr>
        <p:spPr>
          <a:xfrm>
            <a:off x="357158" y="1916832"/>
            <a:ext cx="8487232" cy="4643470"/>
          </a:xfrm>
          <a:prstGeom prst="rect">
            <a:avLst/>
          </a:prstGeom>
          <a:solidFill>
            <a:schemeClr val="bg1"/>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p>
            <a:r>
              <a:rPr lang="fr-FR" sz="2400" dirty="0" smtClean="0">
                <a:latin typeface="Tw Cen MT" panose="020B0602020104020603" pitchFamily="34" charset="0"/>
              </a:rPr>
              <a:t>Les productions secondaires formelles en valeur ont été obtenues à partir de la Base de Données Economiques et Financières (BDEF). </a:t>
            </a:r>
            <a:endParaRPr lang="fr-FR" sz="2400" dirty="0" smtClean="0">
              <a:latin typeface="Tw Cen MT" panose="020B0602020104020603" pitchFamily="34" charset="0"/>
            </a:endParaRPr>
          </a:p>
          <a:p>
            <a:endParaRPr lang="fr-FR" sz="2400" dirty="0">
              <a:latin typeface="Tw Cen MT" panose="020B0602020104020603" pitchFamily="34" charset="0"/>
            </a:endParaRPr>
          </a:p>
          <a:p>
            <a:r>
              <a:rPr lang="fr-FR" sz="2400" dirty="0" smtClean="0">
                <a:latin typeface="Tw Cen MT" panose="020B0602020104020603" pitchFamily="34" charset="0"/>
              </a:rPr>
              <a:t>Productions immobilisées de la BDEF</a:t>
            </a:r>
            <a:endParaRPr lang="fr-FR" sz="2400" dirty="0" smtClean="0">
              <a:latin typeface="Tw Cen MT" panose="020B0602020104020603" pitchFamily="34" charset="0"/>
            </a:endParaRPr>
          </a:p>
          <a:p>
            <a:endParaRPr lang="fr-FR" sz="2400" dirty="0" smtClean="0">
              <a:latin typeface="Tw Cen MT" panose="020B0602020104020603" pitchFamily="34" charset="0"/>
            </a:endParaRPr>
          </a:p>
          <a:p>
            <a:r>
              <a:rPr lang="fr-FR" sz="2400" dirty="0" smtClean="0">
                <a:latin typeface="Tw Cen MT" panose="020B0602020104020603" pitchFamily="34" charset="0"/>
              </a:rPr>
              <a:t>Des productions secondaires informelles ont été calculées de façon exogène.</a:t>
            </a:r>
          </a:p>
          <a:p>
            <a:endParaRPr lang="fr-FR" sz="2400" dirty="0">
              <a:latin typeface="Tw Cen MT" panose="020B0602020104020603" pitchFamily="34" charset="0"/>
            </a:endParaRPr>
          </a:p>
          <a:p>
            <a:r>
              <a:rPr lang="fr-FR" sz="2400" dirty="0" smtClean="0">
                <a:latin typeface="Tw Cen MT" panose="020B0602020104020603" pitchFamily="34" charset="0"/>
              </a:rPr>
              <a:t>Les volumes ont été obtenus en appliquant les indices de prix</a:t>
            </a:r>
          </a:p>
        </p:txBody>
      </p:sp>
      <p:sp>
        <p:nvSpPr>
          <p:cNvPr id="6" name="ZoneTexte 43"/>
          <p:cNvSpPr txBox="1">
            <a:spLocks noChangeArrowheads="1"/>
          </p:cNvSpPr>
          <p:nvPr/>
        </p:nvSpPr>
        <p:spPr bwMode="auto">
          <a:xfrm>
            <a:off x="4860032" y="0"/>
            <a:ext cx="4283968"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a:t>
            </a:r>
            <a:r>
              <a:rPr lang="fr-FR" sz="1400" b="1" dirty="0" smtClean="0">
                <a:solidFill>
                  <a:schemeClr val="bg1"/>
                </a:solidFill>
                <a:latin typeface="Arial" pitchFamily="34" charset="0"/>
                <a:cs typeface="Arial" pitchFamily="34" charset="0"/>
              </a:rPr>
              <a:t>sur la rétropolation</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271407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357158" y="1285860"/>
            <a:ext cx="8487232" cy="571504"/>
          </a:xfrm>
          <a:ln/>
        </p:spPr>
        <p:style>
          <a:lnRef idx="2">
            <a:schemeClr val="accent1"/>
          </a:lnRef>
          <a:fillRef idx="1">
            <a:schemeClr val="lt1"/>
          </a:fillRef>
          <a:effectRef idx="0">
            <a:schemeClr val="accent1"/>
          </a:effectRef>
          <a:fontRef idx="minor">
            <a:schemeClr val="dk1"/>
          </a:fontRef>
        </p:style>
        <p:txBody>
          <a:bodyPr>
            <a:normAutofit/>
          </a:bodyPr>
          <a:lstStyle/>
          <a:p>
            <a:pPr eaLnBrk="1" hangingPunct="1">
              <a:defRPr/>
            </a:pPr>
            <a:r>
              <a:rPr lang="fr-FR" sz="2000" b="1" dirty="0" smtClean="0">
                <a:latin typeface="Arial Black" panose="020B0A04020102020204" pitchFamily="34" charset="0"/>
                <a:cs typeface="Arial" pitchFamily="34" charset="0"/>
              </a:rPr>
              <a:t>Eau rurale</a:t>
            </a:r>
          </a:p>
        </p:txBody>
      </p:sp>
      <p:sp>
        <p:nvSpPr>
          <p:cNvPr id="5" name="Titre 1"/>
          <p:cNvSpPr txBox="1">
            <a:spLocks/>
          </p:cNvSpPr>
          <p:nvPr/>
        </p:nvSpPr>
        <p:spPr>
          <a:xfrm>
            <a:off x="333240" y="1928802"/>
            <a:ext cx="8487232" cy="4643470"/>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p>
            <a:pPr marL="342900" indent="-342900">
              <a:buFont typeface="Wingdings" panose="05000000000000000000" pitchFamily="2" charset="2"/>
              <a:buChar char="Ø"/>
            </a:pPr>
            <a:r>
              <a:rPr lang="fr-FR" sz="2400" dirty="0"/>
              <a:t>Les comptes révisés ont amélioré la couverture des activités de l’hydraulique </a:t>
            </a:r>
            <a:r>
              <a:rPr lang="fr-FR" sz="2400" dirty="0" smtClean="0"/>
              <a:t>rurale.</a:t>
            </a:r>
          </a:p>
          <a:p>
            <a:endParaRPr lang="fr-FR" sz="2400" dirty="0" smtClean="0"/>
          </a:p>
          <a:p>
            <a:pPr marL="342900" indent="-342900">
              <a:buFont typeface="Wingdings" panose="05000000000000000000" pitchFamily="2" charset="2"/>
              <a:buChar char="Ø"/>
            </a:pPr>
            <a:r>
              <a:rPr lang="fr-FR" sz="2400" dirty="0" smtClean="0"/>
              <a:t>Le </a:t>
            </a:r>
            <a:r>
              <a:rPr lang="fr-FR" sz="2400" dirty="0"/>
              <a:t>rapport </a:t>
            </a:r>
            <a:r>
              <a:rPr lang="fr-FR" sz="2400" dirty="0" smtClean="0"/>
              <a:t>de </a:t>
            </a:r>
            <a:r>
              <a:rPr lang="fr-FR" sz="2400" dirty="0"/>
              <a:t>l’Office des Forages Ruraux (OFOR) </a:t>
            </a:r>
            <a:r>
              <a:rPr lang="fr-FR" sz="2400" dirty="0" smtClean="0"/>
              <a:t>fournit </a:t>
            </a:r>
            <a:r>
              <a:rPr lang="fr-FR" sz="2400" dirty="0"/>
              <a:t>des informations sur le prix du m</a:t>
            </a:r>
            <a:r>
              <a:rPr lang="fr-FR" sz="2400" baseline="30000" dirty="0"/>
              <a:t>3</a:t>
            </a:r>
            <a:r>
              <a:rPr lang="fr-FR" sz="2400" dirty="0"/>
              <a:t> d’eau par région, le circuit de distribution, le volume d’eau </a:t>
            </a:r>
            <a:r>
              <a:rPr lang="fr-FR" sz="2400" dirty="0" smtClean="0"/>
              <a:t>pompée et le </a:t>
            </a:r>
            <a:r>
              <a:rPr lang="fr-FR" sz="2400" dirty="0"/>
              <a:t>point sur le nombre de </a:t>
            </a:r>
            <a:r>
              <a:rPr lang="fr-FR" sz="2400" dirty="0" smtClean="0"/>
              <a:t>forages;</a:t>
            </a:r>
          </a:p>
          <a:p>
            <a:endParaRPr lang="fr-FR" sz="2400" dirty="0" smtClean="0"/>
          </a:p>
          <a:p>
            <a:pPr marL="457200" indent="-457200">
              <a:buFont typeface="Wingdings" panose="05000000000000000000" pitchFamily="2" charset="2"/>
              <a:buChar char="Ø"/>
            </a:pPr>
            <a:r>
              <a:rPr lang="fr-FR" sz="2400" dirty="0" smtClean="0"/>
              <a:t>La </a:t>
            </a:r>
            <a:r>
              <a:rPr lang="fr-FR" sz="2400" dirty="0"/>
              <a:t>production d’eau </a:t>
            </a:r>
            <a:r>
              <a:rPr lang="fr-FR" sz="2400" dirty="0" smtClean="0"/>
              <a:t>est  </a:t>
            </a:r>
            <a:r>
              <a:rPr lang="fr-FR" sz="2400" dirty="0"/>
              <a:t>estimée en multipliant le nombre de </a:t>
            </a:r>
            <a:r>
              <a:rPr lang="fr-FR" sz="2400" dirty="0" smtClean="0"/>
              <a:t>forages </a:t>
            </a:r>
            <a:r>
              <a:rPr lang="fr-FR" sz="2400" dirty="0" smtClean="0"/>
              <a:t>par </a:t>
            </a:r>
            <a:r>
              <a:rPr lang="fr-FR" sz="2400" dirty="0"/>
              <a:t>le volume moyen d’eau pompée par forage</a:t>
            </a:r>
            <a:r>
              <a:rPr lang="fr-FR" sz="2400" dirty="0" smtClean="0"/>
              <a:t>.</a:t>
            </a:r>
            <a:endParaRPr lang="fr-FR" sz="2400" dirty="0"/>
          </a:p>
        </p:txBody>
      </p:sp>
      <p:sp>
        <p:nvSpPr>
          <p:cNvPr id="6" name="ZoneTexte 43"/>
          <p:cNvSpPr txBox="1">
            <a:spLocks noChangeArrowheads="1"/>
          </p:cNvSpPr>
          <p:nvPr/>
        </p:nvSpPr>
        <p:spPr bwMode="auto">
          <a:xfrm>
            <a:off x="4860032" y="0"/>
            <a:ext cx="4283968"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a:t>
            </a:r>
            <a:r>
              <a:rPr lang="fr-FR" sz="1400" b="1" dirty="0" smtClean="0">
                <a:solidFill>
                  <a:schemeClr val="bg1"/>
                </a:solidFill>
                <a:latin typeface="Arial" pitchFamily="34" charset="0"/>
                <a:cs typeface="Arial" pitchFamily="34" charset="0"/>
              </a:rPr>
              <a:t>sur la rétropolation</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9219447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333240" y="1124744"/>
            <a:ext cx="8487232" cy="571504"/>
          </a:xfrm>
          <a:ln/>
        </p:spPr>
        <p:style>
          <a:lnRef idx="2">
            <a:schemeClr val="accent1"/>
          </a:lnRef>
          <a:fillRef idx="1">
            <a:schemeClr val="lt1"/>
          </a:fillRef>
          <a:effectRef idx="0">
            <a:schemeClr val="accent1"/>
          </a:effectRef>
          <a:fontRef idx="minor">
            <a:schemeClr val="dk1"/>
          </a:fontRef>
        </p:style>
        <p:txBody>
          <a:bodyPr>
            <a:normAutofit/>
          </a:bodyPr>
          <a:lstStyle/>
          <a:p>
            <a:pPr eaLnBrk="1" hangingPunct="1">
              <a:defRPr/>
            </a:pPr>
            <a:r>
              <a:rPr lang="fr-FR" sz="2000" b="1" dirty="0" smtClean="0">
                <a:latin typeface="Arial Black" panose="020B0A04020102020204" pitchFamily="34" charset="0"/>
                <a:cs typeface="Arial" pitchFamily="34" charset="0"/>
              </a:rPr>
              <a:t>Loyer imputé</a:t>
            </a:r>
          </a:p>
        </p:txBody>
      </p:sp>
      <p:sp>
        <p:nvSpPr>
          <p:cNvPr id="5" name="Titre 1"/>
          <p:cNvSpPr txBox="1">
            <a:spLocks/>
          </p:cNvSpPr>
          <p:nvPr/>
        </p:nvSpPr>
        <p:spPr>
          <a:xfrm>
            <a:off x="333240" y="1772816"/>
            <a:ext cx="8487232" cy="4799456"/>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lnSpcReduction="10000"/>
          </a:bodyPr>
          <a:lstStyle/>
          <a:p>
            <a:pPr marL="342900" indent="-342900" algn="just">
              <a:buFont typeface="Wingdings" panose="05000000000000000000" pitchFamily="2" charset="2"/>
              <a:buChar char="v"/>
            </a:pPr>
            <a:r>
              <a:rPr lang="fr-FR" sz="2200" dirty="0"/>
              <a:t>La méthode des loyers équivalents a été utilisée pour estimer le loyer imputé. Elle consiste à imputer la valeur des services de logement occupés par leurs propriétaires par celle estimée qu’un locataire payerait pour le même </a:t>
            </a:r>
            <a:r>
              <a:rPr lang="fr-FR" sz="2200" dirty="0" smtClean="0"/>
              <a:t>logement</a:t>
            </a:r>
          </a:p>
          <a:p>
            <a:pPr marL="342900" indent="-342900" algn="just">
              <a:buFont typeface="Wingdings" panose="05000000000000000000" pitchFamily="2" charset="2"/>
              <a:buChar char="v"/>
            </a:pPr>
            <a:endParaRPr lang="fr-FR" sz="2200" dirty="0" smtClean="0"/>
          </a:p>
          <a:p>
            <a:pPr marL="285750" indent="-285750">
              <a:buFont typeface="Wingdings" panose="05000000000000000000" pitchFamily="2" charset="2"/>
              <a:buChar char="v"/>
            </a:pPr>
            <a:r>
              <a:rPr lang="fr-FR" b="1" dirty="0"/>
              <a:t>Sources des données utilisées</a:t>
            </a:r>
            <a:endParaRPr lang="fr-FR" sz="1600" dirty="0"/>
          </a:p>
          <a:p>
            <a:pPr marL="742950" lvl="1" indent="-285750">
              <a:buFont typeface="Wingdings" panose="05000000000000000000" pitchFamily="2" charset="2"/>
              <a:buChar char="§"/>
            </a:pPr>
            <a:r>
              <a:rPr lang="fr-FR" sz="2000" dirty="0" smtClean="0"/>
              <a:t>Enquête </a:t>
            </a:r>
            <a:r>
              <a:rPr lang="fr-FR" sz="2000" dirty="0"/>
              <a:t>Monographique sur les Services Immobiliers du Logement à Dakar (EMSILD) réalisé en 2010  ;</a:t>
            </a:r>
          </a:p>
          <a:p>
            <a:pPr marL="742950" lvl="1" indent="-285750">
              <a:buFont typeface="Wingdings" panose="05000000000000000000" pitchFamily="2" charset="2"/>
              <a:buChar char="§"/>
            </a:pPr>
            <a:r>
              <a:rPr lang="fr-FR" sz="2000" dirty="0"/>
              <a:t>Enquête de Suivi de la Pauvreté au Sénégal (ESPS II) de 2011 </a:t>
            </a:r>
            <a:r>
              <a:rPr lang="fr-FR" sz="2000" dirty="0" smtClean="0"/>
              <a:t>;</a:t>
            </a:r>
          </a:p>
          <a:p>
            <a:pPr lvl="0"/>
            <a:r>
              <a:rPr lang="fr-FR" dirty="0" smtClean="0"/>
              <a:t> </a:t>
            </a:r>
            <a:endParaRPr lang="fr-FR" dirty="0"/>
          </a:p>
          <a:p>
            <a:pPr marL="342900" lvl="0" indent="-342900" algn="just">
              <a:buFont typeface="Wingdings" panose="05000000000000000000" pitchFamily="2" charset="2"/>
              <a:buChar char="v"/>
            </a:pPr>
            <a:r>
              <a:rPr lang="fr-FR" sz="2400" dirty="0"/>
              <a:t>Les loyers fictifs obtenus datant de 2011, du fait qu’elles proviennent de l’ESPS 2011, ils sont alors projetés à l’année 2014 à l’aide du taux de croissance démographique des ménages et de l’Indice Harmonisé des Prix à la Consommation (IHPC).</a:t>
            </a:r>
          </a:p>
          <a:p>
            <a:endParaRPr lang="fr-FR" sz="2400" dirty="0" smtClean="0"/>
          </a:p>
        </p:txBody>
      </p:sp>
      <p:sp>
        <p:nvSpPr>
          <p:cNvPr id="6" name="ZoneTexte 43"/>
          <p:cNvSpPr txBox="1">
            <a:spLocks noChangeArrowheads="1"/>
          </p:cNvSpPr>
          <p:nvPr/>
        </p:nvSpPr>
        <p:spPr bwMode="auto">
          <a:xfrm>
            <a:off x="4860032" y="0"/>
            <a:ext cx="4283968"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a:t>
            </a:r>
            <a:r>
              <a:rPr lang="fr-FR" sz="1400" b="1" dirty="0" smtClean="0">
                <a:solidFill>
                  <a:schemeClr val="bg1"/>
                </a:solidFill>
                <a:latin typeface="Arial" pitchFamily="34" charset="0"/>
                <a:cs typeface="Arial" pitchFamily="34" charset="0"/>
              </a:rPr>
              <a:t>sur la rétropolation</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747781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txBox="1">
            <a:spLocks/>
          </p:cNvSpPr>
          <p:nvPr/>
        </p:nvSpPr>
        <p:spPr>
          <a:xfrm>
            <a:off x="0" y="2786058"/>
            <a:ext cx="9144000" cy="1857388"/>
          </a:xfrm>
          <a:prstGeom prst="rect">
            <a:avLst/>
          </a:prstGeom>
          <a:solidFill>
            <a:schemeClr val="accent5">
              <a:lumMod val="20000"/>
              <a:lumOff val="80000"/>
            </a:schemeClr>
          </a:solidFill>
        </p:spPr>
        <p:txBody>
          <a:bodyPr vert="horz" lIns="91440" tIns="45720" rIns="91440" bIns="45720" rtlCol="0" anchor="ctr">
            <a:noAutofit/>
          </a:bodyPr>
          <a:lstStyle/>
          <a:p>
            <a:pPr lvl="0" algn="ctr" fontAlgn="auto">
              <a:spcAft>
                <a:spcPts val="0"/>
              </a:spcAft>
              <a:defRPr/>
            </a:pPr>
            <a:r>
              <a:rPr lang="fr-FR" sz="6000" b="1" dirty="0" smtClean="0">
                <a:solidFill>
                  <a:schemeClr val="accent5">
                    <a:lumMod val="50000"/>
                  </a:schemeClr>
                </a:solidFill>
                <a:latin typeface="Arial" pitchFamily="34" charset="0"/>
                <a:ea typeface="+mj-ea"/>
                <a:cs typeface="Arial" pitchFamily="34" charset="0"/>
              </a:rPr>
              <a:t>MERCI DE VOTRE ATTENTION</a:t>
            </a:r>
          </a:p>
        </p:txBody>
      </p:sp>
      <p:sp>
        <p:nvSpPr>
          <p:cNvPr id="5" name="Titre 1"/>
          <p:cNvSpPr txBox="1">
            <a:spLocks/>
          </p:cNvSpPr>
          <p:nvPr/>
        </p:nvSpPr>
        <p:spPr>
          <a:xfrm>
            <a:off x="0" y="4857760"/>
            <a:ext cx="9144000" cy="1571636"/>
          </a:xfrm>
          <a:prstGeom prst="rect">
            <a:avLst/>
          </a:prstGeom>
          <a:solidFill>
            <a:schemeClr val="accent5">
              <a:lumMod val="20000"/>
              <a:lumOff val="80000"/>
            </a:schemeClr>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r-FR" sz="3500" b="0" i="0" u="none" strike="noStrike" kern="1200" cap="none" spc="0" normalizeH="0" baseline="0" noProof="0" dirty="0" smtClean="0">
              <a:ln>
                <a:noFill/>
              </a:ln>
              <a:solidFill>
                <a:schemeClr val="accent5">
                  <a:lumMod val="50000"/>
                </a:schemeClr>
              </a:solidFill>
              <a:effectLst/>
              <a:uLnTx/>
              <a:uFillTx/>
              <a:latin typeface="Agency FB" pitchFamily="34" charset="0"/>
              <a:ea typeface="+mj-ea"/>
              <a:cs typeface="+mj-cs"/>
            </a:endParaRPr>
          </a:p>
        </p:txBody>
      </p:sp>
      <p:sp>
        <p:nvSpPr>
          <p:cNvPr id="7" name="ZoneTexte 43"/>
          <p:cNvSpPr txBox="1">
            <a:spLocks noChangeArrowheads="1"/>
          </p:cNvSpPr>
          <p:nvPr/>
        </p:nvSpPr>
        <p:spPr bwMode="auto">
          <a:xfrm>
            <a:off x="4860032" y="0"/>
            <a:ext cx="4283968"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a:t>
            </a:r>
            <a:r>
              <a:rPr lang="fr-FR" sz="1400" b="1" dirty="0" smtClean="0">
                <a:solidFill>
                  <a:schemeClr val="bg1"/>
                </a:solidFill>
                <a:latin typeface="Arial" pitchFamily="34" charset="0"/>
                <a:cs typeface="Arial" pitchFamily="34" charset="0"/>
              </a:rPr>
              <a:t>sur la rétropolation</a:t>
            </a:r>
            <a:endParaRPr lang="fr-FR" sz="14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1999</TotalTime>
  <Words>425</Words>
  <Application>Microsoft Office PowerPoint</Application>
  <PresentationFormat>Affichage à l'écran (4:3)</PresentationFormat>
  <Paragraphs>56</Paragraphs>
  <Slides>7</Slides>
  <Notes>6</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7</vt:i4>
      </vt:variant>
    </vt:vector>
  </HeadingPairs>
  <TitlesOfParts>
    <vt:vector size="14" baseType="lpstr">
      <vt:lpstr>Agency FB</vt:lpstr>
      <vt:lpstr>Arial</vt:lpstr>
      <vt:lpstr>Arial Black</vt:lpstr>
      <vt:lpstr>Calibri</vt:lpstr>
      <vt:lpstr>Tw Cen MT</vt:lpstr>
      <vt:lpstr>Wingdings</vt:lpstr>
      <vt:lpstr>Thème Office</vt:lpstr>
      <vt:lpstr>Partage d’expériences dans la retropolation des comptes nationaux: Les spécificités des rétropolations : Cas du Sénégal </vt:lpstr>
      <vt:lpstr>Plan</vt:lpstr>
      <vt:lpstr>Productions secondaires</vt:lpstr>
      <vt:lpstr>Productions secondaires </vt:lpstr>
      <vt:lpstr>Eau rurale</vt:lpstr>
      <vt:lpstr>Loyer imputé</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de l’organigramme et des missions</dc:title>
  <dc:creator>emgueye</dc:creator>
  <cp:lastModifiedBy>Manga NDIAYE</cp:lastModifiedBy>
  <cp:revision>145</cp:revision>
  <dcterms:created xsi:type="dcterms:W3CDTF">2015-02-24T16:48:01Z</dcterms:created>
  <dcterms:modified xsi:type="dcterms:W3CDTF">2019-11-12T16:29:26Z</dcterms:modified>
</cp:coreProperties>
</file>